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57" r:id="rId9"/>
  </p:sldIdLst>
  <p:sldSz cx="12192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0029"/>
    <a:srgbClr val="C4DFBC"/>
    <a:srgbClr val="627D83"/>
    <a:srgbClr val="182324"/>
    <a:srgbClr val="5F6E65"/>
    <a:srgbClr val="A7C4DC"/>
    <a:srgbClr val="E3D998"/>
    <a:srgbClr val="616E54"/>
    <a:srgbClr val="889776"/>
    <a:srgbClr val="4946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1" d="100"/>
          <a:sy n="41" d="100"/>
        </p:scale>
        <p:origin x="22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EB0029"/>
            </a:solidFill>
            <a:ln>
              <a:noFill/>
            </a:ln>
            <a:effectLst/>
          </c:spPr>
          <c:invertIfNegative val="0"/>
          <c:cat>
            <c:strRef>
              <c:f>Sheet1!$A$2:$A$5</c:f>
              <c:strCache>
                <c:ptCount val="4"/>
                <c:pt idx="0">
                  <c:v>Acrylic on Canvas</c:v>
                </c:pt>
                <c:pt idx="1">
                  <c:v>Mixed Media</c:v>
                </c:pt>
                <c:pt idx="2">
                  <c:v>Oil on Wood</c:v>
                </c:pt>
                <c:pt idx="3">
                  <c:v>Oil on Canvas</c:v>
                </c:pt>
              </c:strCache>
            </c:strRef>
          </c:cat>
          <c:val>
            <c:numRef>
              <c:f>Sheet1!$B$2:$B$5</c:f>
              <c:numCache>
                <c:formatCode>0%</c:formatCode>
                <c:ptCount val="4"/>
                <c:pt idx="0">
                  <c:v>0.08</c:v>
                </c:pt>
                <c:pt idx="1">
                  <c:v>0.12</c:v>
                </c:pt>
                <c:pt idx="2">
                  <c:v>0.25</c:v>
                </c:pt>
                <c:pt idx="3">
                  <c:v>0.55000000000000004</c:v>
                </c:pt>
              </c:numCache>
            </c:numRef>
          </c:val>
          <c:extLst>
            <c:ext xmlns:c16="http://schemas.microsoft.com/office/drawing/2014/chart" uri="{C3380CC4-5D6E-409C-BE32-E72D297353CC}">
              <c16:uniqueId val="{00000000-7F3C-4AEC-A019-DC71CC9EBD09}"/>
            </c:ext>
          </c:extLst>
        </c:ser>
        <c:dLbls>
          <c:showLegendKey val="0"/>
          <c:showVal val="0"/>
          <c:showCatName val="0"/>
          <c:showSerName val="0"/>
          <c:showPercent val="0"/>
          <c:showBubbleSize val="0"/>
        </c:dLbls>
        <c:gapWidth val="92"/>
        <c:axId val="1044847928"/>
        <c:axId val="1044846288"/>
      </c:barChart>
      <c:catAx>
        <c:axId val="10448479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44846288"/>
        <c:crosses val="autoZero"/>
        <c:auto val="1"/>
        <c:lblAlgn val="ctr"/>
        <c:lblOffset val="100"/>
        <c:noMultiLvlLbl val="0"/>
      </c:catAx>
      <c:valAx>
        <c:axId val="1044846288"/>
        <c:scaling>
          <c:orientation val="minMax"/>
        </c:scaling>
        <c:delete val="1"/>
        <c:axPos val="b"/>
        <c:numFmt formatCode="0%" sourceLinked="1"/>
        <c:majorTickMark val="none"/>
        <c:minorTickMark val="none"/>
        <c:tickLblPos val="nextTo"/>
        <c:crossAx val="1044847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6.2456077755905511E-2"/>
          <c:y val="2.578124841404722E-2"/>
          <c:w val="0.54010420767716538"/>
          <c:h val="0.81015626167837962"/>
        </c:manualLayout>
      </c:layout>
      <c:pieChart>
        <c:varyColors val="1"/>
        <c:ser>
          <c:idx val="0"/>
          <c:order val="0"/>
          <c:tx>
            <c:strRef>
              <c:f>Sheet1!$B$1</c:f>
              <c:strCache>
                <c:ptCount val="1"/>
                <c:pt idx="0">
                  <c:v>Sales</c:v>
                </c:pt>
              </c:strCache>
            </c:strRef>
          </c:tx>
          <c:dPt>
            <c:idx val="0"/>
            <c:bubble3D val="0"/>
            <c:spPr>
              <a:solidFill>
                <a:schemeClr val="accent2">
                  <a:shade val="47000"/>
                </a:schemeClr>
              </a:solidFill>
              <a:ln w="19050">
                <a:solidFill>
                  <a:schemeClr val="lt1"/>
                </a:solidFill>
              </a:ln>
              <a:effectLst/>
            </c:spPr>
            <c:extLst>
              <c:ext xmlns:c16="http://schemas.microsoft.com/office/drawing/2014/chart" uri="{C3380CC4-5D6E-409C-BE32-E72D297353CC}">
                <c16:uniqueId val="{00000001-D48D-463C-9AD9-594999B26292}"/>
              </c:ext>
            </c:extLst>
          </c:dPt>
          <c:dPt>
            <c:idx val="1"/>
            <c:bubble3D val="0"/>
            <c:spPr>
              <a:solidFill>
                <a:schemeClr val="accent2">
                  <a:shade val="65000"/>
                </a:schemeClr>
              </a:solidFill>
              <a:ln w="19050">
                <a:solidFill>
                  <a:schemeClr val="lt1"/>
                </a:solidFill>
              </a:ln>
              <a:effectLst/>
            </c:spPr>
            <c:extLst>
              <c:ext xmlns:c16="http://schemas.microsoft.com/office/drawing/2014/chart" uri="{C3380CC4-5D6E-409C-BE32-E72D297353CC}">
                <c16:uniqueId val="{00000003-D48D-463C-9AD9-594999B26292}"/>
              </c:ext>
            </c:extLst>
          </c:dPt>
          <c:dPt>
            <c:idx val="2"/>
            <c:bubble3D val="0"/>
            <c:spPr>
              <a:solidFill>
                <a:schemeClr val="accent2">
                  <a:shade val="82000"/>
                </a:schemeClr>
              </a:solidFill>
              <a:ln w="19050">
                <a:solidFill>
                  <a:schemeClr val="lt1"/>
                </a:solidFill>
              </a:ln>
              <a:effectLst/>
            </c:spPr>
            <c:extLst>
              <c:ext xmlns:c16="http://schemas.microsoft.com/office/drawing/2014/chart" uri="{C3380CC4-5D6E-409C-BE32-E72D297353CC}">
                <c16:uniqueId val="{00000005-D48D-463C-9AD9-594999B26292}"/>
              </c:ext>
            </c:extLst>
          </c:dPt>
          <c:dPt>
            <c:idx val="3"/>
            <c:bubble3D val="0"/>
            <c:spPr>
              <a:solidFill>
                <a:schemeClr val="accent2"/>
              </a:solidFill>
              <a:ln w="19050">
                <a:solidFill>
                  <a:schemeClr val="lt1"/>
                </a:solidFill>
              </a:ln>
              <a:effectLst/>
            </c:spPr>
            <c:extLst>
              <c:ext xmlns:c16="http://schemas.microsoft.com/office/drawing/2014/chart" uri="{C3380CC4-5D6E-409C-BE32-E72D297353CC}">
                <c16:uniqueId val="{00000007-D48D-463C-9AD9-594999B26292}"/>
              </c:ext>
            </c:extLst>
          </c:dPt>
          <c:dPt>
            <c:idx val="4"/>
            <c:bubble3D val="0"/>
            <c:spPr>
              <a:solidFill>
                <a:schemeClr val="accent2">
                  <a:tint val="83000"/>
                </a:schemeClr>
              </a:solidFill>
              <a:ln w="19050">
                <a:solidFill>
                  <a:schemeClr val="lt1"/>
                </a:solidFill>
              </a:ln>
              <a:effectLst/>
            </c:spPr>
            <c:extLst>
              <c:ext xmlns:c16="http://schemas.microsoft.com/office/drawing/2014/chart" uri="{C3380CC4-5D6E-409C-BE32-E72D297353CC}">
                <c16:uniqueId val="{00000009-D48D-463C-9AD9-594999B26292}"/>
              </c:ext>
            </c:extLst>
          </c:dPt>
          <c:dPt>
            <c:idx val="5"/>
            <c:bubble3D val="0"/>
            <c:spPr>
              <a:solidFill>
                <a:schemeClr val="accent2">
                  <a:tint val="65000"/>
                </a:schemeClr>
              </a:solidFill>
              <a:ln w="19050">
                <a:solidFill>
                  <a:schemeClr val="lt1"/>
                </a:solidFill>
              </a:ln>
              <a:effectLst/>
            </c:spPr>
            <c:extLst>
              <c:ext xmlns:c16="http://schemas.microsoft.com/office/drawing/2014/chart" uri="{C3380CC4-5D6E-409C-BE32-E72D297353CC}">
                <c16:uniqueId val="{0000000B-D48D-463C-9AD9-594999B26292}"/>
              </c:ext>
            </c:extLst>
          </c:dPt>
          <c:dPt>
            <c:idx val="6"/>
            <c:bubble3D val="0"/>
            <c:spPr>
              <a:solidFill>
                <a:schemeClr val="accent2">
                  <a:tint val="48000"/>
                </a:schemeClr>
              </a:solidFill>
              <a:ln w="19050">
                <a:solidFill>
                  <a:schemeClr val="lt1"/>
                </a:solidFill>
              </a:ln>
              <a:effectLst/>
            </c:spPr>
            <c:extLst>
              <c:ext xmlns:c16="http://schemas.microsoft.com/office/drawing/2014/chart" uri="{C3380CC4-5D6E-409C-BE32-E72D297353CC}">
                <c16:uniqueId val="{0000000D-D48D-463C-9AD9-594999B26292}"/>
              </c:ext>
            </c:extLst>
          </c:dPt>
          <c:cat>
            <c:strRef>
              <c:f>Sheet1!$A$2:$A$8</c:f>
              <c:strCache>
                <c:ptCount val="7"/>
                <c:pt idx="0">
                  <c:v>American Post-Modernism</c:v>
                </c:pt>
                <c:pt idx="1">
                  <c:v>Impressionism</c:v>
                </c:pt>
                <c:pt idx="2">
                  <c:v>Robert Lehman Collection</c:v>
                </c:pt>
                <c:pt idx="3">
                  <c:v>Renaissance</c:v>
                </c:pt>
                <c:pt idx="4">
                  <c:v>Modern &amp; Contemporary</c:v>
                </c:pt>
                <c:pt idx="5">
                  <c:v>European Decorative Arts</c:v>
                </c:pt>
                <c:pt idx="6">
                  <c:v>Romantic Era</c:v>
                </c:pt>
              </c:strCache>
            </c:strRef>
          </c:cat>
          <c:val>
            <c:numRef>
              <c:f>Sheet1!$B$2:$B$8</c:f>
              <c:numCache>
                <c:formatCode>0%</c:formatCode>
                <c:ptCount val="7"/>
                <c:pt idx="0">
                  <c:v>0.15</c:v>
                </c:pt>
                <c:pt idx="1">
                  <c:v>0.2</c:v>
                </c:pt>
                <c:pt idx="2">
                  <c:v>0.05</c:v>
                </c:pt>
                <c:pt idx="3">
                  <c:v>0.2</c:v>
                </c:pt>
                <c:pt idx="4">
                  <c:v>0.1</c:v>
                </c:pt>
                <c:pt idx="5">
                  <c:v>0.15</c:v>
                </c:pt>
                <c:pt idx="6">
                  <c:v>0.15</c:v>
                </c:pt>
              </c:numCache>
            </c:numRef>
          </c:val>
          <c:extLst>
            <c:ext xmlns:c16="http://schemas.microsoft.com/office/drawing/2014/chart" uri="{C3380CC4-5D6E-409C-BE32-E72D297353CC}">
              <c16:uniqueId val="{00000000-F870-41D4-BC8C-83DB64D98F53}"/>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2242337266905368"/>
          <c:y val="3.2729137775780036E-2"/>
          <c:w val="0.37655208472918666"/>
          <c:h val="0.80674020750670095"/>
        </c:manualLayout>
      </c:layout>
      <c:overlay val="0"/>
      <c:spPr>
        <a:noFill/>
        <a:ln>
          <a:noFill/>
        </a:ln>
        <a:effectLst/>
      </c:spPr>
      <c:txPr>
        <a:bodyPr rot="0" spcFirstLastPara="1" vertOverflow="ellipsis" vert="horz" wrap="square" anchor="ctr" anchorCtr="1"/>
        <a:lstStyle/>
        <a:p>
          <a:pPr algn="ctr">
            <a:defRPr lang="en-US"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44726"/>
            <a:ext cx="10363200" cy="4775200"/>
          </a:xfrm>
        </p:spPr>
        <p:txBody>
          <a:bodyPr anchor="b"/>
          <a:lstStyle>
            <a:lvl1pPr algn="ctr">
              <a:defRPr sz="8000"/>
            </a:lvl1pPr>
          </a:lstStyle>
          <a:p>
            <a:r>
              <a:rPr lang="en-US" dirty="0"/>
              <a:t>Click to edit Master title style</a:t>
            </a:r>
          </a:p>
        </p:txBody>
      </p:sp>
      <p:sp>
        <p:nvSpPr>
          <p:cNvPr id="3" name="Subtitle 2"/>
          <p:cNvSpPr>
            <a:spLocks noGrp="1"/>
          </p:cNvSpPr>
          <p:nvPr>
            <p:ph type="subTitle" idx="1"/>
          </p:nvPr>
        </p:nvSpPr>
        <p:spPr>
          <a:xfrm>
            <a:off x="1524000" y="7204076"/>
            <a:ext cx="9144000" cy="3311524"/>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31416-D243-4504-B8F6-91550DCCAC76}"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C2AC38-61A0-42CD-A859-E53BFCE66F7E}" type="slidenum">
              <a:rPr lang="en-US" smtClean="0"/>
              <a:t>‹#›</a:t>
            </a:fld>
            <a:endParaRPr lang="en-US" dirty="0"/>
          </a:p>
        </p:txBody>
      </p:sp>
    </p:spTree>
    <p:extLst>
      <p:ext uri="{BB962C8B-B14F-4D97-AF65-F5344CB8AC3E}">
        <p14:creationId xmlns:p14="http://schemas.microsoft.com/office/powerpoint/2010/main" val="152723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31416-D243-4504-B8F6-91550DCCAC76}"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C2AC38-61A0-42CD-A859-E53BFCE66F7E}" type="slidenum">
              <a:rPr lang="en-US" smtClean="0"/>
              <a:t>‹#›</a:t>
            </a:fld>
            <a:endParaRPr lang="en-US" dirty="0"/>
          </a:p>
        </p:txBody>
      </p:sp>
    </p:spTree>
    <p:extLst>
      <p:ext uri="{BB962C8B-B14F-4D97-AF65-F5344CB8AC3E}">
        <p14:creationId xmlns:p14="http://schemas.microsoft.com/office/powerpoint/2010/main" val="424694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30250"/>
            <a:ext cx="26289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730250"/>
            <a:ext cx="7734300"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31416-D243-4504-B8F6-91550DCCAC76}"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C2AC38-61A0-42CD-A859-E53BFCE66F7E}" type="slidenum">
              <a:rPr lang="en-US" smtClean="0"/>
              <a:t>‹#›</a:t>
            </a:fld>
            <a:endParaRPr lang="en-US" dirty="0"/>
          </a:p>
        </p:txBody>
      </p:sp>
    </p:spTree>
    <p:extLst>
      <p:ext uri="{BB962C8B-B14F-4D97-AF65-F5344CB8AC3E}">
        <p14:creationId xmlns:p14="http://schemas.microsoft.com/office/powerpoint/2010/main" val="282744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31416-D243-4504-B8F6-91550DCCAC76}"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C2AC38-61A0-42CD-A859-E53BFCE66F7E}" type="slidenum">
              <a:rPr lang="en-US" smtClean="0"/>
              <a:t>‹#›</a:t>
            </a:fld>
            <a:endParaRPr lang="en-US" dirty="0"/>
          </a:p>
        </p:txBody>
      </p:sp>
    </p:spTree>
    <p:extLst>
      <p:ext uri="{BB962C8B-B14F-4D97-AF65-F5344CB8AC3E}">
        <p14:creationId xmlns:p14="http://schemas.microsoft.com/office/powerpoint/2010/main" val="115726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3419479"/>
            <a:ext cx="10515600" cy="5705474"/>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9178929"/>
            <a:ext cx="10515600" cy="3000374"/>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31416-D243-4504-B8F6-91550DCCAC76}"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C2AC38-61A0-42CD-A859-E53BFCE66F7E}" type="slidenum">
              <a:rPr lang="en-US" smtClean="0"/>
              <a:t>‹#›</a:t>
            </a:fld>
            <a:endParaRPr lang="en-US" dirty="0"/>
          </a:p>
        </p:txBody>
      </p:sp>
    </p:spTree>
    <p:extLst>
      <p:ext uri="{BB962C8B-B14F-4D97-AF65-F5344CB8AC3E}">
        <p14:creationId xmlns:p14="http://schemas.microsoft.com/office/powerpoint/2010/main" val="35943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3651250"/>
            <a:ext cx="51816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3651250"/>
            <a:ext cx="51816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31416-D243-4504-B8F6-91550DCCAC76}"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C2AC38-61A0-42CD-A859-E53BFCE66F7E}" type="slidenum">
              <a:rPr lang="en-US" smtClean="0"/>
              <a:t>‹#›</a:t>
            </a:fld>
            <a:endParaRPr lang="en-US" dirty="0"/>
          </a:p>
        </p:txBody>
      </p:sp>
    </p:spTree>
    <p:extLst>
      <p:ext uri="{BB962C8B-B14F-4D97-AF65-F5344CB8AC3E}">
        <p14:creationId xmlns:p14="http://schemas.microsoft.com/office/powerpoint/2010/main" val="324449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730253"/>
            <a:ext cx="105156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3362326"/>
            <a:ext cx="5157787" cy="1647824"/>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5010150"/>
            <a:ext cx="515778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3362326"/>
            <a:ext cx="5183188" cy="1647824"/>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5010150"/>
            <a:ext cx="5183188"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31416-D243-4504-B8F6-91550DCCAC76}" type="datetimeFigureOut">
              <a:rPr lang="en-US" smtClean="0"/>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C2AC38-61A0-42CD-A859-E53BFCE66F7E}" type="slidenum">
              <a:rPr lang="en-US" smtClean="0"/>
              <a:t>‹#›</a:t>
            </a:fld>
            <a:endParaRPr lang="en-US" dirty="0"/>
          </a:p>
        </p:txBody>
      </p:sp>
    </p:spTree>
    <p:extLst>
      <p:ext uri="{BB962C8B-B14F-4D97-AF65-F5344CB8AC3E}">
        <p14:creationId xmlns:p14="http://schemas.microsoft.com/office/powerpoint/2010/main" val="331396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731416-D243-4504-B8F6-91550DCCAC76}" type="datetimeFigureOut">
              <a:rPr lang="en-US" smtClean="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C2AC38-61A0-42CD-A859-E53BFCE66F7E}" type="slidenum">
              <a:rPr lang="en-US" smtClean="0"/>
              <a:t>‹#›</a:t>
            </a:fld>
            <a:endParaRPr lang="en-US" dirty="0"/>
          </a:p>
        </p:txBody>
      </p:sp>
    </p:spTree>
    <p:extLst>
      <p:ext uri="{BB962C8B-B14F-4D97-AF65-F5344CB8AC3E}">
        <p14:creationId xmlns:p14="http://schemas.microsoft.com/office/powerpoint/2010/main" val="317726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31416-D243-4504-B8F6-91550DCCAC76}" type="datetimeFigureOut">
              <a:rPr lang="en-US" smtClean="0"/>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FC2AC38-61A0-42CD-A859-E53BFCE66F7E}" type="slidenum">
              <a:rPr lang="en-US" smtClean="0"/>
              <a:t>‹#›</a:t>
            </a:fld>
            <a:endParaRPr lang="en-US" dirty="0"/>
          </a:p>
        </p:txBody>
      </p:sp>
    </p:spTree>
    <p:extLst>
      <p:ext uri="{BB962C8B-B14F-4D97-AF65-F5344CB8AC3E}">
        <p14:creationId xmlns:p14="http://schemas.microsoft.com/office/powerpoint/2010/main" val="33081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0"/>
            <a:ext cx="3932237" cy="32004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1974853"/>
            <a:ext cx="6172200" cy="974725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4114800"/>
            <a:ext cx="3932237" cy="7623176"/>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6C731416-D243-4504-B8F6-91550DCCAC76}"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C2AC38-61A0-42CD-A859-E53BFCE66F7E}" type="slidenum">
              <a:rPr lang="en-US" smtClean="0"/>
              <a:t>‹#›</a:t>
            </a:fld>
            <a:endParaRPr lang="en-US" dirty="0"/>
          </a:p>
        </p:txBody>
      </p:sp>
    </p:spTree>
    <p:extLst>
      <p:ext uri="{BB962C8B-B14F-4D97-AF65-F5344CB8AC3E}">
        <p14:creationId xmlns:p14="http://schemas.microsoft.com/office/powerpoint/2010/main" val="3361716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0"/>
            <a:ext cx="3932237" cy="32004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974853"/>
            <a:ext cx="6172200" cy="9747250"/>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839788" y="4114800"/>
            <a:ext cx="3932237" cy="7623176"/>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6C731416-D243-4504-B8F6-91550DCCAC76}"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C2AC38-61A0-42CD-A859-E53BFCE66F7E}" type="slidenum">
              <a:rPr lang="en-US" smtClean="0"/>
              <a:t>‹#›</a:t>
            </a:fld>
            <a:endParaRPr lang="en-US" dirty="0"/>
          </a:p>
        </p:txBody>
      </p:sp>
    </p:spTree>
    <p:extLst>
      <p:ext uri="{BB962C8B-B14F-4D97-AF65-F5344CB8AC3E}">
        <p14:creationId xmlns:p14="http://schemas.microsoft.com/office/powerpoint/2010/main" val="26104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30253"/>
            <a:ext cx="105156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3651250"/>
            <a:ext cx="105156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2712703"/>
            <a:ext cx="2743200" cy="730250"/>
          </a:xfrm>
          <a:prstGeom prst="rect">
            <a:avLst/>
          </a:prstGeom>
        </p:spPr>
        <p:txBody>
          <a:bodyPr vert="horz" lIns="91440" tIns="45720" rIns="91440" bIns="45720" rtlCol="0" anchor="ctr"/>
          <a:lstStyle>
            <a:lvl1pPr algn="l">
              <a:defRPr sz="1600">
                <a:solidFill>
                  <a:schemeClr val="tx1">
                    <a:tint val="75000"/>
                  </a:schemeClr>
                </a:solidFill>
              </a:defRPr>
            </a:lvl1pPr>
          </a:lstStyle>
          <a:p>
            <a:fld id="{6C731416-D243-4504-B8F6-91550DCCAC76}" type="datetimeFigureOut">
              <a:rPr lang="en-US" smtClean="0"/>
              <a:t>2/4/2020</a:t>
            </a:fld>
            <a:endParaRPr lang="en-US" dirty="0"/>
          </a:p>
        </p:txBody>
      </p:sp>
      <p:sp>
        <p:nvSpPr>
          <p:cNvPr id="5" name="Footer Placeholder 4"/>
          <p:cNvSpPr>
            <a:spLocks noGrp="1"/>
          </p:cNvSpPr>
          <p:nvPr>
            <p:ph type="ftr" sz="quarter" idx="3"/>
          </p:nvPr>
        </p:nvSpPr>
        <p:spPr>
          <a:xfrm>
            <a:off x="4038600" y="12712703"/>
            <a:ext cx="4114800" cy="73025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12712703"/>
            <a:ext cx="2743200" cy="730250"/>
          </a:xfrm>
          <a:prstGeom prst="rect">
            <a:avLst/>
          </a:prstGeom>
        </p:spPr>
        <p:txBody>
          <a:bodyPr vert="horz" lIns="91440" tIns="45720" rIns="91440" bIns="45720" rtlCol="0" anchor="ctr"/>
          <a:lstStyle>
            <a:lvl1pPr algn="r">
              <a:defRPr sz="1600">
                <a:solidFill>
                  <a:schemeClr val="tx1">
                    <a:tint val="75000"/>
                  </a:schemeClr>
                </a:solidFill>
              </a:defRPr>
            </a:lvl1pPr>
          </a:lstStyle>
          <a:p>
            <a:fld id="{FFC2AC38-61A0-42CD-A859-E53BFCE66F7E}" type="slidenum">
              <a:rPr lang="en-US" smtClean="0"/>
              <a:t>‹#›</a:t>
            </a:fld>
            <a:endParaRPr lang="en-US" dirty="0"/>
          </a:p>
        </p:txBody>
      </p:sp>
    </p:spTree>
    <p:extLst>
      <p:ext uri="{BB962C8B-B14F-4D97-AF65-F5344CB8AC3E}">
        <p14:creationId xmlns:p14="http://schemas.microsoft.com/office/powerpoint/2010/main" val="2177265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hart" Target="../charts/char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10.jpe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0B9B66-E574-463F-88B5-C136A974EBAD}"/>
              </a:ext>
            </a:extLst>
          </p:cNvPr>
          <p:cNvSpPr/>
          <p:nvPr/>
        </p:nvSpPr>
        <p:spPr>
          <a:xfrm>
            <a:off x="0" y="-13551"/>
            <a:ext cx="12192000" cy="1093304"/>
          </a:xfrm>
          <a:prstGeom prst="rect">
            <a:avLst/>
          </a:prstGeom>
          <a:solidFill>
            <a:srgbClr val="EB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B49D7E69-ED4E-4469-8538-84E4D17F26E0}"/>
              </a:ext>
            </a:extLst>
          </p:cNvPr>
          <p:cNvGrpSpPr/>
          <p:nvPr/>
        </p:nvGrpSpPr>
        <p:grpSpPr>
          <a:xfrm>
            <a:off x="1157973" y="246872"/>
            <a:ext cx="3178930" cy="719423"/>
            <a:chOff x="1193141" y="254693"/>
            <a:chExt cx="2889936" cy="654018"/>
          </a:xfrm>
        </p:grpSpPr>
        <p:pic>
          <p:nvPicPr>
            <p:cNvPr id="1026" name="Picture 2" descr="Image result for the met museum logo font&quot;">
              <a:extLst>
                <a:ext uri="{FF2B5EF4-FFF2-40B4-BE49-F238E27FC236}">
                  <a16:creationId xmlns:a16="http://schemas.microsoft.com/office/drawing/2014/main" id="{3A84C6C9-2D26-476B-9CF9-DE4B863C81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53" t="51056" r="28126" b="21802"/>
            <a:stretch/>
          </p:blipFill>
          <p:spPr bwMode="auto">
            <a:xfrm>
              <a:off x="1286602" y="254693"/>
              <a:ext cx="686454" cy="3217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2E0765-3BC1-47CB-93FE-735C2BAF7D68}"/>
                </a:ext>
              </a:extLst>
            </p:cNvPr>
            <p:cNvSpPr txBox="1"/>
            <p:nvPr/>
          </p:nvSpPr>
          <p:spPr>
            <a:xfrm>
              <a:off x="1193141" y="572955"/>
              <a:ext cx="2889936" cy="335756"/>
            </a:xfrm>
            <a:prstGeom prst="rect">
              <a:avLst/>
            </a:prstGeom>
            <a:noFill/>
          </p:spPr>
          <p:txBody>
            <a:bodyPr wrap="square" rtlCol="0">
              <a:spAutoFit/>
            </a:bodyPr>
            <a:lstStyle/>
            <a:p>
              <a:r>
                <a:rPr lang="en-US" b="1" dirty="0">
                  <a:solidFill>
                    <a:schemeClr val="bg1"/>
                  </a:solidFill>
                  <a:latin typeface="Javanese Text" panose="02000000000000000000" pitchFamily="2" charset="0"/>
                  <a:cs typeface="Angsana New" panose="02020603050405020304" pitchFamily="18" charset="-34"/>
                </a:rPr>
                <a:t> EXPLORER</a:t>
              </a:r>
            </a:p>
          </p:txBody>
        </p:sp>
      </p:grpSp>
      <p:grpSp>
        <p:nvGrpSpPr>
          <p:cNvPr id="15" name="Group 14">
            <a:extLst>
              <a:ext uri="{FF2B5EF4-FFF2-40B4-BE49-F238E27FC236}">
                <a16:creationId xmlns:a16="http://schemas.microsoft.com/office/drawing/2014/main" id="{73625FF8-7B34-4314-8DEB-345A519FDB29}"/>
              </a:ext>
            </a:extLst>
          </p:cNvPr>
          <p:cNvGrpSpPr/>
          <p:nvPr/>
        </p:nvGrpSpPr>
        <p:grpSpPr>
          <a:xfrm>
            <a:off x="465194" y="231180"/>
            <a:ext cx="531106" cy="603843"/>
            <a:chOff x="2780316" y="2894939"/>
            <a:chExt cx="1377553" cy="1566214"/>
          </a:xfrm>
        </p:grpSpPr>
        <p:sp>
          <p:nvSpPr>
            <p:cNvPr id="16" name="Rectangle 15">
              <a:extLst>
                <a:ext uri="{FF2B5EF4-FFF2-40B4-BE49-F238E27FC236}">
                  <a16:creationId xmlns:a16="http://schemas.microsoft.com/office/drawing/2014/main" id="{34149A4E-F8BC-4F2C-8BEA-2A41FE5D5439}"/>
                </a:ext>
              </a:extLst>
            </p:cNvPr>
            <p:cNvSpPr/>
            <p:nvPr/>
          </p:nvSpPr>
          <p:spPr>
            <a:xfrm>
              <a:off x="2780316" y="2913686"/>
              <a:ext cx="1377553" cy="154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A picture containing shirt, drawing, table&#10;&#10;Description automatically generated">
              <a:extLst>
                <a:ext uri="{FF2B5EF4-FFF2-40B4-BE49-F238E27FC236}">
                  <a16:creationId xmlns:a16="http://schemas.microsoft.com/office/drawing/2014/main" id="{B771216F-4D4E-485E-9EB0-202269A5B8A9}"/>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7733"/>
                      </a14:imgEffect>
                      <a14:imgEffect>
                        <a14:saturation sat="225000"/>
                      </a14:imgEffect>
                      <a14:imgEffect>
                        <a14:brightnessContrast bright="-72000" contrast="39000"/>
                      </a14:imgEffect>
                    </a14:imgLayer>
                  </a14:imgProps>
                </a:ext>
                <a:ext uri="{28A0092B-C50C-407E-A947-70E740481C1C}">
                  <a14:useLocalDpi xmlns:a14="http://schemas.microsoft.com/office/drawing/2010/main" val="0"/>
                </a:ext>
              </a:extLst>
            </a:blip>
            <a:stretch>
              <a:fillRect/>
            </a:stretch>
          </p:blipFill>
          <p:spPr>
            <a:xfrm>
              <a:off x="2893833" y="2894939"/>
              <a:ext cx="1164437" cy="1444877"/>
            </a:xfrm>
            <a:prstGeom prst="rect">
              <a:avLst/>
            </a:prstGeom>
          </p:spPr>
        </p:pic>
      </p:grpSp>
      <p:sp>
        <p:nvSpPr>
          <p:cNvPr id="19" name="TextBox 18">
            <a:extLst>
              <a:ext uri="{FF2B5EF4-FFF2-40B4-BE49-F238E27FC236}">
                <a16:creationId xmlns:a16="http://schemas.microsoft.com/office/drawing/2014/main" id="{0E74BAA2-B675-4432-B85F-E88E08842AE6}"/>
              </a:ext>
            </a:extLst>
          </p:cNvPr>
          <p:cNvSpPr txBox="1"/>
          <p:nvPr/>
        </p:nvSpPr>
        <p:spPr>
          <a:xfrm>
            <a:off x="5775629" y="361498"/>
            <a:ext cx="1225616"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Overview</a:t>
            </a:r>
          </a:p>
        </p:txBody>
      </p:sp>
      <p:sp>
        <p:nvSpPr>
          <p:cNvPr id="20" name="TextBox 19">
            <a:extLst>
              <a:ext uri="{FF2B5EF4-FFF2-40B4-BE49-F238E27FC236}">
                <a16:creationId xmlns:a16="http://schemas.microsoft.com/office/drawing/2014/main" id="{CE440965-3967-4B88-A519-19FD472BFA58}"/>
              </a:ext>
            </a:extLst>
          </p:cNvPr>
          <p:cNvSpPr txBox="1"/>
          <p:nvPr/>
        </p:nvSpPr>
        <p:spPr>
          <a:xfrm>
            <a:off x="7299629" y="370250"/>
            <a:ext cx="2579867"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Search the Collection</a:t>
            </a:r>
          </a:p>
        </p:txBody>
      </p:sp>
      <p:sp>
        <p:nvSpPr>
          <p:cNvPr id="21" name="TextBox 20">
            <a:extLst>
              <a:ext uri="{FF2B5EF4-FFF2-40B4-BE49-F238E27FC236}">
                <a16:creationId xmlns:a16="http://schemas.microsoft.com/office/drawing/2014/main" id="{DDBE6ADB-E682-443F-86DD-4D6E7C1C38D5}"/>
              </a:ext>
            </a:extLst>
          </p:cNvPr>
          <p:cNvSpPr txBox="1"/>
          <p:nvPr/>
        </p:nvSpPr>
        <p:spPr>
          <a:xfrm>
            <a:off x="9789695" y="361498"/>
            <a:ext cx="1601895"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About</a:t>
            </a:r>
          </a:p>
        </p:txBody>
      </p:sp>
      <p:pic>
        <p:nvPicPr>
          <p:cNvPr id="1032" name="Picture 8" descr="Image result for the met nyc&quot;">
            <a:extLst>
              <a:ext uri="{FF2B5EF4-FFF2-40B4-BE49-F238E27FC236}">
                <a16:creationId xmlns:a16="http://schemas.microsoft.com/office/drawing/2014/main" id="{9D8DA6DE-3CE9-437C-B489-B4564B67125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604" t="7425" r="7228" b="5372"/>
          <a:stretch/>
        </p:blipFill>
        <p:spPr bwMode="auto">
          <a:xfrm>
            <a:off x="1113637" y="1834560"/>
            <a:ext cx="2448017" cy="242118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A5BA0C8-6F9F-48F5-95D6-CE77E7CC394F}"/>
              </a:ext>
            </a:extLst>
          </p:cNvPr>
          <p:cNvSpPr txBox="1"/>
          <p:nvPr/>
        </p:nvSpPr>
        <p:spPr>
          <a:xfrm>
            <a:off x="4035290" y="1703757"/>
            <a:ext cx="6698974"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The Met, On Demand.</a:t>
            </a:r>
          </a:p>
        </p:txBody>
      </p:sp>
      <p:sp>
        <p:nvSpPr>
          <p:cNvPr id="18" name="TextBox 17">
            <a:extLst>
              <a:ext uri="{FF2B5EF4-FFF2-40B4-BE49-F238E27FC236}">
                <a16:creationId xmlns:a16="http://schemas.microsoft.com/office/drawing/2014/main" id="{68282486-E1C0-429A-926C-9C01946BD9EF}"/>
              </a:ext>
            </a:extLst>
          </p:cNvPr>
          <p:cNvSpPr txBox="1"/>
          <p:nvPr/>
        </p:nvSpPr>
        <p:spPr>
          <a:xfrm>
            <a:off x="4035290" y="2286041"/>
            <a:ext cx="6978754" cy="2031325"/>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The Metropolitan Museum of Art has over 13,000 pieces across three locations, representing over 5,000 years of human history. In honor of museum’s 150 birthday, we created this website to explore The Met’s collection of X,000 paintings in new and interesting ways. Discover paintings based on your favorite colors, explore artists’ favorite color palettes or plan to make the most of your next visit. </a:t>
            </a:r>
          </a:p>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The Met as you’ve never experienced it before: at your fingertips.  </a:t>
            </a:r>
          </a:p>
        </p:txBody>
      </p:sp>
      <p:cxnSp>
        <p:nvCxnSpPr>
          <p:cNvPr id="23" name="Straight Connector 22">
            <a:extLst>
              <a:ext uri="{FF2B5EF4-FFF2-40B4-BE49-F238E27FC236}">
                <a16:creationId xmlns:a16="http://schemas.microsoft.com/office/drawing/2014/main" id="{871C2F02-5C97-40F5-989F-6DAE3521E5A2}"/>
              </a:ext>
            </a:extLst>
          </p:cNvPr>
          <p:cNvCxnSpPr/>
          <p:nvPr/>
        </p:nvCxnSpPr>
        <p:spPr>
          <a:xfrm>
            <a:off x="1063942" y="5006586"/>
            <a:ext cx="101473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7672581-1424-4D99-8837-B0B5E2AF606C}"/>
              </a:ext>
            </a:extLst>
          </p:cNvPr>
          <p:cNvSpPr txBox="1"/>
          <p:nvPr/>
        </p:nvSpPr>
        <p:spPr>
          <a:xfrm>
            <a:off x="1028384" y="5508532"/>
            <a:ext cx="6698974"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Explore Paintings</a:t>
            </a:r>
          </a:p>
        </p:txBody>
      </p:sp>
      <p:sp>
        <p:nvSpPr>
          <p:cNvPr id="13" name="Rectangle 12">
            <a:extLst>
              <a:ext uri="{FF2B5EF4-FFF2-40B4-BE49-F238E27FC236}">
                <a16:creationId xmlns:a16="http://schemas.microsoft.com/office/drawing/2014/main" id="{5C000B4E-B440-40EE-AEE6-EB84842024E0}"/>
              </a:ext>
            </a:extLst>
          </p:cNvPr>
          <p:cNvSpPr/>
          <p:nvPr/>
        </p:nvSpPr>
        <p:spPr>
          <a:xfrm>
            <a:off x="1097595" y="6047992"/>
            <a:ext cx="10097704" cy="567274"/>
          </a:xfrm>
          <a:prstGeom prst="rect">
            <a:avLst/>
          </a:prstGeom>
          <a:solidFill>
            <a:srgbClr val="FFFFFF">
              <a:alpha val="80000"/>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EA6F534B-E6E2-4A34-A48E-DAAF8F560E40}"/>
              </a:ext>
            </a:extLst>
          </p:cNvPr>
          <p:cNvSpPr txBox="1"/>
          <p:nvPr/>
        </p:nvSpPr>
        <p:spPr>
          <a:xfrm>
            <a:off x="1020364" y="7585982"/>
            <a:ext cx="6698974"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Search for an Artist</a:t>
            </a:r>
          </a:p>
        </p:txBody>
      </p:sp>
      <p:sp>
        <p:nvSpPr>
          <p:cNvPr id="27" name="Rectangle 26">
            <a:extLst>
              <a:ext uri="{FF2B5EF4-FFF2-40B4-BE49-F238E27FC236}">
                <a16:creationId xmlns:a16="http://schemas.microsoft.com/office/drawing/2014/main" id="{443EC610-2543-4AB3-893A-6F5F23F5DBE0}"/>
              </a:ext>
            </a:extLst>
          </p:cNvPr>
          <p:cNvSpPr/>
          <p:nvPr/>
        </p:nvSpPr>
        <p:spPr>
          <a:xfrm>
            <a:off x="1089575" y="8125442"/>
            <a:ext cx="10097704" cy="567274"/>
          </a:xfrm>
          <a:prstGeom prst="rect">
            <a:avLst/>
          </a:prstGeom>
          <a:solidFill>
            <a:srgbClr val="FFFFFF">
              <a:alpha val="80000"/>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E7AA025A-6E59-4518-8A1F-CD178C1DDD5B}"/>
              </a:ext>
            </a:extLst>
          </p:cNvPr>
          <p:cNvSpPr txBox="1"/>
          <p:nvPr/>
        </p:nvSpPr>
        <p:spPr>
          <a:xfrm>
            <a:off x="1020364" y="6984225"/>
            <a:ext cx="532324" cy="369332"/>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OR</a:t>
            </a:r>
          </a:p>
        </p:txBody>
      </p:sp>
      <p:cxnSp>
        <p:nvCxnSpPr>
          <p:cNvPr id="29" name="Straight Connector 28">
            <a:extLst>
              <a:ext uri="{FF2B5EF4-FFF2-40B4-BE49-F238E27FC236}">
                <a16:creationId xmlns:a16="http://schemas.microsoft.com/office/drawing/2014/main" id="{6E1FFB43-BC0D-4CD2-BD56-3F3272765E25}"/>
              </a:ext>
            </a:extLst>
          </p:cNvPr>
          <p:cNvCxnSpPr/>
          <p:nvPr/>
        </p:nvCxnSpPr>
        <p:spPr>
          <a:xfrm>
            <a:off x="1071964" y="9362303"/>
            <a:ext cx="101473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2" name="Picture 2" descr="Image result for search icon&quot;">
            <a:extLst>
              <a:ext uri="{FF2B5EF4-FFF2-40B4-BE49-F238E27FC236}">
                <a16:creationId xmlns:a16="http://schemas.microsoft.com/office/drawing/2014/main" id="{B4A52060-7672-483E-90E4-1FB93AEF7896}"/>
              </a:ext>
            </a:extLst>
          </p:cNvPr>
          <p:cNvPicPr>
            <a:picLocks noChangeAspect="1" noChangeArrowheads="1"/>
          </p:cNvPicPr>
          <p:nvPr/>
        </p:nvPicPr>
        <p:blipFill>
          <a:blip r:embed="rId6">
            <a:alphaModFix amt="70000"/>
            <a:extLst>
              <a:ext uri="{28A0092B-C50C-407E-A947-70E740481C1C}">
                <a14:useLocalDpi xmlns:a14="http://schemas.microsoft.com/office/drawing/2010/main" val="0"/>
              </a:ext>
            </a:extLst>
          </a:blip>
          <a:srcRect/>
          <a:stretch>
            <a:fillRect/>
          </a:stretch>
        </p:blipFill>
        <p:spPr bwMode="auto">
          <a:xfrm>
            <a:off x="1180697" y="824127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A7BAB421-C6EA-49BA-9C7E-DD15E58910F7}"/>
              </a:ext>
            </a:extLst>
          </p:cNvPr>
          <p:cNvSpPr txBox="1"/>
          <p:nvPr/>
        </p:nvSpPr>
        <p:spPr>
          <a:xfrm>
            <a:off x="1582477" y="8221407"/>
            <a:ext cx="5746941" cy="369332"/>
          </a:xfrm>
          <a:prstGeom prst="rect">
            <a:avLst/>
          </a:prstGeom>
          <a:noFill/>
        </p:spPr>
        <p:txBody>
          <a:bodyPr wrap="square" rtlCol="0">
            <a:spAutoFit/>
          </a:bodyPr>
          <a:lstStyle/>
          <a:p>
            <a:r>
              <a:rPr lang="en-US" dirty="0">
                <a:solidFill>
                  <a:schemeClr val="bg1">
                    <a:lumMod val="6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Try Typing A Name…</a:t>
            </a:r>
          </a:p>
        </p:txBody>
      </p:sp>
      <p:sp>
        <p:nvSpPr>
          <p:cNvPr id="32" name="TextBox 31">
            <a:extLst>
              <a:ext uri="{FF2B5EF4-FFF2-40B4-BE49-F238E27FC236}">
                <a16:creationId xmlns:a16="http://schemas.microsoft.com/office/drawing/2014/main" id="{7F4F0E68-2245-48B3-BA01-99E97191F3B0}"/>
              </a:ext>
            </a:extLst>
          </p:cNvPr>
          <p:cNvSpPr txBox="1"/>
          <p:nvPr/>
        </p:nvSpPr>
        <p:spPr>
          <a:xfrm>
            <a:off x="1158567" y="6156922"/>
            <a:ext cx="5746941" cy="369332"/>
          </a:xfrm>
          <a:prstGeom prst="rect">
            <a:avLst/>
          </a:prstGeom>
          <a:noFill/>
        </p:spPr>
        <p:txBody>
          <a:bodyPr wrap="square" rtlCol="0">
            <a:spAutoFit/>
          </a:bodyPr>
          <a:lstStyle/>
          <a:p>
            <a:r>
              <a:rPr lang="en-US" dirty="0">
                <a:solidFill>
                  <a:schemeClr val="bg1">
                    <a:lumMod val="6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Pick a Color</a:t>
            </a:r>
          </a:p>
        </p:txBody>
      </p:sp>
      <p:sp>
        <p:nvSpPr>
          <p:cNvPr id="33" name="TextBox 32">
            <a:extLst>
              <a:ext uri="{FF2B5EF4-FFF2-40B4-BE49-F238E27FC236}">
                <a16:creationId xmlns:a16="http://schemas.microsoft.com/office/drawing/2014/main" id="{2E568B24-853B-4A39-A9CE-1B18F69570A3}"/>
              </a:ext>
            </a:extLst>
          </p:cNvPr>
          <p:cNvSpPr txBox="1"/>
          <p:nvPr/>
        </p:nvSpPr>
        <p:spPr>
          <a:xfrm>
            <a:off x="10650473" y="6146963"/>
            <a:ext cx="438364" cy="369332"/>
          </a:xfrm>
          <a:prstGeom prst="rect">
            <a:avLst/>
          </a:prstGeom>
          <a:noFill/>
        </p:spPr>
        <p:txBody>
          <a:bodyPr wrap="square" rtlCol="0">
            <a:spAutoFit/>
          </a:bodyPr>
          <a:lstStyle/>
          <a:p>
            <a:r>
              <a:rPr lang="en-US" dirty="0">
                <a:solidFill>
                  <a:srgbClr val="C9C9C9"/>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t>
            </a:r>
          </a:p>
        </p:txBody>
      </p:sp>
      <p:sp>
        <p:nvSpPr>
          <p:cNvPr id="34" name="Rectangle 33">
            <a:extLst>
              <a:ext uri="{FF2B5EF4-FFF2-40B4-BE49-F238E27FC236}">
                <a16:creationId xmlns:a16="http://schemas.microsoft.com/office/drawing/2014/main" id="{B16263DC-615A-410B-89B6-04ECDC64B089}"/>
              </a:ext>
            </a:extLst>
          </p:cNvPr>
          <p:cNvSpPr/>
          <p:nvPr/>
        </p:nvSpPr>
        <p:spPr>
          <a:xfrm>
            <a:off x="1113637" y="10177381"/>
            <a:ext cx="10155421" cy="1742026"/>
          </a:xfrm>
          <a:prstGeom prst="rect">
            <a:avLst/>
          </a:prstGeom>
          <a:solidFill>
            <a:srgbClr val="EB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6DC7132C-B6A0-4386-A065-98D452DC8490}"/>
              </a:ext>
            </a:extLst>
          </p:cNvPr>
          <p:cNvSpPr txBox="1"/>
          <p:nvPr/>
        </p:nvSpPr>
        <p:spPr>
          <a:xfrm>
            <a:off x="1366691" y="10439890"/>
            <a:ext cx="9647353" cy="1200329"/>
          </a:xfrm>
          <a:prstGeom prst="rect">
            <a:avLst/>
          </a:prstGeom>
          <a:noFill/>
        </p:spPr>
        <p:txBody>
          <a:bodyPr wrap="square" rtlCol="0">
            <a:spAutoFit/>
          </a:bodyPr>
          <a:lstStyle/>
          <a:p>
            <a:pPr algn="just"/>
            <a:r>
              <a:rPr lang="en-US" b="1"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What Is This? </a:t>
            </a:r>
            <a:r>
              <a:rPr lang="en-US"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This site is a project assignment completed by students in a Data Analytics </a:t>
            </a:r>
            <a:br>
              <a:rPr lang="en-US"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br>
            <a:r>
              <a:rPr lang="en-US"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&amp; Visualization bootcamp and is not officially associated with the Metropolitan Museum of Art. Data was acquired via the Met’s open access API and accessed as a publicly available dataset on Kaggle.com. To learn more about the project and our site, </a:t>
            </a:r>
            <a:r>
              <a:rPr lang="en-US" b="1"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check out our About page.</a:t>
            </a:r>
          </a:p>
        </p:txBody>
      </p:sp>
      <p:sp>
        <p:nvSpPr>
          <p:cNvPr id="38" name="Rectangle 37">
            <a:extLst>
              <a:ext uri="{FF2B5EF4-FFF2-40B4-BE49-F238E27FC236}">
                <a16:creationId xmlns:a16="http://schemas.microsoft.com/office/drawing/2014/main" id="{6E8A483B-6730-40ED-BC5F-3680DEA917ED}"/>
              </a:ext>
            </a:extLst>
          </p:cNvPr>
          <p:cNvSpPr/>
          <p:nvPr/>
        </p:nvSpPr>
        <p:spPr>
          <a:xfrm>
            <a:off x="0" y="13276462"/>
            <a:ext cx="12192000" cy="4395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041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0B9B66-E574-463F-88B5-C136A974EBAD}"/>
              </a:ext>
            </a:extLst>
          </p:cNvPr>
          <p:cNvSpPr/>
          <p:nvPr/>
        </p:nvSpPr>
        <p:spPr>
          <a:xfrm>
            <a:off x="0" y="-13551"/>
            <a:ext cx="12192000" cy="1093304"/>
          </a:xfrm>
          <a:prstGeom prst="rect">
            <a:avLst/>
          </a:prstGeom>
          <a:solidFill>
            <a:srgbClr val="EB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B49D7E69-ED4E-4469-8538-84E4D17F26E0}"/>
              </a:ext>
            </a:extLst>
          </p:cNvPr>
          <p:cNvGrpSpPr/>
          <p:nvPr/>
        </p:nvGrpSpPr>
        <p:grpSpPr>
          <a:xfrm>
            <a:off x="1157973" y="246872"/>
            <a:ext cx="3178930" cy="719423"/>
            <a:chOff x="1193141" y="254693"/>
            <a:chExt cx="2889936" cy="654018"/>
          </a:xfrm>
        </p:grpSpPr>
        <p:pic>
          <p:nvPicPr>
            <p:cNvPr id="1026" name="Picture 2" descr="Image result for the met museum logo font&quot;">
              <a:extLst>
                <a:ext uri="{FF2B5EF4-FFF2-40B4-BE49-F238E27FC236}">
                  <a16:creationId xmlns:a16="http://schemas.microsoft.com/office/drawing/2014/main" id="{3A84C6C9-2D26-476B-9CF9-DE4B863C81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53" t="51056" r="28126" b="21802"/>
            <a:stretch/>
          </p:blipFill>
          <p:spPr bwMode="auto">
            <a:xfrm>
              <a:off x="1286602" y="254693"/>
              <a:ext cx="686454" cy="3217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2E0765-3BC1-47CB-93FE-735C2BAF7D68}"/>
                </a:ext>
              </a:extLst>
            </p:cNvPr>
            <p:cNvSpPr txBox="1"/>
            <p:nvPr/>
          </p:nvSpPr>
          <p:spPr>
            <a:xfrm>
              <a:off x="1193141" y="572955"/>
              <a:ext cx="2889936" cy="335756"/>
            </a:xfrm>
            <a:prstGeom prst="rect">
              <a:avLst/>
            </a:prstGeom>
            <a:noFill/>
          </p:spPr>
          <p:txBody>
            <a:bodyPr wrap="square" rtlCol="0">
              <a:spAutoFit/>
            </a:bodyPr>
            <a:lstStyle/>
            <a:p>
              <a:r>
                <a:rPr lang="en-US" b="1" dirty="0">
                  <a:solidFill>
                    <a:schemeClr val="bg1"/>
                  </a:solidFill>
                  <a:latin typeface="Javanese Text" panose="02000000000000000000" pitchFamily="2" charset="0"/>
                  <a:cs typeface="Angsana New" panose="02020603050405020304" pitchFamily="18" charset="-34"/>
                </a:rPr>
                <a:t> EXPLORER</a:t>
              </a:r>
            </a:p>
          </p:txBody>
        </p:sp>
      </p:grpSp>
      <p:grpSp>
        <p:nvGrpSpPr>
          <p:cNvPr id="15" name="Group 14">
            <a:extLst>
              <a:ext uri="{FF2B5EF4-FFF2-40B4-BE49-F238E27FC236}">
                <a16:creationId xmlns:a16="http://schemas.microsoft.com/office/drawing/2014/main" id="{73625FF8-7B34-4314-8DEB-345A519FDB29}"/>
              </a:ext>
            </a:extLst>
          </p:cNvPr>
          <p:cNvGrpSpPr/>
          <p:nvPr/>
        </p:nvGrpSpPr>
        <p:grpSpPr>
          <a:xfrm>
            <a:off x="465194" y="231180"/>
            <a:ext cx="531106" cy="603843"/>
            <a:chOff x="2780316" y="2894939"/>
            <a:chExt cx="1377553" cy="1566214"/>
          </a:xfrm>
        </p:grpSpPr>
        <p:sp>
          <p:nvSpPr>
            <p:cNvPr id="16" name="Rectangle 15">
              <a:extLst>
                <a:ext uri="{FF2B5EF4-FFF2-40B4-BE49-F238E27FC236}">
                  <a16:creationId xmlns:a16="http://schemas.microsoft.com/office/drawing/2014/main" id="{34149A4E-F8BC-4F2C-8BEA-2A41FE5D5439}"/>
                </a:ext>
              </a:extLst>
            </p:cNvPr>
            <p:cNvSpPr/>
            <p:nvPr/>
          </p:nvSpPr>
          <p:spPr>
            <a:xfrm>
              <a:off x="2780316" y="2913686"/>
              <a:ext cx="1377553" cy="154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A picture containing shirt, drawing, table&#10;&#10;Description automatically generated">
              <a:extLst>
                <a:ext uri="{FF2B5EF4-FFF2-40B4-BE49-F238E27FC236}">
                  <a16:creationId xmlns:a16="http://schemas.microsoft.com/office/drawing/2014/main" id="{B771216F-4D4E-485E-9EB0-202269A5B8A9}"/>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7733"/>
                      </a14:imgEffect>
                      <a14:imgEffect>
                        <a14:saturation sat="225000"/>
                      </a14:imgEffect>
                      <a14:imgEffect>
                        <a14:brightnessContrast bright="-72000" contrast="39000"/>
                      </a14:imgEffect>
                    </a14:imgLayer>
                  </a14:imgProps>
                </a:ext>
                <a:ext uri="{28A0092B-C50C-407E-A947-70E740481C1C}">
                  <a14:useLocalDpi xmlns:a14="http://schemas.microsoft.com/office/drawing/2010/main" val="0"/>
                </a:ext>
              </a:extLst>
            </a:blip>
            <a:stretch>
              <a:fillRect/>
            </a:stretch>
          </p:blipFill>
          <p:spPr>
            <a:xfrm>
              <a:off x="2893833" y="2894939"/>
              <a:ext cx="1164437" cy="1444877"/>
            </a:xfrm>
            <a:prstGeom prst="rect">
              <a:avLst/>
            </a:prstGeom>
          </p:spPr>
        </p:pic>
      </p:grpSp>
      <p:sp>
        <p:nvSpPr>
          <p:cNvPr id="19" name="TextBox 18">
            <a:extLst>
              <a:ext uri="{FF2B5EF4-FFF2-40B4-BE49-F238E27FC236}">
                <a16:creationId xmlns:a16="http://schemas.microsoft.com/office/drawing/2014/main" id="{0E74BAA2-B675-4432-B85F-E88E08842AE6}"/>
              </a:ext>
            </a:extLst>
          </p:cNvPr>
          <p:cNvSpPr txBox="1"/>
          <p:nvPr/>
        </p:nvSpPr>
        <p:spPr>
          <a:xfrm>
            <a:off x="5775629" y="361498"/>
            <a:ext cx="1225616" cy="338554"/>
          </a:xfrm>
          <a:prstGeom prst="rect">
            <a:avLst/>
          </a:prstGeom>
          <a:noFill/>
        </p:spPr>
        <p:txBody>
          <a:bodyPr wrap="square" rtlCol="0">
            <a:spAutoFit/>
          </a:bodyPr>
          <a:lstStyle/>
          <a:p>
            <a:r>
              <a:rPr lang="en-US" sz="1600" b="1"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Overview</a:t>
            </a:r>
          </a:p>
        </p:txBody>
      </p:sp>
      <p:sp>
        <p:nvSpPr>
          <p:cNvPr id="20" name="TextBox 19">
            <a:extLst>
              <a:ext uri="{FF2B5EF4-FFF2-40B4-BE49-F238E27FC236}">
                <a16:creationId xmlns:a16="http://schemas.microsoft.com/office/drawing/2014/main" id="{CE440965-3967-4B88-A519-19FD472BFA58}"/>
              </a:ext>
            </a:extLst>
          </p:cNvPr>
          <p:cNvSpPr txBox="1"/>
          <p:nvPr/>
        </p:nvSpPr>
        <p:spPr>
          <a:xfrm>
            <a:off x="7299629" y="370250"/>
            <a:ext cx="2579867"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Search the Collection</a:t>
            </a:r>
          </a:p>
        </p:txBody>
      </p:sp>
      <p:sp>
        <p:nvSpPr>
          <p:cNvPr id="21" name="TextBox 20">
            <a:extLst>
              <a:ext uri="{FF2B5EF4-FFF2-40B4-BE49-F238E27FC236}">
                <a16:creationId xmlns:a16="http://schemas.microsoft.com/office/drawing/2014/main" id="{DDBE6ADB-E682-443F-86DD-4D6E7C1C38D5}"/>
              </a:ext>
            </a:extLst>
          </p:cNvPr>
          <p:cNvSpPr txBox="1"/>
          <p:nvPr/>
        </p:nvSpPr>
        <p:spPr>
          <a:xfrm>
            <a:off x="9789695" y="361498"/>
            <a:ext cx="1601895"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About</a:t>
            </a:r>
          </a:p>
        </p:txBody>
      </p:sp>
      <p:sp>
        <p:nvSpPr>
          <p:cNvPr id="14" name="TextBox 13">
            <a:extLst>
              <a:ext uri="{FF2B5EF4-FFF2-40B4-BE49-F238E27FC236}">
                <a16:creationId xmlns:a16="http://schemas.microsoft.com/office/drawing/2014/main" id="{DA5BA0C8-6F9F-48F5-95D6-CE77E7CC394F}"/>
              </a:ext>
            </a:extLst>
          </p:cNvPr>
          <p:cNvSpPr txBox="1"/>
          <p:nvPr/>
        </p:nvSpPr>
        <p:spPr>
          <a:xfrm>
            <a:off x="4884380" y="1703757"/>
            <a:ext cx="6054509"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What are the most popular colors?</a:t>
            </a:r>
          </a:p>
        </p:txBody>
      </p:sp>
      <p:sp>
        <p:nvSpPr>
          <p:cNvPr id="18" name="TextBox 17">
            <a:extLst>
              <a:ext uri="{FF2B5EF4-FFF2-40B4-BE49-F238E27FC236}">
                <a16:creationId xmlns:a16="http://schemas.microsoft.com/office/drawing/2014/main" id="{68282486-E1C0-429A-926C-9C01946BD9EF}"/>
              </a:ext>
            </a:extLst>
          </p:cNvPr>
          <p:cNvSpPr txBox="1"/>
          <p:nvPr/>
        </p:nvSpPr>
        <p:spPr>
          <a:xfrm>
            <a:off x="4884380" y="2405121"/>
            <a:ext cx="6054509" cy="2308324"/>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Lorem ipsum dolor sit amet, consectetur adipiscing elit. Phasellus at dolor ac elit vulputate gravida. Integer consequat ultricies sem in euismod. Cras egestas ex enim, in euismod ex interdum sed. Curabitur sollicitudin massa nec leo rutrum, et faucibus lectus tempor. Vestibulum auctor vel risus eget fringilla. Curabitur pretium, arcu nec pellentesque hendrerit, arcu libero venenatis odio, eu porttitor lorem metus sed neque. </a:t>
            </a:r>
          </a:p>
        </p:txBody>
      </p:sp>
      <p:graphicFrame>
        <p:nvGraphicFramePr>
          <p:cNvPr id="2" name="Table 2">
            <a:extLst>
              <a:ext uri="{FF2B5EF4-FFF2-40B4-BE49-F238E27FC236}">
                <a16:creationId xmlns:a16="http://schemas.microsoft.com/office/drawing/2014/main" id="{D47230D5-A011-42A3-9A31-06444CF58C20}"/>
              </a:ext>
            </a:extLst>
          </p:cNvPr>
          <p:cNvGraphicFramePr>
            <a:graphicFrameLocks noGrp="1"/>
          </p:cNvGraphicFramePr>
          <p:nvPr>
            <p:extLst>
              <p:ext uri="{D42A27DB-BD31-4B8C-83A1-F6EECF244321}">
                <p14:modId xmlns:p14="http://schemas.microsoft.com/office/powerpoint/2010/main" val="3116119787"/>
              </p:ext>
            </p:extLst>
          </p:nvPr>
        </p:nvGraphicFramePr>
        <p:xfrm>
          <a:off x="1373306" y="1899463"/>
          <a:ext cx="2743200" cy="2743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916422365"/>
                    </a:ext>
                  </a:extLst>
                </a:gridCol>
                <a:gridCol w="914400">
                  <a:extLst>
                    <a:ext uri="{9D8B030D-6E8A-4147-A177-3AD203B41FA5}">
                      <a16:colId xmlns:a16="http://schemas.microsoft.com/office/drawing/2014/main" val="4007651992"/>
                    </a:ext>
                  </a:extLst>
                </a:gridCol>
                <a:gridCol w="914400">
                  <a:extLst>
                    <a:ext uri="{9D8B030D-6E8A-4147-A177-3AD203B41FA5}">
                      <a16:colId xmlns:a16="http://schemas.microsoft.com/office/drawing/2014/main" val="1687561600"/>
                    </a:ext>
                  </a:extLst>
                </a:gridCol>
              </a:tblGrid>
              <a:tr h="91440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F1717"/>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C262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56A28"/>
                    </a:solidFill>
                  </a:tcPr>
                </a:tc>
                <a:extLst>
                  <a:ext uri="{0D108BD9-81ED-4DB2-BD59-A6C34878D82A}">
                    <a16:rowId xmlns:a16="http://schemas.microsoft.com/office/drawing/2014/main" val="2055265573"/>
                  </a:ext>
                </a:extLst>
              </a:tr>
              <a:tr h="914400">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88C75D"/>
                    </a:solidFill>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BE5D5"/>
                    </a:solidFill>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CD1BE"/>
                    </a:solidFill>
                  </a:tcPr>
                </a:tc>
                <a:extLst>
                  <a:ext uri="{0D108BD9-81ED-4DB2-BD59-A6C34878D82A}">
                    <a16:rowId xmlns:a16="http://schemas.microsoft.com/office/drawing/2014/main" val="1040211638"/>
                  </a:ext>
                </a:extLst>
              </a:tr>
              <a:tr h="91440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BCDAFA"/>
                    </a:solid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3597667568"/>
                  </a:ext>
                </a:extLst>
              </a:tr>
            </a:tbl>
          </a:graphicData>
        </a:graphic>
      </p:graphicFrame>
      <p:sp>
        <p:nvSpPr>
          <p:cNvPr id="31" name="TextBox 30">
            <a:extLst>
              <a:ext uri="{FF2B5EF4-FFF2-40B4-BE49-F238E27FC236}">
                <a16:creationId xmlns:a16="http://schemas.microsoft.com/office/drawing/2014/main" id="{1ABE3C7B-003B-401C-875C-26328476321A}"/>
              </a:ext>
            </a:extLst>
          </p:cNvPr>
          <p:cNvSpPr txBox="1"/>
          <p:nvPr/>
        </p:nvSpPr>
        <p:spPr>
          <a:xfrm>
            <a:off x="1373306" y="5462373"/>
            <a:ext cx="4717815"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And popular mediums?</a:t>
            </a:r>
          </a:p>
        </p:txBody>
      </p:sp>
      <p:graphicFrame>
        <p:nvGraphicFramePr>
          <p:cNvPr id="8" name="Chart 7">
            <a:extLst>
              <a:ext uri="{FF2B5EF4-FFF2-40B4-BE49-F238E27FC236}">
                <a16:creationId xmlns:a16="http://schemas.microsoft.com/office/drawing/2014/main" id="{CCE87F90-B736-4E1A-AC96-A024500DB7AD}"/>
              </a:ext>
            </a:extLst>
          </p:cNvPr>
          <p:cNvGraphicFramePr/>
          <p:nvPr>
            <p:extLst>
              <p:ext uri="{D42A27DB-BD31-4B8C-83A1-F6EECF244321}">
                <p14:modId xmlns:p14="http://schemas.microsoft.com/office/powerpoint/2010/main" val="3854679718"/>
              </p:ext>
            </p:extLst>
          </p:nvPr>
        </p:nvGraphicFramePr>
        <p:xfrm>
          <a:off x="6062540" y="6132664"/>
          <a:ext cx="5004048" cy="3510106"/>
        </p:xfrm>
        <a:graphic>
          <a:graphicData uri="http://schemas.openxmlformats.org/drawingml/2006/chart">
            <c:chart xmlns:c="http://schemas.openxmlformats.org/drawingml/2006/chart" xmlns:r="http://schemas.openxmlformats.org/officeDocument/2006/relationships" r:id="rId5"/>
          </a:graphicData>
        </a:graphic>
      </p:graphicFrame>
      <p:sp>
        <p:nvSpPr>
          <p:cNvPr id="35" name="TextBox 34">
            <a:extLst>
              <a:ext uri="{FF2B5EF4-FFF2-40B4-BE49-F238E27FC236}">
                <a16:creationId xmlns:a16="http://schemas.microsoft.com/office/drawing/2014/main" id="{AF75C312-739C-4FAC-9D01-F9D7422382C7}"/>
              </a:ext>
            </a:extLst>
          </p:cNvPr>
          <p:cNvSpPr txBox="1"/>
          <p:nvPr/>
        </p:nvSpPr>
        <p:spPr>
          <a:xfrm>
            <a:off x="1351498" y="6094231"/>
            <a:ext cx="3945699" cy="3416320"/>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Lorem ipsum dolor sit amet, consectetur adipiscing elit. Phasellus at dolor ac elit vulputate gravida. Integer consequat ultricies sem in euismod. Cras egestas ex enim, in euismod ex interdum sed. Curabitur sollicitudin massa nec leo rutrum, et faucibus lectus tempor. Vestibulum auctor vel risus eget fringilla. Curabitur pretium, arcu nec pellentesque hendrerit, arcu libero venenatis odio, eu porttitor lorem metus sed neque. </a:t>
            </a:r>
          </a:p>
        </p:txBody>
      </p:sp>
      <p:sp>
        <p:nvSpPr>
          <p:cNvPr id="37" name="TextBox 36">
            <a:extLst>
              <a:ext uri="{FF2B5EF4-FFF2-40B4-BE49-F238E27FC236}">
                <a16:creationId xmlns:a16="http://schemas.microsoft.com/office/drawing/2014/main" id="{B1F086F8-BF3B-4005-A858-7BB62B62392A}"/>
              </a:ext>
            </a:extLst>
          </p:cNvPr>
          <p:cNvSpPr txBox="1"/>
          <p:nvPr/>
        </p:nvSpPr>
        <p:spPr>
          <a:xfrm>
            <a:off x="1378185" y="11009615"/>
            <a:ext cx="9641511"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Which department will get you the most bang for you buck? </a:t>
            </a:r>
          </a:p>
        </p:txBody>
      </p:sp>
      <p:sp>
        <p:nvSpPr>
          <p:cNvPr id="39" name="TextBox 38">
            <a:extLst>
              <a:ext uri="{FF2B5EF4-FFF2-40B4-BE49-F238E27FC236}">
                <a16:creationId xmlns:a16="http://schemas.microsoft.com/office/drawing/2014/main" id="{820A918C-1860-40BE-9B17-DC1FF1BA419A}"/>
              </a:ext>
            </a:extLst>
          </p:cNvPr>
          <p:cNvSpPr txBox="1"/>
          <p:nvPr/>
        </p:nvSpPr>
        <p:spPr>
          <a:xfrm>
            <a:off x="1373307" y="11795303"/>
            <a:ext cx="9271248" cy="1477328"/>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Lorem ipsum dolor sit amet, consectetur adipiscing elit. Phasellus at dolor ac elit vulputate gravida. Integer consequat ultricies sem in euismod. Cras egestas ex enim, in euismod ex interdum sed. Curabitur sollicitudin massa nec leo rutrum, et faucibus lectus tempor. Vestibulum auctor vel risus eget fringilla. Curabitur pretium, arcu nec pellentesque hendrerit, arcu libero venenatis odio, eu porttitor lorem metus sed neque. </a:t>
            </a:r>
          </a:p>
        </p:txBody>
      </p:sp>
      <p:cxnSp>
        <p:nvCxnSpPr>
          <p:cNvPr id="40" name="Straight Connector 39">
            <a:extLst>
              <a:ext uri="{FF2B5EF4-FFF2-40B4-BE49-F238E27FC236}">
                <a16:creationId xmlns:a16="http://schemas.microsoft.com/office/drawing/2014/main" id="{2E47393B-EFA2-4D95-892F-B081F9311E92}"/>
              </a:ext>
            </a:extLst>
          </p:cNvPr>
          <p:cNvCxnSpPr/>
          <p:nvPr/>
        </p:nvCxnSpPr>
        <p:spPr>
          <a:xfrm>
            <a:off x="1063942" y="10375751"/>
            <a:ext cx="101473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35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E8A483B-6730-40ED-BC5F-3680DEA917ED}"/>
              </a:ext>
            </a:extLst>
          </p:cNvPr>
          <p:cNvSpPr/>
          <p:nvPr/>
        </p:nvSpPr>
        <p:spPr>
          <a:xfrm>
            <a:off x="0" y="13276462"/>
            <a:ext cx="12192000" cy="4395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B1F086F8-BF3B-4005-A858-7BB62B62392A}"/>
              </a:ext>
            </a:extLst>
          </p:cNvPr>
          <p:cNvSpPr txBox="1"/>
          <p:nvPr/>
        </p:nvSpPr>
        <p:spPr>
          <a:xfrm>
            <a:off x="1378185" y="740193"/>
            <a:ext cx="9641511"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Which department will get you the most bang for you buck? </a:t>
            </a:r>
          </a:p>
        </p:txBody>
      </p:sp>
      <p:sp>
        <p:nvSpPr>
          <p:cNvPr id="39" name="TextBox 38">
            <a:extLst>
              <a:ext uri="{FF2B5EF4-FFF2-40B4-BE49-F238E27FC236}">
                <a16:creationId xmlns:a16="http://schemas.microsoft.com/office/drawing/2014/main" id="{820A918C-1860-40BE-9B17-DC1FF1BA419A}"/>
              </a:ext>
            </a:extLst>
          </p:cNvPr>
          <p:cNvSpPr txBox="1"/>
          <p:nvPr/>
        </p:nvSpPr>
        <p:spPr>
          <a:xfrm>
            <a:off x="1373307" y="1502435"/>
            <a:ext cx="9271248" cy="1477328"/>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Lorem ipsum dolor sit amet, consectetur adipiscing elit. Phasellus at dolor ac elit vulputate gravida. Integer consequat ultricies sem in euismod. Cras egestas ex enim, in euismod ex interdum sed. Curabitur sollicitudin massa nec leo rutrum, et faucibus lectus tempor. Vestibulum auctor vel risus eget fringilla. Curabitur pretium, arcu nec pellentesque hendrerit, arcu libero venenatis odio, eu porttitor lorem metus sed neque. </a:t>
            </a:r>
          </a:p>
        </p:txBody>
      </p:sp>
      <p:graphicFrame>
        <p:nvGraphicFramePr>
          <p:cNvPr id="7" name="Chart 6">
            <a:extLst>
              <a:ext uri="{FF2B5EF4-FFF2-40B4-BE49-F238E27FC236}">
                <a16:creationId xmlns:a16="http://schemas.microsoft.com/office/drawing/2014/main" id="{7DD01B6C-C225-48AB-BA5E-9368C4369302}"/>
              </a:ext>
            </a:extLst>
          </p:cNvPr>
          <p:cNvGraphicFramePr/>
          <p:nvPr>
            <p:extLst>
              <p:ext uri="{D42A27DB-BD31-4B8C-83A1-F6EECF244321}">
                <p14:modId xmlns:p14="http://schemas.microsoft.com/office/powerpoint/2010/main" val="3320945724"/>
              </p:ext>
            </p:extLst>
          </p:nvPr>
        </p:nvGraphicFramePr>
        <p:xfrm>
          <a:off x="1961661" y="3262319"/>
          <a:ext cx="7604369" cy="3656653"/>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2B53FC9A-1069-418F-B0DC-28EB24968F91}"/>
              </a:ext>
            </a:extLst>
          </p:cNvPr>
          <p:cNvSpPr txBox="1"/>
          <p:nvPr/>
        </p:nvSpPr>
        <p:spPr>
          <a:xfrm>
            <a:off x="1600924" y="7764232"/>
            <a:ext cx="4940554" cy="754053"/>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Meet the most prolific artists</a:t>
            </a:r>
            <a:endParaRPr lang="en-US" sz="2000" b="1" dirty="0">
              <a:solidFill>
                <a:schemeClr val="tx1">
                  <a:lumMod val="75000"/>
                  <a:lumOff val="25000"/>
                </a:schemeClr>
              </a:solidFill>
              <a:latin typeface="Century Schoolbook" panose="02040604050505020304" pitchFamily="18" charset="0"/>
            </a:endParaRPr>
          </a:p>
          <a:p>
            <a:r>
              <a:rPr lang="en-US" sz="2100" b="1" dirty="0">
                <a:solidFill>
                  <a:schemeClr val="tx1">
                    <a:lumMod val="75000"/>
                    <a:lumOff val="25000"/>
                  </a:schemeClr>
                </a:solidFill>
                <a:latin typeface="Century Schoolbook" panose="02040604050505020304" pitchFamily="18" charset="0"/>
              </a:rPr>
              <a:t>(or at least, the most collected) </a:t>
            </a:r>
          </a:p>
        </p:txBody>
      </p:sp>
      <p:sp>
        <p:nvSpPr>
          <p:cNvPr id="25" name="TextBox 24">
            <a:extLst>
              <a:ext uri="{FF2B5EF4-FFF2-40B4-BE49-F238E27FC236}">
                <a16:creationId xmlns:a16="http://schemas.microsoft.com/office/drawing/2014/main" id="{893EEC33-9804-47AA-BE6E-E022A5494509}"/>
              </a:ext>
            </a:extLst>
          </p:cNvPr>
          <p:cNvSpPr txBox="1"/>
          <p:nvPr/>
        </p:nvSpPr>
        <p:spPr>
          <a:xfrm>
            <a:off x="1579621" y="8843199"/>
            <a:ext cx="4184224" cy="3416320"/>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Lorem ipsum dolor sit amet, consectetur adipiscing elit. Phasellus at dolor ac elit vulputate gravida. Integer consequat ultricies sem in euismod. Cras egestas ex enim, in euismod ex interdum sed. Curabitur sollicitudin massa nec leo rutrum, et faucibus lectus tempor. Vestibulum auctor vel risus eget fringilla. Curabitur pretium, arcu nec pellentesque hendrerit, arcu libero venenatis odio, eu porttitor lorem metus sed neque. </a:t>
            </a:r>
          </a:p>
        </p:txBody>
      </p:sp>
      <p:graphicFrame>
        <p:nvGraphicFramePr>
          <p:cNvPr id="9" name="Table 9">
            <a:extLst>
              <a:ext uri="{FF2B5EF4-FFF2-40B4-BE49-F238E27FC236}">
                <a16:creationId xmlns:a16="http://schemas.microsoft.com/office/drawing/2014/main" id="{54A269D1-739E-4A6C-9F9E-F934642A1119}"/>
              </a:ext>
            </a:extLst>
          </p:cNvPr>
          <p:cNvGraphicFramePr>
            <a:graphicFrameLocks noGrp="1"/>
          </p:cNvGraphicFramePr>
          <p:nvPr>
            <p:extLst>
              <p:ext uri="{D42A27DB-BD31-4B8C-83A1-F6EECF244321}">
                <p14:modId xmlns:p14="http://schemas.microsoft.com/office/powerpoint/2010/main" val="2009674302"/>
              </p:ext>
            </p:extLst>
          </p:nvPr>
        </p:nvGraphicFramePr>
        <p:xfrm>
          <a:off x="6541478" y="9014087"/>
          <a:ext cx="4103077" cy="3199476"/>
        </p:xfrm>
        <a:graphic>
          <a:graphicData uri="http://schemas.openxmlformats.org/drawingml/2006/table">
            <a:tbl>
              <a:tblPr firstRow="1" bandRow="1">
                <a:tableStyleId>{F5AB1C69-6EDB-4FF4-983F-18BD219EF322}</a:tableStyleId>
              </a:tblPr>
              <a:tblGrid>
                <a:gridCol w="2063260">
                  <a:extLst>
                    <a:ext uri="{9D8B030D-6E8A-4147-A177-3AD203B41FA5}">
                      <a16:colId xmlns:a16="http://schemas.microsoft.com/office/drawing/2014/main" val="2038471367"/>
                    </a:ext>
                  </a:extLst>
                </a:gridCol>
                <a:gridCol w="2039817">
                  <a:extLst>
                    <a:ext uri="{9D8B030D-6E8A-4147-A177-3AD203B41FA5}">
                      <a16:colId xmlns:a16="http://schemas.microsoft.com/office/drawing/2014/main" val="209812807"/>
                    </a:ext>
                  </a:extLst>
                </a:gridCol>
              </a:tblGrid>
              <a:tr h="533246">
                <a:tc>
                  <a:txBody>
                    <a:bodyPr/>
                    <a:lstStyle/>
                    <a:p>
                      <a:pPr algn="l"/>
                      <a:r>
                        <a:rPr lang="en-US" sz="1600" dirty="0">
                          <a:latin typeface="Arial" panose="020B0604020202020204" pitchFamily="34" charset="0"/>
                          <a:cs typeface="Arial" panose="020B0604020202020204" pitchFamily="34" charset="0"/>
                        </a:rPr>
                        <a:t>Artist Names</a:t>
                      </a:r>
                    </a:p>
                  </a:txBody>
                  <a:tcPr anchor="ctr"/>
                </a:tc>
                <a:tc>
                  <a:txBody>
                    <a:bodyPr/>
                    <a:lstStyle/>
                    <a:p>
                      <a:pPr algn="ctr"/>
                      <a:r>
                        <a:rPr lang="en-US" sz="1600" dirty="0">
                          <a:latin typeface="Arial" panose="020B0604020202020204" pitchFamily="34" charset="0"/>
                          <a:cs typeface="Arial" panose="020B0604020202020204" pitchFamily="34" charset="0"/>
                        </a:rPr>
                        <a:t># of Paintings</a:t>
                      </a:r>
                    </a:p>
                  </a:txBody>
                  <a:tcPr anchor="ctr"/>
                </a:tc>
                <a:extLst>
                  <a:ext uri="{0D108BD9-81ED-4DB2-BD59-A6C34878D82A}">
                    <a16:rowId xmlns:a16="http://schemas.microsoft.com/office/drawing/2014/main" val="2790845883"/>
                  </a:ext>
                </a:extLst>
              </a:tr>
              <a:tr h="533246">
                <a:tc>
                  <a:txBody>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  Artist  Name 1</a:t>
                      </a:r>
                    </a:p>
                  </a:txBody>
                  <a:tcPr anchor="ctr"/>
                </a:tc>
                <a:tc>
                  <a:txBody>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50</a:t>
                      </a:r>
                    </a:p>
                  </a:txBody>
                  <a:tcPr anchor="ctr"/>
                </a:tc>
                <a:extLst>
                  <a:ext uri="{0D108BD9-81ED-4DB2-BD59-A6C34878D82A}">
                    <a16:rowId xmlns:a16="http://schemas.microsoft.com/office/drawing/2014/main" val="1977533067"/>
                  </a:ext>
                </a:extLst>
              </a:tr>
              <a:tr h="533246">
                <a:tc>
                  <a:txBody>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  Artist Name 2</a:t>
                      </a:r>
                    </a:p>
                  </a:txBody>
                  <a:tcPr anchor="ctr"/>
                </a:tc>
                <a:tc>
                  <a:txBody>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23</a:t>
                      </a:r>
                    </a:p>
                  </a:txBody>
                  <a:tcPr anchor="ctr"/>
                </a:tc>
                <a:extLst>
                  <a:ext uri="{0D108BD9-81ED-4DB2-BD59-A6C34878D82A}">
                    <a16:rowId xmlns:a16="http://schemas.microsoft.com/office/drawing/2014/main" val="3043381024"/>
                  </a:ext>
                </a:extLst>
              </a:tr>
              <a:tr h="533246">
                <a:tc>
                  <a:txBody>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  Artist Name 3</a:t>
                      </a:r>
                    </a:p>
                  </a:txBody>
                  <a:tcPr anchor="ctr"/>
                </a:tc>
                <a:tc>
                  <a:txBody>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11</a:t>
                      </a:r>
                    </a:p>
                  </a:txBody>
                  <a:tcPr anchor="ctr"/>
                </a:tc>
                <a:extLst>
                  <a:ext uri="{0D108BD9-81ED-4DB2-BD59-A6C34878D82A}">
                    <a16:rowId xmlns:a16="http://schemas.microsoft.com/office/drawing/2014/main" val="3015939050"/>
                  </a:ext>
                </a:extLst>
              </a:tr>
              <a:tr h="533246">
                <a:tc>
                  <a:txBody>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  Artist Name 4</a:t>
                      </a:r>
                    </a:p>
                  </a:txBody>
                  <a:tcPr anchor="ctr"/>
                </a:tc>
                <a:tc>
                  <a:txBody>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8</a:t>
                      </a:r>
                    </a:p>
                  </a:txBody>
                  <a:tcPr anchor="ctr"/>
                </a:tc>
                <a:extLst>
                  <a:ext uri="{0D108BD9-81ED-4DB2-BD59-A6C34878D82A}">
                    <a16:rowId xmlns:a16="http://schemas.microsoft.com/office/drawing/2014/main" val="2746419762"/>
                  </a:ext>
                </a:extLst>
              </a:tr>
              <a:tr h="533246">
                <a:tc>
                  <a:txBody>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  Artists Name 5</a:t>
                      </a:r>
                    </a:p>
                  </a:txBody>
                  <a:tcPr anchor="ctr"/>
                </a:tc>
                <a:tc>
                  <a:txBody>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4250700492"/>
                  </a:ext>
                </a:extLst>
              </a:tr>
            </a:tbl>
          </a:graphicData>
        </a:graphic>
      </p:graphicFrame>
      <p:cxnSp>
        <p:nvCxnSpPr>
          <p:cNvPr id="29" name="Straight Connector 28">
            <a:extLst>
              <a:ext uri="{FF2B5EF4-FFF2-40B4-BE49-F238E27FC236}">
                <a16:creationId xmlns:a16="http://schemas.microsoft.com/office/drawing/2014/main" id="{36944EEB-7E54-462D-9485-904E031168BD}"/>
              </a:ext>
            </a:extLst>
          </p:cNvPr>
          <p:cNvCxnSpPr/>
          <p:nvPr/>
        </p:nvCxnSpPr>
        <p:spPr>
          <a:xfrm>
            <a:off x="1063942" y="7139568"/>
            <a:ext cx="101473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09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0B9B66-E574-463F-88B5-C136A974EBAD}"/>
              </a:ext>
            </a:extLst>
          </p:cNvPr>
          <p:cNvSpPr/>
          <p:nvPr/>
        </p:nvSpPr>
        <p:spPr>
          <a:xfrm>
            <a:off x="0" y="-13551"/>
            <a:ext cx="12192000" cy="1093304"/>
          </a:xfrm>
          <a:prstGeom prst="rect">
            <a:avLst/>
          </a:prstGeom>
          <a:solidFill>
            <a:srgbClr val="EB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B49D7E69-ED4E-4469-8538-84E4D17F26E0}"/>
              </a:ext>
            </a:extLst>
          </p:cNvPr>
          <p:cNvGrpSpPr/>
          <p:nvPr/>
        </p:nvGrpSpPr>
        <p:grpSpPr>
          <a:xfrm>
            <a:off x="1157973" y="246872"/>
            <a:ext cx="3178930" cy="719423"/>
            <a:chOff x="1193141" y="254693"/>
            <a:chExt cx="2889936" cy="654018"/>
          </a:xfrm>
        </p:grpSpPr>
        <p:pic>
          <p:nvPicPr>
            <p:cNvPr id="1026" name="Picture 2" descr="Image result for the met museum logo font&quot;">
              <a:extLst>
                <a:ext uri="{FF2B5EF4-FFF2-40B4-BE49-F238E27FC236}">
                  <a16:creationId xmlns:a16="http://schemas.microsoft.com/office/drawing/2014/main" id="{3A84C6C9-2D26-476B-9CF9-DE4B863C81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53" t="51056" r="28126" b="21802"/>
            <a:stretch/>
          </p:blipFill>
          <p:spPr bwMode="auto">
            <a:xfrm>
              <a:off x="1286602" y="254693"/>
              <a:ext cx="686454" cy="3217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2E0765-3BC1-47CB-93FE-735C2BAF7D68}"/>
                </a:ext>
              </a:extLst>
            </p:cNvPr>
            <p:cNvSpPr txBox="1"/>
            <p:nvPr/>
          </p:nvSpPr>
          <p:spPr>
            <a:xfrm>
              <a:off x="1193141" y="572955"/>
              <a:ext cx="2889936" cy="335756"/>
            </a:xfrm>
            <a:prstGeom prst="rect">
              <a:avLst/>
            </a:prstGeom>
            <a:noFill/>
          </p:spPr>
          <p:txBody>
            <a:bodyPr wrap="square" rtlCol="0">
              <a:spAutoFit/>
            </a:bodyPr>
            <a:lstStyle/>
            <a:p>
              <a:r>
                <a:rPr lang="en-US" b="1" dirty="0">
                  <a:solidFill>
                    <a:schemeClr val="bg1"/>
                  </a:solidFill>
                  <a:latin typeface="Javanese Text" panose="02000000000000000000" pitchFamily="2" charset="0"/>
                  <a:cs typeface="Angsana New" panose="02020603050405020304" pitchFamily="18" charset="-34"/>
                </a:rPr>
                <a:t> EXPLORER</a:t>
              </a:r>
            </a:p>
          </p:txBody>
        </p:sp>
      </p:grpSp>
      <p:grpSp>
        <p:nvGrpSpPr>
          <p:cNvPr id="15" name="Group 14">
            <a:extLst>
              <a:ext uri="{FF2B5EF4-FFF2-40B4-BE49-F238E27FC236}">
                <a16:creationId xmlns:a16="http://schemas.microsoft.com/office/drawing/2014/main" id="{73625FF8-7B34-4314-8DEB-345A519FDB29}"/>
              </a:ext>
            </a:extLst>
          </p:cNvPr>
          <p:cNvGrpSpPr/>
          <p:nvPr/>
        </p:nvGrpSpPr>
        <p:grpSpPr>
          <a:xfrm>
            <a:off x="465194" y="231180"/>
            <a:ext cx="531106" cy="603843"/>
            <a:chOff x="2780316" y="2894939"/>
            <a:chExt cx="1377553" cy="1566214"/>
          </a:xfrm>
        </p:grpSpPr>
        <p:sp>
          <p:nvSpPr>
            <p:cNvPr id="16" name="Rectangle 15">
              <a:extLst>
                <a:ext uri="{FF2B5EF4-FFF2-40B4-BE49-F238E27FC236}">
                  <a16:creationId xmlns:a16="http://schemas.microsoft.com/office/drawing/2014/main" id="{34149A4E-F8BC-4F2C-8BEA-2A41FE5D5439}"/>
                </a:ext>
              </a:extLst>
            </p:cNvPr>
            <p:cNvSpPr/>
            <p:nvPr/>
          </p:nvSpPr>
          <p:spPr>
            <a:xfrm>
              <a:off x="2780316" y="2913686"/>
              <a:ext cx="1377553" cy="154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A picture containing shirt, drawing, table&#10;&#10;Description automatically generated">
              <a:extLst>
                <a:ext uri="{FF2B5EF4-FFF2-40B4-BE49-F238E27FC236}">
                  <a16:creationId xmlns:a16="http://schemas.microsoft.com/office/drawing/2014/main" id="{B771216F-4D4E-485E-9EB0-202269A5B8A9}"/>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7733"/>
                      </a14:imgEffect>
                      <a14:imgEffect>
                        <a14:saturation sat="225000"/>
                      </a14:imgEffect>
                      <a14:imgEffect>
                        <a14:brightnessContrast bright="-72000" contrast="39000"/>
                      </a14:imgEffect>
                    </a14:imgLayer>
                  </a14:imgProps>
                </a:ext>
                <a:ext uri="{28A0092B-C50C-407E-A947-70E740481C1C}">
                  <a14:useLocalDpi xmlns:a14="http://schemas.microsoft.com/office/drawing/2010/main" val="0"/>
                </a:ext>
              </a:extLst>
            </a:blip>
            <a:stretch>
              <a:fillRect/>
            </a:stretch>
          </p:blipFill>
          <p:spPr>
            <a:xfrm>
              <a:off x="2893833" y="2894939"/>
              <a:ext cx="1164437" cy="1444877"/>
            </a:xfrm>
            <a:prstGeom prst="rect">
              <a:avLst/>
            </a:prstGeom>
          </p:spPr>
        </p:pic>
      </p:grpSp>
      <p:sp>
        <p:nvSpPr>
          <p:cNvPr id="19" name="TextBox 18">
            <a:extLst>
              <a:ext uri="{FF2B5EF4-FFF2-40B4-BE49-F238E27FC236}">
                <a16:creationId xmlns:a16="http://schemas.microsoft.com/office/drawing/2014/main" id="{0E74BAA2-B675-4432-B85F-E88E08842AE6}"/>
              </a:ext>
            </a:extLst>
          </p:cNvPr>
          <p:cNvSpPr txBox="1"/>
          <p:nvPr/>
        </p:nvSpPr>
        <p:spPr>
          <a:xfrm>
            <a:off x="5775629" y="361498"/>
            <a:ext cx="1225616"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Overview</a:t>
            </a:r>
          </a:p>
        </p:txBody>
      </p:sp>
      <p:sp>
        <p:nvSpPr>
          <p:cNvPr id="20" name="TextBox 19">
            <a:extLst>
              <a:ext uri="{FF2B5EF4-FFF2-40B4-BE49-F238E27FC236}">
                <a16:creationId xmlns:a16="http://schemas.microsoft.com/office/drawing/2014/main" id="{CE440965-3967-4B88-A519-19FD472BFA58}"/>
              </a:ext>
            </a:extLst>
          </p:cNvPr>
          <p:cNvSpPr txBox="1"/>
          <p:nvPr/>
        </p:nvSpPr>
        <p:spPr>
          <a:xfrm>
            <a:off x="7299629" y="370250"/>
            <a:ext cx="2579867" cy="338554"/>
          </a:xfrm>
          <a:prstGeom prst="rect">
            <a:avLst/>
          </a:prstGeom>
          <a:noFill/>
        </p:spPr>
        <p:txBody>
          <a:bodyPr wrap="square" rtlCol="0">
            <a:spAutoFit/>
          </a:bodyPr>
          <a:lstStyle/>
          <a:p>
            <a:r>
              <a:rPr lang="en-US" sz="1600" b="1"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Search the Collection</a:t>
            </a:r>
          </a:p>
        </p:txBody>
      </p:sp>
      <p:sp>
        <p:nvSpPr>
          <p:cNvPr id="21" name="TextBox 20">
            <a:extLst>
              <a:ext uri="{FF2B5EF4-FFF2-40B4-BE49-F238E27FC236}">
                <a16:creationId xmlns:a16="http://schemas.microsoft.com/office/drawing/2014/main" id="{DDBE6ADB-E682-443F-86DD-4D6E7C1C38D5}"/>
              </a:ext>
            </a:extLst>
          </p:cNvPr>
          <p:cNvSpPr txBox="1"/>
          <p:nvPr/>
        </p:nvSpPr>
        <p:spPr>
          <a:xfrm>
            <a:off x="9789695" y="361498"/>
            <a:ext cx="1601895"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About</a:t>
            </a:r>
          </a:p>
        </p:txBody>
      </p:sp>
      <p:sp>
        <p:nvSpPr>
          <p:cNvPr id="22" name="TextBox 21">
            <a:extLst>
              <a:ext uri="{FF2B5EF4-FFF2-40B4-BE49-F238E27FC236}">
                <a16:creationId xmlns:a16="http://schemas.microsoft.com/office/drawing/2014/main" id="{A428455E-3436-457B-80C1-E05A322A8E47}"/>
              </a:ext>
            </a:extLst>
          </p:cNvPr>
          <p:cNvSpPr txBox="1"/>
          <p:nvPr/>
        </p:nvSpPr>
        <p:spPr>
          <a:xfrm>
            <a:off x="1062656" y="1703757"/>
            <a:ext cx="6054509"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Pick a Color to Search</a:t>
            </a:r>
          </a:p>
        </p:txBody>
      </p:sp>
      <p:sp>
        <p:nvSpPr>
          <p:cNvPr id="23" name="TextBox 22">
            <a:extLst>
              <a:ext uri="{FF2B5EF4-FFF2-40B4-BE49-F238E27FC236}">
                <a16:creationId xmlns:a16="http://schemas.microsoft.com/office/drawing/2014/main" id="{0B819217-1507-40E8-A8A9-2C1FE9A62DA2}"/>
              </a:ext>
            </a:extLst>
          </p:cNvPr>
          <p:cNvSpPr txBox="1"/>
          <p:nvPr/>
        </p:nvSpPr>
        <p:spPr>
          <a:xfrm>
            <a:off x="1109548" y="2405121"/>
            <a:ext cx="9863252" cy="923330"/>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We’ve done some of the initial legwork to get you started. Select from popular colors below to return paintings with 30% or greater of that color present, starting with those that are most abundant. Click on a painting or artist name to learn more about it.</a:t>
            </a:r>
          </a:p>
        </p:txBody>
      </p:sp>
      <p:graphicFrame>
        <p:nvGraphicFramePr>
          <p:cNvPr id="3" name="Table 5">
            <a:extLst>
              <a:ext uri="{FF2B5EF4-FFF2-40B4-BE49-F238E27FC236}">
                <a16:creationId xmlns:a16="http://schemas.microsoft.com/office/drawing/2014/main" id="{DC7ECDA1-5525-4E32-A0AA-868D88D560C6}"/>
              </a:ext>
            </a:extLst>
          </p:cNvPr>
          <p:cNvGraphicFramePr>
            <a:graphicFrameLocks noGrp="1"/>
          </p:cNvGraphicFramePr>
          <p:nvPr>
            <p:extLst>
              <p:ext uri="{D42A27DB-BD31-4B8C-83A1-F6EECF244321}">
                <p14:modId xmlns:p14="http://schemas.microsoft.com/office/powerpoint/2010/main" val="1747093504"/>
              </p:ext>
            </p:extLst>
          </p:nvPr>
        </p:nvGraphicFramePr>
        <p:xfrm>
          <a:off x="2589642" y="3752632"/>
          <a:ext cx="7112000" cy="11430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971623127"/>
                    </a:ext>
                  </a:extLst>
                </a:gridCol>
                <a:gridCol w="208280">
                  <a:extLst>
                    <a:ext uri="{9D8B030D-6E8A-4147-A177-3AD203B41FA5}">
                      <a16:colId xmlns:a16="http://schemas.microsoft.com/office/drawing/2014/main" val="644976021"/>
                    </a:ext>
                  </a:extLst>
                </a:gridCol>
                <a:gridCol w="457200">
                  <a:extLst>
                    <a:ext uri="{9D8B030D-6E8A-4147-A177-3AD203B41FA5}">
                      <a16:colId xmlns:a16="http://schemas.microsoft.com/office/drawing/2014/main" val="3485574348"/>
                    </a:ext>
                  </a:extLst>
                </a:gridCol>
                <a:gridCol w="208280">
                  <a:extLst>
                    <a:ext uri="{9D8B030D-6E8A-4147-A177-3AD203B41FA5}">
                      <a16:colId xmlns:a16="http://schemas.microsoft.com/office/drawing/2014/main" val="638030149"/>
                    </a:ext>
                  </a:extLst>
                </a:gridCol>
                <a:gridCol w="457200">
                  <a:extLst>
                    <a:ext uri="{9D8B030D-6E8A-4147-A177-3AD203B41FA5}">
                      <a16:colId xmlns:a16="http://schemas.microsoft.com/office/drawing/2014/main" val="590847182"/>
                    </a:ext>
                  </a:extLst>
                </a:gridCol>
                <a:gridCol w="208280">
                  <a:extLst>
                    <a:ext uri="{9D8B030D-6E8A-4147-A177-3AD203B41FA5}">
                      <a16:colId xmlns:a16="http://schemas.microsoft.com/office/drawing/2014/main" val="3426292547"/>
                    </a:ext>
                  </a:extLst>
                </a:gridCol>
                <a:gridCol w="457200">
                  <a:extLst>
                    <a:ext uri="{9D8B030D-6E8A-4147-A177-3AD203B41FA5}">
                      <a16:colId xmlns:a16="http://schemas.microsoft.com/office/drawing/2014/main" val="1518191330"/>
                    </a:ext>
                  </a:extLst>
                </a:gridCol>
                <a:gridCol w="208280">
                  <a:extLst>
                    <a:ext uri="{9D8B030D-6E8A-4147-A177-3AD203B41FA5}">
                      <a16:colId xmlns:a16="http://schemas.microsoft.com/office/drawing/2014/main" val="3757295510"/>
                    </a:ext>
                  </a:extLst>
                </a:gridCol>
                <a:gridCol w="457200">
                  <a:extLst>
                    <a:ext uri="{9D8B030D-6E8A-4147-A177-3AD203B41FA5}">
                      <a16:colId xmlns:a16="http://schemas.microsoft.com/office/drawing/2014/main" val="138836946"/>
                    </a:ext>
                  </a:extLst>
                </a:gridCol>
                <a:gridCol w="208280">
                  <a:extLst>
                    <a:ext uri="{9D8B030D-6E8A-4147-A177-3AD203B41FA5}">
                      <a16:colId xmlns:a16="http://schemas.microsoft.com/office/drawing/2014/main" val="1818065144"/>
                    </a:ext>
                  </a:extLst>
                </a:gridCol>
                <a:gridCol w="457200">
                  <a:extLst>
                    <a:ext uri="{9D8B030D-6E8A-4147-A177-3AD203B41FA5}">
                      <a16:colId xmlns:a16="http://schemas.microsoft.com/office/drawing/2014/main" val="2586429839"/>
                    </a:ext>
                  </a:extLst>
                </a:gridCol>
                <a:gridCol w="208280">
                  <a:extLst>
                    <a:ext uri="{9D8B030D-6E8A-4147-A177-3AD203B41FA5}">
                      <a16:colId xmlns:a16="http://schemas.microsoft.com/office/drawing/2014/main" val="2981483445"/>
                    </a:ext>
                  </a:extLst>
                </a:gridCol>
                <a:gridCol w="457200">
                  <a:extLst>
                    <a:ext uri="{9D8B030D-6E8A-4147-A177-3AD203B41FA5}">
                      <a16:colId xmlns:a16="http://schemas.microsoft.com/office/drawing/2014/main" val="3961512109"/>
                    </a:ext>
                  </a:extLst>
                </a:gridCol>
                <a:gridCol w="208280">
                  <a:extLst>
                    <a:ext uri="{9D8B030D-6E8A-4147-A177-3AD203B41FA5}">
                      <a16:colId xmlns:a16="http://schemas.microsoft.com/office/drawing/2014/main" val="227548696"/>
                    </a:ext>
                  </a:extLst>
                </a:gridCol>
                <a:gridCol w="457200">
                  <a:extLst>
                    <a:ext uri="{9D8B030D-6E8A-4147-A177-3AD203B41FA5}">
                      <a16:colId xmlns:a16="http://schemas.microsoft.com/office/drawing/2014/main" val="794539385"/>
                    </a:ext>
                  </a:extLst>
                </a:gridCol>
                <a:gridCol w="208280">
                  <a:extLst>
                    <a:ext uri="{9D8B030D-6E8A-4147-A177-3AD203B41FA5}">
                      <a16:colId xmlns:a16="http://schemas.microsoft.com/office/drawing/2014/main" val="1425898383"/>
                    </a:ext>
                  </a:extLst>
                </a:gridCol>
                <a:gridCol w="457200">
                  <a:extLst>
                    <a:ext uri="{9D8B030D-6E8A-4147-A177-3AD203B41FA5}">
                      <a16:colId xmlns:a16="http://schemas.microsoft.com/office/drawing/2014/main" val="56437370"/>
                    </a:ext>
                  </a:extLst>
                </a:gridCol>
                <a:gridCol w="208280">
                  <a:extLst>
                    <a:ext uri="{9D8B030D-6E8A-4147-A177-3AD203B41FA5}">
                      <a16:colId xmlns:a16="http://schemas.microsoft.com/office/drawing/2014/main" val="4035073154"/>
                    </a:ext>
                  </a:extLst>
                </a:gridCol>
                <a:gridCol w="457200">
                  <a:extLst>
                    <a:ext uri="{9D8B030D-6E8A-4147-A177-3AD203B41FA5}">
                      <a16:colId xmlns:a16="http://schemas.microsoft.com/office/drawing/2014/main" val="779880407"/>
                    </a:ext>
                  </a:extLst>
                </a:gridCol>
                <a:gridCol w="208280">
                  <a:extLst>
                    <a:ext uri="{9D8B030D-6E8A-4147-A177-3AD203B41FA5}">
                      <a16:colId xmlns:a16="http://schemas.microsoft.com/office/drawing/2014/main" val="1457212777"/>
                    </a:ext>
                  </a:extLst>
                </a:gridCol>
                <a:gridCol w="457200">
                  <a:extLst>
                    <a:ext uri="{9D8B030D-6E8A-4147-A177-3AD203B41FA5}">
                      <a16:colId xmlns:a16="http://schemas.microsoft.com/office/drawing/2014/main" val="1225478717"/>
                    </a:ext>
                  </a:extLst>
                </a:gridCol>
              </a:tblGrid>
              <a:tr h="457200">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extLst>
                  <a:ext uri="{0D108BD9-81ED-4DB2-BD59-A6C34878D82A}">
                    <a16:rowId xmlns:a16="http://schemas.microsoft.com/office/drawing/2014/main" val="2541287640"/>
                  </a:ext>
                </a:extLst>
              </a:tr>
              <a:tr h="182880">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tc>
                  <a:txBody>
                    <a:bodyPr/>
                    <a:lstStyle/>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lnTlToBr w="12700" cmpd="sng">
                      <a:noFill/>
                      <a:prstDash val="solid"/>
                    </a:lnTlToBr>
                    <a:lnBlToTr w="12700" cmpd="sng">
                      <a:noFill/>
                      <a:prstDash val="solid"/>
                    </a:lnBlToTr>
                    <a:solidFill>
                      <a:srgbClr val="FAFAFA"/>
                    </a:solidFill>
                  </a:tcPr>
                </a:tc>
                <a:extLst>
                  <a:ext uri="{0D108BD9-81ED-4DB2-BD59-A6C34878D82A}">
                    <a16:rowId xmlns:a16="http://schemas.microsoft.com/office/drawing/2014/main" val="351503793"/>
                  </a:ext>
                </a:extLst>
              </a:tr>
              <a:tr h="457200">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solidFill>
                      <a:srgbClr val="FAFAFA"/>
                    </a:solidFill>
                  </a:tcPr>
                </a:tc>
                <a:tc>
                  <a:txBody>
                    <a:bodyPr/>
                    <a:lstStyle/>
                    <a:p>
                      <a:endParaRPr lang="en-US" dirty="0"/>
                    </a:p>
                  </a:txBody>
                  <a:tcPr>
                    <a:lnL w="38100" cap="flat" cmpd="sng" algn="ctr">
                      <a:solidFill>
                        <a:srgbClr val="FAFAFA"/>
                      </a:solidFill>
                      <a:prstDash val="solid"/>
                      <a:round/>
                      <a:headEnd type="none" w="med" len="med"/>
                      <a:tailEnd type="none" w="med" len="med"/>
                    </a:lnL>
                    <a:lnR w="38100" cap="flat" cmpd="sng" algn="ctr">
                      <a:solidFill>
                        <a:srgbClr val="FAFAFA"/>
                      </a:solidFill>
                      <a:prstDash val="solid"/>
                      <a:round/>
                      <a:headEnd type="none" w="med" len="med"/>
                      <a:tailEnd type="none" w="med" len="med"/>
                    </a:lnR>
                    <a:lnT w="38100" cap="flat" cmpd="sng" algn="ctr">
                      <a:solidFill>
                        <a:srgbClr val="FAFAFA"/>
                      </a:solidFill>
                      <a:prstDash val="solid"/>
                      <a:round/>
                      <a:headEnd type="none" w="med" len="med"/>
                      <a:tailEnd type="none" w="med" len="med"/>
                    </a:lnT>
                    <a:lnB w="38100" cap="flat" cmpd="sng" algn="ctr">
                      <a:solidFill>
                        <a:srgbClr val="FAFAFA"/>
                      </a:solidFill>
                      <a:prstDash val="solid"/>
                      <a:round/>
                      <a:headEnd type="none" w="med" len="med"/>
                      <a:tailEnd type="none" w="med" len="med"/>
                    </a:lnB>
                  </a:tcPr>
                </a:tc>
                <a:extLst>
                  <a:ext uri="{0D108BD9-81ED-4DB2-BD59-A6C34878D82A}">
                    <a16:rowId xmlns:a16="http://schemas.microsoft.com/office/drawing/2014/main" val="3045691040"/>
                  </a:ext>
                </a:extLst>
              </a:tr>
            </a:tbl>
          </a:graphicData>
        </a:graphic>
      </p:graphicFrame>
      <p:cxnSp>
        <p:nvCxnSpPr>
          <p:cNvPr id="24" name="Straight Connector 23">
            <a:extLst>
              <a:ext uri="{FF2B5EF4-FFF2-40B4-BE49-F238E27FC236}">
                <a16:creationId xmlns:a16="http://schemas.microsoft.com/office/drawing/2014/main" id="{ECC86927-D85D-47F4-B105-6A94653479C2}"/>
              </a:ext>
            </a:extLst>
          </p:cNvPr>
          <p:cNvCxnSpPr/>
          <p:nvPr/>
        </p:nvCxnSpPr>
        <p:spPr>
          <a:xfrm>
            <a:off x="1088005" y="5527339"/>
            <a:ext cx="101473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ADF78B4-1CF6-47D3-8305-66F3EC99A2B3}"/>
              </a:ext>
            </a:extLst>
          </p:cNvPr>
          <p:cNvSpPr txBox="1"/>
          <p:nvPr/>
        </p:nvSpPr>
        <p:spPr>
          <a:xfrm>
            <a:off x="996300" y="5891873"/>
            <a:ext cx="6054509" cy="430887"/>
          </a:xfrm>
          <a:prstGeom prst="rect">
            <a:avLst/>
          </a:prstGeom>
          <a:noFill/>
        </p:spPr>
        <p:txBody>
          <a:bodyPr wrap="square" rtlCol="0">
            <a:spAutoFit/>
          </a:bodyPr>
          <a:lstStyle/>
          <a:p>
            <a:r>
              <a:rPr lang="en-US" sz="2200" b="1" dirty="0">
                <a:solidFill>
                  <a:srgbClr val="B2B2B2"/>
                </a:solidFill>
                <a:latin typeface="Century Schoolbook" panose="02040604050505020304" pitchFamily="18" charset="0"/>
              </a:rPr>
              <a:t>Results</a:t>
            </a:r>
          </a:p>
        </p:txBody>
      </p:sp>
      <p:sp>
        <p:nvSpPr>
          <p:cNvPr id="29" name="Rectangle: Rounded Corners 28">
            <a:extLst>
              <a:ext uri="{FF2B5EF4-FFF2-40B4-BE49-F238E27FC236}">
                <a16:creationId xmlns:a16="http://schemas.microsoft.com/office/drawing/2014/main" id="{252F5F7B-5782-446F-9472-EDF2BCAF8FF6}"/>
              </a:ext>
            </a:extLst>
          </p:cNvPr>
          <p:cNvSpPr/>
          <p:nvPr/>
        </p:nvSpPr>
        <p:spPr>
          <a:xfrm>
            <a:off x="4673785" y="6706210"/>
            <a:ext cx="2988325" cy="4079976"/>
          </a:xfrm>
          <a:prstGeom prst="roundRect">
            <a:avLst>
              <a:gd name="adj" fmla="val 6706"/>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FB0524FA-CE06-4B30-A992-B882DF7186EB}"/>
              </a:ext>
            </a:extLst>
          </p:cNvPr>
          <p:cNvSpPr/>
          <p:nvPr/>
        </p:nvSpPr>
        <p:spPr>
          <a:xfrm>
            <a:off x="8107640" y="6706210"/>
            <a:ext cx="2988325" cy="4079976"/>
          </a:xfrm>
          <a:prstGeom prst="roundRect">
            <a:avLst>
              <a:gd name="adj" fmla="val 6706"/>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4FDE93-1A81-4A1D-93C7-ED7966CE576A}"/>
              </a:ext>
            </a:extLst>
          </p:cNvPr>
          <p:cNvGrpSpPr/>
          <p:nvPr/>
        </p:nvGrpSpPr>
        <p:grpSpPr>
          <a:xfrm>
            <a:off x="1131481" y="6710322"/>
            <a:ext cx="2988325" cy="4079976"/>
            <a:chOff x="1131481" y="6710322"/>
            <a:chExt cx="2988325" cy="4079976"/>
          </a:xfrm>
        </p:grpSpPr>
        <p:sp>
          <p:nvSpPr>
            <p:cNvPr id="28" name="Rectangle: Rounded Corners 27">
              <a:extLst>
                <a:ext uri="{FF2B5EF4-FFF2-40B4-BE49-F238E27FC236}">
                  <a16:creationId xmlns:a16="http://schemas.microsoft.com/office/drawing/2014/main" id="{A2597CF2-4700-4FD3-A0F1-8297C6943E22}"/>
                </a:ext>
              </a:extLst>
            </p:cNvPr>
            <p:cNvSpPr/>
            <p:nvPr/>
          </p:nvSpPr>
          <p:spPr>
            <a:xfrm>
              <a:off x="1131481" y="6710322"/>
              <a:ext cx="2988325" cy="4079976"/>
            </a:xfrm>
            <a:prstGeom prst="roundRect">
              <a:avLst>
                <a:gd name="adj" fmla="val 6706"/>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painting&quot;">
              <a:extLst>
                <a:ext uri="{FF2B5EF4-FFF2-40B4-BE49-F238E27FC236}">
                  <a16:creationId xmlns:a16="http://schemas.microsoft.com/office/drawing/2014/main" id="{FBA6E128-BC29-44A9-B7ED-DFFD23544D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618" y="7033442"/>
              <a:ext cx="2199172" cy="176270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30EC2792-E32A-4209-823A-4F661D93A3B7}"/>
                </a:ext>
              </a:extLst>
            </p:cNvPr>
            <p:cNvSpPr txBox="1"/>
            <p:nvPr/>
          </p:nvSpPr>
          <p:spPr>
            <a:xfrm>
              <a:off x="1425191" y="8953163"/>
              <a:ext cx="1951393" cy="369332"/>
            </a:xfrm>
            <a:prstGeom prst="rect">
              <a:avLst/>
            </a:prstGeom>
            <a:noFill/>
          </p:spPr>
          <p:txBody>
            <a:bodyPr wrap="square" rtlCol="0">
              <a:spAutoFit/>
            </a:bodyPr>
            <a:lstStyle/>
            <a:p>
              <a:pPr algn="just"/>
              <a:r>
                <a:rPr lang="en-US" b="1"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Painting Name 1</a:t>
              </a:r>
            </a:p>
          </p:txBody>
        </p:sp>
        <p:sp>
          <p:nvSpPr>
            <p:cNvPr id="34" name="TextBox 33">
              <a:extLst>
                <a:ext uri="{FF2B5EF4-FFF2-40B4-BE49-F238E27FC236}">
                  <a16:creationId xmlns:a16="http://schemas.microsoft.com/office/drawing/2014/main" id="{DF5A7807-C4EB-4F77-8D65-CD6B11E28259}"/>
                </a:ext>
              </a:extLst>
            </p:cNvPr>
            <p:cNvSpPr txBox="1"/>
            <p:nvPr/>
          </p:nvSpPr>
          <p:spPr>
            <a:xfrm>
              <a:off x="1409150" y="9370256"/>
              <a:ext cx="1951393" cy="646331"/>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Artists Name 1</a:t>
              </a:r>
            </a:p>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Year </a:t>
              </a:r>
            </a:p>
          </p:txBody>
        </p:sp>
        <p:sp>
          <p:nvSpPr>
            <p:cNvPr id="36" name="TextBox 35">
              <a:extLst>
                <a:ext uri="{FF2B5EF4-FFF2-40B4-BE49-F238E27FC236}">
                  <a16:creationId xmlns:a16="http://schemas.microsoft.com/office/drawing/2014/main" id="{F5B445A3-C9A9-4FCE-BC1A-C316597A90E7}"/>
                </a:ext>
              </a:extLst>
            </p:cNvPr>
            <p:cNvSpPr txBox="1"/>
            <p:nvPr/>
          </p:nvSpPr>
          <p:spPr>
            <a:xfrm>
              <a:off x="1879323" y="10079047"/>
              <a:ext cx="1951393" cy="461665"/>
            </a:xfrm>
            <a:prstGeom prst="rect">
              <a:avLst/>
            </a:prstGeom>
            <a:noFill/>
          </p:spPr>
          <p:txBody>
            <a:bodyPr wrap="square" rtlCol="0">
              <a:spAutoFit/>
            </a:bodyPr>
            <a:lstStyle/>
            <a:p>
              <a:pPr algn="r"/>
              <a:r>
                <a:rPr lang="en-US" sz="2400" dirty="0">
                  <a:solidFill>
                    <a:schemeClr val="bg1">
                      <a:lumMod val="7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50%</a:t>
              </a:r>
            </a:p>
          </p:txBody>
        </p:sp>
      </p:grpSp>
      <p:grpSp>
        <p:nvGrpSpPr>
          <p:cNvPr id="38" name="Group 37">
            <a:extLst>
              <a:ext uri="{FF2B5EF4-FFF2-40B4-BE49-F238E27FC236}">
                <a16:creationId xmlns:a16="http://schemas.microsoft.com/office/drawing/2014/main" id="{2BF7852C-1BDD-4A58-B3F4-8F590228B5A4}"/>
              </a:ext>
            </a:extLst>
          </p:cNvPr>
          <p:cNvGrpSpPr/>
          <p:nvPr/>
        </p:nvGrpSpPr>
        <p:grpSpPr>
          <a:xfrm>
            <a:off x="4660125" y="6698600"/>
            <a:ext cx="2988325" cy="4079976"/>
            <a:chOff x="1131481" y="6710322"/>
            <a:chExt cx="2988325" cy="4079976"/>
          </a:xfrm>
        </p:grpSpPr>
        <p:sp>
          <p:nvSpPr>
            <p:cNvPr id="40" name="Rectangle: Rounded Corners 39">
              <a:extLst>
                <a:ext uri="{FF2B5EF4-FFF2-40B4-BE49-F238E27FC236}">
                  <a16:creationId xmlns:a16="http://schemas.microsoft.com/office/drawing/2014/main" id="{34D9D709-9B95-4BAF-AE46-28AB53A7777A}"/>
                </a:ext>
              </a:extLst>
            </p:cNvPr>
            <p:cNvSpPr/>
            <p:nvPr/>
          </p:nvSpPr>
          <p:spPr>
            <a:xfrm>
              <a:off x="1131481" y="6710322"/>
              <a:ext cx="2988325" cy="4079976"/>
            </a:xfrm>
            <a:prstGeom prst="roundRect">
              <a:avLst>
                <a:gd name="adj" fmla="val 6706"/>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descr="Image result for painting&quot;">
              <a:extLst>
                <a:ext uri="{FF2B5EF4-FFF2-40B4-BE49-F238E27FC236}">
                  <a16:creationId xmlns:a16="http://schemas.microsoft.com/office/drawing/2014/main" id="{0179EB29-307C-45FE-B1F6-A05E8E65D9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618" y="7033442"/>
              <a:ext cx="2199172" cy="176270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64D572D6-D852-460F-A65F-1AE12CC72C78}"/>
                </a:ext>
              </a:extLst>
            </p:cNvPr>
            <p:cNvSpPr txBox="1"/>
            <p:nvPr/>
          </p:nvSpPr>
          <p:spPr>
            <a:xfrm>
              <a:off x="1425191" y="8953163"/>
              <a:ext cx="1951393" cy="369332"/>
            </a:xfrm>
            <a:prstGeom prst="rect">
              <a:avLst/>
            </a:prstGeom>
            <a:noFill/>
          </p:spPr>
          <p:txBody>
            <a:bodyPr wrap="square" rtlCol="0">
              <a:spAutoFit/>
            </a:bodyPr>
            <a:lstStyle/>
            <a:p>
              <a:pPr algn="just"/>
              <a:r>
                <a:rPr lang="en-US" b="1"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Painting Name 2</a:t>
              </a:r>
            </a:p>
          </p:txBody>
        </p:sp>
        <p:sp>
          <p:nvSpPr>
            <p:cNvPr id="43" name="TextBox 42">
              <a:extLst>
                <a:ext uri="{FF2B5EF4-FFF2-40B4-BE49-F238E27FC236}">
                  <a16:creationId xmlns:a16="http://schemas.microsoft.com/office/drawing/2014/main" id="{064D7F98-0F22-4790-9258-6FCCC3242C5E}"/>
                </a:ext>
              </a:extLst>
            </p:cNvPr>
            <p:cNvSpPr txBox="1"/>
            <p:nvPr/>
          </p:nvSpPr>
          <p:spPr>
            <a:xfrm>
              <a:off x="1409150" y="9370256"/>
              <a:ext cx="1951393" cy="646331"/>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Artists Name 2</a:t>
              </a:r>
            </a:p>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Year </a:t>
              </a:r>
            </a:p>
          </p:txBody>
        </p:sp>
        <p:sp>
          <p:nvSpPr>
            <p:cNvPr id="44" name="TextBox 43">
              <a:extLst>
                <a:ext uri="{FF2B5EF4-FFF2-40B4-BE49-F238E27FC236}">
                  <a16:creationId xmlns:a16="http://schemas.microsoft.com/office/drawing/2014/main" id="{D2B78670-DEF8-4380-BDF3-50B137DB49BE}"/>
                </a:ext>
              </a:extLst>
            </p:cNvPr>
            <p:cNvSpPr txBox="1"/>
            <p:nvPr/>
          </p:nvSpPr>
          <p:spPr>
            <a:xfrm>
              <a:off x="1879323" y="10079047"/>
              <a:ext cx="1951393" cy="461665"/>
            </a:xfrm>
            <a:prstGeom prst="rect">
              <a:avLst/>
            </a:prstGeom>
            <a:noFill/>
          </p:spPr>
          <p:txBody>
            <a:bodyPr wrap="square" rtlCol="0">
              <a:spAutoFit/>
            </a:bodyPr>
            <a:lstStyle/>
            <a:p>
              <a:pPr algn="r"/>
              <a:r>
                <a:rPr lang="en-US" sz="2400" dirty="0">
                  <a:solidFill>
                    <a:schemeClr val="bg1">
                      <a:lumMod val="7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47%</a:t>
              </a:r>
            </a:p>
          </p:txBody>
        </p:sp>
      </p:grpSp>
      <p:grpSp>
        <p:nvGrpSpPr>
          <p:cNvPr id="45" name="Group 44">
            <a:extLst>
              <a:ext uri="{FF2B5EF4-FFF2-40B4-BE49-F238E27FC236}">
                <a16:creationId xmlns:a16="http://schemas.microsoft.com/office/drawing/2014/main" id="{672987B4-3657-4D41-8E8A-1DF15ACCD5D4}"/>
              </a:ext>
            </a:extLst>
          </p:cNvPr>
          <p:cNvGrpSpPr/>
          <p:nvPr/>
        </p:nvGrpSpPr>
        <p:grpSpPr>
          <a:xfrm>
            <a:off x="8118433" y="6710324"/>
            <a:ext cx="2988325" cy="4079976"/>
            <a:chOff x="1131481" y="6710322"/>
            <a:chExt cx="2988325" cy="4079976"/>
          </a:xfrm>
        </p:grpSpPr>
        <p:sp>
          <p:nvSpPr>
            <p:cNvPr id="46" name="Rectangle: Rounded Corners 45">
              <a:extLst>
                <a:ext uri="{FF2B5EF4-FFF2-40B4-BE49-F238E27FC236}">
                  <a16:creationId xmlns:a16="http://schemas.microsoft.com/office/drawing/2014/main" id="{3E322F5A-3AE0-415D-98CD-47436A50BD12}"/>
                </a:ext>
              </a:extLst>
            </p:cNvPr>
            <p:cNvSpPr/>
            <p:nvPr/>
          </p:nvSpPr>
          <p:spPr>
            <a:xfrm>
              <a:off x="1131481" y="6710322"/>
              <a:ext cx="2988325" cy="4079976"/>
            </a:xfrm>
            <a:prstGeom prst="roundRect">
              <a:avLst>
                <a:gd name="adj" fmla="val 6706"/>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2F168B5-F1B6-4A98-81AF-092792537BC5}"/>
                </a:ext>
              </a:extLst>
            </p:cNvPr>
            <p:cNvSpPr txBox="1"/>
            <p:nvPr/>
          </p:nvSpPr>
          <p:spPr>
            <a:xfrm>
              <a:off x="1425191" y="8953163"/>
              <a:ext cx="1951393" cy="369332"/>
            </a:xfrm>
            <a:prstGeom prst="rect">
              <a:avLst/>
            </a:prstGeom>
            <a:noFill/>
          </p:spPr>
          <p:txBody>
            <a:bodyPr wrap="square" rtlCol="0">
              <a:spAutoFit/>
            </a:bodyPr>
            <a:lstStyle/>
            <a:p>
              <a:pPr algn="just"/>
              <a:r>
                <a:rPr lang="en-US" b="1"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Painting Name 3</a:t>
              </a:r>
            </a:p>
          </p:txBody>
        </p:sp>
        <p:sp>
          <p:nvSpPr>
            <p:cNvPr id="49" name="TextBox 48">
              <a:extLst>
                <a:ext uri="{FF2B5EF4-FFF2-40B4-BE49-F238E27FC236}">
                  <a16:creationId xmlns:a16="http://schemas.microsoft.com/office/drawing/2014/main" id="{566FA42D-6B35-47EE-B599-ED05A6435043}"/>
                </a:ext>
              </a:extLst>
            </p:cNvPr>
            <p:cNvSpPr txBox="1"/>
            <p:nvPr/>
          </p:nvSpPr>
          <p:spPr>
            <a:xfrm>
              <a:off x="1409150" y="9370256"/>
              <a:ext cx="1951393" cy="646331"/>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Artists Name 3</a:t>
              </a:r>
            </a:p>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Year </a:t>
              </a:r>
            </a:p>
          </p:txBody>
        </p:sp>
        <p:sp>
          <p:nvSpPr>
            <p:cNvPr id="50" name="TextBox 49">
              <a:extLst>
                <a:ext uri="{FF2B5EF4-FFF2-40B4-BE49-F238E27FC236}">
                  <a16:creationId xmlns:a16="http://schemas.microsoft.com/office/drawing/2014/main" id="{26AB79A5-6A1E-463C-9683-5DD4FF0134BD}"/>
                </a:ext>
              </a:extLst>
            </p:cNvPr>
            <p:cNvSpPr txBox="1"/>
            <p:nvPr/>
          </p:nvSpPr>
          <p:spPr>
            <a:xfrm>
              <a:off x="1879323" y="10079047"/>
              <a:ext cx="1951393" cy="461665"/>
            </a:xfrm>
            <a:prstGeom prst="rect">
              <a:avLst/>
            </a:prstGeom>
            <a:noFill/>
          </p:spPr>
          <p:txBody>
            <a:bodyPr wrap="square" rtlCol="0">
              <a:spAutoFit/>
            </a:bodyPr>
            <a:lstStyle/>
            <a:p>
              <a:pPr algn="r"/>
              <a:r>
                <a:rPr lang="en-US" sz="2400" dirty="0">
                  <a:solidFill>
                    <a:schemeClr val="bg1">
                      <a:lumMod val="7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33%</a:t>
              </a:r>
            </a:p>
          </p:txBody>
        </p:sp>
      </p:grpSp>
      <p:pic>
        <p:nvPicPr>
          <p:cNvPr id="2052" name="Picture 4" descr="Image result for painting&quot;">
            <a:extLst>
              <a:ext uri="{FF2B5EF4-FFF2-40B4-BE49-F238E27FC236}">
                <a16:creationId xmlns:a16="http://schemas.microsoft.com/office/drawing/2014/main" id="{E533154F-ACA6-4FCD-86F4-8EEC2CFE99F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17" t="787" r="611"/>
          <a:stretch/>
        </p:blipFill>
        <p:spPr bwMode="auto">
          <a:xfrm>
            <a:off x="5059262" y="7014110"/>
            <a:ext cx="2240367" cy="176728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Image result for painting&quot;">
            <a:extLst>
              <a:ext uri="{FF2B5EF4-FFF2-40B4-BE49-F238E27FC236}">
                <a16:creationId xmlns:a16="http://schemas.microsoft.com/office/drawing/2014/main" id="{9EB683FE-4E69-488F-B6C6-79BEF75D89D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94" b="40947"/>
          <a:stretch/>
        </p:blipFill>
        <p:spPr bwMode="auto">
          <a:xfrm>
            <a:off x="8508478" y="7014110"/>
            <a:ext cx="2195964" cy="17627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picture containing room&#10;&#10;Description automatically generated">
            <a:extLst>
              <a:ext uri="{FF2B5EF4-FFF2-40B4-BE49-F238E27FC236}">
                <a16:creationId xmlns:a16="http://schemas.microsoft.com/office/drawing/2014/main" id="{ACADC2CB-1906-40F3-BDEF-C4FD65A42C71}"/>
              </a:ext>
            </a:extLst>
          </p:cNvPr>
          <p:cNvPicPr>
            <a:picLocks noChangeAspect="1"/>
          </p:cNvPicPr>
          <p:nvPr/>
        </p:nvPicPr>
        <p:blipFill rotWithShape="1">
          <a:blip r:embed="rId8">
            <a:extLst>
              <a:ext uri="{28A0092B-C50C-407E-A947-70E740481C1C}">
                <a14:useLocalDpi xmlns:a14="http://schemas.microsoft.com/office/drawing/2010/main" val="0"/>
              </a:ext>
            </a:extLst>
          </a:blip>
          <a:srcRect t="1" b="48571"/>
          <a:stretch/>
        </p:blipFill>
        <p:spPr>
          <a:xfrm>
            <a:off x="1102943" y="11605914"/>
            <a:ext cx="9986113" cy="2110086"/>
          </a:xfrm>
          <a:prstGeom prst="rect">
            <a:avLst/>
          </a:prstGeom>
        </p:spPr>
      </p:pic>
    </p:spTree>
    <p:extLst>
      <p:ext uri="{BB962C8B-B14F-4D97-AF65-F5344CB8AC3E}">
        <p14:creationId xmlns:p14="http://schemas.microsoft.com/office/powerpoint/2010/main" val="48752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0B9B66-E574-463F-88B5-C136A974EBAD}"/>
              </a:ext>
            </a:extLst>
          </p:cNvPr>
          <p:cNvSpPr/>
          <p:nvPr/>
        </p:nvSpPr>
        <p:spPr>
          <a:xfrm>
            <a:off x="0" y="-13551"/>
            <a:ext cx="12192000" cy="1093304"/>
          </a:xfrm>
          <a:prstGeom prst="rect">
            <a:avLst/>
          </a:prstGeom>
          <a:solidFill>
            <a:srgbClr val="EB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B49D7E69-ED4E-4469-8538-84E4D17F26E0}"/>
              </a:ext>
            </a:extLst>
          </p:cNvPr>
          <p:cNvGrpSpPr/>
          <p:nvPr/>
        </p:nvGrpSpPr>
        <p:grpSpPr>
          <a:xfrm>
            <a:off x="1157973" y="246872"/>
            <a:ext cx="3178930" cy="719423"/>
            <a:chOff x="1193141" y="254693"/>
            <a:chExt cx="2889936" cy="654018"/>
          </a:xfrm>
        </p:grpSpPr>
        <p:pic>
          <p:nvPicPr>
            <p:cNvPr id="1026" name="Picture 2" descr="Image result for the met museum logo font&quot;">
              <a:extLst>
                <a:ext uri="{FF2B5EF4-FFF2-40B4-BE49-F238E27FC236}">
                  <a16:creationId xmlns:a16="http://schemas.microsoft.com/office/drawing/2014/main" id="{3A84C6C9-2D26-476B-9CF9-DE4B863C81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53" t="51056" r="28126" b="21802"/>
            <a:stretch/>
          </p:blipFill>
          <p:spPr bwMode="auto">
            <a:xfrm>
              <a:off x="1286602" y="254693"/>
              <a:ext cx="686454" cy="3217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2E0765-3BC1-47CB-93FE-735C2BAF7D68}"/>
                </a:ext>
              </a:extLst>
            </p:cNvPr>
            <p:cNvSpPr txBox="1"/>
            <p:nvPr/>
          </p:nvSpPr>
          <p:spPr>
            <a:xfrm>
              <a:off x="1193141" y="572955"/>
              <a:ext cx="2889936" cy="335756"/>
            </a:xfrm>
            <a:prstGeom prst="rect">
              <a:avLst/>
            </a:prstGeom>
            <a:noFill/>
          </p:spPr>
          <p:txBody>
            <a:bodyPr wrap="square" rtlCol="0">
              <a:spAutoFit/>
            </a:bodyPr>
            <a:lstStyle/>
            <a:p>
              <a:r>
                <a:rPr lang="en-US" b="1" dirty="0">
                  <a:solidFill>
                    <a:schemeClr val="bg1"/>
                  </a:solidFill>
                  <a:latin typeface="Javanese Text" panose="02000000000000000000" pitchFamily="2" charset="0"/>
                  <a:cs typeface="Angsana New" panose="02020603050405020304" pitchFamily="18" charset="-34"/>
                </a:rPr>
                <a:t> EXPLORER</a:t>
              </a:r>
            </a:p>
          </p:txBody>
        </p:sp>
      </p:grpSp>
      <p:grpSp>
        <p:nvGrpSpPr>
          <p:cNvPr id="15" name="Group 14">
            <a:extLst>
              <a:ext uri="{FF2B5EF4-FFF2-40B4-BE49-F238E27FC236}">
                <a16:creationId xmlns:a16="http://schemas.microsoft.com/office/drawing/2014/main" id="{73625FF8-7B34-4314-8DEB-345A519FDB29}"/>
              </a:ext>
            </a:extLst>
          </p:cNvPr>
          <p:cNvGrpSpPr/>
          <p:nvPr/>
        </p:nvGrpSpPr>
        <p:grpSpPr>
          <a:xfrm>
            <a:off x="465194" y="231180"/>
            <a:ext cx="531106" cy="603843"/>
            <a:chOff x="2780316" y="2894939"/>
            <a:chExt cx="1377553" cy="1566214"/>
          </a:xfrm>
        </p:grpSpPr>
        <p:sp>
          <p:nvSpPr>
            <p:cNvPr id="16" name="Rectangle 15">
              <a:extLst>
                <a:ext uri="{FF2B5EF4-FFF2-40B4-BE49-F238E27FC236}">
                  <a16:creationId xmlns:a16="http://schemas.microsoft.com/office/drawing/2014/main" id="{34149A4E-F8BC-4F2C-8BEA-2A41FE5D5439}"/>
                </a:ext>
              </a:extLst>
            </p:cNvPr>
            <p:cNvSpPr/>
            <p:nvPr/>
          </p:nvSpPr>
          <p:spPr>
            <a:xfrm>
              <a:off x="2780316" y="2913686"/>
              <a:ext cx="1377553" cy="154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A picture containing shirt, drawing, table&#10;&#10;Description automatically generated">
              <a:extLst>
                <a:ext uri="{FF2B5EF4-FFF2-40B4-BE49-F238E27FC236}">
                  <a16:creationId xmlns:a16="http://schemas.microsoft.com/office/drawing/2014/main" id="{B771216F-4D4E-485E-9EB0-202269A5B8A9}"/>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7733"/>
                      </a14:imgEffect>
                      <a14:imgEffect>
                        <a14:saturation sat="225000"/>
                      </a14:imgEffect>
                      <a14:imgEffect>
                        <a14:brightnessContrast bright="-72000" contrast="39000"/>
                      </a14:imgEffect>
                    </a14:imgLayer>
                  </a14:imgProps>
                </a:ext>
                <a:ext uri="{28A0092B-C50C-407E-A947-70E740481C1C}">
                  <a14:useLocalDpi xmlns:a14="http://schemas.microsoft.com/office/drawing/2010/main" val="0"/>
                </a:ext>
              </a:extLst>
            </a:blip>
            <a:stretch>
              <a:fillRect/>
            </a:stretch>
          </p:blipFill>
          <p:spPr>
            <a:xfrm>
              <a:off x="2893833" y="2894939"/>
              <a:ext cx="1164437" cy="1444877"/>
            </a:xfrm>
            <a:prstGeom prst="rect">
              <a:avLst/>
            </a:prstGeom>
          </p:spPr>
        </p:pic>
      </p:grpSp>
      <p:sp>
        <p:nvSpPr>
          <p:cNvPr id="19" name="TextBox 18">
            <a:extLst>
              <a:ext uri="{FF2B5EF4-FFF2-40B4-BE49-F238E27FC236}">
                <a16:creationId xmlns:a16="http://schemas.microsoft.com/office/drawing/2014/main" id="{0E74BAA2-B675-4432-B85F-E88E08842AE6}"/>
              </a:ext>
            </a:extLst>
          </p:cNvPr>
          <p:cNvSpPr txBox="1"/>
          <p:nvPr/>
        </p:nvSpPr>
        <p:spPr>
          <a:xfrm>
            <a:off x="5775629" y="361498"/>
            <a:ext cx="1225616"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Overview</a:t>
            </a:r>
          </a:p>
        </p:txBody>
      </p:sp>
      <p:sp>
        <p:nvSpPr>
          <p:cNvPr id="20" name="TextBox 19">
            <a:extLst>
              <a:ext uri="{FF2B5EF4-FFF2-40B4-BE49-F238E27FC236}">
                <a16:creationId xmlns:a16="http://schemas.microsoft.com/office/drawing/2014/main" id="{CE440965-3967-4B88-A519-19FD472BFA58}"/>
              </a:ext>
            </a:extLst>
          </p:cNvPr>
          <p:cNvSpPr txBox="1"/>
          <p:nvPr/>
        </p:nvSpPr>
        <p:spPr>
          <a:xfrm>
            <a:off x="7299629" y="370250"/>
            <a:ext cx="2579867"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Search the Collection</a:t>
            </a:r>
          </a:p>
        </p:txBody>
      </p:sp>
      <p:sp>
        <p:nvSpPr>
          <p:cNvPr id="21" name="TextBox 20">
            <a:extLst>
              <a:ext uri="{FF2B5EF4-FFF2-40B4-BE49-F238E27FC236}">
                <a16:creationId xmlns:a16="http://schemas.microsoft.com/office/drawing/2014/main" id="{DDBE6ADB-E682-443F-86DD-4D6E7C1C38D5}"/>
              </a:ext>
            </a:extLst>
          </p:cNvPr>
          <p:cNvSpPr txBox="1"/>
          <p:nvPr/>
        </p:nvSpPr>
        <p:spPr>
          <a:xfrm>
            <a:off x="9789695" y="361498"/>
            <a:ext cx="1601895"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About</a:t>
            </a:r>
          </a:p>
        </p:txBody>
      </p:sp>
      <p:sp>
        <p:nvSpPr>
          <p:cNvPr id="22" name="TextBox 21">
            <a:extLst>
              <a:ext uri="{FF2B5EF4-FFF2-40B4-BE49-F238E27FC236}">
                <a16:creationId xmlns:a16="http://schemas.microsoft.com/office/drawing/2014/main" id="{A428455E-3436-457B-80C1-E05A322A8E47}"/>
              </a:ext>
            </a:extLst>
          </p:cNvPr>
          <p:cNvSpPr txBox="1"/>
          <p:nvPr/>
        </p:nvSpPr>
        <p:spPr>
          <a:xfrm>
            <a:off x="1137300" y="1853045"/>
            <a:ext cx="6054509"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About this Painting</a:t>
            </a:r>
          </a:p>
        </p:txBody>
      </p:sp>
      <p:pic>
        <p:nvPicPr>
          <p:cNvPr id="39" name="Picture 2" descr="Image result for painting&quot;">
            <a:extLst>
              <a:ext uri="{FF2B5EF4-FFF2-40B4-BE49-F238E27FC236}">
                <a16:creationId xmlns:a16="http://schemas.microsoft.com/office/drawing/2014/main" id="{6091C9AB-6C16-4114-BAFA-7526CBE0CC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635" y="2909311"/>
            <a:ext cx="4565382" cy="3659296"/>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5EA99F1D-C8DE-4A39-87B4-36D910CDED25}"/>
              </a:ext>
            </a:extLst>
          </p:cNvPr>
          <p:cNvSpPr txBox="1"/>
          <p:nvPr/>
        </p:nvSpPr>
        <p:spPr>
          <a:xfrm>
            <a:off x="6391866" y="2816006"/>
            <a:ext cx="4198776" cy="2246769"/>
          </a:xfrm>
          <a:prstGeom prst="rect">
            <a:avLst/>
          </a:prstGeom>
          <a:noFill/>
        </p:spPr>
        <p:txBody>
          <a:bodyPr wrap="square" rtlCol="0">
            <a:spAutoFit/>
          </a:bodyPr>
          <a:lstStyle/>
          <a:p>
            <a:pPr algn="just"/>
            <a:r>
              <a:rPr lang="en-US" sz="2000" b="1"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Painting Name 1</a:t>
            </a:r>
          </a:p>
          <a:p>
            <a:pPr algn="just"/>
            <a:r>
              <a:rPr lang="en-US" sz="2000"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Medium, Year </a:t>
            </a:r>
          </a:p>
          <a:p>
            <a:pPr algn="just"/>
            <a:endParaRPr lang="en-US" sz="2000"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r>
              <a:rPr lang="en-US" sz="2000" b="1"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Artist Name 1</a:t>
            </a:r>
          </a:p>
          <a:p>
            <a:pPr algn="just"/>
            <a:r>
              <a:rPr lang="en-US" sz="2000"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Year – Year</a:t>
            </a:r>
          </a:p>
          <a:p>
            <a:pPr algn="just"/>
            <a:endParaRPr lang="en-US" sz="2000" i="1"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r>
              <a:rPr lang="en-US" sz="2000" b="1"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Color Palette (Top 10 Colors)</a:t>
            </a:r>
          </a:p>
        </p:txBody>
      </p:sp>
      <p:graphicFrame>
        <p:nvGraphicFramePr>
          <p:cNvPr id="2" name="Table 5">
            <a:extLst>
              <a:ext uri="{FF2B5EF4-FFF2-40B4-BE49-F238E27FC236}">
                <a16:creationId xmlns:a16="http://schemas.microsoft.com/office/drawing/2014/main" id="{E0DF39BD-BD5E-46A3-8E62-EABD5C9AA3DB}"/>
              </a:ext>
            </a:extLst>
          </p:cNvPr>
          <p:cNvGraphicFramePr>
            <a:graphicFrameLocks noGrp="1"/>
          </p:cNvGraphicFramePr>
          <p:nvPr>
            <p:extLst>
              <p:ext uri="{D42A27DB-BD31-4B8C-83A1-F6EECF244321}">
                <p14:modId xmlns:p14="http://schemas.microsoft.com/office/powerpoint/2010/main" val="1469567112"/>
              </p:ext>
            </p:extLst>
          </p:nvPr>
        </p:nvGraphicFramePr>
        <p:xfrm>
          <a:off x="6420119" y="5212355"/>
          <a:ext cx="3429000" cy="13716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006884288"/>
                    </a:ext>
                  </a:extLst>
                </a:gridCol>
                <a:gridCol w="685800">
                  <a:extLst>
                    <a:ext uri="{9D8B030D-6E8A-4147-A177-3AD203B41FA5}">
                      <a16:colId xmlns:a16="http://schemas.microsoft.com/office/drawing/2014/main" val="3955565172"/>
                    </a:ext>
                  </a:extLst>
                </a:gridCol>
                <a:gridCol w="685800">
                  <a:extLst>
                    <a:ext uri="{9D8B030D-6E8A-4147-A177-3AD203B41FA5}">
                      <a16:colId xmlns:a16="http://schemas.microsoft.com/office/drawing/2014/main" val="3078743002"/>
                    </a:ext>
                  </a:extLst>
                </a:gridCol>
                <a:gridCol w="685800">
                  <a:extLst>
                    <a:ext uri="{9D8B030D-6E8A-4147-A177-3AD203B41FA5}">
                      <a16:colId xmlns:a16="http://schemas.microsoft.com/office/drawing/2014/main" val="2096235446"/>
                    </a:ext>
                  </a:extLst>
                </a:gridCol>
                <a:gridCol w="685800">
                  <a:extLst>
                    <a:ext uri="{9D8B030D-6E8A-4147-A177-3AD203B41FA5}">
                      <a16:colId xmlns:a16="http://schemas.microsoft.com/office/drawing/2014/main" val="947749275"/>
                    </a:ext>
                  </a:extLst>
                </a:gridCol>
              </a:tblGrid>
              <a:tr h="685800">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434C44"/>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49462E"/>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89776"/>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616E54"/>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E3D998"/>
                    </a:solidFill>
                  </a:tcPr>
                </a:tc>
                <a:extLst>
                  <a:ext uri="{0D108BD9-81ED-4DB2-BD59-A6C34878D82A}">
                    <a16:rowId xmlns:a16="http://schemas.microsoft.com/office/drawing/2014/main" val="2483895415"/>
                  </a:ext>
                </a:extLst>
              </a:tr>
              <a:tr h="685800">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A7C4DC"/>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F6E65"/>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182324"/>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627D83"/>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C4DFBC"/>
                    </a:solidFill>
                  </a:tcPr>
                </a:tc>
                <a:extLst>
                  <a:ext uri="{0D108BD9-81ED-4DB2-BD59-A6C34878D82A}">
                    <a16:rowId xmlns:a16="http://schemas.microsoft.com/office/drawing/2014/main" val="23513351"/>
                  </a:ext>
                </a:extLst>
              </a:tr>
            </a:tbl>
          </a:graphicData>
        </a:graphic>
      </p:graphicFrame>
      <p:cxnSp>
        <p:nvCxnSpPr>
          <p:cNvPr id="53" name="Straight Connector 52">
            <a:extLst>
              <a:ext uri="{FF2B5EF4-FFF2-40B4-BE49-F238E27FC236}">
                <a16:creationId xmlns:a16="http://schemas.microsoft.com/office/drawing/2014/main" id="{7320B710-F7CB-4CAB-A9CA-41536133DD58}"/>
              </a:ext>
            </a:extLst>
          </p:cNvPr>
          <p:cNvCxnSpPr/>
          <p:nvPr/>
        </p:nvCxnSpPr>
        <p:spPr>
          <a:xfrm>
            <a:off x="1088005" y="7468105"/>
            <a:ext cx="101473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F448675-9A62-42C9-AA48-52BDFAB781EF}"/>
              </a:ext>
            </a:extLst>
          </p:cNvPr>
          <p:cNvSpPr txBox="1"/>
          <p:nvPr/>
        </p:nvSpPr>
        <p:spPr>
          <a:xfrm>
            <a:off x="1157973" y="7936717"/>
            <a:ext cx="6054509"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Where to See It</a:t>
            </a:r>
          </a:p>
        </p:txBody>
      </p:sp>
      <p:pic>
        <p:nvPicPr>
          <p:cNvPr id="7" name="Picture 2" descr="Image result for the met map&quot;">
            <a:extLst>
              <a:ext uri="{FF2B5EF4-FFF2-40B4-BE49-F238E27FC236}">
                <a16:creationId xmlns:a16="http://schemas.microsoft.com/office/drawing/2014/main" id="{8F6271C1-F637-4F2D-8B9F-B33DF76BC27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39" t="-2375" r="-539" b="40016"/>
          <a:stretch/>
        </p:blipFill>
        <p:spPr bwMode="auto">
          <a:xfrm>
            <a:off x="702175" y="9189213"/>
            <a:ext cx="10865245" cy="4512533"/>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35827BFB-C373-4A8A-812C-CBB86682727D}"/>
              </a:ext>
            </a:extLst>
          </p:cNvPr>
          <p:cNvSpPr txBox="1"/>
          <p:nvPr/>
        </p:nvSpPr>
        <p:spPr>
          <a:xfrm>
            <a:off x="1109548" y="8525995"/>
            <a:ext cx="9863252" cy="369332"/>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Painting Name 1 is located in the American department. </a:t>
            </a:r>
          </a:p>
        </p:txBody>
      </p:sp>
      <p:sp>
        <p:nvSpPr>
          <p:cNvPr id="8" name="Rectangle 7">
            <a:extLst>
              <a:ext uri="{FF2B5EF4-FFF2-40B4-BE49-F238E27FC236}">
                <a16:creationId xmlns:a16="http://schemas.microsoft.com/office/drawing/2014/main" id="{005BFE12-A6D9-403B-B552-97EFAFC2E491}"/>
              </a:ext>
            </a:extLst>
          </p:cNvPr>
          <p:cNvSpPr/>
          <p:nvPr/>
        </p:nvSpPr>
        <p:spPr>
          <a:xfrm>
            <a:off x="9004963" y="10468947"/>
            <a:ext cx="1500720" cy="1996751"/>
          </a:xfrm>
          <a:prstGeom prst="rect">
            <a:avLst/>
          </a:prstGeom>
          <a:solidFill>
            <a:srgbClr val="EB002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A45A68B-A249-42C1-A216-BDC7E3113AE1}"/>
              </a:ext>
            </a:extLst>
          </p:cNvPr>
          <p:cNvSpPr/>
          <p:nvPr/>
        </p:nvSpPr>
        <p:spPr>
          <a:xfrm>
            <a:off x="9288264" y="12474224"/>
            <a:ext cx="591232" cy="1227521"/>
          </a:xfrm>
          <a:prstGeom prst="rect">
            <a:avLst/>
          </a:prstGeom>
          <a:solidFill>
            <a:srgbClr val="EB002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37BB3A2-A969-44F0-8C82-5AEAEE070D38}"/>
              </a:ext>
            </a:extLst>
          </p:cNvPr>
          <p:cNvSpPr/>
          <p:nvPr/>
        </p:nvSpPr>
        <p:spPr>
          <a:xfrm>
            <a:off x="7781895" y="12541722"/>
            <a:ext cx="1515727" cy="887807"/>
          </a:xfrm>
          <a:prstGeom prst="rect">
            <a:avLst/>
          </a:prstGeom>
          <a:solidFill>
            <a:srgbClr val="EB002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109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0B9B66-E574-463F-88B5-C136A974EBAD}"/>
              </a:ext>
            </a:extLst>
          </p:cNvPr>
          <p:cNvSpPr/>
          <p:nvPr/>
        </p:nvSpPr>
        <p:spPr>
          <a:xfrm>
            <a:off x="0" y="-13551"/>
            <a:ext cx="12192000" cy="1093304"/>
          </a:xfrm>
          <a:prstGeom prst="rect">
            <a:avLst/>
          </a:prstGeom>
          <a:solidFill>
            <a:srgbClr val="EB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B49D7E69-ED4E-4469-8538-84E4D17F26E0}"/>
              </a:ext>
            </a:extLst>
          </p:cNvPr>
          <p:cNvGrpSpPr/>
          <p:nvPr/>
        </p:nvGrpSpPr>
        <p:grpSpPr>
          <a:xfrm>
            <a:off x="1157973" y="246872"/>
            <a:ext cx="3178930" cy="719423"/>
            <a:chOff x="1193141" y="254693"/>
            <a:chExt cx="2889936" cy="654018"/>
          </a:xfrm>
        </p:grpSpPr>
        <p:pic>
          <p:nvPicPr>
            <p:cNvPr id="1026" name="Picture 2" descr="Image result for the met museum logo font&quot;">
              <a:extLst>
                <a:ext uri="{FF2B5EF4-FFF2-40B4-BE49-F238E27FC236}">
                  <a16:creationId xmlns:a16="http://schemas.microsoft.com/office/drawing/2014/main" id="{3A84C6C9-2D26-476B-9CF9-DE4B863C81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53" t="51056" r="28126" b="21802"/>
            <a:stretch/>
          </p:blipFill>
          <p:spPr bwMode="auto">
            <a:xfrm>
              <a:off x="1286602" y="254693"/>
              <a:ext cx="686454" cy="3217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2E0765-3BC1-47CB-93FE-735C2BAF7D68}"/>
                </a:ext>
              </a:extLst>
            </p:cNvPr>
            <p:cNvSpPr txBox="1"/>
            <p:nvPr/>
          </p:nvSpPr>
          <p:spPr>
            <a:xfrm>
              <a:off x="1193141" y="572955"/>
              <a:ext cx="2889936" cy="335756"/>
            </a:xfrm>
            <a:prstGeom prst="rect">
              <a:avLst/>
            </a:prstGeom>
            <a:noFill/>
          </p:spPr>
          <p:txBody>
            <a:bodyPr wrap="square" rtlCol="0">
              <a:spAutoFit/>
            </a:bodyPr>
            <a:lstStyle/>
            <a:p>
              <a:r>
                <a:rPr lang="en-US" b="1" dirty="0">
                  <a:solidFill>
                    <a:schemeClr val="bg1"/>
                  </a:solidFill>
                  <a:latin typeface="Javanese Text" panose="02000000000000000000" pitchFamily="2" charset="0"/>
                  <a:cs typeface="Angsana New" panose="02020603050405020304" pitchFamily="18" charset="-34"/>
                </a:rPr>
                <a:t> EXPLORER</a:t>
              </a:r>
            </a:p>
          </p:txBody>
        </p:sp>
      </p:grpSp>
      <p:grpSp>
        <p:nvGrpSpPr>
          <p:cNvPr id="15" name="Group 14">
            <a:extLst>
              <a:ext uri="{FF2B5EF4-FFF2-40B4-BE49-F238E27FC236}">
                <a16:creationId xmlns:a16="http://schemas.microsoft.com/office/drawing/2014/main" id="{73625FF8-7B34-4314-8DEB-345A519FDB29}"/>
              </a:ext>
            </a:extLst>
          </p:cNvPr>
          <p:cNvGrpSpPr/>
          <p:nvPr/>
        </p:nvGrpSpPr>
        <p:grpSpPr>
          <a:xfrm>
            <a:off x="465194" y="231180"/>
            <a:ext cx="531106" cy="603843"/>
            <a:chOff x="2780316" y="2894939"/>
            <a:chExt cx="1377553" cy="1566214"/>
          </a:xfrm>
        </p:grpSpPr>
        <p:sp>
          <p:nvSpPr>
            <p:cNvPr id="16" name="Rectangle 15">
              <a:extLst>
                <a:ext uri="{FF2B5EF4-FFF2-40B4-BE49-F238E27FC236}">
                  <a16:creationId xmlns:a16="http://schemas.microsoft.com/office/drawing/2014/main" id="{34149A4E-F8BC-4F2C-8BEA-2A41FE5D5439}"/>
                </a:ext>
              </a:extLst>
            </p:cNvPr>
            <p:cNvSpPr/>
            <p:nvPr/>
          </p:nvSpPr>
          <p:spPr>
            <a:xfrm>
              <a:off x="2780316" y="2913686"/>
              <a:ext cx="1377553" cy="154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A picture containing shirt, drawing, table&#10;&#10;Description automatically generated">
              <a:extLst>
                <a:ext uri="{FF2B5EF4-FFF2-40B4-BE49-F238E27FC236}">
                  <a16:creationId xmlns:a16="http://schemas.microsoft.com/office/drawing/2014/main" id="{B771216F-4D4E-485E-9EB0-202269A5B8A9}"/>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7733"/>
                      </a14:imgEffect>
                      <a14:imgEffect>
                        <a14:saturation sat="225000"/>
                      </a14:imgEffect>
                      <a14:imgEffect>
                        <a14:brightnessContrast bright="-72000" contrast="39000"/>
                      </a14:imgEffect>
                    </a14:imgLayer>
                  </a14:imgProps>
                </a:ext>
                <a:ext uri="{28A0092B-C50C-407E-A947-70E740481C1C}">
                  <a14:useLocalDpi xmlns:a14="http://schemas.microsoft.com/office/drawing/2010/main" val="0"/>
                </a:ext>
              </a:extLst>
            </a:blip>
            <a:stretch>
              <a:fillRect/>
            </a:stretch>
          </p:blipFill>
          <p:spPr>
            <a:xfrm>
              <a:off x="2893833" y="2894939"/>
              <a:ext cx="1164437" cy="1444877"/>
            </a:xfrm>
            <a:prstGeom prst="rect">
              <a:avLst/>
            </a:prstGeom>
          </p:spPr>
        </p:pic>
      </p:grpSp>
      <p:sp>
        <p:nvSpPr>
          <p:cNvPr id="19" name="TextBox 18">
            <a:extLst>
              <a:ext uri="{FF2B5EF4-FFF2-40B4-BE49-F238E27FC236}">
                <a16:creationId xmlns:a16="http://schemas.microsoft.com/office/drawing/2014/main" id="{0E74BAA2-B675-4432-B85F-E88E08842AE6}"/>
              </a:ext>
            </a:extLst>
          </p:cNvPr>
          <p:cNvSpPr txBox="1"/>
          <p:nvPr/>
        </p:nvSpPr>
        <p:spPr>
          <a:xfrm>
            <a:off x="5775629" y="361498"/>
            <a:ext cx="1225616"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Overview</a:t>
            </a:r>
          </a:p>
        </p:txBody>
      </p:sp>
      <p:sp>
        <p:nvSpPr>
          <p:cNvPr id="20" name="TextBox 19">
            <a:extLst>
              <a:ext uri="{FF2B5EF4-FFF2-40B4-BE49-F238E27FC236}">
                <a16:creationId xmlns:a16="http://schemas.microsoft.com/office/drawing/2014/main" id="{CE440965-3967-4B88-A519-19FD472BFA58}"/>
              </a:ext>
            </a:extLst>
          </p:cNvPr>
          <p:cNvSpPr txBox="1"/>
          <p:nvPr/>
        </p:nvSpPr>
        <p:spPr>
          <a:xfrm>
            <a:off x="7299629" y="370250"/>
            <a:ext cx="2579867"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Search the Collection</a:t>
            </a:r>
          </a:p>
        </p:txBody>
      </p:sp>
      <p:sp>
        <p:nvSpPr>
          <p:cNvPr id="21" name="TextBox 20">
            <a:extLst>
              <a:ext uri="{FF2B5EF4-FFF2-40B4-BE49-F238E27FC236}">
                <a16:creationId xmlns:a16="http://schemas.microsoft.com/office/drawing/2014/main" id="{DDBE6ADB-E682-443F-86DD-4D6E7C1C38D5}"/>
              </a:ext>
            </a:extLst>
          </p:cNvPr>
          <p:cNvSpPr txBox="1"/>
          <p:nvPr/>
        </p:nvSpPr>
        <p:spPr>
          <a:xfrm>
            <a:off x="9789695" y="361498"/>
            <a:ext cx="1601895"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About</a:t>
            </a:r>
          </a:p>
        </p:txBody>
      </p:sp>
      <p:sp>
        <p:nvSpPr>
          <p:cNvPr id="22" name="TextBox 21">
            <a:extLst>
              <a:ext uri="{FF2B5EF4-FFF2-40B4-BE49-F238E27FC236}">
                <a16:creationId xmlns:a16="http://schemas.microsoft.com/office/drawing/2014/main" id="{A428455E-3436-457B-80C1-E05A322A8E47}"/>
              </a:ext>
            </a:extLst>
          </p:cNvPr>
          <p:cNvSpPr txBox="1"/>
          <p:nvPr/>
        </p:nvSpPr>
        <p:spPr>
          <a:xfrm>
            <a:off x="1137300" y="1853045"/>
            <a:ext cx="6054509"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About this Artist</a:t>
            </a:r>
          </a:p>
        </p:txBody>
      </p:sp>
      <p:sp>
        <p:nvSpPr>
          <p:cNvPr id="47" name="TextBox 46">
            <a:extLst>
              <a:ext uri="{FF2B5EF4-FFF2-40B4-BE49-F238E27FC236}">
                <a16:creationId xmlns:a16="http://schemas.microsoft.com/office/drawing/2014/main" id="{5EA99F1D-C8DE-4A39-87B4-36D910CDED25}"/>
              </a:ext>
            </a:extLst>
          </p:cNvPr>
          <p:cNvSpPr txBox="1"/>
          <p:nvPr/>
        </p:nvSpPr>
        <p:spPr>
          <a:xfrm>
            <a:off x="6391866" y="2816006"/>
            <a:ext cx="4198776" cy="3170099"/>
          </a:xfrm>
          <a:prstGeom prst="rect">
            <a:avLst/>
          </a:prstGeom>
          <a:noFill/>
        </p:spPr>
        <p:txBody>
          <a:bodyPr wrap="square" rtlCol="0">
            <a:spAutoFit/>
          </a:bodyPr>
          <a:lstStyle/>
          <a:p>
            <a:pPr algn="just"/>
            <a:r>
              <a:rPr lang="en-US" sz="2000" b="1"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Artist Name 1 </a:t>
            </a:r>
          </a:p>
          <a:p>
            <a:pPr algn="just"/>
            <a:r>
              <a:rPr lang="en-US" sz="2000"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Born Year – Died Year </a:t>
            </a:r>
          </a:p>
          <a:p>
            <a:pPr algn="just"/>
            <a:endParaRPr lang="en-US" sz="2000"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r>
              <a:rPr lang="en-US" sz="2000"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This is where the Wikipedia bio would go (or not go, if we didn’t find it. Then it would just be like placeholder text or we could invite user submissions to be given, reviewed and then updated into the database). Blah blah blah blah blah.</a:t>
            </a:r>
            <a:endParaRPr lang="en-US" sz="2000" b="1"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cxnSp>
        <p:nvCxnSpPr>
          <p:cNvPr id="53" name="Straight Connector 52">
            <a:extLst>
              <a:ext uri="{FF2B5EF4-FFF2-40B4-BE49-F238E27FC236}">
                <a16:creationId xmlns:a16="http://schemas.microsoft.com/office/drawing/2014/main" id="{7320B710-F7CB-4CAB-A9CA-41536133DD58}"/>
              </a:ext>
            </a:extLst>
          </p:cNvPr>
          <p:cNvCxnSpPr/>
          <p:nvPr/>
        </p:nvCxnSpPr>
        <p:spPr>
          <a:xfrm>
            <a:off x="1088005" y="7468105"/>
            <a:ext cx="101473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Picture 2" descr="Image result for goya self portrait&quot;">
            <a:extLst>
              <a:ext uri="{FF2B5EF4-FFF2-40B4-BE49-F238E27FC236}">
                <a16:creationId xmlns:a16="http://schemas.microsoft.com/office/drawing/2014/main" id="{15916FE8-44CB-4BC5-B4C9-94644B2AF7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368" b="28101"/>
          <a:stretch/>
        </p:blipFill>
        <p:spPr bwMode="auto">
          <a:xfrm>
            <a:off x="1167738" y="2909310"/>
            <a:ext cx="4135312" cy="365929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496CD92-7F9E-45F4-BAC3-133AA8E8E9CE}"/>
              </a:ext>
            </a:extLst>
          </p:cNvPr>
          <p:cNvSpPr txBox="1"/>
          <p:nvPr/>
        </p:nvSpPr>
        <p:spPr>
          <a:xfrm>
            <a:off x="1157973" y="7936717"/>
            <a:ext cx="6054509"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Paintings by This Artist</a:t>
            </a:r>
          </a:p>
        </p:txBody>
      </p:sp>
      <p:pic>
        <p:nvPicPr>
          <p:cNvPr id="26" name="Picture 2" descr="Image result for painting&quot;">
            <a:extLst>
              <a:ext uri="{FF2B5EF4-FFF2-40B4-BE49-F238E27FC236}">
                <a16:creationId xmlns:a16="http://schemas.microsoft.com/office/drawing/2014/main" id="{4078377E-2BA7-4F5A-8F43-B8A2340725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8552" y="9622188"/>
            <a:ext cx="2342764" cy="18777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Table 5">
            <a:extLst>
              <a:ext uri="{FF2B5EF4-FFF2-40B4-BE49-F238E27FC236}">
                <a16:creationId xmlns:a16="http://schemas.microsoft.com/office/drawing/2014/main" id="{916CDAC9-44B4-4FB5-8E22-C6B7D26204AB}"/>
              </a:ext>
            </a:extLst>
          </p:cNvPr>
          <p:cNvGraphicFramePr>
            <a:graphicFrameLocks noGrp="1"/>
          </p:cNvGraphicFramePr>
          <p:nvPr>
            <p:extLst>
              <p:ext uri="{D42A27DB-BD31-4B8C-83A1-F6EECF244321}">
                <p14:modId xmlns:p14="http://schemas.microsoft.com/office/powerpoint/2010/main" val="3188297846"/>
              </p:ext>
            </p:extLst>
          </p:nvPr>
        </p:nvGraphicFramePr>
        <p:xfrm>
          <a:off x="4277653" y="10004088"/>
          <a:ext cx="3429000" cy="13716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006884288"/>
                    </a:ext>
                  </a:extLst>
                </a:gridCol>
                <a:gridCol w="685800">
                  <a:extLst>
                    <a:ext uri="{9D8B030D-6E8A-4147-A177-3AD203B41FA5}">
                      <a16:colId xmlns:a16="http://schemas.microsoft.com/office/drawing/2014/main" val="3955565172"/>
                    </a:ext>
                  </a:extLst>
                </a:gridCol>
                <a:gridCol w="685800">
                  <a:extLst>
                    <a:ext uri="{9D8B030D-6E8A-4147-A177-3AD203B41FA5}">
                      <a16:colId xmlns:a16="http://schemas.microsoft.com/office/drawing/2014/main" val="3078743002"/>
                    </a:ext>
                  </a:extLst>
                </a:gridCol>
                <a:gridCol w="685800">
                  <a:extLst>
                    <a:ext uri="{9D8B030D-6E8A-4147-A177-3AD203B41FA5}">
                      <a16:colId xmlns:a16="http://schemas.microsoft.com/office/drawing/2014/main" val="2096235446"/>
                    </a:ext>
                  </a:extLst>
                </a:gridCol>
                <a:gridCol w="685800">
                  <a:extLst>
                    <a:ext uri="{9D8B030D-6E8A-4147-A177-3AD203B41FA5}">
                      <a16:colId xmlns:a16="http://schemas.microsoft.com/office/drawing/2014/main" val="947749275"/>
                    </a:ext>
                  </a:extLst>
                </a:gridCol>
              </a:tblGrid>
              <a:tr h="685800">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434C44"/>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49462E"/>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89776"/>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616E54"/>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E3D998"/>
                    </a:solidFill>
                  </a:tcPr>
                </a:tc>
                <a:extLst>
                  <a:ext uri="{0D108BD9-81ED-4DB2-BD59-A6C34878D82A}">
                    <a16:rowId xmlns:a16="http://schemas.microsoft.com/office/drawing/2014/main" val="2483895415"/>
                  </a:ext>
                </a:extLst>
              </a:tr>
              <a:tr h="685800">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A7C4DC"/>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F6E65"/>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182324"/>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627D83"/>
                    </a:solidFill>
                  </a:tcPr>
                </a:tc>
                <a:tc>
                  <a:txBody>
                    <a:bodyPr/>
                    <a:lstStyle/>
                    <a:p>
                      <a:endParaRPr lang="en-US"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C4DFBC"/>
                    </a:solidFill>
                  </a:tcPr>
                </a:tc>
                <a:extLst>
                  <a:ext uri="{0D108BD9-81ED-4DB2-BD59-A6C34878D82A}">
                    <a16:rowId xmlns:a16="http://schemas.microsoft.com/office/drawing/2014/main" val="23513351"/>
                  </a:ext>
                </a:extLst>
              </a:tr>
            </a:tbl>
          </a:graphicData>
        </a:graphic>
      </p:graphicFrame>
      <p:sp>
        <p:nvSpPr>
          <p:cNvPr id="3" name="Rectangle 2">
            <a:extLst>
              <a:ext uri="{FF2B5EF4-FFF2-40B4-BE49-F238E27FC236}">
                <a16:creationId xmlns:a16="http://schemas.microsoft.com/office/drawing/2014/main" id="{91B2B960-AAAC-4B3A-97DF-AF720C837346}"/>
              </a:ext>
            </a:extLst>
          </p:cNvPr>
          <p:cNvSpPr/>
          <p:nvPr/>
        </p:nvSpPr>
        <p:spPr>
          <a:xfrm>
            <a:off x="4251659" y="9453961"/>
            <a:ext cx="1834156" cy="369332"/>
          </a:xfrm>
          <a:prstGeom prst="rect">
            <a:avLst/>
          </a:prstGeom>
        </p:spPr>
        <p:txBody>
          <a:bodyPr wrap="none">
            <a:spAutoFit/>
          </a:bodyPr>
          <a:lstStyle/>
          <a:p>
            <a:pPr algn="just"/>
            <a:r>
              <a:rPr lang="en-US" b="1"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Painting Name 1</a:t>
            </a:r>
          </a:p>
        </p:txBody>
      </p:sp>
      <p:sp>
        <p:nvSpPr>
          <p:cNvPr id="32" name="TextBox 31">
            <a:extLst>
              <a:ext uri="{FF2B5EF4-FFF2-40B4-BE49-F238E27FC236}">
                <a16:creationId xmlns:a16="http://schemas.microsoft.com/office/drawing/2014/main" id="{E7F7B16D-4EAA-4734-8B0E-7448D2FCD3CE}"/>
              </a:ext>
            </a:extLst>
          </p:cNvPr>
          <p:cNvSpPr txBox="1"/>
          <p:nvPr/>
        </p:nvSpPr>
        <p:spPr>
          <a:xfrm>
            <a:off x="1109548" y="8525995"/>
            <a:ext cx="9863252" cy="369332"/>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This artist has 1 painting(s) in the Met’s collection. </a:t>
            </a:r>
          </a:p>
        </p:txBody>
      </p:sp>
      <p:sp>
        <p:nvSpPr>
          <p:cNvPr id="33" name="Rectangle 32">
            <a:extLst>
              <a:ext uri="{FF2B5EF4-FFF2-40B4-BE49-F238E27FC236}">
                <a16:creationId xmlns:a16="http://schemas.microsoft.com/office/drawing/2014/main" id="{DB00772E-F581-4272-927C-26BABCFD44F4}"/>
              </a:ext>
            </a:extLst>
          </p:cNvPr>
          <p:cNvSpPr/>
          <p:nvPr/>
        </p:nvSpPr>
        <p:spPr>
          <a:xfrm>
            <a:off x="0" y="13276462"/>
            <a:ext cx="12192000" cy="4395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030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0B9B66-E574-463F-88B5-C136A974EBAD}"/>
              </a:ext>
            </a:extLst>
          </p:cNvPr>
          <p:cNvSpPr/>
          <p:nvPr/>
        </p:nvSpPr>
        <p:spPr>
          <a:xfrm>
            <a:off x="0" y="-13551"/>
            <a:ext cx="12192000" cy="1093304"/>
          </a:xfrm>
          <a:prstGeom prst="rect">
            <a:avLst/>
          </a:prstGeom>
          <a:solidFill>
            <a:srgbClr val="EB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B49D7E69-ED4E-4469-8538-84E4D17F26E0}"/>
              </a:ext>
            </a:extLst>
          </p:cNvPr>
          <p:cNvGrpSpPr/>
          <p:nvPr/>
        </p:nvGrpSpPr>
        <p:grpSpPr>
          <a:xfrm>
            <a:off x="1157973" y="246872"/>
            <a:ext cx="3178930" cy="719423"/>
            <a:chOff x="1193141" y="254693"/>
            <a:chExt cx="2889936" cy="654018"/>
          </a:xfrm>
        </p:grpSpPr>
        <p:pic>
          <p:nvPicPr>
            <p:cNvPr id="1026" name="Picture 2" descr="Image result for the met museum logo font&quot;">
              <a:extLst>
                <a:ext uri="{FF2B5EF4-FFF2-40B4-BE49-F238E27FC236}">
                  <a16:creationId xmlns:a16="http://schemas.microsoft.com/office/drawing/2014/main" id="{3A84C6C9-2D26-476B-9CF9-DE4B863C81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53" t="51056" r="28126" b="21802"/>
            <a:stretch/>
          </p:blipFill>
          <p:spPr bwMode="auto">
            <a:xfrm>
              <a:off x="1286602" y="254693"/>
              <a:ext cx="686454" cy="3217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2E0765-3BC1-47CB-93FE-735C2BAF7D68}"/>
                </a:ext>
              </a:extLst>
            </p:cNvPr>
            <p:cNvSpPr txBox="1"/>
            <p:nvPr/>
          </p:nvSpPr>
          <p:spPr>
            <a:xfrm>
              <a:off x="1193141" y="572955"/>
              <a:ext cx="2889936" cy="335756"/>
            </a:xfrm>
            <a:prstGeom prst="rect">
              <a:avLst/>
            </a:prstGeom>
            <a:noFill/>
          </p:spPr>
          <p:txBody>
            <a:bodyPr wrap="square" rtlCol="0">
              <a:spAutoFit/>
            </a:bodyPr>
            <a:lstStyle/>
            <a:p>
              <a:r>
                <a:rPr lang="en-US" b="1" dirty="0">
                  <a:solidFill>
                    <a:schemeClr val="bg1"/>
                  </a:solidFill>
                  <a:latin typeface="Javanese Text" panose="02000000000000000000" pitchFamily="2" charset="0"/>
                  <a:cs typeface="Angsana New" panose="02020603050405020304" pitchFamily="18" charset="-34"/>
                </a:rPr>
                <a:t> EXPLORER</a:t>
              </a:r>
            </a:p>
          </p:txBody>
        </p:sp>
      </p:grpSp>
      <p:grpSp>
        <p:nvGrpSpPr>
          <p:cNvPr id="15" name="Group 14">
            <a:extLst>
              <a:ext uri="{FF2B5EF4-FFF2-40B4-BE49-F238E27FC236}">
                <a16:creationId xmlns:a16="http://schemas.microsoft.com/office/drawing/2014/main" id="{73625FF8-7B34-4314-8DEB-345A519FDB29}"/>
              </a:ext>
            </a:extLst>
          </p:cNvPr>
          <p:cNvGrpSpPr/>
          <p:nvPr/>
        </p:nvGrpSpPr>
        <p:grpSpPr>
          <a:xfrm>
            <a:off x="465194" y="231180"/>
            <a:ext cx="531106" cy="603843"/>
            <a:chOff x="2780316" y="2894939"/>
            <a:chExt cx="1377553" cy="1566214"/>
          </a:xfrm>
        </p:grpSpPr>
        <p:sp>
          <p:nvSpPr>
            <p:cNvPr id="16" name="Rectangle 15">
              <a:extLst>
                <a:ext uri="{FF2B5EF4-FFF2-40B4-BE49-F238E27FC236}">
                  <a16:creationId xmlns:a16="http://schemas.microsoft.com/office/drawing/2014/main" id="{34149A4E-F8BC-4F2C-8BEA-2A41FE5D5439}"/>
                </a:ext>
              </a:extLst>
            </p:cNvPr>
            <p:cNvSpPr/>
            <p:nvPr/>
          </p:nvSpPr>
          <p:spPr>
            <a:xfrm>
              <a:off x="2780316" y="2913686"/>
              <a:ext cx="1377553" cy="154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A picture containing shirt, drawing, table&#10;&#10;Description automatically generated">
              <a:extLst>
                <a:ext uri="{FF2B5EF4-FFF2-40B4-BE49-F238E27FC236}">
                  <a16:creationId xmlns:a16="http://schemas.microsoft.com/office/drawing/2014/main" id="{B771216F-4D4E-485E-9EB0-202269A5B8A9}"/>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7733"/>
                      </a14:imgEffect>
                      <a14:imgEffect>
                        <a14:saturation sat="225000"/>
                      </a14:imgEffect>
                      <a14:imgEffect>
                        <a14:brightnessContrast bright="-72000" contrast="39000"/>
                      </a14:imgEffect>
                    </a14:imgLayer>
                  </a14:imgProps>
                </a:ext>
                <a:ext uri="{28A0092B-C50C-407E-A947-70E740481C1C}">
                  <a14:useLocalDpi xmlns:a14="http://schemas.microsoft.com/office/drawing/2010/main" val="0"/>
                </a:ext>
              </a:extLst>
            </a:blip>
            <a:stretch>
              <a:fillRect/>
            </a:stretch>
          </p:blipFill>
          <p:spPr>
            <a:xfrm>
              <a:off x="2893833" y="2894939"/>
              <a:ext cx="1164437" cy="1444877"/>
            </a:xfrm>
            <a:prstGeom prst="rect">
              <a:avLst/>
            </a:prstGeom>
          </p:spPr>
        </p:pic>
      </p:grpSp>
      <p:sp>
        <p:nvSpPr>
          <p:cNvPr id="19" name="TextBox 18">
            <a:extLst>
              <a:ext uri="{FF2B5EF4-FFF2-40B4-BE49-F238E27FC236}">
                <a16:creationId xmlns:a16="http://schemas.microsoft.com/office/drawing/2014/main" id="{0E74BAA2-B675-4432-B85F-E88E08842AE6}"/>
              </a:ext>
            </a:extLst>
          </p:cNvPr>
          <p:cNvSpPr txBox="1"/>
          <p:nvPr/>
        </p:nvSpPr>
        <p:spPr>
          <a:xfrm>
            <a:off x="5775629" y="361498"/>
            <a:ext cx="1225616"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Overview</a:t>
            </a:r>
          </a:p>
        </p:txBody>
      </p:sp>
      <p:sp>
        <p:nvSpPr>
          <p:cNvPr id="20" name="TextBox 19">
            <a:extLst>
              <a:ext uri="{FF2B5EF4-FFF2-40B4-BE49-F238E27FC236}">
                <a16:creationId xmlns:a16="http://schemas.microsoft.com/office/drawing/2014/main" id="{CE440965-3967-4B88-A519-19FD472BFA58}"/>
              </a:ext>
            </a:extLst>
          </p:cNvPr>
          <p:cNvSpPr txBox="1"/>
          <p:nvPr/>
        </p:nvSpPr>
        <p:spPr>
          <a:xfrm>
            <a:off x="7299629" y="370250"/>
            <a:ext cx="2579867" cy="338554"/>
          </a:xfrm>
          <a:prstGeom prst="rect">
            <a:avLst/>
          </a:prstGeom>
          <a:noFill/>
        </p:spPr>
        <p:txBody>
          <a:bodyPr wrap="square" rtlCol="0">
            <a:spAutoFit/>
          </a:bodyPr>
          <a:lstStyle/>
          <a:p>
            <a:r>
              <a:rPr lang="en-US" sz="1600" b="1" dirty="0">
                <a:solidFill>
                  <a:srgbClr val="FCD9DF"/>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Search the Collection</a:t>
            </a:r>
          </a:p>
        </p:txBody>
      </p:sp>
      <p:sp>
        <p:nvSpPr>
          <p:cNvPr id="21" name="TextBox 20">
            <a:extLst>
              <a:ext uri="{FF2B5EF4-FFF2-40B4-BE49-F238E27FC236}">
                <a16:creationId xmlns:a16="http://schemas.microsoft.com/office/drawing/2014/main" id="{DDBE6ADB-E682-443F-86DD-4D6E7C1C38D5}"/>
              </a:ext>
            </a:extLst>
          </p:cNvPr>
          <p:cNvSpPr txBox="1"/>
          <p:nvPr/>
        </p:nvSpPr>
        <p:spPr>
          <a:xfrm>
            <a:off x="9789695" y="361498"/>
            <a:ext cx="1601895" cy="338554"/>
          </a:xfrm>
          <a:prstGeom prst="rect">
            <a:avLst/>
          </a:prstGeom>
          <a:noFill/>
        </p:spPr>
        <p:txBody>
          <a:bodyPr wrap="square" rtlCol="0">
            <a:spAutoFit/>
          </a:bodyPr>
          <a:lstStyle/>
          <a:p>
            <a:r>
              <a:rPr lang="en-US" sz="1600" b="1"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About</a:t>
            </a:r>
          </a:p>
        </p:txBody>
      </p:sp>
      <p:sp>
        <p:nvSpPr>
          <p:cNvPr id="33" name="Rectangle 32">
            <a:extLst>
              <a:ext uri="{FF2B5EF4-FFF2-40B4-BE49-F238E27FC236}">
                <a16:creationId xmlns:a16="http://schemas.microsoft.com/office/drawing/2014/main" id="{DB00772E-F581-4272-927C-26BABCFD44F4}"/>
              </a:ext>
            </a:extLst>
          </p:cNvPr>
          <p:cNvSpPr/>
          <p:nvPr/>
        </p:nvSpPr>
        <p:spPr>
          <a:xfrm>
            <a:off x="0" y="13276462"/>
            <a:ext cx="12192000" cy="4395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Image result for the met&quot;">
            <a:extLst>
              <a:ext uri="{FF2B5EF4-FFF2-40B4-BE49-F238E27FC236}">
                <a16:creationId xmlns:a16="http://schemas.microsoft.com/office/drawing/2014/main" id="{CEA6E11D-51F3-4354-BA16-005B6C2306B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307" r="13898"/>
          <a:stretch/>
        </p:blipFill>
        <p:spPr bwMode="auto">
          <a:xfrm>
            <a:off x="1343989" y="2294524"/>
            <a:ext cx="3082717" cy="28625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roup of young people posing for a photo Free Vector">
            <a:extLst>
              <a:ext uri="{FF2B5EF4-FFF2-40B4-BE49-F238E27FC236}">
                <a16:creationId xmlns:a16="http://schemas.microsoft.com/office/drawing/2014/main" id="{D610AA16-E156-4B93-B285-975818F1CCF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182" t="16669" r="34818" b="41911"/>
          <a:stretch/>
        </p:blipFill>
        <p:spPr bwMode="auto">
          <a:xfrm>
            <a:off x="1343989" y="6058436"/>
            <a:ext cx="3082717" cy="271670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E728F973-D536-4D28-B633-073E701930B3}"/>
              </a:ext>
            </a:extLst>
          </p:cNvPr>
          <p:cNvSpPr txBox="1"/>
          <p:nvPr/>
        </p:nvSpPr>
        <p:spPr>
          <a:xfrm>
            <a:off x="5018768" y="2140390"/>
            <a:ext cx="6054509" cy="430887"/>
          </a:xfrm>
          <a:prstGeom prst="rect">
            <a:avLst/>
          </a:prstGeom>
          <a:noFill/>
        </p:spPr>
        <p:txBody>
          <a:bodyPr wrap="square" rtlCol="0">
            <a:spAutoFit/>
          </a:bodyPr>
          <a:lstStyle/>
          <a:p>
            <a:r>
              <a:rPr lang="en-US" sz="2200" b="1" dirty="0">
                <a:solidFill>
                  <a:schemeClr val="tx1">
                    <a:lumMod val="75000"/>
                    <a:lumOff val="25000"/>
                  </a:schemeClr>
                </a:solidFill>
                <a:latin typeface="Century Schoolbook" panose="02040604050505020304" pitchFamily="18" charset="0"/>
              </a:rPr>
              <a:t>This Site is a Student Project</a:t>
            </a:r>
          </a:p>
        </p:txBody>
      </p:sp>
      <p:sp>
        <p:nvSpPr>
          <p:cNvPr id="29" name="TextBox 28">
            <a:extLst>
              <a:ext uri="{FF2B5EF4-FFF2-40B4-BE49-F238E27FC236}">
                <a16:creationId xmlns:a16="http://schemas.microsoft.com/office/drawing/2014/main" id="{9DDD24AB-0E60-4B8B-9D06-5AED0955B85B}"/>
              </a:ext>
            </a:extLst>
          </p:cNvPr>
          <p:cNvSpPr txBox="1"/>
          <p:nvPr/>
        </p:nvSpPr>
        <p:spPr>
          <a:xfrm>
            <a:off x="5018768" y="2745240"/>
            <a:ext cx="6054509" cy="5909310"/>
          </a:xfrm>
          <a:prstGeom prst="rect">
            <a:avLst/>
          </a:prstGeom>
          <a:noFill/>
        </p:spPr>
        <p:txBody>
          <a:bodyPr wrap="square" rtlCol="0">
            <a:spAutoFit/>
          </a:bodyPr>
          <a:lstStyle/>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But it’s one we’re really proud of! We created this site for the final project for a Data Analytics &amp; Visualization bootcamp over the period of two and a half weeks. </a:t>
            </a:r>
          </a:p>
          <a:p>
            <a:pPr algn="just"/>
            <a:endPar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The site runs on a dataset of the Met’s collection on Kaggle.com, originally retrieved by [username] via the museum’s open access API. We performed ETL process on the dataset, which included scraping Wikipedia for more in-depth artist information/biographies using Beautiful Soup Python library and loading into a SQL database.</a:t>
            </a:r>
          </a:p>
          <a:p>
            <a:pPr algn="just"/>
            <a:endPar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Painting palettes and search mechanism was created via machine learning (</a:t>
            </a:r>
            <a:r>
              <a:rPr lang="en-US" dirty="0" err="1">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Sklearn</a:t>
            </a:r>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and many of the site elements are created using D3 and Plot.ly libraries. </a:t>
            </a:r>
          </a:p>
          <a:p>
            <a:pPr algn="just"/>
            <a:endPar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r>
              <a:rPr lang="en-US" b="1"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Team Members: </a:t>
            </a:r>
          </a:p>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Leanne Stacey – </a:t>
            </a:r>
            <a:r>
              <a:rPr lang="en-US" u="sng" dirty="0">
                <a:solidFill>
                  <a:schemeClr val="accent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LinkedIn</a:t>
            </a:r>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 </a:t>
            </a:r>
            <a:r>
              <a:rPr lang="en-US" u="sng" dirty="0">
                <a:solidFill>
                  <a:schemeClr val="accent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Email</a:t>
            </a:r>
          </a:p>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Jason Bell – </a:t>
            </a:r>
            <a:r>
              <a:rPr lang="en-US" u="sng" dirty="0">
                <a:solidFill>
                  <a:schemeClr val="accent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LinkedIn</a:t>
            </a:r>
          </a:p>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Will Delatour – </a:t>
            </a:r>
            <a:r>
              <a:rPr lang="en-US" u="sng" dirty="0">
                <a:solidFill>
                  <a:schemeClr val="accent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LinkedIn</a:t>
            </a:r>
          </a:p>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Jeff Wheeler – </a:t>
            </a:r>
            <a:r>
              <a:rPr lang="en-US" u="sng" dirty="0">
                <a:solidFill>
                  <a:schemeClr val="accent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LinkedIn</a:t>
            </a:r>
          </a:p>
          <a:p>
            <a:pPr algn="just"/>
            <a:r>
              <a:rPr lang="en-US" dirty="0">
                <a:solidFill>
                  <a:schemeClr val="tx1">
                    <a:lumMod val="65000"/>
                    <a:lumOff val="35000"/>
                  </a:schemeClr>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Seble Wongle  – </a:t>
            </a:r>
            <a:r>
              <a:rPr lang="en-US" u="sng" dirty="0">
                <a:solidFill>
                  <a:schemeClr val="accent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LinkedIn</a:t>
            </a:r>
          </a:p>
        </p:txBody>
      </p:sp>
      <p:sp>
        <p:nvSpPr>
          <p:cNvPr id="30" name="Rectangle 29">
            <a:extLst>
              <a:ext uri="{FF2B5EF4-FFF2-40B4-BE49-F238E27FC236}">
                <a16:creationId xmlns:a16="http://schemas.microsoft.com/office/drawing/2014/main" id="{A0342082-155F-434A-AB22-FD4DDE2EF559}"/>
              </a:ext>
            </a:extLst>
          </p:cNvPr>
          <p:cNvSpPr/>
          <p:nvPr/>
        </p:nvSpPr>
        <p:spPr>
          <a:xfrm>
            <a:off x="1113637" y="9790577"/>
            <a:ext cx="10155421" cy="2665740"/>
          </a:xfrm>
          <a:prstGeom prst="rect">
            <a:avLst/>
          </a:prstGeom>
          <a:solidFill>
            <a:srgbClr val="EB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69303B6C-4A21-4CEC-BDB7-B5B4F15CF8CD}"/>
              </a:ext>
            </a:extLst>
          </p:cNvPr>
          <p:cNvSpPr txBox="1"/>
          <p:nvPr/>
        </p:nvSpPr>
        <p:spPr>
          <a:xfrm>
            <a:off x="1399451" y="10055859"/>
            <a:ext cx="6054509" cy="430887"/>
          </a:xfrm>
          <a:prstGeom prst="rect">
            <a:avLst/>
          </a:prstGeom>
          <a:noFill/>
        </p:spPr>
        <p:txBody>
          <a:bodyPr wrap="square" rtlCol="0">
            <a:spAutoFit/>
          </a:bodyPr>
          <a:lstStyle/>
          <a:p>
            <a:r>
              <a:rPr lang="en-US" sz="2200" b="1" dirty="0">
                <a:solidFill>
                  <a:schemeClr val="bg1"/>
                </a:solidFill>
                <a:latin typeface="Century Schoolbook" panose="02040604050505020304" pitchFamily="18" charset="0"/>
              </a:rPr>
              <a:t>Why The Met? </a:t>
            </a:r>
          </a:p>
        </p:txBody>
      </p:sp>
      <p:sp>
        <p:nvSpPr>
          <p:cNvPr id="35" name="TextBox 34">
            <a:extLst>
              <a:ext uri="{FF2B5EF4-FFF2-40B4-BE49-F238E27FC236}">
                <a16:creationId xmlns:a16="http://schemas.microsoft.com/office/drawing/2014/main" id="{6B48BB4A-39E7-453D-A3F6-753AA7095463}"/>
              </a:ext>
            </a:extLst>
          </p:cNvPr>
          <p:cNvSpPr txBox="1"/>
          <p:nvPr/>
        </p:nvSpPr>
        <p:spPr>
          <a:xfrm>
            <a:off x="1399451" y="10660709"/>
            <a:ext cx="9517365" cy="1754326"/>
          </a:xfrm>
          <a:prstGeom prst="rect">
            <a:avLst/>
          </a:prstGeom>
          <a:noFill/>
        </p:spPr>
        <p:txBody>
          <a:bodyPr wrap="square" rtlCol="0">
            <a:spAutoFit/>
          </a:bodyPr>
          <a:lstStyle/>
          <a:p>
            <a:pPr algn="just"/>
            <a:r>
              <a:rPr lang="en-US"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We choose this dataset because we appreciate art and want to help make it more fun and accessible for others to explore. But also because it was convenient; the dataset was comprehensive and readily available, even if it did need some TLC,   and visual-based machine learning was a topic of interest to most team members. This site is not officially associated with the Met (</a:t>
            </a:r>
            <a:r>
              <a:rPr lang="en-US" i="1"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but they’d like it to be, we’re certainly all ears!</a:t>
            </a:r>
            <a:r>
              <a:rPr lang="en-US"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sym typeface="Wingdings" panose="05000000000000000000" pitchFamily="2" charset="2"/>
              </a:rPr>
              <a:t>)</a:t>
            </a:r>
            <a:endParaRPr lang="en-US"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algn="just"/>
            <a:endParaRPr lang="en-US" u="sng"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Tree>
    <p:extLst>
      <p:ext uri="{BB962C8B-B14F-4D97-AF65-F5344CB8AC3E}">
        <p14:creationId xmlns:p14="http://schemas.microsoft.com/office/powerpoint/2010/main" val="259341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6D88A9-372F-4E26-BE68-DF64450F3A3F}"/>
              </a:ext>
            </a:extLst>
          </p:cNvPr>
          <p:cNvSpPr/>
          <p:nvPr/>
        </p:nvSpPr>
        <p:spPr>
          <a:xfrm>
            <a:off x="1095301" y="2324142"/>
            <a:ext cx="1377553" cy="1547467"/>
          </a:xfrm>
          <a:prstGeom prst="rect">
            <a:avLst/>
          </a:prstGeom>
          <a:solidFill>
            <a:srgbClr val="EB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3A25114-4270-48C3-875D-FAC878C34E09}"/>
              </a:ext>
            </a:extLst>
          </p:cNvPr>
          <p:cNvGrpSpPr/>
          <p:nvPr/>
        </p:nvGrpSpPr>
        <p:grpSpPr>
          <a:xfrm>
            <a:off x="1236971" y="2312682"/>
            <a:ext cx="1113635" cy="1444351"/>
            <a:chOff x="1376117" y="3127649"/>
            <a:chExt cx="1113635" cy="1444351"/>
          </a:xfrm>
        </p:grpSpPr>
        <p:pic>
          <p:nvPicPr>
            <p:cNvPr id="1030" name="Picture 6" descr="Image result for mona lisa icon&quot;">
              <a:extLst>
                <a:ext uri="{FF2B5EF4-FFF2-40B4-BE49-F238E27FC236}">
                  <a16:creationId xmlns:a16="http://schemas.microsoft.com/office/drawing/2014/main" id="{960D31E9-F0C1-4DE9-8E33-F9A4F681FEE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53567" y1="25833" x2="53567" y2="25833"/>
                          <a14:foregroundMark x1="49604" y1="32593" x2="49604" y2="32593"/>
                          <a14:backgroundMark x1="29445" y1="23704" x2="26274" y2="47500"/>
                          <a14:backgroundMark x1="68290" y1="40000" x2="68290" y2="40000"/>
                          <a14:backgroundMark x1="28879" y1="75648" x2="26274" y2="68704"/>
                          <a14:backgroundMark x1="53341" y1="59352" x2="62288" y2="48981"/>
                          <a14:backgroundMark x1="62288" y1="48981" x2="63420" y2="48519"/>
                          <a14:backgroundMark x1="72027" y1="49352" x2="72933" y2="64259"/>
                          <a14:backgroundMark x1="72933" y1="64259" x2="62627" y2="65093"/>
                          <a14:backgroundMark x1="28086" y1="65463" x2="28652" y2="76481"/>
                          <a14:backgroundMark x1="28652" y1="76481" x2="30238" y2="78241"/>
                          <a14:backgroundMark x1="23443" y1="52778" x2="19253" y2="28056"/>
                          <a14:backgroundMark x1="19253" y1="28056" x2="29105" y2="21574"/>
                          <a14:backgroundMark x1="29105" y1="21574" x2="29445" y2="21574"/>
                          <a14:backgroundMark x1="39751" y1="50463" x2="39751" y2="58241"/>
                          <a14:backgroundMark x1="36693" y1="66296" x2="35108" y2="71019"/>
                          <a14:backgroundMark x1="50396" y1="59722" x2="57191" y2="49722"/>
                          <a14:backgroundMark x1="57191" y1="49722" x2="59796" y2="49167"/>
                          <a14:backgroundMark x1="50963" y1="59722" x2="65119" y2="59815"/>
                          <a14:backgroundMark x1="65119" y1="59815" x2="73046" y2="58519"/>
                          <a14:backgroundMark x1="75085" y1="50185" x2="57418" y2="57037"/>
                          <a14:backgroundMark x1="76897" y1="60185" x2="75198" y2="49907"/>
                          <a14:backgroundMark x1="75198" y1="49907" x2="72707" y2="48333"/>
                          <a14:backgroundMark x1="73046" y1="27130" x2="77123" y2="37037"/>
                          <a14:backgroundMark x1="77123" y1="37037" x2="77123" y2="37037"/>
                          <a14:backgroundMark x1="71687" y1="21574" x2="79275" y2="29907"/>
                          <a14:backgroundMark x1="79275" y1="29907" x2="77916" y2="42130"/>
                          <a14:backgroundMark x1="77916" y1="42130" x2="73726" y2="32222"/>
                          <a14:backgroundMark x1="73726" y1="32222" x2="73726" y2="21944"/>
                          <a14:backgroundMark x1="73726" y1="21944" x2="75311" y2="37500"/>
                          <a14:backgroundMark x1="21631" y1="22222" x2="34315" y2="21481"/>
                          <a14:backgroundMark x1="34315" y1="21481" x2="32050" y2="47500"/>
                          <a14:backgroundMark x1="22650" y1="18981" x2="35334" y2="21574"/>
                          <a14:backgroundMark x1="35334" y1="21574" x2="35674" y2="41111"/>
                          <a14:backgroundMark x1="21404" y1="55926" x2="28879" y2="50000"/>
                          <a14:backgroundMark x1="77463" y1="59167" x2="79502" y2="52130"/>
                          <a14:backgroundMark x1="48584" y1="61019" x2="55832" y2="62685"/>
                          <a14:backgroundMark x1="54587" y1="63981" x2="63647" y2="63611"/>
                        </a14:backgroundRemoval>
                      </a14:imgEffect>
                      <a14:imgEffect>
                        <a14:brightnessContrast bright="100000"/>
                      </a14:imgEffect>
                    </a14:imgLayer>
                  </a14:imgProps>
                </a:ext>
                <a:ext uri="{28A0092B-C50C-407E-A947-70E740481C1C}">
                  <a14:useLocalDpi xmlns:a14="http://schemas.microsoft.com/office/drawing/2010/main" val="0"/>
                </a:ext>
              </a:extLst>
            </a:blip>
            <a:srcRect l="30304" r="18971" b="45757"/>
            <a:stretch/>
          </p:blipFill>
          <p:spPr bwMode="auto">
            <a:xfrm>
              <a:off x="1436204" y="3127649"/>
              <a:ext cx="1053548" cy="13779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50B4931-1BBB-41F7-9840-7B6BED799BF8}"/>
                </a:ext>
              </a:extLst>
            </p:cNvPr>
            <p:cNvSpPr/>
            <p:nvPr/>
          </p:nvSpPr>
          <p:spPr>
            <a:xfrm>
              <a:off x="1376117" y="3273136"/>
              <a:ext cx="1084268" cy="125594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6FD53B48-2254-4796-9746-22BF8B48842E}"/>
                </a:ext>
              </a:extLst>
            </p:cNvPr>
            <p:cNvSpPr/>
            <p:nvPr/>
          </p:nvSpPr>
          <p:spPr>
            <a:xfrm>
              <a:off x="1570381" y="3945835"/>
              <a:ext cx="904461" cy="626165"/>
            </a:xfrm>
            <a:custGeom>
              <a:avLst/>
              <a:gdLst>
                <a:gd name="connsiteX0" fmla="*/ 308113 w 606287"/>
                <a:gd name="connsiteY0" fmla="*/ 0 h 586409"/>
                <a:gd name="connsiteX1" fmla="*/ 417444 w 606287"/>
                <a:gd name="connsiteY1" fmla="*/ 139148 h 586409"/>
                <a:gd name="connsiteX2" fmla="*/ 477079 w 606287"/>
                <a:gd name="connsiteY2" fmla="*/ 188844 h 586409"/>
                <a:gd name="connsiteX3" fmla="*/ 576470 w 606287"/>
                <a:gd name="connsiteY3" fmla="*/ 268357 h 586409"/>
                <a:gd name="connsiteX4" fmla="*/ 606287 w 606287"/>
                <a:gd name="connsiteY4" fmla="*/ 516835 h 586409"/>
                <a:gd name="connsiteX5" fmla="*/ 526774 w 606287"/>
                <a:gd name="connsiteY5" fmla="*/ 576470 h 586409"/>
                <a:gd name="connsiteX6" fmla="*/ 19879 w 606287"/>
                <a:gd name="connsiteY6" fmla="*/ 586409 h 586409"/>
                <a:gd name="connsiteX7" fmla="*/ 0 w 606287"/>
                <a:gd name="connsiteY7" fmla="*/ 437322 h 586409"/>
                <a:gd name="connsiteX8" fmla="*/ 139148 w 606287"/>
                <a:gd name="connsiteY8" fmla="*/ 377687 h 586409"/>
                <a:gd name="connsiteX9" fmla="*/ 238540 w 606287"/>
                <a:gd name="connsiteY9" fmla="*/ 308113 h 586409"/>
                <a:gd name="connsiteX10" fmla="*/ 168966 w 606287"/>
                <a:gd name="connsiteY10" fmla="*/ 188844 h 586409"/>
                <a:gd name="connsiteX11" fmla="*/ 208722 w 606287"/>
                <a:gd name="connsiteY11" fmla="*/ 29817 h 586409"/>
                <a:gd name="connsiteX12" fmla="*/ 288235 w 606287"/>
                <a:gd name="connsiteY12" fmla="*/ 59635 h 586409"/>
                <a:gd name="connsiteX13" fmla="*/ 308113 w 606287"/>
                <a:gd name="connsiteY13" fmla="*/ 0 h 586409"/>
                <a:gd name="connsiteX0" fmla="*/ 308113 w 606287"/>
                <a:gd name="connsiteY0" fmla="*/ 0 h 586409"/>
                <a:gd name="connsiteX1" fmla="*/ 417444 w 606287"/>
                <a:gd name="connsiteY1" fmla="*/ 139148 h 586409"/>
                <a:gd name="connsiteX2" fmla="*/ 477079 w 606287"/>
                <a:gd name="connsiteY2" fmla="*/ 188844 h 586409"/>
                <a:gd name="connsiteX3" fmla="*/ 576470 w 606287"/>
                <a:gd name="connsiteY3" fmla="*/ 268357 h 586409"/>
                <a:gd name="connsiteX4" fmla="*/ 606287 w 606287"/>
                <a:gd name="connsiteY4" fmla="*/ 516835 h 586409"/>
                <a:gd name="connsiteX5" fmla="*/ 526774 w 606287"/>
                <a:gd name="connsiteY5" fmla="*/ 576470 h 586409"/>
                <a:gd name="connsiteX6" fmla="*/ 19879 w 606287"/>
                <a:gd name="connsiteY6" fmla="*/ 586409 h 586409"/>
                <a:gd name="connsiteX7" fmla="*/ 0 w 606287"/>
                <a:gd name="connsiteY7" fmla="*/ 437322 h 586409"/>
                <a:gd name="connsiteX8" fmla="*/ 139148 w 606287"/>
                <a:gd name="connsiteY8" fmla="*/ 377687 h 586409"/>
                <a:gd name="connsiteX9" fmla="*/ 208722 w 606287"/>
                <a:gd name="connsiteY9" fmla="*/ 308113 h 586409"/>
                <a:gd name="connsiteX10" fmla="*/ 168966 w 606287"/>
                <a:gd name="connsiteY10" fmla="*/ 188844 h 586409"/>
                <a:gd name="connsiteX11" fmla="*/ 208722 w 606287"/>
                <a:gd name="connsiteY11" fmla="*/ 29817 h 586409"/>
                <a:gd name="connsiteX12" fmla="*/ 288235 w 606287"/>
                <a:gd name="connsiteY12" fmla="*/ 59635 h 586409"/>
                <a:gd name="connsiteX13" fmla="*/ 308113 w 606287"/>
                <a:gd name="connsiteY13" fmla="*/ 0 h 586409"/>
                <a:gd name="connsiteX0" fmla="*/ 437322 w 735496"/>
                <a:gd name="connsiteY0" fmla="*/ 0 h 586409"/>
                <a:gd name="connsiteX1" fmla="*/ 546653 w 735496"/>
                <a:gd name="connsiteY1" fmla="*/ 139148 h 586409"/>
                <a:gd name="connsiteX2" fmla="*/ 606288 w 735496"/>
                <a:gd name="connsiteY2" fmla="*/ 188844 h 586409"/>
                <a:gd name="connsiteX3" fmla="*/ 705679 w 735496"/>
                <a:gd name="connsiteY3" fmla="*/ 268357 h 586409"/>
                <a:gd name="connsiteX4" fmla="*/ 735496 w 735496"/>
                <a:gd name="connsiteY4" fmla="*/ 516835 h 586409"/>
                <a:gd name="connsiteX5" fmla="*/ 655983 w 735496"/>
                <a:gd name="connsiteY5" fmla="*/ 576470 h 586409"/>
                <a:gd name="connsiteX6" fmla="*/ 149088 w 735496"/>
                <a:gd name="connsiteY6" fmla="*/ 586409 h 586409"/>
                <a:gd name="connsiteX7" fmla="*/ 0 w 735496"/>
                <a:gd name="connsiteY7" fmla="*/ 437322 h 586409"/>
                <a:gd name="connsiteX8" fmla="*/ 268357 w 735496"/>
                <a:gd name="connsiteY8" fmla="*/ 377687 h 586409"/>
                <a:gd name="connsiteX9" fmla="*/ 337931 w 735496"/>
                <a:gd name="connsiteY9" fmla="*/ 308113 h 586409"/>
                <a:gd name="connsiteX10" fmla="*/ 298175 w 735496"/>
                <a:gd name="connsiteY10" fmla="*/ 188844 h 586409"/>
                <a:gd name="connsiteX11" fmla="*/ 337931 w 735496"/>
                <a:gd name="connsiteY11" fmla="*/ 29817 h 586409"/>
                <a:gd name="connsiteX12" fmla="*/ 417444 w 735496"/>
                <a:gd name="connsiteY12" fmla="*/ 59635 h 586409"/>
                <a:gd name="connsiteX13" fmla="*/ 437322 w 735496"/>
                <a:gd name="connsiteY13" fmla="*/ 0 h 586409"/>
                <a:gd name="connsiteX0" fmla="*/ 606287 w 904461"/>
                <a:gd name="connsiteY0" fmla="*/ 0 h 626165"/>
                <a:gd name="connsiteX1" fmla="*/ 715618 w 904461"/>
                <a:gd name="connsiteY1" fmla="*/ 139148 h 626165"/>
                <a:gd name="connsiteX2" fmla="*/ 775253 w 904461"/>
                <a:gd name="connsiteY2" fmla="*/ 188844 h 626165"/>
                <a:gd name="connsiteX3" fmla="*/ 874644 w 904461"/>
                <a:gd name="connsiteY3" fmla="*/ 268357 h 626165"/>
                <a:gd name="connsiteX4" fmla="*/ 904461 w 904461"/>
                <a:gd name="connsiteY4" fmla="*/ 516835 h 626165"/>
                <a:gd name="connsiteX5" fmla="*/ 824948 w 904461"/>
                <a:gd name="connsiteY5" fmla="*/ 576470 h 626165"/>
                <a:gd name="connsiteX6" fmla="*/ 0 w 904461"/>
                <a:gd name="connsiteY6" fmla="*/ 626165 h 626165"/>
                <a:gd name="connsiteX7" fmla="*/ 168965 w 904461"/>
                <a:gd name="connsiteY7" fmla="*/ 437322 h 626165"/>
                <a:gd name="connsiteX8" fmla="*/ 437322 w 904461"/>
                <a:gd name="connsiteY8" fmla="*/ 377687 h 626165"/>
                <a:gd name="connsiteX9" fmla="*/ 506896 w 904461"/>
                <a:gd name="connsiteY9" fmla="*/ 308113 h 626165"/>
                <a:gd name="connsiteX10" fmla="*/ 467140 w 904461"/>
                <a:gd name="connsiteY10" fmla="*/ 188844 h 626165"/>
                <a:gd name="connsiteX11" fmla="*/ 506896 w 904461"/>
                <a:gd name="connsiteY11" fmla="*/ 29817 h 626165"/>
                <a:gd name="connsiteX12" fmla="*/ 586409 w 904461"/>
                <a:gd name="connsiteY12" fmla="*/ 59635 h 626165"/>
                <a:gd name="connsiteX13" fmla="*/ 606287 w 904461"/>
                <a:gd name="connsiteY13" fmla="*/ 0 h 626165"/>
                <a:gd name="connsiteX0" fmla="*/ 606287 w 904461"/>
                <a:gd name="connsiteY0" fmla="*/ 0 h 626165"/>
                <a:gd name="connsiteX1" fmla="*/ 715618 w 904461"/>
                <a:gd name="connsiteY1" fmla="*/ 139148 h 626165"/>
                <a:gd name="connsiteX2" fmla="*/ 775253 w 904461"/>
                <a:gd name="connsiteY2" fmla="*/ 188844 h 626165"/>
                <a:gd name="connsiteX3" fmla="*/ 874644 w 904461"/>
                <a:gd name="connsiteY3" fmla="*/ 268357 h 626165"/>
                <a:gd name="connsiteX4" fmla="*/ 904461 w 904461"/>
                <a:gd name="connsiteY4" fmla="*/ 516835 h 626165"/>
                <a:gd name="connsiteX5" fmla="*/ 824948 w 904461"/>
                <a:gd name="connsiteY5" fmla="*/ 576470 h 626165"/>
                <a:gd name="connsiteX6" fmla="*/ 0 w 904461"/>
                <a:gd name="connsiteY6" fmla="*/ 626165 h 626165"/>
                <a:gd name="connsiteX7" fmla="*/ 168965 w 904461"/>
                <a:gd name="connsiteY7" fmla="*/ 437322 h 626165"/>
                <a:gd name="connsiteX8" fmla="*/ 437322 w 904461"/>
                <a:gd name="connsiteY8" fmla="*/ 377687 h 626165"/>
                <a:gd name="connsiteX9" fmla="*/ 506896 w 904461"/>
                <a:gd name="connsiteY9" fmla="*/ 308113 h 626165"/>
                <a:gd name="connsiteX10" fmla="*/ 427383 w 904461"/>
                <a:gd name="connsiteY10" fmla="*/ 258417 h 626165"/>
                <a:gd name="connsiteX11" fmla="*/ 506896 w 904461"/>
                <a:gd name="connsiteY11" fmla="*/ 29817 h 626165"/>
                <a:gd name="connsiteX12" fmla="*/ 586409 w 904461"/>
                <a:gd name="connsiteY12" fmla="*/ 59635 h 626165"/>
                <a:gd name="connsiteX13" fmla="*/ 606287 w 904461"/>
                <a:gd name="connsiteY13" fmla="*/ 0 h 626165"/>
                <a:gd name="connsiteX0" fmla="*/ 606287 w 904461"/>
                <a:gd name="connsiteY0" fmla="*/ 0 h 626165"/>
                <a:gd name="connsiteX1" fmla="*/ 715618 w 904461"/>
                <a:gd name="connsiteY1" fmla="*/ 139148 h 626165"/>
                <a:gd name="connsiteX2" fmla="*/ 775253 w 904461"/>
                <a:gd name="connsiteY2" fmla="*/ 188844 h 626165"/>
                <a:gd name="connsiteX3" fmla="*/ 874644 w 904461"/>
                <a:gd name="connsiteY3" fmla="*/ 268357 h 626165"/>
                <a:gd name="connsiteX4" fmla="*/ 904461 w 904461"/>
                <a:gd name="connsiteY4" fmla="*/ 516835 h 626165"/>
                <a:gd name="connsiteX5" fmla="*/ 824948 w 904461"/>
                <a:gd name="connsiteY5" fmla="*/ 576470 h 626165"/>
                <a:gd name="connsiteX6" fmla="*/ 0 w 904461"/>
                <a:gd name="connsiteY6" fmla="*/ 626165 h 626165"/>
                <a:gd name="connsiteX7" fmla="*/ 168965 w 904461"/>
                <a:gd name="connsiteY7" fmla="*/ 437322 h 626165"/>
                <a:gd name="connsiteX8" fmla="*/ 437322 w 904461"/>
                <a:gd name="connsiteY8" fmla="*/ 377687 h 626165"/>
                <a:gd name="connsiteX9" fmla="*/ 457201 w 904461"/>
                <a:gd name="connsiteY9" fmla="*/ 367748 h 626165"/>
                <a:gd name="connsiteX10" fmla="*/ 427383 w 904461"/>
                <a:gd name="connsiteY10" fmla="*/ 258417 h 626165"/>
                <a:gd name="connsiteX11" fmla="*/ 506896 w 904461"/>
                <a:gd name="connsiteY11" fmla="*/ 29817 h 626165"/>
                <a:gd name="connsiteX12" fmla="*/ 586409 w 904461"/>
                <a:gd name="connsiteY12" fmla="*/ 59635 h 626165"/>
                <a:gd name="connsiteX13" fmla="*/ 606287 w 904461"/>
                <a:gd name="connsiteY13" fmla="*/ 0 h 626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04461" h="626165">
                  <a:moveTo>
                    <a:pt x="606287" y="0"/>
                  </a:moveTo>
                  <a:lnTo>
                    <a:pt x="715618" y="139148"/>
                  </a:lnTo>
                  <a:lnTo>
                    <a:pt x="775253" y="188844"/>
                  </a:lnTo>
                  <a:lnTo>
                    <a:pt x="874644" y="268357"/>
                  </a:lnTo>
                  <a:lnTo>
                    <a:pt x="904461" y="516835"/>
                  </a:lnTo>
                  <a:lnTo>
                    <a:pt x="824948" y="576470"/>
                  </a:lnTo>
                  <a:lnTo>
                    <a:pt x="0" y="626165"/>
                  </a:lnTo>
                  <a:lnTo>
                    <a:pt x="168965" y="437322"/>
                  </a:lnTo>
                  <a:lnTo>
                    <a:pt x="437322" y="377687"/>
                  </a:lnTo>
                  <a:lnTo>
                    <a:pt x="457201" y="367748"/>
                  </a:lnTo>
                  <a:lnTo>
                    <a:pt x="427383" y="258417"/>
                  </a:lnTo>
                  <a:lnTo>
                    <a:pt x="506896" y="29817"/>
                  </a:lnTo>
                  <a:lnTo>
                    <a:pt x="586409" y="59635"/>
                  </a:lnTo>
                  <a:lnTo>
                    <a:pt x="60628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B3509499-0C95-49C5-81BA-53EBD6B89A65}"/>
              </a:ext>
            </a:extLst>
          </p:cNvPr>
          <p:cNvGrpSpPr/>
          <p:nvPr/>
        </p:nvGrpSpPr>
        <p:grpSpPr>
          <a:xfrm>
            <a:off x="2614523" y="2224722"/>
            <a:ext cx="1515308" cy="1722837"/>
            <a:chOff x="2780316" y="2894939"/>
            <a:chExt cx="1377553" cy="1566214"/>
          </a:xfrm>
        </p:grpSpPr>
        <p:sp>
          <p:nvSpPr>
            <p:cNvPr id="30" name="Rectangle 29">
              <a:extLst>
                <a:ext uri="{FF2B5EF4-FFF2-40B4-BE49-F238E27FC236}">
                  <a16:creationId xmlns:a16="http://schemas.microsoft.com/office/drawing/2014/main" id="{4108BD70-4756-4BC6-A5B7-AE19A1313274}"/>
                </a:ext>
              </a:extLst>
            </p:cNvPr>
            <p:cNvSpPr/>
            <p:nvPr/>
          </p:nvSpPr>
          <p:spPr>
            <a:xfrm>
              <a:off x="2780316" y="2913686"/>
              <a:ext cx="1377553" cy="1547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A picture containing shirt, drawing, table&#10;&#10;Description automatically generated">
              <a:extLst>
                <a:ext uri="{FF2B5EF4-FFF2-40B4-BE49-F238E27FC236}">
                  <a16:creationId xmlns:a16="http://schemas.microsoft.com/office/drawing/2014/main" id="{0064162C-39E7-4A7E-B0BF-CA3ACFD886EC}"/>
                </a:ext>
              </a:extLst>
            </p:cNvPr>
            <p:cNvPicPr>
              <a:picLocks noChangeAspect="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7733"/>
                      </a14:imgEffect>
                      <a14:imgEffect>
                        <a14:saturation sat="225000"/>
                      </a14:imgEffect>
                      <a14:imgEffect>
                        <a14:brightnessContrast bright="-72000" contrast="39000"/>
                      </a14:imgEffect>
                    </a14:imgLayer>
                  </a14:imgProps>
                </a:ext>
                <a:ext uri="{28A0092B-C50C-407E-A947-70E740481C1C}">
                  <a14:useLocalDpi xmlns:a14="http://schemas.microsoft.com/office/drawing/2010/main" val="0"/>
                </a:ext>
              </a:extLst>
            </a:blip>
            <a:stretch>
              <a:fillRect/>
            </a:stretch>
          </p:blipFill>
          <p:spPr>
            <a:xfrm>
              <a:off x="2893833" y="2894939"/>
              <a:ext cx="1164437" cy="1444877"/>
            </a:xfrm>
            <a:prstGeom prst="rect">
              <a:avLst/>
            </a:prstGeom>
          </p:spPr>
        </p:pic>
      </p:grpSp>
      <p:sp>
        <p:nvSpPr>
          <p:cNvPr id="20" name="Rectangle 19">
            <a:extLst>
              <a:ext uri="{FF2B5EF4-FFF2-40B4-BE49-F238E27FC236}">
                <a16:creationId xmlns:a16="http://schemas.microsoft.com/office/drawing/2014/main" id="{FADA1719-D418-43CB-BFD2-D3A6F407045B}"/>
              </a:ext>
            </a:extLst>
          </p:cNvPr>
          <p:cNvSpPr/>
          <p:nvPr/>
        </p:nvSpPr>
        <p:spPr>
          <a:xfrm>
            <a:off x="4562062" y="2520408"/>
            <a:ext cx="3578087" cy="376076"/>
          </a:xfrm>
          <a:prstGeom prst="rect">
            <a:avLst/>
          </a:prstGeom>
          <a:solidFill>
            <a:srgbClr val="EB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RGB(235, 0, 43)</a:t>
            </a:r>
          </a:p>
        </p:txBody>
      </p:sp>
      <p:sp>
        <p:nvSpPr>
          <p:cNvPr id="33" name="Rectangle 32">
            <a:extLst>
              <a:ext uri="{FF2B5EF4-FFF2-40B4-BE49-F238E27FC236}">
                <a16:creationId xmlns:a16="http://schemas.microsoft.com/office/drawing/2014/main" id="{96FDA32E-F7EA-4702-90FF-0FEC2DEFE5DD}"/>
              </a:ext>
            </a:extLst>
          </p:cNvPr>
          <p:cNvSpPr/>
          <p:nvPr/>
        </p:nvSpPr>
        <p:spPr>
          <a:xfrm>
            <a:off x="4585025" y="2993368"/>
            <a:ext cx="3578087" cy="376076"/>
          </a:xfrm>
          <a:prstGeom prst="rect">
            <a:avLst/>
          </a:prstGeom>
          <a:solidFill>
            <a:srgbClr val="FCD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85000"/>
                    <a:lumOff val="15000"/>
                  </a:schemeClr>
                </a:solidFill>
              </a:rPr>
              <a:t>RGB(215, 217, 223)</a:t>
            </a:r>
          </a:p>
        </p:txBody>
      </p:sp>
      <p:sp>
        <p:nvSpPr>
          <p:cNvPr id="2" name="TextBox 1">
            <a:extLst>
              <a:ext uri="{FF2B5EF4-FFF2-40B4-BE49-F238E27FC236}">
                <a16:creationId xmlns:a16="http://schemas.microsoft.com/office/drawing/2014/main" id="{F93ADC0D-EA93-419B-8C6C-B709F4E69757}"/>
              </a:ext>
            </a:extLst>
          </p:cNvPr>
          <p:cNvSpPr txBox="1"/>
          <p:nvPr/>
        </p:nvSpPr>
        <p:spPr>
          <a:xfrm>
            <a:off x="433137" y="389377"/>
            <a:ext cx="8566484" cy="646331"/>
          </a:xfrm>
          <a:prstGeom prst="rect">
            <a:avLst/>
          </a:prstGeom>
          <a:noFill/>
        </p:spPr>
        <p:txBody>
          <a:bodyPr wrap="square" rtlCol="0">
            <a:spAutoFit/>
          </a:bodyPr>
          <a:lstStyle/>
          <a:p>
            <a:r>
              <a:rPr lang="en-US" sz="3600" b="1" dirty="0"/>
              <a:t>ASSETS PAGE</a:t>
            </a:r>
          </a:p>
        </p:txBody>
      </p:sp>
      <p:pic>
        <p:nvPicPr>
          <p:cNvPr id="15" name="Picture 8" descr="Image result for the met nyc&quot;">
            <a:extLst>
              <a:ext uri="{FF2B5EF4-FFF2-40B4-BE49-F238E27FC236}">
                <a16:creationId xmlns:a16="http://schemas.microsoft.com/office/drawing/2014/main" id="{3BDBD73F-8F7A-4A03-B39C-3D2FC2C5B62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604" t="7425" r="7228" b="5372"/>
          <a:stretch/>
        </p:blipFill>
        <p:spPr bwMode="auto">
          <a:xfrm>
            <a:off x="1254150" y="4299756"/>
            <a:ext cx="2771905" cy="274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223430"/>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4472C4"/>
      </a:accent1>
      <a:accent2>
        <a:srgbClr val="FF1919"/>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347</TotalTime>
  <Words>1132</Words>
  <Application>Microsoft Office PowerPoint</Application>
  <PresentationFormat>Custom</PresentationFormat>
  <Paragraphs>108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Malgun Gothic Semilight</vt:lpstr>
      <vt:lpstr>Arial</vt:lpstr>
      <vt:lpstr>Calibri</vt:lpstr>
      <vt:lpstr>Calibri Light</vt:lpstr>
      <vt:lpstr>Century Schoolbook</vt:lpstr>
      <vt:lpstr>Javanese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Stacey, Leanne</dc:creator>
  <cp:lastModifiedBy>Leanne Stacey</cp:lastModifiedBy>
  <cp:revision>35</cp:revision>
  <dcterms:created xsi:type="dcterms:W3CDTF">2020-02-03T20:32:01Z</dcterms:created>
  <dcterms:modified xsi:type="dcterms:W3CDTF">2020-02-05T02:51:05Z</dcterms:modified>
</cp:coreProperties>
</file>