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2" r:id="rId6"/>
    <p:sldId id="263" r:id="rId7"/>
    <p:sldId id="267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BEFABE"/>
    <a:srgbClr val="D9FFB3"/>
    <a:srgbClr val="CCFFCC"/>
    <a:srgbClr val="99FF66"/>
    <a:srgbClr val="CCECFF"/>
    <a:srgbClr val="F2E8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558" autoAdjust="0"/>
  </p:normalViewPr>
  <p:slideViewPr>
    <p:cSldViewPr>
      <p:cViewPr>
        <p:scale>
          <a:sx n="91" d="100"/>
          <a:sy n="91" d="100"/>
        </p:scale>
        <p:origin x="-2214" y="-378"/>
      </p:cViewPr>
      <p:guideLst>
        <p:guide orient="horz" pos="26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08C5-9C7E-4233-A42F-8078A6F8DA9D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D6BF-4717-4189-A1EF-ED5088F1B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Discuss documentation that can be found there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Talk about difficulties caused by documentation using SPA “buzzwords”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Throw away preconceptions of how web apps work, once you understand the concepts Angular becomes WAY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D6BF-4717-4189-A1EF-ED5088F1B3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1439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579393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6" name="Picture 15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Segoe UI" pitchFamily="34" charset="0"/>
              <a:buChar char="‐"/>
              <a:defRPr/>
            </a:lvl1pPr>
            <a:lvl2pPr>
              <a:buSzPct val="100000"/>
              <a:buFont typeface="Arial" pitchFamily="34" charset="0"/>
              <a:buChar char="•"/>
              <a:defRPr/>
            </a:lvl2pPr>
            <a:lvl3pPr>
              <a:buFont typeface="Courier New" pitchFamily="49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035270"/>
            <a:ext cx="8458200" cy="1143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buNone/>
              <a:defRPr sz="4400" b="0" cap="none" baseline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02069" y="342111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2400" baseline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Name Segoe UI  24pt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8229600" cy="4525963"/>
          </a:xfrm>
        </p:spPr>
        <p:txBody>
          <a:bodyPr/>
          <a:lstStyle>
            <a:lvl1pPr marL="109728" indent="0">
              <a:buFontTx/>
              <a:buNone/>
              <a:defRPr sz="2800" b="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Subtitle Text Segoe UI 28pt </a:t>
            </a:r>
            <a:br>
              <a:rPr lang="en-US" dirty="0" smtClean="0"/>
            </a:b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 Segoe UI 24pt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2" name="Picture 11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conferen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4" r:id="rId5"/>
    <p:sldLayoutId id="2147483835" r:id="rId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solidFill>
            <a:schemeClr val="tx2"/>
          </a:solidFill>
          <a:effectLst/>
          <a:latin typeface="Segoe UI Semibold" panose="020B0702040204020203" pitchFamily="34" charset="0"/>
          <a:ea typeface="+mj-ea"/>
          <a:cs typeface="+mj-cs"/>
        </a:defRPr>
      </a:lvl1pPr>
      <a:extLst/>
    </p:titleStyle>
    <p:bodyStyle>
      <a:lvl1pPr marL="109728" indent="0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None/>
        <a:defRPr kumimoji="0"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30936" indent="0" algn="l" rtl="0" eaLnBrk="1" latinLnBrk="0" hangingPunct="1">
        <a:spcBef>
          <a:spcPts val="350"/>
        </a:spcBef>
        <a:buClr>
          <a:schemeClr val="accent2"/>
        </a:buClr>
        <a:buSzPct val="100000"/>
        <a:buFontTx/>
        <a:buNone/>
        <a:defRPr kumimoji="0"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144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9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430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llmore/GSDC-2014-Angular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gghead.io/technologies/angularjs" TargetMode="External"/><Relationship Id="rId2" Type="http://schemas.openxmlformats.org/officeDocument/2006/relationships/hyperlink" Target="http://www.youtube.com/watch?v=i9MHigUZK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ammer.com/glic.com/" TargetMode="External"/><Relationship Id="rId5" Type="http://schemas.openxmlformats.org/officeDocument/2006/relationships/hyperlink" Target="http://www.technofattie.com/2014/03/21/five-guidelines-for-avoiding-scope-soup-in-angular.html" TargetMode="External"/><Relationship Id="rId4" Type="http://schemas.openxmlformats.org/officeDocument/2006/relationships/hyperlink" Target="http://www.stackdriver.com/managing-missing-model-angul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Single Page Apps with</a:t>
            </a:r>
            <a:endParaRPr lang="en-US" dirty="0"/>
          </a:p>
        </p:txBody>
      </p:sp>
      <p:pic>
        <p:nvPicPr>
          <p:cNvPr id="4" name="Picture 2" descr="C:\Users\berkj7b\Downloads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864100" cy="13716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4419600"/>
            <a:ext cx="411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Jarrod Bellmore</a:t>
            </a:r>
          </a:p>
          <a:p>
            <a:r>
              <a:rPr lang="en-US" dirty="0" smtClean="0"/>
              <a:t>Developer/Architect</a:t>
            </a:r>
          </a:p>
          <a:p>
            <a:r>
              <a:rPr lang="en-US" dirty="0" smtClean="0"/>
              <a:t>Guardian, BTS Disability (BRO)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3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structure/Initialization</a:t>
            </a:r>
          </a:p>
          <a:p>
            <a:r>
              <a:rPr lang="en-US" smtClean="0"/>
              <a:t>Modules</a:t>
            </a:r>
          </a:p>
          <a:p>
            <a:r>
              <a:rPr lang="en-US" smtClean="0"/>
              <a:t>Dependency Injection</a:t>
            </a:r>
          </a:p>
          <a:p>
            <a:r>
              <a:rPr lang="en-US" smtClean="0"/>
              <a:t>Routing/State Management</a:t>
            </a:r>
          </a:p>
          <a:p>
            <a:r>
              <a:rPr lang="en-US" smtClean="0"/>
              <a:t>Controllers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Scope</a:t>
            </a:r>
          </a:p>
          <a:p>
            <a:r>
              <a:rPr lang="en-US" smtClean="0"/>
              <a:t>Data-Binding</a:t>
            </a:r>
          </a:p>
          <a:p>
            <a:r>
              <a:rPr lang="en-US" smtClean="0"/>
              <a:t>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b="1" dirty="0" smtClean="0"/>
              <a:t>Enough slides, show me the </a:t>
            </a:r>
            <a:r>
              <a:rPr lang="en-US" b="1" dirty="0" err="1" smtClean="0"/>
              <a:t>codez</a:t>
            </a:r>
            <a:r>
              <a:rPr lang="en-US" b="1" dirty="0" smtClean="0"/>
              <a:t>!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2600" dirty="0" smtClean="0">
                <a:hlinkClick r:id="rId2"/>
              </a:rPr>
              <a:t>https://github.com/jbellmore/GSDC-2014-AngularJS</a:t>
            </a: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on the Disability AUS project</a:t>
            </a:r>
          </a:p>
          <a:p>
            <a:pPr lvl="1"/>
            <a:r>
              <a:rPr lang="en-US" dirty="0" smtClean="0"/>
              <a:t>Lines of Code: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43,536 - C#/.NET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8,109 - JavaScript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7,081 - HTML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537 - CSS</a:t>
            </a:r>
          </a:p>
          <a:p>
            <a:pPr lvl="1"/>
            <a:r>
              <a:rPr lang="en-US" sz="2600" i="1" dirty="0" smtClean="0"/>
              <a:t>~ 40 states/views defined nested several levels deep</a:t>
            </a:r>
            <a:endParaRPr lang="en-US" sz="2600" dirty="0" smtClean="0"/>
          </a:p>
          <a:p>
            <a:pPr lvl="1">
              <a:buNone/>
            </a:pPr>
            <a:endParaRPr lang="en-US" sz="1000" dirty="0" smtClean="0"/>
          </a:p>
          <a:p>
            <a:r>
              <a:rPr lang="en-US" dirty="0" smtClean="0"/>
              <a:t>Around 10 months development time</a:t>
            </a:r>
          </a:p>
          <a:p>
            <a:pPr lvl="1"/>
            <a:r>
              <a:rPr lang="en-US" dirty="0" smtClean="0"/>
              <a:t>Roughly 6 core developers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 Guardian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Authentication/authorization via </a:t>
            </a:r>
            <a:r>
              <a:rPr lang="en-US" dirty="0" err="1" smtClean="0"/>
              <a:t>Webseal</a:t>
            </a:r>
            <a:endParaRPr lang="en-US" dirty="0" smtClean="0"/>
          </a:p>
          <a:p>
            <a:pPr lvl="1"/>
            <a:r>
              <a:rPr lang="en-US" sz="2200" dirty="0" smtClean="0"/>
              <a:t>Solved with cookie based custom ASP.NET provider</a:t>
            </a:r>
          </a:p>
          <a:p>
            <a:pPr lvl="1"/>
            <a:endParaRPr lang="en-US" sz="2000" dirty="0" smtClean="0"/>
          </a:p>
          <a:p>
            <a:r>
              <a:rPr lang="en-US" sz="2700" dirty="0" err="1" smtClean="0"/>
              <a:t>mVC</a:t>
            </a:r>
            <a:r>
              <a:rPr lang="en-US" sz="2700" dirty="0" smtClean="0"/>
              <a:t> framework – must implement your own “model”</a:t>
            </a:r>
          </a:p>
          <a:p>
            <a:endParaRPr lang="en-US" sz="2000" dirty="0" smtClean="0"/>
          </a:p>
          <a:p>
            <a:r>
              <a:rPr lang="en-US" dirty="0" smtClean="0"/>
              <a:t>Duplication of REST </a:t>
            </a:r>
            <a:r>
              <a:rPr lang="en-US" dirty="0" err="1" smtClean="0"/>
              <a:t>api</a:t>
            </a:r>
            <a:r>
              <a:rPr lang="en-US" dirty="0" smtClean="0"/>
              <a:t> calls - </a:t>
            </a:r>
            <a:r>
              <a:rPr lang="en-US" b="1" dirty="0" smtClean="0"/>
              <a:t>Use Services!</a:t>
            </a:r>
          </a:p>
          <a:p>
            <a:pPr lvl="1"/>
            <a:r>
              <a:rPr lang="en-US" sz="2200" dirty="0" smtClean="0"/>
              <a:t>Client side caching?</a:t>
            </a:r>
          </a:p>
          <a:p>
            <a:pPr lvl="1"/>
            <a:endParaRPr lang="en-US" sz="1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Learn about the </a:t>
            </a:r>
            <a:r>
              <a:rPr lang="en-US" sz="2700" b="1" dirty="0" smtClean="0"/>
              <a:t>$digest </a:t>
            </a:r>
            <a:r>
              <a:rPr lang="en-US" sz="2700" dirty="0" smtClean="0"/>
              <a:t>&amp; data binding cycle</a:t>
            </a:r>
          </a:p>
          <a:p>
            <a:pPr lvl="1"/>
            <a:r>
              <a:rPr lang="en-US" sz="2200" dirty="0" smtClean="0"/>
              <a:t>Avoid non-Angular DOM manipulation</a:t>
            </a:r>
          </a:p>
          <a:p>
            <a:endParaRPr lang="en-US" sz="1000" dirty="0" smtClean="0"/>
          </a:p>
          <a:p>
            <a:r>
              <a:rPr lang="en-US" sz="2700" dirty="0" smtClean="0"/>
              <a:t>Avoid use of $scope inheritance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Use events instead (</a:t>
            </a:r>
            <a:r>
              <a:rPr lang="en-US" b="1" dirty="0" smtClean="0"/>
              <a:t>$broadcast</a:t>
            </a:r>
            <a:r>
              <a:rPr lang="en-US" dirty="0" smtClean="0"/>
              <a:t> and </a:t>
            </a:r>
            <a:r>
              <a:rPr lang="en-US" b="1" dirty="0" smtClean="0"/>
              <a:t>$on</a:t>
            </a:r>
            <a:r>
              <a:rPr lang="en-US" dirty="0" smtClean="0"/>
              <a:t>)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Avoid “scope soup”</a:t>
            </a:r>
          </a:p>
          <a:p>
            <a:pPr lvl="1"/>
            <a:r>
              <a:rPr lang="en-US" dirty="0" smtClean="0"/>
              <a:t>Keeps code DRY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>
                <a:hlinkClick r:id="rId2"/>
              </a:rPr>
              <a:t>Dan Wahlin - AngularJS Fundamentals in 60-ish Minutes Video</a:t>
            </a:r>
            <a:endParaRPr lang="de-DE" sz="2200" dirty="0" smtClean="0"/>
          </a:p>
          <a:p>
            <a:endParaRPr lang="de-DE" sz="1500" dirty="0" smtClean="0">
              <a:hlinkClick r:id="rId3"/>
            </a:endParaRPr>
          </a:p>
          <a:p>
            <a:r>
              <a:rPr lang="de-DE" sz="2200" dirty="0" smtClean="0">
                <a:hlinkClick r:id="rId3"/>
              </a:rPr>
              <a:t>https://egghead.io/technologies/angularjs</a:t>
            </a:r>
            <a:endParaRPr lang="de-DE" sz="2200" dirty="0" smtClean="0"/>
          </a:p>
          <a:p>
            <a:endParaRPr lang="de-DE" sz="1500" dirty="0" smtClean="0"/>
          </a:p>
          <a:p>
            <a:r>
              <a:rPr lang="de-DE" sz="2200" dirty="0" smtClean="0">
                <a:hlinkClick r:id="rId4"/>
              </a:rPr>
              <a:t>http://www.stackdriver.com/managing-missing-model-angular</a:t>
            </a:r>
            <a:endParaRPr lang="de-DE" sz="2200" dirty="0" smtClean="0"/>
          </a:p>
          <a:p>
            <a:endParaRPr lang="de-DE" sz="1500" dirty="0" smtClean="0"/>
          </a:p>
          <a:p>
            <a:r>
              <a:rPr lang="de-DE" sz="2200" dirty="0" smtClean="0">
                <a:hlinkClick r:id="rId5"/>
              </a:rPr>
              <a:t>http://www.technofattie.com/2014/03/21/five-guidelines-for-avoiding-scope-soup-in-angular.html</a:t>
            </a:r>
            <a:endParaRPr lang="de-DE" sz="2200" dirty="0" smtClean="0"/>
          </a:p>
          <a:p>
            <a:endParaRPr lang="en-US" sz="1500" dirty="0" smtClean="0">
              <a:hlinkClick r:id="rId6"/>
            </a:endParaRPr>
          </a:p>
          <a:p>
            <a:r>
              <a:rPr lang="en-US" dirty="0" err="1" smtClean="0">
                <a:hlinkClick r:id="rId6"/>
              </a:rPr>
              <a:t>AngularJS</a:t>
            </a:r>
            <a:r>
              <a:rPr lang="en-US" dirty="0" smtClean="0">
                <a:hlinkClick r:id="rId6"/>
              </a:rPr>
              <a:t> Yammer Group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application that only performs one full page load and dynamically loads data &amp; markup as needed asynchronously.</a:t>
            </a:r>
          </a:p>
          <a:p>
            <a:endParaRPr lang="en-US" sz="1200" dirty="0" smtClean="0"/>
          </a:p>
          <a:p>
            <a:r>
              <a:rPr lang="en-US" dirty="0" smtClean="0"/>
              <a:t> One giant page, are you crazy?!</a:t>
            </a:r>
          </a:p>
          <a:p>
            <a:pPr lvl="1"/>
            <a:r>
              <a:rPr lang="en-US" dirty="0" smtClean="0"/>
              <a:t>No, I promise I am not…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 Not really new, just evolution of things we already do!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Page Apps?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9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Traditional Page Lifecycle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75" y="990599"/>
            <a:ext cx="6509425" cy="4934565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 Page Lifecycle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660" y="990600"/>
            <a:ext cx="6502940" cy="4929648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Fast and responsive user experiences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Lighter payloads – great for mobile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Clear separation between client and server –responsibilities</a:t>
            </a:r>
          </a:p>
          <a:p>
            <a:r>
              <a:rPr lang="en-US" sz="2600" dirty="0" smtClean="0"/>
              <a:t>Application/session state managed in client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Where it belongs!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Offload processing to the client, less stress on servers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“It’s the new hotness!”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Heavier initial page load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Requires more client side resources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Potential problems with legacy browsers</a:t>
            </a:r>
          </a:p>
          <a:p>
            <a:r>
              <a:rPr lang="en-US" dirty="0" smtClean="0"/>
              <a:t>Requires deeper understanding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!=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Need to open the “sharp tools drawer”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Bookmarkability</a:t>
            </a:r>
            <a:r>
              <a:rPr lang="en-US" dirty="0" smtClean="0"/>
              <a:t> / Deep Linking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&amp;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structure/consistency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Dependency management</a:t>
            </a:r>
          </a:p>
          <a:p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Routing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Deep linking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binding</a:t>
            </a:r>
          </a:p>
          <a:p>
            <a:r>
              <a:rPr lang="en-US" dirty="0" smtClean="0"/>
              <a:t>Internal application communication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DRY code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Extensibility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Framework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Mature &amp; robust MVC framework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Active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Built to power large apps like Gmail</a:t>
            </a:r>
          </a:p>
          <a:p>
            <a:r>
              <a:rPr lang="en-US" dirty="0" smtClean="0"/>
              <a:t>Is a true “framework” not just a library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Provides majority of features needed in one framework rather than patchwork of several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Testable</a:t>
            </a:r>
            <a:endParaRPr lang="en-US" sz="11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Most importantly, </a:t>
            </a:r>
            <a:r>
              <a:rPr lang="en-US" b="1" dirty="0" smtClean="0"/>
              <a:t>enjoyable!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AngularJS?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https://angularjs.org/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Start with open mind</a:t>
            </a:r>
          </a:p>
          <a:p>
            <a:r>
              <a:rPr lang="en-US" smtClean="0"/>
              <a:t>More similar to thick client or mobile app</a:t>
            </a:r>
          </a:p>
          <a:p>
            <a:r>
              <a:rPr lang="en-US" smtClean="0"/>
              <a:t>Learn to love Javascript!</a:t>
            </a:r>
          </a:p>
          <a:p>
            <a:endParaRPr lang="en-US" smtClean="0"/>
          </a:p>
          <a:p>
            <a:r>
              <a:rPr lang="en-US" smtClean="0"/>
              <a:t>Start simple, don’t boil the SPA ocean all at once</a:t>
            </a:r>
          </a:p>
          <a:p>
            <a:pPr lvl="1"/>
            <a:r>
              <a:rPr lang="en-US" smtClean="0"/>
              <a:t>Learn one framework at a time, then add others as needed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425</TotalTime>
  <Words>619</Words>
  <Application>Microsoft Office PowerPoint</Application>
  <PresentationFormat>On-screen Show (4:3)</PresentationFormat>
  <Paragraphs>157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Building Single Page Apps with</vt:lpstr>
      <vt:lpstr>Single Page Apps?</vt:lpstr>
      <vt:lpstr>Traditional Page Lifecycle</vt:lpstr>
      <vt:lpstr>SPA Page Lifecycle</vt:lpstr>
      <vt:lpstr>Advantages</vt:lpstr>
      <vt:lpstr>Disadvantages &amp; Challenges</vt:lpstr>
      <vt:lpstr>SPA Framework Requirements</vt:lpstr>
      <vt:lpstr>Why AngularJS?</vt:lpstr>
      <vt:lpstr>Getting Started</vt:lpstr>
      <vt:lpstr>Key Concepts</vt:lpstr>
      <vt:lpstr>Demo</vt:lpstr>
      <vt:lpstr>Angular in Guardian</vt:lpstr>
      <vt:lpstr>Lessons Learned</vt:lpstr>
      <vt:lpstr>Lessons Learned Cont.</vt:lpstr>
      <vt:lpstr>Additional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Sully</dc:creator>
  <cp:lastModifiedBy>berkj7b</cp:lastModifiedBy>
  <cp:revision>127</cp:revision>
  <dcterms:created xsi:type="dcterms:W3CDTF">2014-05-02T10:03:47Z</dcterms:created>
  <dcterms:modified xsi:type="dcterms:W3CDTF">2014-05-07T03:16:36Z</dcterms:modified>
</cp:coreProperties>
</file>