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17"/>
  </p:notesMasterIdLst>
  <p:sldIdLst>
    <p:sldId id="256" r:id="rId2"/>
    <p:sldId id="257" r:id="rId3"/>
    <p:sldId id="264" r:id="rId4"/>
    <p:sldId id="265" r:id="rId5"/>
    <p:sldId id="262" r:id="rId6"/>
    <p:sldId id="263" r:id="rId7"/>
    <p:sldId id="267" r:id="rId8"/>
    <p:sldId id="258" r:id="rId9"/>
    <p:sldId id="259" r:id="rId10"/>
    <p:sldId id="260" r:id="rId11"/>
    <p:sldId id="266" r:id="rId12"/>
    <p:sldId id="268" r:id="rId13"/>
    <p:sldId id="269" r:id="rId14"/>
    <p:sldId id="270" r:id="rId15"/>
    <p:sldId id="26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CC"/>
    <a:srgbClr val="BEFABE"/>
    <a:srgbClr val="D9FFB3"/>
    <a:srgbClr val="CCFFCC"/>
    <a:srgbClr val="99FF66"/>
    <a:srgbClr val="CCECFF"/>
    <a:srgbClr val="F2E8B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9558" autoAdjust="0"/>
  </p:normalViewPr>
  <p:slideViewPr>
    <p:cSldViewPr>
      <p:cViewPr>
        <p:scale>
          <a:sx n="91" d="100"/>
          <a:sy n="91" d="100"/>
        </p:scale>
        <p:origin x="-1374" y="-702"/>
      </p:cViewPr>
      <p:guideLst>
        <p:guide orient="horz" pos="2640"/>
        <p:guide pos="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B08C5-9C7E-4233-A42F-8078A6F8DA9D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4D6BF-4717-4189-A1EF-ED5088F1B3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1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Discuss documentation that can be found there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Talk about difficulties caused by documentation using SPA “buzzwords”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Throw away preconceptions of how web apps work, once you understand the concepts Angular becomes WAY easier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4D6BF-4717-4189-A1EF-ED5088F1B30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143962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400" b="0">
                <a:solidFill>
                  <a:schemeClr val="tx2"/>
                </a:solidFill>
                <a:effectLst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579393"/>
          </a:xfrm>
        </p:spPr>
        <p:txBody>
          <a:bodyPr lIns="45720" rIns="45720">
            <a:normAutofit/>
          </a:bodyPr>
          <a:lstStyle>
            <a:lvl1pPr marL="0" marR="64008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pic>
        <p:nvPicPr>
          <p:cNvPr id="16" name="Picture 15" descr="conferenc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8600" y="5867400"/>
            <a:ext cx="1914525" cy="800100"/>
          </a:xfrm>
          <a:prstGeom prst="rect">
            <a:avLst/>
          </a:prstGeom>
        </p:spPr>
      </p:pic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6780749" y="6248400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r>
              <a:rPr lang="en-US" smtClean="0"/>
              <a:t>May 7, 2014</a:t>
            </a:r>
            <a:endParaRPr lang="en-US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5517" y="6248400"/>
            <a:ext cx="3758953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r>
              <a:rPr lang="en-US" dirty="0" smtClean="0"/>
              <a:t>2014 Guardian Software Developer Conference </a:t>
            </a:r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248400"/>
            <a:ext cx="608549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fld id="{24A51D8B-51BA-45F9-A651-4243A6A986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00000"/>
              <a:buFont typeface="Segoe UI" pitchFamily="34" charset="0"/>
              <a:buChar char="‐"/>
              <a:defRPr/>
            </a:lvl1pPr>
            <a:lvl2pPr>
              <a:buSzPct val="100000"/>
              <a:buFont typeface="Arial" pitchFamily="34" charset="0"/>
              <a:buChar char="•"/>
              <a:defRPr/>
            </a:lvl2pPr>
            <a:lvl3pPr>
              <a:buFont typeface="Courier New" pitchFamily="49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Font typeface="Arial" pitchFamily="34" charset="0"/>
              <a:buNone/>
              <a:defRPr/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pic>
        <p:nvPicPr>
          <p:cNvPr id="11" name="Picture 10" descr="conferenc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8600" y="5867400"/>
            <a:ext cx="1914525" cy="800100"/>
          </a:xfrm>
          <a:prstGeom prst="rect">
            <a:avLst/>
          </a:prstGeom>
        </p:spPr>
      </p:pic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6780749" y="6248400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r>
              <a:rPr lang="en-US" smtClean="0"/>
              <a:t>May 7, 2014</a:t>
            </a: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5517" y="6248400"/>
            <a:ext cx="3758953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r>
              <a:rPr lang="en-US" dirty="0" smtClean="0"/>
              <a:t>2014 Guardian Software Developer Conference 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248400"/>
            <a:ext cx="608549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fld id="{24A51D8B-51BA-45F9-A651-4243A6A986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1035270"/>
            <a:ext cx="8458200" cy="11430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buNone/>
              <a:defRPr sz="4400" b="0" cap="none" baseline="0">
                <a:effectLst/>
                <a:latin typeface="Segoe UI Semibold" panose="020B0702040204020203" pitchFamily="34" charset="0"/>
              </a:defRPr>
            </a:lvl1pPr>
            <a:extLst/>
          </a:lstStyle>
          <a:p>
            <a:r>
              <a:rPr kumimoji="0" lang="en-US" dirty="0" smtClean="0"/>
              <a:t>Click to edit title Segoe UI 44</a:t>
            </a:r>
            <a:endParaRPr kumimoji="0"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2102069" y="3421117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Presenter</a:t>
            </a:r>
            <a:r>
              <a:rPr lang="en-US" sz="2400" baseline="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Name Segoe UI  24pt</a:t>
            </a:r>
            <a:endParaRPr 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 descr="conferenc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8600" y="5867400"/>
            <a:ext cx="1914525" cy="8001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780749" y="6248400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r>
              <a:rPr lang="en-US" smtClean="0"/>
              <a:t>May 7, 2014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5517" y="6248400"/>
            <a:ext cx="3758953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r>
              <a:rPr lang="en-US" dirty="0" smtClean="0"/>
              <a:t>2014 Guardian Software Developer Conference 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248400"/>
            <a:ext cx="608549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fld id="{24A51D8B-51BA-45F9-A651-4243A6A986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481328"/>
            <a:ext cx="8229600" cy="4525963"/>
          </a:xfrm>
        </p:spPr>
        <p:txBody>
          <a:bodyPr/>
          <a:lstStyle>
            <a:lvl1pPr marL="109728" indent="0">
              <a:buFontTx/>
              <a:buNone/>
              <a:defRPr sz="2800" b="0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4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dirty="0" smtClean="0"/>
              <a:t>Subtitle Text Segoe UI 28pt </a:t>
            </a:r>
            <a:br>
              <a:rPr lang="en-US" dirty="0" smtClean="0"/>
            </a:br>
            <a:endParaRPr lang="en-US" dirty="0" smtClean="0"/>
          </a:p>
          <a:p>
            <a:pPr lvl="1" eaLnBrk="1" latinLnBrk="0" hangingPunct="1"/>
            <a:r>
              <a:rPr lang="en-US" dirty="0" smtClean="0"/>
              <a:t>Second level Segoe UI 24pt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>
              <a:defRPr sz="4400" b="0">
                <a:effectLst/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extLst/>
          </a:lstStyle>
          <a:p>
            <a:r>
              <a:rPr kumimoji="0" lang="en-US" dirty="0" smtClean="0"/>
              <a:t>Click to edit title Segoe UI 44</a:t>
            </a:r>
            <a:endParaRPr kumimoji="0" lang="en-US" dirty="0"/>
          </a:p>
        </p:txBody>
      </p:sp>
      <p:pic>
        <p:nvPicPr>
          <p:cNvPr id="12" name="Picture 11" descr="conferenc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8600" y="5867400"/>
            <a:ext cx="1914525" cy="800100"/>
          </a:xfrm>
          <a:prstGeom prst="rect">
            <a:avLst/>
          </a:prstGeom>
        </p:spPr>
      </p:pic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6780749" y="6248400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r>
              <a:rPr lang="en-US" smtClean="0"/>
              <a:t>May 7, 2014</a:t>
            </a:r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5517" y="6248400"/>
            <a:ext cx="3758953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r>
              <a:rPr lang="en-US" dirty="0" smtClean="0"/>
              <a:t>2014 Guardian Software Developer Conference 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248400"/>
            <a:ext cx="608549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fld id="{24A51D8B-51BA-45F9-A651-4243A6A986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Autofit/>
          </a:bodyPr>
          <a:lstStyle>
            <a:lvl1pPr>
              <a:defRPr sz="4400" b="0">
                <a:effectLst/>
                <a:latin typeface="Segoe UI Semibold" panose="020B0702040204020203" pitchFamily="34" charset="0"/>
              </a:defRPr>
            </a:lvl1pPr>
            <a:extLst/>
          </a:lstStyle>
          <a:p>
            <a:r>
              <a:rPr kumimoji="0" lang="en-US" dirty="0" smtClean="0"/>
              <a:t>Click to edit title Segoe UI 44</a:t>
            </a:r>
            <a:endParaRPr kumimoji="0" lang="en-US" dirty="0"/>
          </a:p>
        </p:txBody>
      </p:sp>
      <p:pic>
        <p:nvPicPr>
          <p:cNvPr id="10" name="Picture 9" descr="conferenc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8600" y="5867400"/>
            <a:ext cx="1914525" cy="8001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780749" y="6248400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r>
              <a:rPr lang="en-US" smtClean="0"/>
              <a:t>May 7, 2014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5517" y="6248400"/>
            <a:ext cx="3758953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r>
              <a:rPr lang="en-US" dirty="0" smtClean="0"/>
              <a:t>2014 Guardian Software Developer Conference 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248400"/>
            <a:ext cx="608549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fld id="{24A51D8B-51BA-45F9-A651-4243A6A986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onferenc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8600" y="5867400"/>
            <a:ext cx="1914525" cy="8001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780749" y="6248400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r>
              <a:rPr lang="en-US" smtClean="0"/>
              <a:t>May 7, 2014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5517" y="6248400"/>
            <a:ext cx="3758953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r>
              <a:rPr lang="en-US" dirty="0" smtClean="0"/>
              <a:t>2014 Guardian Software Developer Conference 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248400"/>
            <a:ext cx="608549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fld id="{24A51D8B-51BA-45F9-A651-4243A6A986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>
            <a:alpha val="6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780749" y="6248400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r>
              <a:rPr lang="en-US" smtClean="0"/>
              <a:t>May 7, 2014</a:t>
            </a:r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5517" y="6248400"/>
            <a:ext cx="3758953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r>
              <a:rPr lang="en-US" dirty="0" smtClean="0"/>
              <a:t>2014 Guardian Software Developer Conference 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248400"/>
            <a:ext cx="608549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fld id="{24A51D8B-51BA-45F9-A651-4243A6A9861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 descr="conferenc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228600" y="5867400"/>
            <a:ext cx="1914525" cy="8001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4" r:id="rId5"/>
    <p:sldLayoutId id="2147483835" r:id="rId6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400" b="0" kern="1200">
          <a:solidFill>
            <a:schemeClr val="tx2"/>
          </a:solidFill>
          <a:effectLst/>
          <a:latin typeface="Segoe UI Semibold" panose="020B0702040204020203" pitchFamily="34" charset="0"/>
          <a:ea typeface="+mj-ea"/>
          <a:cs typeface="+mj-cs"/>
        </a:defRPr>
      </a:lvl1pPr>
      <a:extLst/>
    </p:titleStyle>
    <p:bodyStyle>
      <a:lvl1pPr marL="109728" indent="0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Tx/>
        <a:buNone/>
        <a:defRPr kumimoji="0"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630936" indent="0" algn="l" rtl="0" eaLnBrk="1" latinLnBrk="0" hangingPunct="1">
        <a:spcBef>
          <a:spcPts val="350"/>
        </a:spcBef>
        <a:buClr>
          <a:schemeClr val="accent2"/>
        </a:buClr>
        <a:buSzPct val="100000"/>
        <a:buFontTx/>
        <a:buNone/>
        <a:defRPr kumimoji="0" sz="21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914400" indent="0" algn="l" rtl="0" eaLnBrk="1" latinLnBrk="0" hangingPunct="1">
        <a:spcBef>
          <a:spcPts val="350"/>
        </a:spcBef>
        <a:buClr>
          <a:schemeClr val="accent2"/>
        </a:buClr>
        <a:buFontTx/>
        <a:buNone/>
        <a:defRPr kumimoji="0" sz="19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1143000" indent="0" algn="l" rtl="0" eaLnBrk="1" latinLnBrk="0" hangingPunct="1">
        <a:spcBef>
          <a:spcPts val="350"/>
        </a:spcBef>
        <a:buClr>
          <a:schemeClr val="accent2"/>
        </a:buClr>
        <a:buFontTx/>
        <a:buNone/>
        <a:defRPr kumimoji="0"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bellmore/GSDC-2014-AngularJ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gghead.io/technologies/angularjs" TargetMode="External"/><Relationship Id="rId2" Type="http://schemas.openxmlformats.org/officeDocument/2006/relationships/hyperlink" Target="http://www.youtube.com/watch?v=i9MHigUZKE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ammer.com/glic.com/" TargetMode="External"/><Relationship Id="rId5" Type="http://schemas.openxmlformats.org/officeDocument/2006/relationships/hyperlink" Target="http://www.technofattie.com/2014/03/21/five-guidelines-for-avoiding-scope-soup-in-angular.html" TargetMode="External"/><Relationship Id="rId4" Type="http://schemas.openxmlformats.org/officeDocument/2006/relationships/hyperlink" Target="http://www.stackdriver.com/managing-missing-model-angula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js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143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Building Single Page Apps with</a:t>
            </a:r>
            <a:endParaRPr lang="en-US" dirty="0"/>
          </a:p>
        </p:txBody>
      </p:sp>
      <p:pic>
        <p:nvPicPr>
          <p:cNvPr id="4" name="Picture 2" descr="C:\Users\berkj7b\Downloads\AngularJS-lar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514600"/>
            <a:ext cx="4864100" cy="1371600"/>
          </a:xfrm>
          <a:prstGeom prst="rect">
            <a:avLst/>
          </a:prstGeom>
          <a:noFill/>
        </p:spPr>
      </p:pic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514600" y="4419600"/>
            <a:ext cx="4114800" cy="1219200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 smtClean="0"/>
              <a:t>Jarrod Bellmore</a:t>
            </a:r>
          </a:p>
          <a:p>
            <a:r>
              <a:rPr lang="en-US" dirty="0" smtClean="0"/>
              <a:t>Developer/Architect</a:t>
            </a:r>
          </a:p>
          <a:p>
            <a:r>
              <a:rPr lang="en-US" dirty="0" smtClean="0"/>
              <a:t>Guardian, BTS Disability (BRO)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939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Application structure/Initialization</a:t>
            </a:r>
          </a:p>
          <a:p>
            <a:r>
              <a:rPr lang="en-US" smtClean="0"/>
              <a:t>Modules</a:t>
            </a:r>
          </a:p>
          <a:p>
            <a:r>
              <a:rPr lang="en-US" smtClean="0"/>
              <a:t>Dependency Injection</a:t>
            </a:r>
          </a:p>
          <a:p>
            <a:r>
              <a:rPr lang="en-US" smtClean="0"/>
              <a:t>Routing/State Management</a:t>
            </a:r>
          </a:p>
          <a:p>
            <a:r>
              <a:rPr lang="en-US" smtClean="0"/>
              <a:t>Controllers</a:t>
            </a:r>
          </a:p>
          <a:p>
            <a:r>
              <a:rPr lang="en-US" smtClean="0"/>
              <a:t>Views</a:t>
            </a:r>
          </a:p>
          <a:p>
            <a:r>
              <a:rPr lang="en-US" smtClean="0"/>
              <a:t>Scope</a:t>
            </a:r>
          </a:p>
          <a:p>
            <a:r>
              <a:rPr lang="en-US" smtClean="0"/>
              <a:t>Data-Binding</a:t>
            </a:r>
          </a:p>
          <a:p>
            <a:r>
              <a:rPr lang="en-US" smtClean="0"/>
              <a:t>Services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Concepts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May 7,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2014 Guardian Software Developer Conference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A51D8B-51BA-45F9-A651-4243A6A9861C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>
              <a:buNone/>
            </a:pPr>
            <a:r>
              <a:rPr lang="en-US" b="1" dirty="0" smtClean="0"/>
              <a:t>Enough slides, show me the </a:t>
            </a:r>
            <a:r>
              <a:rPr lang="en-US" b="1" dirty="0" err="1" smtClean="0"/>
              <a:t>codez</a:t>
            </a:r>
            <a:r>
              <a:rPr lang="en-US" b="1" dirty="0" smtClean="0"/>
              <a:t>!</a:t>
            </a:r>
          </a:p>
          <a:p>
            <a:pPr algn="ctr">
              <a:buNone/>
            </a:pPr>
            <a:endParaRPr lang="en-US" b="1" dirty="0" smtClean="0"/>
          </a:p>
          <a:p>
            <a:pPr algn="ctr">
              <a:buNone/>
            </a:pPr>
            <a:r>
              <a:rPr lang="en-US" sz="2600" dirty="0" smtClean="0">
                <a:hlinkClick r:id="rId2"/>
              </a:rPr>
              <a:t>https://github.com/jbellmore/GSDC-2014-AngularJS</a:t>
            </a:r>
            <a:endParaRPr lang="en-US" sz="26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May 7,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2014 Guardian Software Developer Conference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A51D8B-51BA-45F9-A651-4243A6A9861C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on the Disability AUS project</a:t>
            </a:r>
          </a:p>
          <a:p>
            <a:pPr lvl="1"/>
            <a:r>
              <a:rPr lang="en-US" dirty="0" smtClean="0"/>
              <a:t>Lines of Code:</a:t>
            </a:r>
          </a:p>
          <a:p>
            <a:pPr lvl="2">
              <a:buFont typeface="Arial" pitchFamily="34" charset="0"/>
              <a:buChar char="•"/>
            </a:pPr>
            <a:r>
              <a:rPr lang="en-US" sz="2400" i="1" dirty="0" smtClean="0"/>
              <a:t>43,536 </a:t>
            </a:r>
            <a:r>
              <a:rPr lang="en-US" sz="2400" i="1" dirty="0" smtClean="0"/>
              <a:t>- C</a:t>
            </a:r>
            <a:r>
              <a:rPr lang="en-US" sz="2400" i="1" dirty="0" smtClean="0"/>
              <a:t>#/.</a:t>
            </a:r>
            <a:r>
              <a:rPr lang="en-US" sz="2400" i="1" dirty="0" smtClean="0"/>
              <a:t>NET</a:t>
            </a:r>
          </a:p>
          <a:p>
            <a:pPr lvl="2">
              <a:buFont typeface="Arial" pitchFamily="34" charset="0"/>
              <a:buChar char="•"/>
            </a:pPr>
            <a:r>
              <a:rPr lang="en-US" sz="2400" i="1" dirty="0" smtClean="0"/>
              <a:t>8,109 - JavaScript</a:t>
            </a:r>
          </a:p>
          <a:p>
            <a:pPr lvl="2">
              <a:buFont typeface="Arial" pitchFamily="34" charset="0"/>
              <a:buChar char="•"/>
            </a:pPr>
            <a:r>
              <a:rPr lang="en-US" sz="2400" i="1" dirty="0" smtClean="0"/>
              <a:t>7,081 - HTML</a:t>
            </a:r>
          </a:p>
          <a:p>
            <a:pPr lvl="2">
              <a:buFont typeface="Arial" pitchFamily="34" charset="0"/>
              <a:buChar char="•"/>
            </a:pPr>
            <a:r>
              <a:rPr lang="en-US" sz="2400" i="1" dirty="0" smtClean="0"/>
              <a:t>537 - CSS</a:t>
            </a:r>
          </a:p>
          <a:p>
            <a:pPr lvl="1"/>
            <a:r>
              <a:rPr lang="en-US" sz="2600" i="1" dirty="0" smtClean="0"/>
              <a:t>~ 40 states/views defined nested several levels deep</a:t>
            </a:r>
            <a:endParaRPr lang="en-US" sz="2600" dirty="0" smtClean="0"/>
          </a:p>
          <a:p>
            <a:pPr lvl="1">
              <a:buNone/>
            </a:pPr>
            <a:endParaRPr lang="en-US" sz="1000" dirty="0" smtClean="0"/>
          </a:p>
          <a:p>
            <a:r>
              <a:rPr lang="en-US" dirty="0" smtClean="0"/>
              <a:t>Around 10 months development time</a:t>
            </a:r>
          </a:p>
          <a:p>
            <a:pPr lvl="1"/>
            <a:r>
              <a:rPr lang="en-US" dirty="0" smtClean="0"/>
              <a:t>Roughly 6 core developers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in Guardian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May 7,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2014 Guardian Software Developer Conference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A51D8B-51BA-45F9-A651-4243A6A9861C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Authentication/authorization </a:t>
            </a:r>
            <a:r>
              <a:rPr lang="en-US" dirty="0" smtClean="0"/>
              <a:t>via </a:t>
            </a:r>
            <a:r>
              <a:rPr lang="en-US" dirty="0" err="1" smtClean="0"/>
              <a:t>Webseal</a:t>
            </a:r>
            <a:endParaRPr lang="en-US" dirty="0" smtClean="0"/>
          </a:p>
          <a:p>
            <a:pPr lvl="1"/>
            <a:r>
              <a:rPr lang="en-US" sz="2200" dirty="0" smtClean="0"/>
              <a:t>Solved with cookie based custom ASP.NET </a:t>
            </a:r>
            <a:r>
              <a:rPr lang="en-US" sz="2200" dirty="0" smtClean="0"/>
              <a:t>provider</a:t>
            </a:r>
          </a:p>
          <a:p>
            <a:pPr lvl="1"/>
            <a:endParaRPr lang="en-US" sz="2000" dirty="0" smtClean="0"/>
          </a:p>
          <a:p>
            <a:r>
              <a:rPr lang="en-US" sz="2700" dirty="0" err="1" smtClean="0"/>
              <a:t>mVC</a:t>
            </a:r>
            <a:r>
              <a:rPr lang="en-US" sz="2700" dirty="0" smtClean="0"/>
              <a:t> framework – must implement your own “model</a:t>
            </a:r>
            <a:r>
              <a:rPr lang="en-US" sz="2700" dirty="0" smtClean="0"/>
              <a:t>”</a:t>
            </a:r>
          </a:p>
          <a:p>
            <a:endParaRPr lang="en-US" sz="2000" dirty="0" smtClean="0"/>
          </a:p>
          <a:p>
            <a:r>
              <a:rPr lang="en-US" dirty="0" smtClean="0"/>
              <a:t>Duplication of REST </a:t>
            </a:r>
            <a:r>
              <a:rPr lang="en-US" dirty="0" err="1" smtClean="0"/>
              <a:t>api</a:t>
            </a:r>
            <a:r>
              <a:rPr lang="en-US" dirty="0" smtClean="0"/>
              <a:t> calls - </a:t>
            </a:r>
            <a:r>
              <a:rPr lang="en-US" b="1" dirty="0" smtClean="0"/>
              <a:t>Use Services!</a:t>
            </a:r>
          </a:p>
          <a:p>
            <a:pPr lvl="1"/>
            <a:r>
              <a:rPr lang="en-US" sz="2200" dirty="0" smtClean="0"/>
              <a:t>Client side caching?</a:t>
            </a:r>
          </a:p>
          <a:p>
            <a:pPr lvl="1"/>
            <a:endParaRPr lang="en-US" sz="1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May 7,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2014 Guardian Software Developer Conference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A51D8B-51BA-45F9-A651-4243A6A9861C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700" dirty="0" smtClean="0"/>
              <a:t>Learn about the </a:t>
            </a:r>
            <a:r>
              <a:rPr lang="en-US" sz="2700" b="1" dirty="0" smtClean="0"/>
              <a:t>$digest </a:t>
            </a:r>
            <a:r>
              <a:rPr lang="en-US" sz="2700" dirty="0" smtClean="0"/>
              <a:t>&amp; data binding cycle</a:t>
            </a:r>
          </a:p>
          <a:p>
            <a:pPr lvl="1"/>
            <a:r>
              <a:rPr lang="en-US" sz="2200" dirty="0" smtClean="0"/>
              <a:t>Avoid non-Angular DOM manipulation</a:t>
            </a:r>
          </a:p>
          <a:p>
            <a:endParaRPr lang="en-US" sz="1000" dirty="0" smtClean="0"/>
          </a:p>
          <a:p>
            <a:r>
              <a:rPr lang="en-US" sz="2700" dirty="0" smtClean="0"/>
              <a:t>Avoid </a:t>
            </a:r>
            <a:r>
              <a:rPr lang="en-US" sz="2700" dirty="0" smtClean="0"/>
              <a:t>use of $scope inheritance</a:t>
            </a:r>
          </a:p>
          <a:p>
            <a:pPr lvl="1"/>
            <a:r>
              <a:rPr lang="en-US" dirty="0" smtClean="0"/>
              <a:t>Tight coupling</a:t>
            </a:r>
          </a:p>
          <a:p>
            <a:pPr lvl="1"/>
            <a:r>
              <a:rPr lang="en-US" dirty="0" smtClean="0"/>
              <a:t>Use events instead (</a:t>
            </a:r>
            <a:r>
              <a:rPr lang="en-US" b="1" dirty="0" smtClean="0"/>
              <a:t>$broadcast</a:t>
            </a:r>
            <a:r>
              <a:rPr lang="en-US" dirty="0" smtClean="0"/>
              <a:t> and </a:t>
            </a:r>
            <a:r>
              <a:rPr lang="en-US" b="1" dirty="0" smtClean="0"/>
              <a:t>$on</a:t>
            </a:r>
            <a:r>
              <a:rPr lang="en-US" dirty="0" smtClean="0"/>
              <a:t>)</a:t>
            </a:r>
          </a:p>
          <a:p>
            <a:pPr lvl="1"/>
            <a:endParaRPr lang="en-US" sz="1000" dirty="0" smtClean="0"/>
          </a:p>
          <a:p>
            <a:r>
              <a:rPr lang="en-US" dirty="0" smtClean="0"/>
              <a:t>Avoid “scope soup”</a:t>
            </a:r>
          </a:p>
          <a:p>
            <a:pPr lvl="1"/>
            <a:r>
              <a:rPr lang="en-US" dirty="0" smtClean="0"/>
              <a:t>Keeps code DRY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 Cont.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May 7,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2014 Guardian Software Developer Conference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A51D8B-51BA-45F9-A651-4243A6A9861C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200" dirty="0" smtClean="0">
                <a:hlinkClick r:id="rId2"/>
              </a:rPr>
              <a:t>Dan Wahlin - AngularJS Fundamentals in 60-ish Minutes </a:t>
            </a:r>
            <a:r>
              <a:rPr lang="de-DE" sz="2200" dirty="0" smtClean="0">
                <a:hlinkClick r:id="rId2"/>
              </a:rPr>
              <a:t>Video</a:t>
            </a:r>
            <a:endParaRPr lang="de-DE" sz="2200" dirty="0" smtClean="0"/>
          </a:p>
          <a:p>
            <a:endParaRPr lang="de-DE" sz="1500" dirty="0" smtClean="0">
              <a:hlinkClick r:id="rId3"/>
            </a:endParaRPr>
          </a:p>
          <a:p>
            <a:r>
              <a:rPr lang="de-DE" sz="2200" dirty="0" smtClean="0">
                <a:hlinkClick r:id="rId3"/>
              </a:rPr>
              <a:t>https://</a:t>
            </a:r>
            <a:r>
              <a:rPr lang="de-DE" sz="2200" dirty="0" smtClean="0">
                <a:hlinkClick r:id="rId3"/>
              </a:rPr>
              <a:t>egghead.io/technologies/angularjs</a:t>
            </a:r>
            <a:endParaRPr lang="de-DE" sz="2200" dirty="0" smtClean="0"/>
          </a:p>
          <a:p>
            <a:endParaRPr lang="de-DE" sz="1500" dirty="0" smtClean="0"/>
          </a:p>
          <a:p>
            <a:r>
              <a:rPr lang="de-DE" sz="2200" dirty="0" smtClean="0">
                <a:hlinkClick r:id="rId4"/>
              </a:rPr>
              <a:t>http://</a:t>
            </a:r>
            <a:r>
              <a:rPr lang="de-DE" sz="2200" dirty="0" smtClean="0">
                <a:hlinkClick r:id="rId4"/>
              </a:rPr>
              <a:t>www.stackdriver.com/managing-missing-model-angular</a:t>
            </a:r>
            <a:endParaRPr lang="de-DE" sz="2200" dirty="0" smtClean="0"/>
          </a:p>
          <a:p>
            <a:endParaRPr lang="de-DE" sz="1500" dirty="0" smtClean="0"/>
          </a:p>
          <a:p>
            <a:r>
              <a:rPr lang="de-DE" sz="2200" dirty="0" smtClean="0">
                <a:hlinkClick r:id="rId5"/>
              </a:rPr>
              <a:t>http://</a:t>
            </a:r>
            <a:r>
              <a:rPr lang="de-DE" sz="2200" dirty="0" smtClean="0">
                <a:hlinkClick r:id="rId5"/>
              </a:rPr>
              <a:t>www.technofattie.com/2014/03/21/five-guidelines-for-avoiding-scope-soup-in-angular.html</a:t>
            </a:r>
            <a:endParaRPr lang="de-DE" sz="2200" dirty="0" smtClean="0"/>
          </a:p>
          <a:p>
            <a:endParaRPr lang="en-US" sz="1500" dirty="0" smtClean="0">
              <a:hlinkClick r:id="rId6"/>
            </a:endParaRPr>
          </a:p>
          <a:p>
            <a:r>
              <a:rPr lang="en-US" dirty="0" err="1" smtClean="0">
                <a:hlinkClick r:id="rId6"/>
              </a:rPr>
              <a:t>AngularJS</a:t>
            </a:r>
            <a:r>
              <a:rPr lang="en-US" dirty="0" smtClean="0">
                <a:hlinkClick r:id="rId6"/>
              </a:rPr>
              <a:t> Yammer Group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May 7,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2014 Guardian Software Developer Conference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A51D8B-51BA-45F9-A651-4243A6A9861C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An application that only performs one full page load and dynamically loads data &amp; markup as needed asynchronously.</a:t>
            </a:r>
          </a:p>
          <a:p>
            <a:endParaRPr lang="en-US" sz="1200" dirty="0" smtClean="0"/>
          </a:p>
          <a:p>
            <a:r>
              <a:rPr lang="en-US" dirty="0" smtClean="0"/>
              <a:t> One giant page, are you crazy?!</a:t>
            </a:r>
          </a:p>
          <a:p>
            <a:pPr lvl="1"/>
            <a:r>
              <a:rPr lang="en-US" dirty="0" smtClean="0"/>
              <a:t>No, I promise I am not…</a:t>
            </a:r>
          </a:p>
          <a:p>
            <a:pPr lvl="1"/>
            <a:endParaRPr lang="en-US" sz="1400" dirty="0" smtClean="0"/>
          </a:p>
          <a:p>
            <a:r>
              <a:rPr lang="en-US" dirty="0" smtClean="0"/>
              <a:t> Not really new, just evolution of things we already do!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Single Page Apps?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May 7,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2014 Guardian Software Developer Conference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A51D8B-51BA-45F9-A651-4243A6A9861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8290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Traditional Page Lifecycle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May 7,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2014 Guardian Software Developer Conference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A51D8B-51BA-45F9-A651-4243A6A9861C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9175" y="990599"/>
            <a:ext cx="6509425" cy="4934565"/>
          </a:xfrm>
          <a:prstGeom prst="rect">
            <a:avLst/>
          </a:prstGeom>
          <a:noFill/>
          <a:ln w="6350" cap="rnd">
            <a:solidFill>
              <a:schemeClr val="tx1"/>
            </a:solidFill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SPA Page Lifecycle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May 7,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2014 Guardian Software Developer Conference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A51D8B-51BA-45F9-A651-4243A6A9861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5660" y="990600"/>
            <a:ext cx="6502940" cy="4929648"/>
          </a:xfrm>
          <a:prstGeom prst="rect">
            <a:avLst/>
          </a:prstGeom>
          <a:noFill/>
          <a:ln w="6350" cap="rnd">
            <a:solidFill>
              <a:schemeClr val="tx1"/>
            </a:solidFill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2600" dirty="0" smtClean="0"/>
              <a:t>Fast and responsive user experiences</a:t>
            </a:r>
          </a:p>
          <a:p>
            <a:pPr>
              <a:spcAft>
                <a:spcPts val="600"/>
              </a:spcAft>
            </a:pPr>
            <a:r>
              <a:rPr lang="en-US" sz="2600" dirty="0" smtClean="0"/>
              <a:t>Lighter payloads – great for mobile</a:t>
            </a:r>
          </a:p>
          <a:p>
            <a:pPr>
              <a:spcAft>
                <a:spcPts val="600"/>
              </a:spcAft>
            </a:pPr>
            <a:r>
              <a:rPr lang="en-US" sz="2600" dirty="0" smtClean="0"/>
              <a:t>Clear separation between client and server –responsibilities</a:t>
            </a:r>
          </a:p>
          <a:p>
            <a:r>
              <a:rPr lang="en-US" sz="2600" dirty="0" smtClean="0"/>
              <a:t>Application/session state managed in client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Where it belongs!</a:t>
            </a:r>
          </a:p>
          <a:p>
            <a:pPr>
              <a:spcAft>
                <a:spcPts val="600"/>
              </a:spcAft>
            </a:pPr>
            <a:r>
              <a:rPr lang="en-US" sz="2600" dirty="0" smtClean="0"/>
              <a:t>Offload processing to the client, less stress on servers</a:t>
            </a:r>
          </a:p>
          <a:p>
            <a:pPr>
              <a:spcAft>
                <a:spcPts val="600"/>
              </a:spcAft>
            </a:pPr>
            <a:r>
              <a:rPr lang="en-US" sz="2600" dirty="0" smtClean="0"/>
              <a:t>“It’s the new hotness!”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Advantages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May 7,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2014 Guardian Software Developer Conference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A51D8B-51BA-45F9-A651-4243A6A9861C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Heavier initial page load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Requires more client side resources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Potential problems with legacy browsers</a:t>
            </a:r>
          </a:p>
          <a:p>
            <a:r>
              <a:rPr lang="en-US" dirty="0" smtClean="0"/>
              <a:t>Requires deeper understanding of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r>
              <a:rPr lang="en-US" dirty="0" err="1" smtClean="0"/>
              <a:t>jQuery</a:t>
            </a:r>
            <a:r>
              <a:rPr lang="en-US" dirty="0" smtClean="0"/>
              <a:t> != </a:t>
            </a:r>
            <a:r>
              <a:rPr lang="en-US" dirty="0" err="1" smtClean="0"/>
              <a:t>Javascript</a:t>
            </a:r>
            <a:r>
              <a:rPr lang="en-US" dirty="0" smtClean="0"/>
              <a:t>!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Need to open the “sharp tools drawer”</a:t>
            </a:r>
          </a:p>
          <a:p>
            <a:pPr>
              <a:spcAft>
                <a:spcPts val="600"/>
              </a:spcAft>
            </a:pPr>
            <a:r>
              <a:rPr lang="en-US" dirty="0" err="1" smtClean="0"/>
              <a:t>Bookmarkability</a:t>
            </a:r>
            <a:r>
              <a:rPr lang="en-US" dirty="0" smtClean="0"/>
              <a:t> / Deep Linking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&amp; Challenges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May 7,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2014 Guardian Software Developer Conference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A51D8B-51BA-45F9-A651-4243A6A9861C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structure/consistency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Dependency management</a:t>
            </a:r>
          </a:p>
          <a:p>
            <a:r>
              <a:rPr lang="en-US" dirty="0" smtClean="0"/>
              <a:t>State management</a:t>
            </a:r>
          </a:p>
          <a:p>
            <a:pPr lvl="1"/>
            <a:r>
              <a:rPr lang="en-US" dirty="0" smtClean="0"/>
              <a:t>Routing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Deep linking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Data binding</a:t>
            </a:r>
          </a:p>
          <a:p>
            <a:r>
              <a:rPr lang="en-US" dirty="0" smtClean="0"/>
              <a:t>Internal application communication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DRY code</a:t>
            </a:r>
          </a:p>
          <a:p>
            <a:pPr>
              <a:spcAft>
                <a:spcPts val="600"/>
              </a:spcAft>
            </a:pPr>
            <a:r>
              <a:rPr lang="en-US" dirty="0" err="1" smtClean="0"/>
              <a:t>Extensability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 Framework Requirements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May 7,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2014 Guardian Software Developer Conference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A51D8B-51BA-45F9-A651-4243A6A9861C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Mature &amp; robust MVC framework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Active development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Built to power large apps like Gmail</a:t>
            </a:r>
          </a:p>
          <a:p>
            <a:r>
              <a:rPr lang="en-US" dirty="0" smtClean="0"/>
              <a:t>Is a true “framework” not just a library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Provides majority of features needed in one framework rather than patchwork of several libraries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Testable</a:t>
            </a:r>
            <a:endParaRPr lang="en-US" sz="1100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Most importantly, </a:t>
            </a:r>
            <a:r>
              <a:rPr lang="en-US" b="1" dirty="0" smtClean="0"/>
              <a:t>enjoyable!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AngularJS?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May 7,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2014 Guardian Software Developer Conference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A51D8B-51BA-45F9-A651-4243A6A9861C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https://angularjs.org/</a:t>
            </a:r>
            <a:endParaRPr lang="en-US" smtClean="0"/>
          </a:p>
          <a:p>
            <a:endParaRPr lang="en-US" smtClean="0"/>
          </a:p>
          <a:p>
            <a:r>
              <a:rPr lang="en-US" smtClean="0"/>
              <a:t>Start with open mind</a:t>
            </a:r>
          </a:p>
          <a:p>
            <a:r>
              <a:rPr lang="en-US" smtClean="0"/>
              <a:t>More similar to thick client or mobile app</a:t>
            </a:r>
          </a:p>
          <a:p>
            <a:r>
              <a:rPr lang="en-US" smtClean="0"/>
              <a:t>Learn to love Javascript!</a:t>
            </a:r>
          </a:p>
          <a:p>
            <a:endParaRPr lang="en-US" smtClean="0"/>
          </a:p>
          <a:p>
            <a:r>
              <a:rPr lang="en-US" smtClean="0"/>
              <a:t>Start simple, don’t boil the SPA ocean all at once</a:t>
            </a:r>
          </a:p>
          <a:p>
            <a:pPr lvl="1"/>
            <a:r>
              <a:rPr lang="en-US" smtClean="0"/>
              <a:t>Learn one framework at a time, then add others as needed</a:t>
            </a:r>
          </a:p>
          <a:p>
            <a:endParaRPr lang="en-US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Getting Started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May 7,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2014 Guardian Software Developer Conference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A51D8B-51BA-45F9-A651-4243A6A9861C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422</TotalTime>
  <Words>619</Words>
  <Application>Microsoft Office PowerPoint</Application>
  <PresentationFormat>On-screen Show (4:3)</PresentationFormat>
  <Paragraphs>157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Building Single Page Apps with</vt:lpstr>
      <vt:lpstr>Single Page Apps?</vt:lpstr>
      <vt:lpstr>Traditional Page Lifecycle</vt:lpstr>
      <vt:lpstr>SPA Page Lifecycle</vt:lpstr>
      <vt:lpstr>Advantages</vt:lpstr>
      <vt:lpstr>Disadvantages &amp; Challenges</vt:lpstr>
      <vt:lpstr>SPA Framework Requirements</vt:lpstr>
      <vt:lpstr>Why AngularJS?</vt:lpstr>
      <vt:lpstr>Getting Started</vt:lpstr>
      <vt:lpstr>Key Concepts</vt:lpstr>
      <vt:lpstr>Demo</vt:lpstr>
      <vt:lpstr>Angular in Guardian</vt:lpstr>
      <vt:lpstr>Lessons Learned</vt:lpstr>
      <vt:lpstr>Lessons Learned Cont.</vt:lpstr>
      <vt:lpstr>Additional Resources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Walter Sully</dc:creator>
  <cp:lastModifiedBy>berkj7b</cp:lastModifiedBy>
  <cp:revision>126</cp:revision>
  <dcterms:created xsi:type="dcterms:W3CDTF">2014-05-02T10:03:47Z</dcterms:created>
  <dcterms:modified xsi:type="dcterms:W3CDTF">2014-05-06T17:36:52Z</dcterms:modified>
</cp:coreProperties>
</file>