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7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MX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0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7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jpg"/><Relationship Id="rId3" Type="http://schemas.openxmlformats.org/officeDocument/2006/relationships/image" Target="../media/image18.png"/><Relationship Id="rId4" Type="http://schemas.openxmlformats.org/officeDocument/2006/relationships/image" Target="../media/image21.png"/><Relationship Id="rId5" Type="http://schemas.openxmlformats.org/officeDocument/2006/relationships/image" Target="../media/image13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14.png"/><Relationship Id="rId4" Type="http://schemas.openxmlformats.org/officeDocument/2006/relationships/image" Target="../media/image3.png"/><Relationship Id="rId5" Type="http://schemas.openxmlformats.org/officeDocument/2006/relationships/image" Target="../media/image19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2.jpg"/><Relationship Id="rId3" Type="http://schemas.openxmlformats.org/officeDocument/2006/relationships/image" Target="../media/image38.png"/><Relationship Id="rId4" Type="http://schemas.openxmlformats.org/officeDocument/2006/relationships/image" Target="../media/image23.png"/><Relationship Id="rId5" Type="http://schemas.openxmlformats.org/officeDocument/2006/relationships/image" Target="../media/image24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7.jpg"/><Relationship Id="rId3" Type="http://schemas.openxmlformats.org/officeDocument/2006/relationships/image" Target="../media/image26.png"/><Relationship Id="rId4" Type="http://schemas.openxmlformats.org/officeDocument/2006/relationships/image" Target="../media/image32.png"/><Relationship Id="rId5" Type="http://schemas.openxmlformats.org/officeDocument/2006/relationships/image" Target="../media/image35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9.jpg"/><Relationship Id="rId3" Type="http://schemas.openxmlformats.org/officeDocument/2006/relationships/image" Target="../media/image14.png"/><Relationship Id="rId4" Type="http://schemas.openxmlformats.org/officeDocument/2006/relationships/image" Target="../media/image3.png"/><Relationship Id="rId5" Type="http://schemas.openxmlformats.org/officeDocument/2006/relationships/image" Target="../media/image33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5.jpg"/><Relationship Id="rId3" Type="http://schemas.openxmlformats.org/officeDocument/2006/relationships/image" Target="../media/image38.png"/><Relationship Id="rId4" Type="http://schemas.openxmlformats.org/officeDocument/2006/relationships/image" Target="../media/image23.png"/><Relationship Id="rId5" Type="http://schemas.openxmlformats.org/officeDocument/2006/relationships/image" Target="../media/image34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8.jpg"/><Relationship Id="rId3" Type="http://schemas.openxmlformats.org/officeDocument/2006/relationships/image" Target="../media/image26.png"/><Relationship Id="rId4" Type="http://schemas.openxmlformats.org/officeDocument/2006/relationships/image" Target="../media/image32.png"/><Relationship Id="rId5" Type="http://schemas.openxmlformats.org/officeDocument/2006/relationships/image" Target="../media/image31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0.jpg"/><Relationship Id="rId3" Type="http://schemas.openxmlformats.org/officeDocument/2006/relationships/image" Target="../media/image14.png"/><Relationship Id="rId4" Type="http://schemas.openxmlformats.org/officeDocument/2006/relationships/image" Target="../media/image3.png"/><Relationship Id="rId5" Type="http://schemas.openxmlformats.org/officeDocument/2006/relationships/image" Target="../media/image36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7.jpg"/><Relationship Id="rId3" Type="http://schemas.openxmlformats.org/officeDocument/2006/relationships/image" Target="../media/image38.png"/><Relationship Id="rId4" Type="http://schemas.openxmlformats.org/officeDocument/2006/relationships/image" Target="../media/image23.png"/><Relationship Id="rId5" Type="http://schemas.openxmlformats.org/officeDocument/2006/relationships/image" Target="../media/image39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4.jpg"/><Relationship Id="rId3" Type="http://schemas.openxmlformats.org/officeDocument/2006/relationships/image" Target="../media/image26.png"/><Relationship Id="rId4" Type="http://schemas.openxmlformats.org/officeDocument/2006/relationships/image" Target="../media/image32.png"/><Relationship Id="rId5" Type="http://schemas.openxmlformats.org/officeDocument/2006/relationships/image" Target="../media/image40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6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ORTADA ESTILO 2">
  <p:cSld name="PORTADA ESTILO 2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in título2.png" id="12" name="Google Shape;12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2829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SQUEMA GRAL 2A">
  <p:cSld name="ESQUEMA GRAL 2A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emplate_PPT_Mesa de trabajo 24 copia 2.png" id="30" name="Google Shape;30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0"/>
            <a:ext cx="9138451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CIÓN2">
  <p:cSld name="SECCIÓN2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in título8.png" id="32" name="Google Shape;32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89804" y="0"/>
            <a:ext cx="9256753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33;p12"/>
          <p:cNvSpPr txBox="1"/>
          <p:nvPr/>
        </p:nvSpPr>
        <p:spPr>
          <a:xfrm>
            <a:off x="-3091833" y="-1248464"/>
            <a:ext cx="914400" cy="121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0">
              <a:solidFill>
                <a:srgbClr val="92D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ÍTULO ESTILO 3">
  <p:cSld name="CAPÍTULO ESTILO 3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in título9.png" id="35" name="Google Shape;35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89803" y="0"/>
            <a:ext cx="9269582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CIÓN ESTILO 3">
  <p:cSld name="SECCIÓN ESTILO 3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in título10.png" id="37" name="Google Shape;37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89804" y="0"/>
            <a:ext cx="9256753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ortada">
  <p:cSld name="Portada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Google Shape;39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403049" y="3192122"/>
            <a:ext cx="4740951" cy="3665878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1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Google Shape;41;p1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p1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  <p:pic>
        <p:nvPicPr>
          <p:cNvPr id="43" name="Google Shape;43;p15"/>
          <p:cNvPicPr preferRelativeResize="0"/>
          <p:nvPr/>
        </p:nvPicPr>
        <p:blipFill rotWithShape="1">
          <a:blip r:embed="rId3">
            <a:alphaModFix/>
          </a:blip>
          <a:srcRect b="22946" l="10521" r="14498" t="17753"/>
          <a:stretch/>
        </p:blipFill>
        <p:spPr>
          <a:xfrm>
            <a:off x="0" y="-1"/>
            <a:ext cx="9270122" cy="6858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44" name="Google Shape;44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112" y="4525925"/>
            <a:ext cx="2319162" cy="1407645"/>
          </a:xfrm>
          <a:prstGeom prst="rect">
            <a:avLst/>
          </a:prstGeom>
          <a:noFill/>
          <a:ln>
            <a:noFill/>
          </a:ln>
        </p:spPr>
      </p:pic>
      <p:pic>
        <p:nvPicPr>
          <p:cNvPr id="45" name="Google Shape;45;p1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180327" y="3357565"/>
            <a:ext cx="2486025" cy="1057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Título y objetos">
  <p:cSld name="1_Título y objetos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1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Google Shape;49;p1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  <p:sp>
        <p:nvSpPr>
          <p:cNvPr id="50" name="Google Shape;50;p16"/>
          <p:cNvSpPr/>
          <p:nvPr/>
        </p:nvSpPr>
        <p:spPr>
          <a:xfrm rot="-803363">
            <a:off x="-2292201" y="-163131"/>
            <a:ext cx="11941668" cy="1608631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" name="Google Shape;51;p16"/>
          <p:cNvSpPr/>
          <p:nvPr/>
        </p:nvSpPr>
        <p:spPr>
          <a:xfrm rot="-358659">
            <a:off x="-1002985" y="180847"/>
            <a:ext cx="10631006" cy="131677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" name="Google Shape;52;p16"/>
          <p:cNvSpPr/>
          <p:nvPr/>
        </p:nvSpPr>
        <p:spPr>
          <a:xfrm>
            <a:off x="-968311" y="198126"/>
            <a:ext cx="10631006" cy="1425956"/>
          </a:xfrm>
          <a:prstGeom prst="rect">
            <a:avLst/>
          </a:prstGeom>
          <a:solidFill>
            <a:srgbClr val="0099A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y objetos">
  <p:cSld name="Título y objetos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1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" name="Google Shape;56;p1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  <p:sp>
        <p:nvSpPr>
          <p:cNvPr id="57" name="Google Shape;57;p17"/>
          <p:cNvSpPr/>
          <p:nvPr/>
        </p:nvSpPr>
        <p:spPr>
          <a:xfrm rot="-803363">
            <a:off x="-2292201" y="-163131"/>
            <a:ext cx="11941668" cy="1608631"/>
          </a:xfrm>
          <a:prstGeom prst="rect">
            <a:avLst/>
          </a:prstGeom>
          <a:solidFill>
            <a:srgbClr val="0099A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17"/>
          <p:cNvSpPr/>
          <p:nvPr/>
        </p:nvSpPr>
        <p:spPr>
          <a:xfrm rot="-358659">
            <a:off x="-1002985" y="180847"/>
            <a:ext cx="10631006" cy="131677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" name="Google Shape;59;p17"/>
          <p:cNvSpPr/>
          <p:nvPr/>
        </p:nvSpPr>
        <p:spPr>
          <a:xfrm>
            <a:off x="-968311" y="198126"/>
            <a:ext cx="10631006" cy="142595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Formación">
  <p:cSld name="Formación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:\2015\_MG_1747.JPG" id="61" name="Google Shape;61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68579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2" name="Google Shape;62;p18"/>
          <p:cNvGrpSpPr/>
          <p:nvPr/>
        </p:nvGrpSpPr>
        <p:grpSpPr>
          <a:xfrm>
            <a:off x="0" y="0"/>
            <a:ext cx="9144001" cy="6858000"/>
            <a:chOff x="0" y="0"/>
            <a:chExt cx="9144001" cy="6858000"/>
          </a:xfrm>
        </p:grpSpPr>
        <p:sp>
          <p:nvSpPr>
            <p:cNvPr id="63" name="Google Shape;63;p18"/>
            <p:cNvSpPr/>
            <p:nvPr/>
          </p:nvSpPr>
          <p:spPr>
            <a:xfrm>
              <a:off x="590551" y="4808482"/>
              <a:ext cx="8553450" cy="1592317"/>
            </a:xfrm>
            <a:prstGeom prst="rect">
              <a:avLst/>
            </a:prstGeom>
            <a:solidFill>
              <a:srgbClr val="080808">
                <a:alpha val="38823"/>
              </a:srgbClr>
            </a:solidFill>
            <a:ln cap="flat" cmpd="sng" w="9525">
              <a:solidFill>
                <a:srgbClr val="4A7DBA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64" name="Google Shape;64;p18"/>
            <p:cNvPicPr preferRelativeResize="0"/>
            <p:nvPr/>
          </p:nvPicPr>
          <p:blipFill rotWithShape="1">
            <a:blip r:embed="rId3">
              <a:alphaModFix/>
            </a:blip>
            <a:srcRect b="14561" l="50000" r="-4532" t="14562"/>
            <a:stretch/>
          </p:blipFill>
          <p:spPr>
            <a:xfrm>
              <a:off x="0" y="0"/>
              <a:ext cx="3209130" cy="6858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5" name="Google Shape;65;p18"/>
            <p:cNvPicPr preferRelativeResize="0"/>
            <p:nvPr/>
          </p:nvPicPr>
          <p:blipFill rotWithShape="1">
            <a:blip r:embed="rId4">
              <a:alphaModFix/>
            </a:blip>
            <a:srcRect b="0" l="0" r="17371" t="14312"/>
            <a:stretch/>
          </p:blipFill>
          <p:spPr>
            <a:xfrm>
              <a:off x="6788150" y="0"/>
              <a:ext cx="2355851" cy="64008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6" name="Google Shape;66;p18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8061325" y="2782887"/>
              <a:ext cx="573087" cy="55086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67" name="Google Shape;67;p18"/>
          <p:cNvSpPr txBox="1"/>
          <p:nvPr/>
        </p:nvSpPr>
        <p:spPr>
          <a:xfrm>
            <a:off x="0" y="0"/>
            <a:ext cx="9144000" cy="6857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97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" name="Google Shape;68;p1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9" name="Google Shape;69;p1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0" name="Google Shape;70;p1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mpleo">
  <p:cSld name="Empleo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Google Shape;73;p1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4" name="Google Shape;74;p1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  <p:grpSp>
        <p:nvGrpSpPr>
          <p:cNvPr id="75" name="Google Shape;75;p19"/>
          <p:cNvGrpSpPr/>
          <p:nvPr/>
        </p:nvGrpSpPr>
        <p:grpSpPr>
          <a:xfrm>
            <a:off x="-495300" y="-1270341"/>
            <a:ext cx="10278090" cy="9017494"/>
            <a:chOff x="-495300" y="-1270341"/>
            <a:chExt cx="10278090" cy="9017494"/>
          </a:xfrm>
        </p:grpSpPr>
        <p:pic>
          <p:nvPicPr>
            <p:cNvPr descr="D:\Fotos\Empleo\10 Final_22.jpg" id="76" name="Google Shape;76;p19"/>
            <p:cNvPicPr preferRelativeResize="0"/>
            <p:nvPr/>
          </p:nvPicPr>
          <p:blipFill rotWithShape="1">
            <a:blip r:embed="rId2">
              <a:alphaModFix/>
            </a:blip>
            <a:srcRect b="-10827" l="0" r="0" t="0"/>
            <a:stretch/>
          </p:blipFill>
          <p:spPr>
            <a:xfrm>
              <a:off x="0" y="-611035"/>
              <a:ext cx="9144000" cy="835818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7" name="Google Shape;77;p19"/>
            <p:cNvSpPr/>
            <p:nvPr/>
          </p:nvSpPr>
          <p:spPr>
            <a:xfrm>
              <a:off x="-495300" y="137072"/>
              <a:ext cx="9639300" cy="1756900"/>
            </a:xfrm>
            <a:prstGeom prst="rect">
              <a:avLst/>
            </a:prstGeom>
            <a:solidFill>
              <a:srgbClr val="080808">
                <a:alpha val="38823"/>
              </a:srgbClr>
            </a:solidFill>
            <a:ln cap="flat" cmpd="sng" w="9525">
              <a:solidFill>
                <a:srgbClr val="4A7DBA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78;p19"/>
            <p:cNvSpPr txBox="1"/>
            <p:nvPr/>
          </p:nvSpPr>
          <p:spPr>
            <a:xfrm>
              <a:off x="0" y="0"/>
              <a:ext cx="9144000" cy="6857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-139700" lvl="0" marL="34290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200"/>
                <a:buFont typeface="Arial"/>
                <a:buNone/>
              </a:pPr>
              <a:r>
                <a:t/>
              </a:r>
              <a:endPara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79" name="Google Shape;79;p19"/>
            <p:cNvPicPr preferRelativeResize="0"/>
            <p:nvPr/>
          </p:nvPicPr>
          <p:blipFill rotWithShape="1">
            <a:blip r:embed="rId3">
              <a:alphaModFix/>
            </a:blip>
            <a:srcRect b="14698" l="46767" r="0" t="0"/>
            <a:stretch/>
          </p:blipFill>
          <p:spPr>
            <a:xfrm>
              <a:off x="-1" y="-1270341"/>
              <a:ext cx="3137061" cy="825446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0" name="Google Shape;80;p19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6786588" y="-1091939"/>
              <a:ext cx="2996202" cy="783393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1" name="Google Shape;81;p19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7957812" y="2627565"/>
              <a:ext cx="817200" cy="8172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mprendimiento">
  <p:cSld name="Emprendimiento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4" name="Google Shape;84;p2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5" name="Google Shape;85;p2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  <p:pic>
        <p:nvPicPr>
          <p:cNvPr descr="D:\Fotos\Fondo Emprender\emprendedores\_MG_4258.jpg" id="86" name="Google Shape;86;p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-1"/>
            <a:ext cx="9143999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20"/>
          <p:cNvSpPr/>
          <p:nvPr/>
        </p:nvSpPr>
        <p:spPr>
          <a:xfrm>
            <a:off x="970893" y="4319752"/>
            <a:ext cx="9639300" cy="1702676"/>
          </a:xfrm>
          <a:prstGeom prst="rect">
            <a:avLst/>
          </a:prstGeom>
          <a:solidFill>
            <a:srgbClr val="080808">
              <a:alpha val="38823"/>
            </a:srgbClr>
          </a:solidFill>
          <a:ln>
            <a:noFill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20"/>
          <p:cNvSpPr txBox="1"/>
          <p:nvPr/>
        </p:nvSpPr>
        <p:spPr>
          <a:xfrm>
            <a:off x="0" y="0"/>
            <a:ext cx="9144000" cy="6857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97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9" name="Google Shape;89;p20"/>
          <p:cNvPicPr preferRelativeResize="0"/>
          <p:nvPr/>
        </p:nvPicPr>
        <p:blipFill rotWithShape="1">
          <a:blip r:embed="rId3">
            <a:alphaModFix/>
          </a:blip>
          <a:srcRect b="17500" l="50000" r="-3743" t="11628"/>
          <a:stretch/>
        </p:blipFill>
        <p:spPr>
          <a:xfrm>
            <a:off x="1" y="0"/>
            <a:ext cx="3286068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260185" y="-307500"/>
            <a:ext cx="2361171" cy="6137056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2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859987" y="1859884"/>
            <a:ext cx="706907" cy="6964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ÍTULO ESTILO 2">
  <p:cSld name="CAPÍTULO ESTILO 2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in título7.png" id="14" name="Google Shape;14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0"/>
            <a:ext cx="9179778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World Skills">
  <p:cSld name="World Skills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Google Shape;93;p2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" y="-1"/>
            <a:ext cx="9144001" cy="68580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4" name="Google Shape;94;p21"/>
          <p:cNvGrpSpPr/>
          <p:nvPr/>
        </p:nvGrpSpPr>
        <p:grpSpPr>
          <a:xfrm>
            <a:off x="0" y="0"/>
            <a:ext cx="9144001" cy="6858000"/>
            <a:chOff x="0" y="0"/>
            <a:chExt cx="9144001" cy="6858000"/>
          </a:xfrm>
        </p:grpSpPr>
        <p:sp>
          <p:nvSpPr>
            <p:cNvPr id="95" name="Google Shape;95;p21"/>
            <p:cNvSpPr/>
            <p:nvPr/>
          </p:nvSpPr>
          <p:spPr>
            <a:xfrm>
              <a:off x="590551" y="4808482"/>
              <a:ext cx="8553450" cy="1592317"/>
            </a:xfrm>
            <a:prstGeom prst="rect">
              <a:avLst/>
            </a:prstGeom>
            <a:solidFill>
              <a:srgbClr val="080808">
                <a:alpha val="38823"/>
              </a:srgbClr>
            </a:solidFill>
            <a:ln cap="flat" cmpd="sng" w="9525">
              <a:solidFill>
                <a:srgbClr val="4A7DBA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96" name="Google Shape;96;p21"/>
            <p:cNvPicPr preferRelativeResize="0"/>
            <p:nvPr/>
          </p:nvPicPr>
          <p:blipFill rotWithShape="1">
            <a:blip r:embed="rId3">
              <a:alphaModFix/>
            </a:blip>
            <a:srcRect b="14561" l="50000" r="-4532" t="14562"/>
            <a:stretch/>
          </p:blipFill>
          <p:spPr>
            <a:xfrm>
              <a:off x="0" y="0"/>
              <a:ext cx="3209130" cy="6858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7" name="Google Shape;97;p21"/>
            <p:cNvPicPr preferRelativeResize="0"/>
            <p:nvPr/>
          </p:nvPicPr>
          <p:blipFill rotWithShape="1">
            <a:blip r:embed="rId4">
              <a:alphaModFix/>
            </a:blip>
            <a:srcRect b="0" l="0" r="17371" t="14312"/>
            <a:stretch/>
          </p:blipFill>
          <p:spPr>
            <a:xfrm>
              <a:off x="6788150" y="0"/>
              <a:ext cx="2355851" cy="64008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98" name="Google Shape;98;p21"/>
          <p:cNvSpPr txBox="1"/>
          <p:nvPr/>
        </p:nvSpPr>
        <p:spPr>
          <a:xfrm>
            <a:off x="0" y="0"/>
            <a:ext cx="9144000" cy="6857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97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2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0" name="Google Shape;100;p2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1" name="Google Shape;101;p2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  <p:pic>
        <p:nvPicPr>
          <p:cNvPr id="102" name="Google Shape;102;p2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997186" y="2762866"/>
            <a:ext cx="689614" cy="6456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ndustrial">
  <p:cSld name="Industrial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5" name="Google Shape;105;p2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6" name="Google Shape;106;p2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  <p:pic>
        <p:nvPicPr>
          <p:cNvPr id="107" name="Google Shape;107;p22"/>
          <p:cNvPicPr preferRelativeResize="0"/>
          <p:nvPr/>
        </p:nvPicPr>
        <p:blipFill rotWithShape="1">
          <a:blip r:embed="rId2">
            <a:alphaModFix/>
          </a:blip>
          <a:srcRect b="-934" l="0" r="0" t="0"/>
          <a:stretch/>
        </p:blipFill>
        <p:spPr>
          <a:xfrm>
            <a:off x="-1" y="0"/>
            <a:ext cx="9144001" cy="6984124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22"/>
          <p:cNvSpPr/>
          <p:nvPr/>
        </p:nvSpPr>
        <p:spPr>
          <a:xfrm>
            <a:off x="95534" y="137072"/>
            <a:ext cx="9048466" cy="1756900"/>
          </a:xfrm>
          <a:prstGeom prst="rect">
            <a:avLst/>
          </a:prstGeom>
          <a:solidFill>
            <a:srgbClr val="080808">
              <a:alpha val="38823"/>
            </a:srgbClr>
          </a:soli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22"/>
          <p:cNvSpPr txBox="1"/>
          <p:nvPr/>
        </p:nvSpPr>
        <p:spPr>
          <a:xfrm>
            <a:off x="0" y="0"/>
            <a:ext cx="9144000" cy="6857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97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0" name="Google Shape;110;p22"/>
          <p:cNvPicPr preferRelativeResize="0"/>
          <p:nvPr/>
        </p:nvPicPr>
        <p:blipFill rotWithShape="1">
          <a:blip r:embed="rId3">
            <a:alphaModFix/>
          </a:blip>
          <a:srcRect b="14698" l="46767" r="0" t="0"/>
          <a:stretch/>
        </p:blipFill>
        <p:spPr>
          <a:xfrm>
            <a:off x="-1" y="-1270341"/>
            <a:ext cx="3137061" cy="82544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86588" y="-1091939"/>
            <a:ext cx="2996202" cy="783393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2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916521" y="2641599"/>
            <a:ext cx="811224" cy="7096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Formación 2">
  <p:cSld name="Formación 2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5" name="Google Shape;115;p2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6" name="Google Shape;116;p2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  <p:pic>
        <p:nvPicPr>
          <p:cNvPr id="117" name="Google Shape;117;p2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23"/>
          <p:cNvSpPr/>
          <p:nvPr/>
        </p:nvSpPr>
        <p:spPr>
          <a:xfrm>
            <a:off x="970893" y="4319752"/>
            <a:ext cx="9639300" cy="1702676"/>
          </a:xfrm>
          <a:prstGeom prst="rect">
            <a:avLst/>
          </a:prstGeom>
          <a:solidFill>
            <a:srgbClr val="080808">
              <a:alpha val="38823"/>
            </a:srgbClr>
          </a:solidFill>
          <a:ln>
            <a:noFill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23"/>
          <p:cNvSpPr txBox="1"/>
          <p:nvPr/>
        </p:nvSpPr>
        <p:spPr>
          <a:xfrm>
            <a:off x="0" y="0"/>
            <a:ext cx="9144000" cy="6857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97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0" name="Google Shape;120;p23"/>
          <p:cNvPicPr preferRelativeResize="0"/>
          <p:nvPr/>
        </p:nvPicPr>
        <p:blipFill rotWithShape="1">
          <a:blip r:embed="rId3">
            <a:alphaModFix/>
          </a:blip>
          <a:srcRect b="17500" l="50000" r="-3743" t="11628"/>
          <a:stretch/>
        </p:blipFill>
        <p:spPr>
          <a:xfrm>
            <a:off x="1" y="0"/>
            <a:ext cx="3286068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260185" y="-307500"/>
            <a:ext cx="2361171" cy="61370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2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825335" y="1847763"/>
            <a:ext cx="765563" cy="7206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ndustrial 2">
  <p:cSld name="Industrial 2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Google Shape;124;p2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" y="0"/>
            <a:ext cx="9144001" cy="685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5" name="Google Shape;125;p24"/>
          <p:cNvGrpSpPr/>
          <p:nvPr/>
        </p:nvGrpSpPr>
        <p:grpSpPr>
          <a:xfrm>
            <a:off x="0" y="0"/>
            <a:ext cx="9144001" cy="6858000"/>
            <a:chOff x="0" y="0"/>
            <a:chExt cx="9144001" cy="6858000"/>
          </a:xfrm>
        </p:grpSpPr>
        <p:sp>
          <p:nvSpPr>
            <p:cNvPr id="126" name="Google Shape;126;p24"/>
            <p:cNvSpPr/>
            <p:nvPr/>
          </p:nvSpPr>
          <p:spPr>
            <a:xfrm>
              <a:off x="590551" y="4808482"/>
              <a:ext cx="8553450" cy="1592317"/>
            </a:xfrm>
            <a:prstGeom prst="rect">
              <a:avLst/>
            </a:prstGeom>
            <a:solidFill>
              <a:srgbClr val="080808">
                <a:alpha val="38823"/>
              </a:srgbClr>
            </a:solidFill>
            <a:ln cap="flat" cmpd="sng" w="9525">
              <a:solidFill>
                <a:srgbClr val="4A7DBA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27" name="Google Shape;127;p24"/>
            <p:cNvPicPr preferRelativeResize="0"/>
            <p:nvPr/>
          </p:nvPicPr>
          <p:blipFill rotWithShape="1">
            <a:blip r:embed="rId3">
              <a:alphaModFix/>
            </a:blip>
            <a:srcRect b="14561" l="50000" r="-4532" t="14562"/>
            <a:stretch/>
          </p:blipFill>
          <p:spPr>
            <a:xfrm>
              <a:off x="0" y="0"/>
              <a:ext cx="3209130" cy="6858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8" name="Google Shape;128;p24"/>
            <p:cNvPicPr preferRelativeResize="0"/>
            <p:nvPr/>
          </p:nvPicPr>
          <p:blipFill rotWithShape="1">
            <a:blip r:embed="rId4">
              <a:alphaModFix/>
            </a:blip>
            <a:srcRect b="0" l="0" r="17371" t="14312"/>
            <a:stretch/>
          </p:blipFill>
          <p:spPr>
            <a:xfrm>
              <a:off x="6788150" y="0"/>
              <a:ext cx="2355851" cy="64008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29" name="Google Shape;129;p24"/>
          <p:cNvSpPr txBox="1"/>
          <p:nvPr/>
        </p:nvSpPr>
        <p:spPr>
          <a:xfrm>
            <a:off x="0" y="0"/>
            <a:ext cx="9144000" cy="6857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97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2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1" name="Google Shape;131;p2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2" name="Google Shape;132;p2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  <p:pic>
        <p:nvPicPr>
          <p:cNvPr id="133" name="Google Shape;133;p2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017183" y="2853376"/>
            <a:ext cx="696913" cy="56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nfraestructura">
  <p:cSld name="Infraestructura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6" name="Google Shape;136;p2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7" name="Google Shape;137;p2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  <p:pic>
        <p:nvPicPr>
          <p:cNvPr id="138" name="Google Shape;138;p2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7295" y="-40944"/>
            <a:ext cx="9144001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25"/>
          <p:cNvSpPr/>
          <p:nvPr/>
        </p:nvSpPr>
        <p:spPr>
          <a:xfrm>
            <a:off x="95534" y="137072"/>
            <a:ext cx="9075762" cy="1756900"/>
          </a:xfrm>
          <a:prstGeom prst="rect">
            <a:avLst/>
          </a:prstGeom>
          <a:solidFill>
            <a:srgbClr val="080808">
              <a:alpha val="38823"/>
            </a:srgbClr>
          </a:soli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25"/>
          <p:cNvSpPr txBox="1"/>
          <p:nvPr/>
        </p:nvSpPr>
        <p:spPr>
          <a:xfrm>
            <a:off x="0" y="0"/>
            <a:ext cx="9144000" cy="6857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97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1" name="Google Shape;141;p25"/>
          <p:cNvPicPr preferRelativeResize="0"/>
          <p:nvPr/>
        </p:nvPicPr>
        <p:blipFill rotWithShape="1">
          <a:blip r:embed="rId3">
            <a:alphaModFix/>
          </a:blip>
          <a:srcRect b="14698" l="46767" r="0" t="0"/>
          <a:stretch/>
        </p:blipFill>
        <p:spPr>
          <a:xfrm>
            <a:off x="-1" y="-1270341"/>
            <a:ext cx="3137061" cy="82544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86588" y="-1091939"/>
            <a:ext cx="2996202" cy="783393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919398" y="2620370"/>
            <a:ext cx="821994" cy="7092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Agro">
  <p:cSld name="Agro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6" name="Google Shape;146;p2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7" name="Google Shape;147;p2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  <p:pic>
        <p:nvPicPr>
          <p:cNvPr id="148" name="Google Shape;148;p2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>
            <a:off x="207278" y="0"/>
            <a:ext cx="8936719" cy="6898944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26"/>
          <p:cNvSpPr/>
          <p:nvPr/>
        </p:nvSpPr>
        <p:spPr>
          <a:xfrm>
            <a:off x="970893" y="4319752"/>
            <a:ext cx="9639300" cy="1702676"/>
          </a:xfrm>
          <a:prstGeom prst="rect">
            <a:avLst/>
          </a:prstGeom>
          <a:solidFill>
            <a:srgbClr val="080808">
              <a:alpha val="38823"/>
            </a:srgbClr>
          </a:solidFill>
          <a:ln>
            <a:noFill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26"/>
          <p:cNvSpPr txBox="1"/>
          <p:nvPr/>
        </p:nvSpPr>
        <p:spPr>
          <a:xfrm>
            <a:off x="0" y="0"/>
            <a:ext cx="9144000" cy="6857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97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1" name="Google Shape;151;p26"/>
          <p:cNvPicPr preferRelativeResize="0"/>
          <p:nvPr/>
        </p:nvPicPr>
        <p:blipFill rotWithShape="1">
          <a:blip r:embed="rId3">
            <a:alphaModFix/>
          </a:blip>
          <a:srcRect b="17500" l="50000" r="-3743" t="11628"/>
          <a:stretch/>
        </p:blipFill>
        <p:spPr>
          <a:xfrm>
            <a:off x="1" y="0"/>
            <a:ext cx="3286068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260185" y="-307500"/>
            <a:ext cx="2361171" cy="61370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2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783740" y="1746912"/>
            <a:ext cx="859810" cy="8598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SQUEMA GRAL 2B">
  <p:cSld name="ESQUEMA GRAL 2B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emplate_PPT_Mesa de trabajo 24 copia 3.png" id="16" name="Google Shape;16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0"/>
            <a:ext cx="9138451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FINAL">
  <p:cSld name="FINAL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in título11.png" id="18" name="Google Shape;18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89804" y="0"/>
            <a:ext cx="9256753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ORTADA ESTILO 1">
  <p:cSld name="PORTADA ESTILO 1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in título.png" id="20" name="Google Shape;20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76974" y="1"/>
            <a:ext cx="9269582" cy="68751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SQUEMA GENERAL">
  <p:cSld name="ESQUEMA GENERAL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in título3.png" id="22" name="Google Shape;22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0"/>
            <a:ext cx="9166949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ÍTULO ESTILO 1">
  <p:cSld name="CAPÍTULO ESTILO 1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in título4.png" id="24" name="Google Shape;24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76975" y="0"/>
            <a:ext cx="9256753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CIÓN1">
  <p:cSld name="SECCIÓN1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in título5.png" id="26" name="Google Shape;26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69658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SQUEMA GRAL 2">
  <p:cSld name="ESQUEMA GRAL 2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in título6.png" id="28" name="Google Shape;28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89804" y="0"/>
            <a:ext cx="9269583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theme" Target="../theme/theme2.xml"/><Relationship Id="rId25" Type="http://schemas.openxmlformats.org/officeDocument/2006/relationships/slideLayout" Target="../slideLayouts/slideLayout25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/>
        </p:nvSpPr>
        <p:spPr>
          <a:xfrm>
            <a:off x="7650702" y="6334683"/>
            <a:ext cx="1493298" cy="52331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MX" sz="8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GC-F-004 V.01</a:t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slide" Target="/ppt/slides/slide15.xml"/><Relationship Id="rId4" Type="http://schemas.openxmlformats.org/officeDocument/2006/relationships/image" Target="../media/image41.png"/><Relationship Id="rId5" Type="http://schemas.openxmlformats.org/officeDocument/2006/relationships/hyperlink" Target="about:blank" TargetMode="External"/><Relationship Id="rId6" Type="http://schemas.openxmlformats.org/officeDocument/2006/relationships/image" Target="../media/image4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about:blank" TargetMode="External"/><Relationship Id="rId4" Type="http://schemas.openxmlformats.org/officeDocument/2006/relationships/image" Target="../media/image43.png"/><Relationship Id="rId5" Type="http://schemas.openxmlformats.org/officeDocument/2006/relationships/slide" Target="/ppt/slides/slide15.xml"/><Relationship Id="rId6" Type="http://schemas.openxmlformats.org/officeDocument/2006/relationships/image" Target="../media/image4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slide" Target="/ppt/slides/slide16.xml"/><Relationship Id="rId4" Type="http://schemas.openxmlformats.org/officeDocument/2006/relationships/image" Target="../media/image41.png"/><Relationship Id="rId5" Type="http://schemas.openxmlformats.org/officeDocument/2006/relationships/hyperlink" Target="http://inventario.xls" TargetMode="External"/><Relationship Id="rId6" Type="http://schemas.openxmlformats.org/officeDocument/2006/relationships/image" Target="../media/image4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slide" Target="/ppt/slides/slide15.xml"/><Relationship Id="rId4" Type="http://schemas.openxmlformats.org/officeDocument/2006/relationships/image" Target="../media/image41.png"/><Relationship Id="rId5" Type="http://schemas.openxmlformats.org/officeDocument/2006/relationships/hyperlink" Target="about:blank" TargetMode="External"/><Relationship Id="rId6" Type="http://schemas.openxmlformats.org/officeDocument/2006/relationships/image" Target="../media/image46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slide" Target="/ppt/slides/slide15.xml"/><Relationship Id="rId4" Type="http://schemas.openxmlformats.org/officeDocument/2006/relationships/image" Target="../media/image41.png"/><Relationship Id="rId5" Type="http://schemas.openxmlformats.org/officeDocument/2006/relationships/hyperlink" Target="about:blank" TargetMode="External"/><Relationship Id="rId6" Type="http://schemas.openxmlformats.org/officeDocument/2006/relationships/image" Target="../media/image4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slide" Target="/ppt/slides/slide15.xml"/><Relationship Id="rId4" Type="http://schemas.openxmlformats.org/officeDocument/2006/relationships/image" Target="../media/image41.png"/><Relationship Id="rId5" Type="http://schemas.openxmlformats.org/officeDocument/2006/relationships/hyperlink" Target="about:blank" TargetMode="External"/><Relationship Id="rId6" Type="http://schemas.openxmlformats.org/officeDocument/2006/relationships/image" Target="../media/image4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hyperlink" Target="about:blank" TargetMode="External"/><Relationship Id="rId4" Type="http://schemas.openxmlformats.org/officeDocument/2006/relationships/image" Target="../media/image51.jpg"/><Relationship Id="rId5" Type="http://schemas.openxmlformats.org/officeDocument/2006/relationships/slide" Target="/ppt/slides/slide18.xml"/><Relationship Id="rId6" Type="http://schemas.openxmlformats.org/officeDocument/2006/relationships/image" Target="../media/image4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1.png"/><Relationship Id="rId4" Type="http://schemas.openxmlformats.org/officeDocument/2006/relationships/hyperlink" Target="http://gym.jpg" TargetMode="External"/><Relationship Id="rId5" Type="http://schemas.openxmlformats.org/officeDocument/2006/relationships/image" Target="../media/image5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slide" Target="/ppt/slides/slide3.xml"/><Relationship Id="rId4" Type="http://schemas.openxmlformats.org/officeDocument/2006/relationships/image" Target="../media/image4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41.png"/><Relationship Id="rId4" Type="http://schemas.openxmlformats.org/officeDocument/2006/relationships/hyperlink" Target="https://github.com/jbeltran402/Gym_proyecto_sena_ADSI_180317-G1.git" TargetMode="External"/><Relationship Id="rId5" Type="http://schemas.openxmlformats.org/officeDocument/2006/relationships/image" Target="../media/image50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slide" Target="/ppt/slides/slide5.xml"/><Relationship Id="rId4" Type="http://schemas.openxmlformats.org/officeDocument/2006/relationships/image" Target="../media/image4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slide" Target="/ppt/slides/slide6.xml"/><Relationship Id="rId4" Type="http://schemas.openxmlformats.org/officeDocument/2006/relationships/image" Target="../media/image4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slide" Target="/ppt/slides/slide7.xml"/><Relationship Id="rId4" Type="http://schemas.openxmlformats.org/officeDocument/2006/relationships/image" Target="../media/image4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slide" Target="/ppt/slides/slide8.xml"/><Relationship Id="rId4" Type="http://schemas.openxmlformats.org/officeDocument/2006/relationships/image" Target="../media/image4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slide" Target="/ppt/slides/slide9.xml"/><Relationship Id="rId4" Type="http://schemas.openxmlformats.org/officeDocument/2006/relationships/image" Target="../media/image4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7"/>
          <p:cNvSpPr txBox="1"/>
          <p:nvPr/>
        </p:nvSpPr>
        <p:spPr>
          <a:xfrm>
            <a:off x="143301" y="1048633"/>
            <a:ext cx="8092007" cy="93016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31859B"/>
              </a:buClr>
              <a:buSzPts val="6600"/>
              <a:buFont typeface="Calibri"/>
              <a:buNone/>
            </a:pPr>
            <a:r>
              <a:rPr b="1" i="0" lang="es-MX" sz="6600" u="none" cap="none" strike="noStrike">
                <a:solidFill>
                  <a:srgbClr val="31859B"/>
                </a:solidFill>
                <a:latin typeface="Calibri"/>
                <a:ea typeface="Calibri"/>
                <a:cs typeface="Calibri"/>
                <a:sym typeface="Calibri"/>
              </a:rPr>
              <a:t>Proyecto 	Primer</a:t>
            </a:r>
            <a:endParaRPr b="1" i="0" sz="6600" u="none" cap="none" strike="noStrike">
              <a:solidFill>
                <a:srgbClr val="31859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27"/>
          <p:cNvSpPr txBox="1"/>
          <p:nvPr/>
        </p:nvSpPr>
        <p:spPr>
          <a:xfrm>
            <a:off x="1240251" y="1910066"/>
            <a:ext cx="7391400" cy="117275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31859B"/>
              </a:buClr>
              <a:buSzPts val="4800"/>
              <a:buFont typeface="Calibri"/>
              <a:buNone/>
            </a:pPr>
            <a:r>
              <a:rPr b="1" i="0" lang="es-MX" sz="4800" u="none" cap="none" strike="noStrike">
                <a:solidFill>
                  <a:srgbClr val="31859B"/>
                </a:solidFill>
                <a:latin typeface="Calibri"/>
                <a:ea typeface="Calibri"/>
                <a:cs typeface="Calibri"/>
                <a:sym typeface="Calibri"/>
              </a:rPr>
              <a:t>Trimestre ADSI Diurno</a:t>
            </a:r>
            <a:endParaRPr/>
          </a:p>
        </p:txBody>
      </p:sp>
      <p:sp>
        <p:nvSpPr>
          <p:cNvPr id="160" name="Google Shape;160;p27"/>
          <p:cNvSpPr txBox="1"/>
          <p:nvPr/>
        </p:nvSpPr>
        <p:spPr>
          <a:xfrm>
            <a:off x="-2415667" y="-342730"/>
            <a:ext cx="6114197" cy="7642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8000" u="none" cap="none" strike="noStrike">
              <a:solidFill>
                <a:srgbClr val="92D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27"/>
          <p:cNvSpPr txBox="1"/>
          <p:nvPr/>
        </p:nvSpPr>
        <p:spPr>
          <a:xfrm>
            <a:off x="-311046" y="88694"/>
            <a:ext cx="9000700" cy="8848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MX" sz="8000" u="none" cap="none" strike="noStrike">
                <a:solidFill>
                  <a:srgbClr val="E36C09"/>
                </a:solidFill>
                <a:latin typeface="Algerian"/>
                <a:ea typeface="Algerian"/>
                <a:cs typeface="Algerian"/>
                <a:sym typeface="Algerian"/>
              </a:rPr>
              <a:t>GYM</a:t>
            </a:r>
            <a:endParaRPr b="1" i="0" sz="8000" u="none" cap="none" strike="noStrike">
              <a:solidFill>
                <a:srgbClr val="E36C09"/>
              </a:solidFill>
              <a:latin typeface="Algerian"/>
              <a:ea typeface="Algerian"/>
              <a:cs typeface="Algerian"/>
              <a:sym typeface="Algerian"/>
            </a:endParaRPr>
          </a:p>
        </p:txBody>
      </p:sp>
      <p:pic>
        <p:nvPicPr>
          <p:cNvPr id="162" name="Google Shape;162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38312" y="3204739"/>
            <a:ext cx="3527108" cy="25695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6"/>
          <p:cNvSpPr txBox="1"/>
          <p:nvPr/>
        </p:nvSpPr>
        <p:spPr>
          <a:xfrm>
            <a:off x="504967" y="2347414"/>
            <a:ext cx="1746914" cy="8325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0">
              <a:solidFill>
                <a:srgbClr val="92D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" name="Google Shape;221;p36"/>
          <p:cNvSpPr txBox="1"/>
          <p:nvPr/>
        </p:nvSpPr>
        <p:spPr>
          <a:xfrm>
            <a:off x="504967" y="2129051"/>
            <a:ext cx="2729552" cy="218364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0">
              <a:solidFill>
                <a:srgbClr val="92D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" name="Google Shape;222;p36"/>
          <p:cNvSpPr txBox="1"/>
          <p:nvPr/>
        </p:nvSpPr>
        <p:spPr>
          <a:xfrm>
            <a:off x="0" y="0"/>
            <a:ext cx="3616657" cy="685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MX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Encuestas Y Entrevistas</a:t>
            </a:r>
            <a:endParaRPr b="1" sz="3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Resultado de imagen para SIGUIENTE" id="223" name="Google Shape;223;p36">
            <a:hlinkClick action="ppaction://hlinksldjump" r:id="rId3"/>
          </p:cNvPr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670082" y="5674057"/>
            <a:ext cx="2225813" cy="1183943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p36">
            <a:hlinkClick r:id="rId5"/>
          </p:cNvPr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965789" y="1748282"/>
            <a:ext cx="4930106" cy="33614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7"/>
          <p:cNvSpPr txBox="1"/>
          <p:nvPr/>
        </p:nvSpPr>
        <p:spPr>
          <a:xfrm>
            <a:off x="504967" y="2347414"/>
            <a:ext cx="1746914" cy="8325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0">
              <a:solidFill>
                <a:srgbClr val="92D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" name="Google Shape;230;p37"/>
          <p:cNvSpPr txBox="1"/>
          <p:nvPr/>
        </p:nvSpPr>
        <p:spPr>
          <a:xfrm>
            <a:off x="504967" y="2129051"/>
            <a:ext cx="2729552" cy="218364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0">
              <a:solidFill>
                <a:srgbClr val="92D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" name="Google Shape;231;p37"/>
          <p:cNvSpPr txBox="1"/>
          <p:nvPr/>
        </p:nvSpPr>
        <p:spPr>
          <a:xfrm>
            <a:off x="0" y="0"/>
            <a:ext cx="3616657" cy="685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MX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Requerimientos Funcionales y No Funcionales</a:t>
            </a:r>
            <a:endParaRPr b="1" sz="3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Resultado de imagen para INFORME.PNG" id="232" name="Google Shape;232;p37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903260" y="1818422"/>
            <a:ext cx="4896157" cy="322115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esultado de imagen para SIGUIENTE" id="233" name="Google Shape;233;p37">
            <a:hlinkClick action="ppaction://hlinksldjump" r:id="rId5"/>
          </p:cNvPr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670082" y="5674057"/>
            <a:ext cx="2225813" cy="11839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8"/>
          <p:cNvSpPr txBox="1"/>
          <p:nvPr/>
        </p:nvSpPr>
        <p:spPr>
          <a:xfrm>
            <a:off x="0" y="464024"/>
            <a:ext cx="3603009" cy="63939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MX" sz="4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Inventario</a:t>
            </a:r>
            <a:endParaRPr b="1" sz="4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5400">
              <a:solidFill>
                <a:srgbClr val="92D05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p38"/>
          <p:cNvSpPr txBox="1"/>
          <p:nvPr/>
        </p:nvSpPr>
        <p:spPr>
          <a:xfrm>
            <a:off x="5431809" y="3084395"/>
            <a:ext cx="1856095" cy="11327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0">
              <a:solidFill>
                <a:srgbClr val="92D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Resultado de imagen para SIGUIENTE" id="240" name="Google Shape;240;p38">
            <a:hlinkClick action="ppaction://hlinksldjump" r:id="rId3"/>
          </p:cNvPr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670082" y="5674057"/>
            <a:ext cx="2225813" cy="1183943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Google Shape;241;p38">
            <a:hlinkClick r:id="rId5"/>
          </p:cNvPr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891174" y="1752750"/>
            <a:ext cx="4937363" cy="33388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9"/>
          <p:cNvSpPr txBox="1"/>
          <p:nvPr/>
        </p:nvSpPr>
        <p:spPr>
          <a:xfrm>
            <a:off x="504967" y="2347414"/>
            <a:ext cx="1746914" cy="8325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0">
              <a:solidFill>
                <a:srgbClr val="92D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7" name="Google Shape;247;p39"/>
          <p:cNvSpPr txBox="1"/>
          <p:nvPr/>
        </p:nvSpPr>
        <p:spPr>
          <a:xfrm>
            <a:off x="504967" y="2129051"/>
            <a:ext cx="2729552" cy="218364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0">
              <a:solidFill>
                <a:srgbClr val="92D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8" name="Google Shape;248;p39"/>
          <p:cNvSpPr txBox="1"/>
          <p:nvPr/>
        </p:nvSpPr>
        <p:spPr>
          <a:xfrm>
            <a:off x="0" y="0"/>
            <a:ext cx="3616657" cy="685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MX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Diagrama De Casos De Uso  </a:t>
            </a:r>
            <a:endParaRPr b="1" sz="3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Resultado de imagen para SIGUIENTE" id="249" name="Google Shape;249;p39">
            <a:hlinkClick action="ppaction://hlinksldjump" r:id="rId3"/>
          </p:cNvPr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670082" y="5674057"/>
            <a:ext cx="2225813" cy="1183943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Google Shape;250;p39">
            <a:hlinkClick r:id="rId5"/>
          </p:cNvPr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850345" y="1620675"/>
            <a:ext cx="5045550" cy="361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40"/>
          <p:cNvSpPr txBox="1"/>
          <p:nvPr/>
        </p:nvSpPr>
        <p:spPr>
          <a:xfrm>
            <a:off x="504967" y="2347414"/>
            <a:ext cx="1746914" cy="8325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0">
              <a:solidFill>
                <a:srgbClr val="92D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6" name="Google Shape;256;p40"/>
          <p:cNvSpPr txBox="1"/>
          <p:nvPr/>
        </p:nvSpPr>
        <p:spPr>
          <a:xfrm>
            <a:off x="504967" y="2129051"/>
            <a:ext cx="2729552" cy="218364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0">
              <a:solidFill>
                <a:srgbClr val="92D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7" name="Google Shape;257;p40"/>
          <p:cNvSpPr txBox="1"/>
          <p:nvPr/>
        </p:nvSpPr>
        <p:spPr>
          <a:xfrm>
            <a:off x="0" y="0"/>
            <a:ext cx="3616657" cy="685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MX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Casos De Uso Extendido</a:t>
            </a:r>
            <a:endParaRPr b="1" sz="3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Resultado de imagen para SIGUIENTE" id="258" name="Google Shape;258;p40">
            <a:hlinkClick action="ppaction://hlinksldjump" r:id="rId3"/>
          </p:cNvPr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670082" y="5674057"/>
            <a:ext cx="2225813" cy="1183943"/>
          </a:xfrm>
          <a:prstGeom prst="rect">
            <a:avLst/>
          </a:prstGeom>
          <a:noFill/>
          <a:ln>
            <a:noFill/>
          </a:ln>
        </p:spPr>
      </p:pic>
      <p:pic>
        <p:nvPicPr>
          <p:cNvPr id="259" name="Google Shape;259;p40">
            <a:hlinkClick r:id="rId5"/>
          </p:cNvPr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958701" y="1019480"/>
            <a:ext cx="4937194" cy="48190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41"/>
          <p:cNvSpPr txBox="1"/>
          <p:nvPr/>
        </p:nvSpPr>
        <p:spPr>
          <a:xfrm>
            <a:off x="0" y="382137"/>
            <a:ext cx="3603009" cy="685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MX" sz="4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Diagrama BPMN</a:t>
            </a:r>
            <a:endParaRPr b="1" sz="4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6000">
              <a:solidFill>
                <a:srgbClr val="92D05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Google Shape;265;p41"/>
          <p:cNvSpPr txBox="1"/>
          <p:nvPr/>
        </p:nvSpPr>
        <p:spPr>
          <a:xfrm>
            <a:off x="5568287" y="3152632"/>
            <a:ext cx="1760561" cy="96899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5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Resultado de imagen para SIGUIENTE" id="266" name="Google Shape;266;p41">
            <a:hlinkClick action="ppaction://hlinksldjump" r:id="rId3"/>
          </p:cNvPr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670082" y="5674057"/>
            <a:ext cx="2225813" cy="1183943"/>
          </a:xfrm>
          <a:prstGeom prst="rect">
            <a:avLst/>
          </a:prstGeom>
          <a:noFill/>
          <a:ln>
            <a:noFill/>
          </a:ln>
        </p:spPr>
      </p:pic>
      <p:pic>
        <p:nvPicPr>
          <p:cNvPr id="267" name="Google Shape;267;p41">
            <a:hlinkClick r:id="rId5"/>
          </p:cNvPr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963062" y="1177636"/>
            <a:ext cx="4951321" cy="42810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42"/>
          <p:cNvSpPr txBox="1"/>
          <p:nvPr/>
        </p:nvSpPr>
        <p:spPr>
          <a:xfrm>
            <a:off x="2524836" y="3384645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400">
              <a:solidFill>
                <a:srgbClr val="92D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3" name="Google Shape;273;p42"/>
          <p:cNvSpPr/>
          <p:nvPr/>
        </p:nvSpPr>
        <p:spPr>
          <a:xfrm>
            <a:off x="1800225" y="2904472"/>
            <a:ext cx="5519343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MX" sz="4000">
                <a:solidFill>
                  <a:srgbClr val="92D050"/>
                </a:solidFill>
                <a:latin typeface="Arial"/>
                <a:ea typeface="Arial"/>
                <a:cs typeface="Arial"/>
                <a:sym typeface="Arial"/>
              </a:rPr>
              <a:t>Componente de Gestión </a:t>
            </a:r>
            <a:endParaRPr b="1" sz="4000">
              <a:solidFill>
                <a:srgbClr val="92D05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43"/>
          <p:cNvSpPr txBox="1"/>
          <p:nvPr/>
        </p:nvSpPr>
        <p:spPr>
          <a:xfrm>
            <a:off x="0" y="2233864"/>
            <a:ext cx="3590925" cy="22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MX" sz="4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Gestión De Proyecto</a:t>
            </a:r>
            <a:endParaRPr b="1" sz="4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9" name="Google Shape;279;p43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34765" y="1700464"/>
            <a:ext cx="5096256" cy="33528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esultado de imagen para SIGUIENTE" id="280" name="Google Shape;280;p43">
            <a:hlinkClick action="ppaction://hlinksldjump" r:id="rId5"/>
          </p:cNvPr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670082" y="5674057"/>
            <a:ext cx="2225813" cy="11839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44"/>
          <p:cNvSpPr txBox="1"/>
          <p:nvPr/>
        </p:nvSpPr>
        <p:spPr>
          <a:xfrm>
            <a:off x="1790699" y="2390775"/>
            <a:ext cx="5534025" cy="2076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MX" sz="4000">
                <a:solidFill>
                  <a:srgbClr val="92D050"/>
                </a:solidFill>
                <a:latin typeface="Arial"/>
                <a:ea typeface="Arial"/>
                <a:cs typeface="Arial"/>
                <a:sym typeface="Arial"/>
              </a:rPr>
              <a:t>Componente  </a:t>
            </a:r>
            <a:endParaRPr b="1" sz="4000">
              <a:solidFill>
                <a:srgbClr val="92D05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MX" sz="4000">
                <a:solidFill>
                  <a:srgbClr val="92D050"/>
                </a:solidFill>
                <a:latin typeface="Arial"/>
                <a:ea typeface="Arial"/>
                <a:cs typeface="Arial"/>
                <a:sym typeface="Arial"/>
              </a:rPr>
              <a:t>Estructural</a:t>
            </a:r>
            <a:endParaRPr b="1" sz="4000">
              <a:solidFill>
                <a:srgbClr val="92D05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45"/>
          <p:cNvSpPr/>
          <p:nvPr/>
        </p:nvSpPr>
        <p:spPr>
          <a:xfrm>
            <a:off x="536078" y="2459592"/>
            <a:ext cx="2683371" cy="19389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MX" sz="4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Diagrama De Clases </a:t>
            </a:r>
            <a:endParaRPr b="1" sz="4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Resultado de imagen para SIGUIENTE" id="291" name="Google Shape;291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70082" y="5674057"/>
            <a:ext cx="2225813" cy="1183943"/>
          </a:xfrm>
          <a:prstGeom prst="rect">
            <a:avLst/>
          </a:prstGeom>
          <a:noFill/>
          <a:ln>
            <a:noFill/>
          </a:ln>
        </p:spPr>
      </p:pic>
      <p:pic>
        <p:nvPicPr>
          <p:cNvPr id="292" name="Google Shape;292;p45">
            <a:hlinkClick r:id="rId4"/>
          </p:cNvPr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975890" y="2241178"/>
            <a:ext cx="4920005" cy="23758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8"/>
          <p:cNvSpPr txBox="1"/>
          <p:nvPr/>
        </p:nvSpPr>
        <p:spPr>
          <a:xfrm>
            <a:off x="191069" y="204716"/>
            <a:ext cx="6277970" cy="1228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MX" sz="5400" u="none" cap="none" strike="noStrike">
                <a:solidFill>
                  <a:srgbClr val="31859B"/>
                </a:solidFill>
                <a:latin typeface="Calibri"/>
                <a:ea typeface="Calibri"/>
                <a:cs typeface="Calibri"/>
                <a:sym typeface="Calibri"/>
              </a:rPr>
              <a:t>Integrantes:</a:t>
            </a:r>
            <a:endParaRPr b="1" i="0" sz="5400" u="none" cap="none" strike="noStrike">
              <a:solidFill>
                <a:srgbClr val="31859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28"/>
          <p:cNvSpPr txBox="1"/>
          <p:nvPr/>
        </p:nvSpPr>
        <p:spPr>
          <a:xfrm>
            <a:off x="-1" y="818864"/>
            <a:ext cx="8543500" cy="615514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571500" lvl="0" marL="5715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✔"/>
            </a:pPr>
            <a:r>
              <a:rPr b="0" i="0" lang="es-MX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Juan David Beltrán</a:t>
            </a:r>
            <a:endParaRPr/>
          </a:p>
          <a:p>
            <a:pPr indent="-571500" lvl="0" marL="5715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✔"/>
            </a:pPr>
            <a:r>
              <a:rPr b="0" i="0" lang="es-MX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Wilmer Contreras</a:t>
            </a:r>
            <a:endParaRPr/>
          </a:p>
          <a:p>
            <a:pPr indent="-571500" lvl="0" marL="5715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✔"/>
            </a:pPr>
            <a:r>
              <a:rPr b="0" i="0" lang="es-MX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Miguel Ángel Pinzón Chávez</a:t>
            </a:r>
            <a:endParaRPr/>
          </a:p>
          <a:p>
            <a:pPr indent="-571500" lvl="0" marL="5715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✔"/>
            </a:pPr>
            <a:r>
              <a:rPr b="0" i="0" lang="es-MX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Jhonnier Orlando Castro García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93700" lvl="0" marL="5715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939800" lvl="0" marL="11430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None/>
            </a:pPr>
            <a:r>
              <a:t/>
            </a:r>
            <a:endParaRPr b="1" i="0" sz="3200" u="none" cap="none" strike="noStrike">
              <a:solidFill>
                <a:srgbClr val="92D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Resultado de imagen para SIGUIENTE" id="169" name="Google Shape;169;p28">
            <a:hlinkClick action="ppaction://hlinksldjump" r:id="rId3"/>
          </p:cNvPr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809324" y="5561762"/>
            <a:ext cx="2225813" cy="11839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46"/>
          <p:cNvSpPr/>
          <p:nvPr/>
        </p:nvSpPr>
        <p:spPr>
          <a:xfrm>
            <a:off x="536078" y="2459592"/>
            <a:ext cx="2683371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MX" sz="4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Control de versiones </a:t>
            </a:r>
            <a:endParaRPr b="1" sz="4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Resultado de imagen para SIGUIENTE" id="298" name="Google Shape;298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70082" y="5674057"/>
            <a:ext cx="2225813" cy="118394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esultado de imagen para github" id="299" name="Google Shape;299;p46">
            <a:hlinkClick r:id="rId4"/>
          </p:cNvPr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219449" y="1866901"/>
            <a:ext cx="5967140" cy="31327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9"/>
          <p:cNvSpPr txBox="1"/>
          <p:nvPr/>
        </p:nvSpPr>
        <p:spPr>
          <a:xfrm>
            <a:off x="1827472" y="2361063"/>
            <a:ext cx="5501375" cy="214269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MX" sz="3200" u="none" cap="none" strike="noStrike">
                <a:solidFill>
                  <a:srgbClr val="92D050"/>
                </a:solidFill>
                <a:latin typeface="Arial"/>
                <a:ea typeface="Arial"/>
                <a:cs typeface="Arial"/>
                <a:sym typeface="Arial"/>
              </a:rPr>
              <a:t>Componente Metodológico</a:t>
            </a:r>
            <a:endParaRPr/>
          </a:p>
        </p:txBody>
      </p:sp>
    </p:spTree>
  </p:cSld>
  <p:clrMapOvr>
    <a:masterClrMapping/>
  </p:clrMapOvr>
  <p:transition spd="slow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0"/>
          <p:cNvSpPr txBox="1"/>
          <p:nvPr/>
        </p:nvSpPr>
        <p:spPr>
          <a:xfrm>
            <a:off x="0" y="1"/>
            <a:ext cx="3630304" cy="685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MX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Objetivos Generales</a:t>
            </a:r>
            <a:endParaRPr b="1" i="0" sz="4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30"/>
          <p:cNvSpPr txBox="1"/>
          <p:nvPr/>
        </p:nvSpPr>
        <p:spPr>
          <a:xfrm>
            <a:off x="3630304" y="0"/>
            <a:ext cx="5513696" cy="685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MX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Programar un software web exclusivo para el gimnasio Gym, el cual permita administrar una base de datos generalizada y personalizada, que realice un cambio en la administración de información de los clientes y de los servicios brindados.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400">
              <a:solidFill>
                <a:srgbClr val="92D05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Resultado de imagen para SIGUIENTE" id="181" name="Google Shape;181;p30">
            <a:hlinkClick action="ppaction://hlinksldjump" r:id="rId3"/>
          </p:cNvPr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670082" y="5674057"/>
            <a:ext cx="2225813" cy="11839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1"/>
          <p:cNvSpPr txBox="1"/>
          <p:nvPr/>
        </p:nvSpPr>
        <p:spPr>
          <a:xfrm>
            <a:off x="1" y="0"/>
            <a:ext cx="3630304" cy="685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MX" sz="4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Objetivos Específicos</a:t>
            </a:r>
            <a:endParaRPr b="1" sz="4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31"/>
          <p:cNvSpPr txBox="1"/>
          <p:nvPr/>
        </p:nvSpPr>
        <p:spPr>
          <a:xfrm>
            <a:off x="3630305" y="0"/>
            <a:ext cx="5513695" cy="685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42900" lvl="0" marL="3429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lang="es-MX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Recolectar información acerca de los servicios brindados por el gimnasio, por medio de entrevistas presenciales. </a:t>
            </a:r>
            <a:endParaRPr/>
          </a:p>
          <a:p>
            <a:pPr indent="-190500" lvl="0" marL="3429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lang="es-MX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Realizar el procedimiento de desarrollo del aplicativo web, aplicando los procedimientos vistos.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0" marL="3429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lang="es-MX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Complementar los conocimientos adquiridos ,con búsquedas mas profundas de  las aplicaciones usadas.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Resultado de imagen para SIGUIENTE" id="188" name="Google Shape;188;p31">
            <a:hlinkClick action="ppaction://hlinksldjump" r:id="rId3"/>
          </p:cNvPr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-401328">
            <a:off x="6670082" y="5674057"/>
            <a:ext cx="2225813" cy="11839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2"/>
          <p:cNvSpPr txBox="1"/>
          <p:nvPr/>
        </p:nvSpPr>
        <p:spPr>
          <a:xfrm>
            <a:off x="300251" y="1091821"/>
            <a:ext cx="3002507" cy="47767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0">
              <a:solidFill>
                <a:srgbClr val="92D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Google Shape;194;p32"/>
          <p:cNvSpPr txBox="1"/>
          <p:nvPr/>
        </p:nvSpPr>
        <p:spPr>
          <a:xfrm>
            <a:off x="-1" y="0"/>
            <a:ext cx="3603009" cy="685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MX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Planteamiento Del Problema</a:t>
            </a:r>
            <a:endParaRPr b="1" sz="3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p32"/>
          <p:cNvSpPr txBox="1"/>
          <p:nvPr/>
        </p:nvSpPr>
        <p:spPr>
          <a:xfrm>
            <a:off x="3603009" y="0"/>
            <a:ext cx="5540991" cy="685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Actualmente el gimnasio Gym cuenta con varias sedes, las cuales cada una de ellas poseen un registro propio, esto genera deficiencia para los clientes debido a que el usuario únicamente se puede presentar a la sede en la cual se inscribió.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Resultado de imagen para SIGUIENTE" id="196" name="Google Shape;196;p32">
            <a:hlinkClick action="ppaction://hlinksldjump" r:id="rId3"/>
          </p:cNvPr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670082" y="5674057"/>
            <a:ext cx="2225813" cy="11839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3"/>
          <p:cNvSpPr txBox="1"/>
          <p:nvPr/>
        </p:nvSpPr>
        <p:spPr>
          <a:xfrm>
            <a:off x="0" y="0"/>
            <a:ext cx="3603009" cy="685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MX" sz="4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Alcance Del Proyecto</a:t>
            </a:r>
            <a:endParaRPr b="1" sz="4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33"/>
          <p:cNvSpPr txBox="1"/>
          <p:nvPr/>
        </p:nvSpPr>
        <p:spPr>
          <a:xfrm>
            <a:off x="3727701" y="-240632"/>
            <a:ext cx="5292886" cy="6857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 pretende desarrollar una pagina web que pueda ser usada por el gimnasio Gym, acomodándose a las necesidades del modulo de atención al cliente, en las diversas sedes a nivel Bogotá.</a:t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4000">
              <a:solidFill>
                <a:srgbClr val="92D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Resultado de imagen para SIGUIENTE" id="203" name="Google Shape;203;p33">
            <a:hlinkClick action="ppaction://hlinksldjump" r:id="rId3"/>
          </p:cNvPr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670082" y="5674057"/>
            <a:ext cx="2225813" cy="11839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4"/>
          <p:cNvSpPr txBox="1"/>
          <p:nvPr/>
        </p:nvSpPr>
        <p:spPr>
          <a:xfrm>
            <a:off x="0" y="0"/>
            <a:ext cx="3630304" cy="685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MX" sz="4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Justificación</a:t>
            </a:r>
            <a:endParaRPr b="1" sz="4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34"/>
          <p:cNvSpPr txBox="1"/>
          <p:nvPr/>
        </p:nvSpPr>
        <p:spPr>
          <a:xfrm>
            <a:off x="3630304" y="0"/>
            <a:ext cx="5513696" cy="6857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 realizar este proyecto, generamos ventajas para los clientes como el fácil ingreso a todas las instituciones, un mayor control de sus rutinas y eficiencia administrativa de los recursos y usuarios.</a:t>
            </a:r>
            <a:endParaRPr sz="40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000">
              <a:solidFill>
                <a:srgbClr val="92D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Resultado de imagen para SIGUIENTE" id="210" name="Google Shape;210;p34">
            <a:hlinkClick action="ppaction://hlinksldjump" r:id="rId3"/>
          </p:cNvPr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670082" y="5674057"/>
            <a:ext cx="2225813" cy="11839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5"/>
          <p:cNvSpPr txBox="1"/>
          <p:nvPr/>
        </p:nvSpPr>
        <p:spPr>
          <a:xfrm>
            <a:off x="1801504" y="2374710"/>
            <a:ext cx="5500048" cy="2142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MX" sz="4000">
                <a:solidFill>
                  <a:srgbClr val="92D050"/>
                </a:solidFill>
                <a:latin typeface="Arial"/>
                <a:ea typeface="Arial"/>
                <a:cs typeface="Arial"/>
                <a:sym typeface="Arial"/>
              </a:rPr>
              <a:t>Componente Técnico</a:t>
            </a:r>
            <a:endParaRPr/>
          </a:p>
        </p:txBody>
      </p:sp>
    </p:spTree>
  </p:cSld>
  <p:clrMapOvr>
    <a:masterClrMapping/>
  </p:clrMapOvr>
  <p:transition spd="slow">
    <p:fade/>
  </p:transition>
</p:sld>
</file>

<file path=ppt/theme/theme1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ena2017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