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3"/>
  </p:notesMasterIdLst>
  <p:handoutMasterIdLst>
    <p:handoutMasterId r:id="rId34"/>
  </p:handoutMasterIdLst>
  <p:sldIdLst>
    <p:sldId id="323" r:id="rId2"/>
    <p:sldId id="339" r:id="rId3"/>
    <p:sldId id="352" r:id="rId4"/>
    <p:sldId id="340" r:id="rId5"/>
    <p:sldId id="341" r:id="rId6"/>
    <p:sldId id="342" r:id="rId7"/>
    <p:sldId id="343" r:id="rId8"/>
    <p:sldId id="344" r:id="rId9"/>
    <p:sldId id="351" r:id="rId10"/>
    <p:sldId id="345" r:id="rId11"/>
    <p:sldId id="366" r:id="rId12"/>
    <p:sldId id="367" r:id="rId13"/>
    <p:sldId id="346" r:id="rId14"/>
    <p:sldId id="347" r:id="rId15"/>
    <p:sldId id="348" r:id="rId16"/>
    <p:sldId id="353" r:id="rId17"/>
    <p:sldId id="349" r:id="rId18"/>
    <p:sldId id="350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38" r:id="rId3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9799"/>
    <a:srgbClr val="03979A"/>
    <a:srgbClr val="039698"/>
    <a:srgbClr val="03989B"/>
    <a:srgbClr val="039699"/>
    <a:srgbClr val="EF9306"/>
    <a:srgbClr val="EF9205"/>
    <a:srgbClr val="EF9406"/>
    <a:srgbClr val="F09506"/>
    <a:srgbClr val="009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434" autoAdjust="0"/>
  </p:normalViewPr>
  <p:slideViewPr>
    <p:cSldViewPr snapToGrid="0" snapToObjects="1">
      <p:cViewPr varScale="1">
        <p:scale>
          <a:sx n="69" d="100"/>
          <a:sy n="69" d="100"/>
        </p:scale>
        <p:origin x="146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1/04/2019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emf"/><Relationship Id="rId4" Type="http://schemas.openxmlformats.org/officeDocument/2006/relationships/image" Target="../media/image20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3.emf"/><Relationship Id="rId4" Type="http://schemas.openxmlformats.org/officeDocument/2006/relationships/image" Target="../media/image2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emf"/><Relationship Id="rId4" Type="http://schemas.openxmlformats.org/officeDocument/2006/relationships/image" Target="../media/image28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7.emf"/><Relationship Id="rId4" Type="http://schemas.openxmlformats.org/officeDocument/2006/relationships/image" Target="../media/image20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9.emf"/><Relationship Id="rId4" Type="http://schemas.openxmlformats.org/officeDocument/2006/relationships/image" Target="../media/image2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1.emf"/><Relationship Id="rId4" Type="http://schemas.openxmlformats.org/officeDocument/2006/relationships/image" Target="../media/image28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1"/>
            <a:ext cx="9269582" cy="68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-3091833" y="-1248464"/>
            <a:ext cx="914400" cy="1219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5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9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79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6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356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41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4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3D03DC-5ED8-7A42-A55E-C10C004AFC42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66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4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1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3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5678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50" r:id="rId16"/>
    <p:sldLayoutId id="2147483658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  <p:sldLayoutId id="2147483667" r:id="rId2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Gym_proyecto_sena_ADSI_180317-G1/Gym_proyecto_sena_ADSI_180317-G1/REQUERIMIENTOS%20Gym.docx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jpg"/><Relationship Id="rId4" Type="http://schemas.openxmlformats.org/officeDocument/2006/relationships/hyperlink" Target="Gym_proyecto_sena_ADSI_180317-G1/Gym%20Casos%20de%20uso.jp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5.png"/><Relationship Id="rId4" Type="http://schemas.openxmlformats.org/officeDocument/2006/relationships/hyperlink" Target="Gym_proyecto_sena_ADSI_180317-G1/Gym_proyecto_sena_ADSI_180317-G1/Casos%20de%20Uso%20Extendido.doc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hyperlink" Target="Gym_proyecto_sena_ADSI_180317-G1/Gym%20diagrama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jpg"/><Relationship Id="rId4" Type="http://schemas.openxmlformats.org/officeDocument/2006/relationships/hyperlink" Target="Gym_proyecto_sena_ADSI_180317-G1/Gym_proyecto_sena_ADSI_180317-G1/gym.jp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9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3301" y="1048633"/>
            <a:ext cx="8092007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6600" b="1" dirty="0">
                <a:solidFill>
                  <a:schemeClr val="accent5">
                    <a:lumMod val="75000"/>
                  </a:schemeClr>
                </a:solidFill>
              </a:rPr>
              <a:t>Proyecto 	</a:t>
            </a:r>
            <a:r>
              <a:rPr lang="es-CO" sz="6600" b="1" dirty="0" smtClean="0">
                <a:solidFill>
                  <a:schemeClr val="accent5">
                    <a:lumMod val="75000"/>
                  </a:schemeClr>
                </a:solidFill>
              </a:rPr>
              <a:t>Primer</a:t>
            </a:r>
            <a:endParaRPr lang="es-CO" sz="6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1240251" y="1910066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Trimestre </a:t>
            </a:r>
            <a:r>
              <a:rPr lang="es-CO" sz="4800" b="1" dirty="0" smtClean="0">
                <a:solidFill>
                  <a:schemeClr val="accent5">
                    <a:lumMod val="75000"/>
                  </a:schemeClr>
                </a:solidFill>
              </a:rPr>
              <a:t>ADSI </a:t>
            </a:r>
            <a:r>
              <a:rPr lang="es-CO" sz="4800" b="1" dirty="0">
                <a:solidFill>
                  <a:schemeClr val="accent5">
                    <a:lumMod val="75000"/>
                  </a:schemeClr>
                </a:solidFill>
              </a:rPr>
              <a:t>Diurno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-2415667" y="-342730"/>
            <a:ext cx="6114197" cy="7642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-311046" y="88694"/>
            <a:ext cx="9000700" cy="8848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8000" b="1" dirty="0" smtClean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GYM</a:t>
            </a:r>
            <a:endParaRPr lang="es-ES" sz="8000" b="1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4967" y="2347414"/>
            <a:ext cx="1746914" cy="8325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4967" y="2129051"/>
            <a:ext cx="2729552" cy="2183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3616657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32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Requerimientos Funcionales y No Funcionales</a:t>
            </a:r>
            <a:endParaRPr lang="es-ES" sz="32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26" name="Picture 2" descr="Resultado de imagen para INFORME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260" y="1818422"/>
            <a:ext cx="4896157" cy="32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IGUIENT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86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4967" y="2347414"/>
            <a:ext cx="1746914" cy="8325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4967" y="2129051"/>
            <a:ext cx="2729552" cy="2183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3616657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3200" b="1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Diagrama De </a:t>
            </a:r>
            <a:r>
              <a:rPr lang="es-MX" sz="32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s-MX" sz="3200" b="1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asos De Uso  </a:t>
            </a:r>
            <a:endParaRPr lang="es-ES" sz="32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28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45" y="1620675"/>
            <a:ext cx="5045550" cy="36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0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4967" y="2347414"/>
            <a:ext cx="1746914" cy="8325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4967" y="2129051"/>
            <a:ext cx="2729552" cy="218364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0" y="0"/>
            <a:ext cx="3616657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Casos De Uso Extendido</a:t>
            </a:r>
            <a:endParaRPr lang="es-ES" sz="32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28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01" y="1019480"/>
            <a:ext cx="4937194" cy="48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6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382137"/>
            <a:ext cx="3603009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Diagrama BPMN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endParaRPr lang="es-ES" sz="6000" b="1" dirty="0">
              <a:solidFill>
                <a:srgbClr val="92D05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568287" y="3152632"/>
            <a:ext cx="1760561" cy="9689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ES" sz="54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62" y="1177636"/>
            <a:ext cx="4951321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4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464024"/>
            <a:ext cx="3603009" cy="63939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Modelo Entidad Relación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endParaRPr lang="es-ES" sz="5400" b="1" dirty="0">
              <a:solidFill>
                <a:srgbClr val="92D05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431809" y="3084395"/>
            <a:ext cx="1856095" cy="1132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pic>
        <p:nvPicPr>
          <p:cNvPr id="7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04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211859"/>
            <a:ext cx="3620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Diccionario De Datos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32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4836" y="338464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4400" b="1" dirty="0">
              <a:solidFill>
                <a:srgbClr val="92D050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800225" y="3115487"/>
            <a:ext cx="55193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Componente Técnico</a:t>
            </a:r>
            <a:endParaRPr lang="es-E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3781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3005352"/>
            <a:ext cx="3616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Cronograma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24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233864"/>
            <a:ext cx="3590925" cy="2286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Presupuestos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65" y="1700464"/>
            <a:ext cx="5096256" cy="3352800"/>
          </a:xfrm>
          <a:prstGeom prst="rect">
            <a:avLst/>
          </a:prstGeom>
        </p:spPr>
      </p:pic>
      <p:pic>
        <p:nvPicPr>
          <p:cNvPr id="4" name="Picture 4" descr="Resultado de imagen para SIGUIENT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935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90699" y="2390775"/>
            <a:ext cx="5534025" cy="207645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Componente  Técnico</a:t>
            </a:r>
            <a:endParaRPr lang="es-E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50804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9" y="204716"/>
            <a:ext cx="6277970" cy="12282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x-none" sz="5400" b="1" dirty="0">
                <a:solidFill>
                  <a:schemeClr val="accent5">
                    <a:lumMod val="75000"/>
                  </a:schemeClr>
                </a:solidFill>
              </a:rPr>
              <a:t>Integrantes:</a:t>
            </a:r>
            <a:endParaRPr lang="es-E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" y="818864"/>
            <a:ext cx="8543500" cy="61551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419" sz="2800" dirty="0">
                <a:latin typeface="Adobe Arabic"/>
              </a:rPr>
              <a:t>Juan David Beltrán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419" sz="2800" dirty="0">
                <a:latin typeface="Adobe Arabic"/>
              </a:rPr>
              <a:t>Wilmer Contreras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419" sz="2800" dirty="0">
                <a:latin typeface="Adobe Arabic"/>
              </a:rPr>
              <a:t>Miguel Ángel Pinzón Chávez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Adobe Arabic"/>
              </a:rPr>
              <a:t>Jhonnier </a:t>
            </a:r>
            <a:r>
              <a:rPr lang="es-MX" sz="2800" dirty="0">
                <a:latin typeface="Adobe Arabic"/>
              </a:rPr>
              <a:t>Orlando Castro García</a:t>
            </a:r>
            <a:endParaRPr lang="es-419" sz="2800" dirty="0">
              <a:latin typeface="Adobe Arabic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1143000" indent="-1143000" algn="l">
              <a:buFont typeface="Wingdings" panose="05000000000000000000" pitchFamily="2" charset="2"/>
              <a:buChar char="ü"/>
            </a:pPr>
            <a:endParaRPr lang="es-ES" sz="3200" b="1" dirty="0">
              <a:solidFill>
                <a:srgbClr val="92D050"/>
              </a:solidFill>
            </a:endParaRPr>
          </a:p>
        </p:txBody>
      </p:sp>
      <p:pic>
        <p:nvPicPr>
          <p:cNvPr id="4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24" y="5561762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055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36078" y="2459592"/>
            <a:ext cx="26833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Diagrama De Clases 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90" y="2241178"/>
            <a:ext cx="4920005" cy="23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1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2000250"/>
            <a:ext cx="3600450" cy="28289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Construcción Base De Datos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473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83922"/>
            <a:ext cx="36166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Uso de la Base de Datos con datos insertados, sus respectivas consultas y Joins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  <a:extLst>
              <a:ext uri="{FF2B5EF4-FFF2-40B4-BE49-F238E27FC236}">
                <a16:creationId xmlns:a16="http://schemas.microsoft.com/office/drawing/2014/main" id="{DED4A0DD-DABC-480F-9795-CC7DC93D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629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15152" y="2347415"/>
            <a:ext cx="5513696" cy="214269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Componente Técnico</a:t>
            </a:r>
            <a:endParaRPr lang="es-E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1742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76944" y="3056226"/>
            <a:ext cx="38667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Uso De HTML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  <a:extLst>
              <a:ext uri="{FF2B5EF4-FFF2-40B4-BE49-F238E27FC236}">
                <a16:creationId xmlns:a16="http://schemas.microsoft.com/office/drawing/2014/main" id="{30E93F31-E25B-45FE-8F81-A57F6067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52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3059668"/>
            <a:ext cx="3603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Uso De CSS</a:t>
            </a:r>
          </a:p>
        </p:txBody>
      </p:sp>
      <p:pic>
        <p:nvPicPr>
          <p:cNvPr id="5" name="Picture 4" descr="Resultado de imagen para SIGUIENTE">
            <a:hlinkClick r:id="rId2" action="ppaction://hlinksldjump"/>
            <a:extLst>
              <a:ext uri="{FF2B5EF4-FFF2-40B4-BE49-F238E27FC236}">
                <a16:creationId xmlns:a16="http://schemas.microsoft.com/office/drawing/2014/main" id="{B4E24F88-C339-43FA-8ED8-B6AFB43FF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50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2476226"/>
            <a:ext cx="36303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Uso De</a:t>
            </a:r>
          </a:p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JavaScript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  <a:extLst>
              <a:ext uri="{FF2B5EF4-FFF2-40B4-BE49-F238E27FC236}">
                <a16:creationId xmlns:a16="http://schemas.microsoft.com/office/drawing/2014/main" id="{6391BD30-DD70-43AC-9748-765BC804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618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7856" y="2347415"/>
            <a:ext cx="5527343" cy="21563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Componente Técnico</a:t>
            </a:r>
            <a:endParaRPr lang="es-ES" sz="4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1072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FEFB890-190E-4519-911F-B187CE1BD095}"/>
              </a:ext>
            </a:extLst>
          </p:cNvPr>
          <p:cNvSpPr/>
          <p:nvPr/>
        </p:nvSpPr>
        <p:spPr>
          <a:xfrm>
            <a:off x="-76200" y="1100007"/>
            <a:ext cx="36153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Código Según Diagrama De Clases Usando El Lenguaje PHP.</a:t>
            </a:r>
          </a:p>
        </p:txBody>
      </p:sp>
      <p:pic>
        <p:nvPicPr>
          <p:cNvPr id="6" name="Picture 4" descr="Resultado de imagen para SIGUIENTE">
            <a:hlinkClick r:id="rId2" action="ppaction://hlinksldjump"/>
            <a:extLst>
              <a:ext uri="{FF2B5EF4-FFF2-40B4-BE49-F238E27FC236}">
                <a16:creationId xmlns:a16="http://schemas.microsoft.com/office/drawing/2014/main" id="{69CC61A8-61D3-4B3F-A294-2A1154DF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686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F4FE514-801B-4637-BA75-F98EC7844EF5}"/>
              </a:ext>
            </a:extLst>
          </p:cNvPr>
          <p:cNvSpPr/>
          <p:nvPr/>
        </p:nvSpPr>
        <p:spPr>
          <a:xfrm>
            <a:off x="0" y="2136338"/>
            <a:ext cx="36294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Aplicativo Conectado A La Base De Datos.</a:t>
            </a:r>
          </a:p>
        </p:txBody>
      </p:sp>
      <p:pic>
        <p:nvPicPr>
          <p:cNvPr id="9" name="Picture 4" descr="Resultado de imagen para SIGUIENTE">
            <a:hlinkClick r:id="rId2" action="ppaction://hlinksldjump"/>
            <a:extLst>
              <a:ext uri="{FF2B5EF4-FFF2-40B4-BE49-F238E27FC236}">
                <a16:creationId xmlns:a16="http://schemas.microsoft.com/office/drawing/2014/main" id="{76E9AA50-9406-413D-B3D8-CC355A9A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26" y="5850432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25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27472" y="2361063"/>
            <a:ext cx="5501375" cy="21426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/>
              </a:rPr>
              <a:t>Componente Metodológico</a:t>
            </a:r>
          </a:p>
        </p:txBody>
      </p:sp>
    </p:spTree>
    <p:extLst>
      <p:ext uri="{BB962C8B-B14F-4D97-AF65-F5344CB8AC3E}">
        <p14:creationId xmlns:p14="http://schemas.microsoft.com/office/powerpoint/2010/main" val="1125493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BE2A47D-54C6-4A9B-AC96-6B816CE9903F}"/>
              </a:ext>
            </a:extLst>
          </p:cNvPr>
          <p:cNvSpPr/>
          <p:nvPr/>
        </p:nvSpPr>
        <p:spPr>
          <a:xfrm>
            <a:off x="0" y="2136338"/>
            <a:ext cx="3629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Uso de un motor de base de datos</a:t>
            </a:r>
          </a:p>
        </p:txBody>
      </p:sp>
      <p:pic>
        <p:nvPicPr>
          <p:cNvPr id="3" name="Picture 4" descr="Resultado de imagen para SIGUIENTE">
            <a:hlinkClick r:id="rId2" action="ppaction://hlinksldjump"/>
            <a:extLst>
              <a:ext uri="{FF2B5EF4-FFF2-40B4-BE49-F238E27FC236}">
                <a16:creationId xmlns:a16="http://schemas.microsoft.com/office/drawing/2014/main" id="{D449CA91-BED7-4DAB-8F19-87A4C82D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523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9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1"/>
            <a:ext cx="3630304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Objetivos Generales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30304" y="0"/>
            <a:ext cx="5513696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cs typeface="Adobe Arabic" panose="02040503050201020203"/>
              </a:rPr>
              <a:t>Programar un software web exclusivo para el gimnasio </a:t>
            </a:r>
            <a:r>
              <a:rPr lang="es-MX" sz="3200" dirty="0" err="1">
                <a:cs typeface="Adobe Arabic" panose="02040503050201020203"/>
              </a:rPr>
              <a:t>Gym</a:t>
            </a:r>
            <a:r>
              <a:rPr lang="es-MX" sz="3200" dirty="0">
                <a:cs typeface="Adobe Arabic" panose="02040503050201020203"/>
              </a:rPr>
              <a:t>, el cual permita administrar una base de datos generalizada y personalizada, que produzca una mejora en la administración de información de los clientes y de los servicios brindados.</a:t>
            </a:r>
            <a:endParaRPr lang="es-419" sz="3200" dirty="0">
              <a:cs typeface="Adobe Arabic" panose="02040503050201020203"/>
            </a:endParaRPr>
          </a:p>
          <a:p>
            <a:pPr algn="l"/>
            <a:endParaRPr lang="es-ES" sz="4400" b="1" dirty="0">
              <a:solidFill>
                <a:srgbClr val="92D05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626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" y="0"/>
            <a:ext cx="3630304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Objetivos Específicos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30305" y="0"/>
            <a:ext cx="5513695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MX" sz="2400" dirty="0"/>
              <a:t>Recolectar información acerca de los servicios brindados por el gimnasio, por medio de entrevistas presenciales. 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CO" sz="2400" dirty="0">
              <a:ea typeface="Noto Sans Symbols"/>
              <a:cs typeface="Noto Sans Symbols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400" dirty="0"/>
              <a:t>Realizar el procedimiento de desarrollo del aplicativo web, aplicando los procedimientos vistos.</a:t>
            </a:r>
            <a:endParaRPr lang="es-419" sz="2400" dirty="0"/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CO" sz="2400" dirty="0">
              <a:ea typeface="Noto Sans Symbols"/>
              <a:cs typeface="Noto Sans Symbols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s-MX" sz="2400" dirty="0"/>
              <a:t>Complementar los conocimientos adquiridos ,con búsquedas mas profundas de  las aplicaciones usadas.</a:t>
            </a:r>
            <a:endParaRPr lang="es-CO" sz="2400" dirty="0">
              <a:ea typeface="Noto Sans Symbols"/>
              <a:cs typeface="Noto Sans Symbols"/>
            </a:endParaRPr>
          </a:p>
        </p:txBody>
      </p:sp>
      <p:pic>
        <p:nvPicPr>
          <p:cNvPr id="4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672"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56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00251" y="1091821"/>
            <a:ext cx="3002507" cy="47767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-1" y="0"/>
            <a:ext cx="3603009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Planteamiento Del Problema</a:t>
            </a:r>
            <a:endParaRPr lang="es-ES" sz="36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03009" y="0"/>
            <a:ext cx="5540991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cs typeface="Adobe Arabic" panose="02040503050201020203"/>
              </a:rPr>
              <a:t>Actualmente el gimnasio </a:t>
            </a:r>
            <a:r>
              <a:rPr lang="es-MX" sz="3200" dirty="0" err="1">
                <a:cs typeface="Adobe Arabic" panose="02040503050201020203"/>
              </a:rPr>
              <a:t>Gym</a:t>
            </a:r>
            <a:r>
              <a:rPr lang="es-MX" sz="3200" dirty="0">
                <a:cs typeface="Adobe Arabic" panose="02040503050201020203"/>
              </a:rPr>
              <a:t> cuenta con varias sedes, las cuales cada una de ellas poseen un registro propio, esto genera deficiencia para los clientes debido a que el usuario únicamente se puede presentar a la sede en la cual se inscribió.</a:t>
            </a:r>
            <a:endParaRPr lang="es-419" sz="3200" dirty="0">
              <a:cs typeface="Adobe Arabic" panose="02040503050201020203"/>
            </a:endParaRPr>
          </a:p>
        </p:txBody>
      </p:sp>
      <p:pic>
        <p:nvPicPr>
          <p:cNvPr id="5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856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3603009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Alcance Del Proyecto</a:t>
            </a:r>
            <a:endParaRPr lang="es-ES" sz="4000" b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727701" y="-240632"/>
            <a:ext cx="5292886" cy="6857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s-CO" sz="5600" dirty="0">
              <a:solidFill>
                <a:srgbClr val="000000"/>
              </a:solidFill>
              <a:latin typeface="Adobe Arabic" panose="02040503050201020203" pitchFamily="18" charset="-78"/>
              <a:ea typeface="Arial" panose="020B0604020202020204" pitchFamily="34" charset="0"/>
              <a:cs typeface="Adobe Arabic" panose="02040503050201020203" pitchFamily="18" charset="-78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solidFill>
                  <a:srgbClr val="000000"/>
                </a:solidFill>
                <a:ea typeface="Arial" panose="020B0604020202020204" pitchFamily="34" charset="0"/>
                <a:cs typeface="Adobe Arabic" panose="02040503050201020203"/>
              </a:rPr>
              <a:t>Lo que se pretende es desarrollar una pagina web que pueda ser usada por el gimnasio </a:t>
            </a:r>
            <a:r>
              <a:rPr lang="es-CO" sz="2800" dirty="0" err="1">
                <a:solidFill>
                  <a:srgbClr val="000000"/>
                </a:solidFill>
                <a:ea typeface="Arial" panose="020B0604020202020204" pitchFamily="34" charset="0"/>
                <a:cs typeface="Adobe Arabic" panose="02040503050201020203"/>
              </a:rPr>
              <a:t>Gym</a:t>
            </a:r>
            <a:r>
              <a:rPr lang="es-CO" sz="2800" dirty="0">
                <a:solidFill>
                  <a:srgbClr val="000000"/>
                </a:solidFill>
                <a:ea typeface="Arial" panose="020B0604020202020204" pitchFamily="34" charset="0"/>
                <a:cs typeface="Adobe Arabic" panose="02040503050201020203"/>
              </a:rPr>
              <a:t>, acomodándose a las necesidades del modulo de atención al cliente. </a:t>
            </a:r>
            <a:endParaRPr lang="es-ES" sz="2800" dirty="0">
              <a:solidFill>
                <a:srgbClr val="000000"/>
              </a:solidFill>
              <a:ea typeface="Calibri" panose="020F0502020204030204" pitchFamily="34" charset="0"/>
              <a:cs typeface="Adobe Arabic" panose="02040503050201020203"/>
            </a:endParaRPr>
          </a:p>
          <a:p>
            <a:pPr algn="l"/>
            <a:endParaRPr lang="es-ES" sz="4000" b="1" dirty="0">
              <a:solidFill>
                <a:srgbClr val="92D050"/>
              </a:solidFill>
            </a:endParaRPr>
          </a:p>
        </p:txBody>
      </p:sp>
      <p:pic>
        <p:nvPicPr>
          <p:cNvPr id="4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590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0" y="0"/>
            <a:ext cx="3630304" cy="6858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x-none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Justificación</a:t>
            </a:r>
            <a:endParaRPr lang="es-E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30304" y="0"/>
            <a:ext cx="5513696" cy="6857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s-MX" sz="3200" dirty="0">
                <a:cs typeface="Adobe Arabic" panose="02040503050201020203"/>
              </a:rPr>
              <a:t>Al realizar este proyecto, generamos ventajas para los clientes como el fácil ingreso a todas las instituciones, un mayor control de sus rutinas y eficiencia administrativa de los recursos y usuarios</a:t>
            </a:r>
            <a:r>
              <a:rPr lang="es-MX" sz="3200" dirty="0" smtClean="0">
                <a:cs typeface="Adobe Arabic" panose="02040503050201020203"/>
              </a:rPr>
              <a:t>.</a:t>
            </a:r>
            <a:endParaRPr lang="es-ES" sz="4000" dirty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l"/>
            <a:endParaRPr lang="es-ES" sz="4000" b="1" dirty="0">
              <a:solidFill>
                <a:srgbClr val="92D050"/>
              </a:solidFill>
            </a:endParaRPr>
          </a:p>
        </p:txBody>
      </p:sp>
      <p:pic>
        <p:nvPicPr>
          <p:cNvPr id="4" name="Picture 4" descr="Resultado de imagen para SIGUIENT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2" y="5674057"/>
            <a:ext cx="2225813" cy="11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96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ageCurlDouble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01504" y="2374710"/>
            <a:ext cx="5500048" cy="21426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4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/>
              </a:rPr>
              <a:t>Componente Técnico</a:t>
            </a:r>
          </a:p>
        </p:txBody>
      </p:sp>
    </p:spTree>
    <p:extLst>
      <p:ext uri="{BB962C8B-B14F-4D97-AF65-F5344CB8AC3E}">
        <p14:creationId xmlns:p14="http://schemas.microsoft.com/office/powerpoint/2010/main" val="1442013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na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2017" id="{DE7CE31E-70B8-4405-8AA7-12A651D335BD}" vid="{BF8FEB5D-A3DE-44D8-B5D3-BD477EF0426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sena2017</Template>
  <TotalTime>2068</TotalTime>
  <Words>317</Words>
  <Application>Microsoft Office PowerPoint</Application>
  <PresentationFormat>Presentación en pantalla (4:3)</PresentationFormat>
  <Paragraphs>47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Adobe Arabic</vt:lpstr>
      <vt:lpstr>Algerian</vt:lpstr>
      <vt:lpstr>Arial</vt:lpstr>
      <vt:lpstr>Calibri</vt:lpstr>
      <vt:lpstr>Noto Sans Symbols</vt:lpstr>
      <vt:lpstr>Wingdings</vt:lpstr>
      <vt:lpstr>sena2017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235</cp:revision>
  <dcterms:created xsi:type="dcterms:W3CDTF">2014-06-25T16:18:26Z</dcterms:created>
  <dcterms:modified xsi:type="dcterms:W3CDTF">2019-04-01T19:19:29Z</dcterms:modified>
</cp:coreProperties>
</file>