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8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9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0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1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2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3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31" r:id="rId2"/>
    <p:sldMasterId id="2147483748" r:id="rId3"/>
    <p:sldMasterId id="2147483807" r:id="rId4"/>
    <p:sldMasterId id="2147483900" r:id="rId5"/>
    <p:sldMasterId id="2147483912" r:id="rId6"/>
    <p:sldMasterId id="2147483985" r:id="rId7"/>
    <p:sldMasterId id="2147483999" r:id="rId8"/>
    <p:sldMasterId id="2147484050" r:id="rId9"/>
    <p:sldMasterId id="2147484064" r:id="rId10"/>
    <p:sldMasterId id="2147484088" r:id="rId11"/>
    <p:sldMasterId id="2147484100" r:id="rId12"/>
    <p:sldMasterId id="2147484112" r:id="rId13"/>
    <p:sldMasterId id="2147484124" r:id="rId14"/>
  </p:sldMasterIdLst>
  <p:notesMasterIdLst>
    <p:notesMasterId r:id="rId48"/>
  </p:notesMasterIdLst>
  <p:sldIdLst>
    <p:sldId id="307" r:id="rId15"/>
    <p:sldId id="400" r:id="rId16"/>
    <p:sldId id="294" r:id="rId17"/>
    <p:sldId id="308" r:id="rId18"/>
    <p:sldId id="335" r:id="rId19"/>
    <p:sldId id="262" r:id="rId20"/>
    <p:sldId id="384" r:id="rId21"/>
    <p:sldId id="363" r:id="rId22"/>
    <p:sldId id="303" r:id="rId23"/>
    <p:sldId id="357" r:id="rId24"/>
    <p:sldId id="380" r:id="rId25"/>
    <p:sldId id="358" r:id="rId26"/>
    <p:sldId id="381" r:id="rId27"/>
    <p:sldId id="359" r:id="rId28"/>
    <p:sldId id="382" r:id="rId29"/>
    <p:sldId id="360" r:id="rId30"/>
    <p:sldId id="377" r:id="rId31"/>
    <p:sldId id="378" r:id="rId32"/>
    <p:sldId id="379" r:id="rId33"/>
    <p:sldId id="383" r:id="rId34"/>
    <p:sldId id="362" r:id="rId35"/>
    <p:sldId id="273" r:id="rId36"/>
    <p:sldId id="404" r:id="rId37"/>
    <p:sldId id="389" r:id="rId38"/>
    <p:sldId id="397" r:id="rId39"/>
    <p:sldId id="393" r:id="rId40"/>
    <p:sldId id="394" r:id="rId41"/>
    <p:sldId id="395" r:id="rId42"/>
    <p:sldId id="396" r:id="rId43"/>
    <p:sldId id="398" r:id="rId44"/>
    <p:sldId id="399" r:id="rId45"/>
    <p:sldId id="403" r:id="rId46"/>
    <p:sldId id="402" r:id="rId47"/>
  </p:sldIdLst>
  <p:sldSz cx="9144000" cy="6858000" type="screen4x3"/>
  <p:notesSz cx="6850063" cy="998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57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dirty="0"/>
              <a:t>NARKOTIK</a:t>
            </a:r>
            <a:r>
              <a:rPr lang="en-US" dirty="0"/>
              <a:t> &amp; PSIKO</a:t>
            </a:r>
            <a:endParaRPr lang="id-ID" dirty="0"/>
          </a:p>
        </c:rich>
      </c:tx>
      <c:layout>
        <c:manualLayout>
          <c:xMode val="edge"/>
          <c:yMode val="edge"/>
          <c:x val="0.40066144102190382"/>
          <c:y val="2.812508901503591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KASUS</c:v>
                </c:pt>
              </c:strCache>
            </c:strRef>
          </c:tx>
          <c:spPr>
            <a:ln w="22171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723</c:v>
                </c:pt>
                <c:pt idx="1">
                  <c:v>773</c:v>
                </c:pt>
                <c:pt idx="2">
                  <c:v>831</c:v>
                </c:pt>
                <c:pt idx="3">
                  <c:v>1177</c:v>
                </c:pt>
                <c:pt idx="4">
                  <c:v>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BF-4D4E-BF2F-3FA4B57F0C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TERSANGKA</c:v>
                </c:pt>
              </c:strCache>
            </c:strRef>
          </c:tx>
          <c:spPr>
            <a:ln w="22171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926</c:v>
                </c:pt>
                <c:pt idx="1">
                  <c:v>960</c:v>
                </c:pt>
                <c:pt idx="2">
                  <c:v>1085</c:v>
                </c:pt>
                <c:pt idx="3">
                  <c:v>1434</c:v>
                </c:pt>
                <c:pt idx="4">
                  <c:v>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BF-4D4E-BF2F-3FA4B57F0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02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37886624"/>
        <c:axId val="1"/>
      </c:lineChart>
      <c:catAx>
        <c:axId val="73788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02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4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4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88662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4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57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dirty="0"/>
              <a:t>BAHAN ADIKTIF</a:t>
            </a:r>
          </a:p>
        </c:rich>
      </c:tx>
      <c:layout>
        <c:manualLayout>
          <c:xMode val="edge"/>
          <c:yMode val="edge"/>
          <c:x val="0.21984378764248672"/>
          <c:y val="3.848542188040448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KASUS</c:v>
                </c:pt>
              </c:strCache>
            </c:strRef>
          </c:tx>
          <c:spPr>
            <a:ln w="22171" cap="rnd" cmpd="sng" algn="ctr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1086</c:v>
                </c:pt>
                <c:pt idx="1">
                  <c:v>885</c:v>
                </c:pt>
                <c:pt idx="2">
                  <c:v>634</c:v>
                </c:pt>
                <c:pt idx="3">
                  <c:v>690</c:v>
                </c:pt>
                <c:pt idx="4">
                  <c:v>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BE-4714-8F17-7C2A2C319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TERSANGKA</c:v>
                </c:pt>
              </c:strCache>
            </c:strRef>
          </c:tx>
          <c:spPr>
            <a:ln w="22171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1111</c:v>
                </c:pt>
                <c:pt idx="1">
                  <c:v>971</c:v>
                </c:pt>
                <c:pt idx="2">
                  <c:v>693</c:v>
                </c:pt>
                <c:pt idx="3">
                  <c:v>751</c:v>
                </c:pt>
                <c:pt idx="4">
                  <c:v>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BE-4714-8F17-7C2A2C319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02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51864720"/>
        <c:axId val="1"/>
      </c:lineChart>
      <c:catAx>
        <c:axId val="45186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02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4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4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86472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4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57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dirty="0"/>
              <a:t>SEDIAAN</a:t>
            </a:r>
            <a:r>
              <a:rPr lang="id-ID" baseline="0" dirty="0"/>
              <a:t> FARMASI</a:t>
            </a:r>
            <a:endParaRPr lang="id-ID" dirty="0"/>
          </a:p>
        </c:rich>
      </c:tx>
      <c:layout>
        <c:manualLayout>
          <c:xMode val="edge"/>
          <c:yMode val="edge"/>
          <c:x val="0.21984378764248672"/>
          <c:y val="3.848542188040448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KASUS</c:v>
                </c:pt>
              </c:strCache>
            </c:strRef>
          </c:tx>
          <c:spPr>
            <a:ln w="22171" cap="rnd" cmpd="sng" algn="ctr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</c:v>
                </c:pt>
                <c:pt idx="1">
                  <c:v>46</c:v>
                </c:pt>
                <c:pt idx="2">
                  <c:v>37</c:v>
                </c:pt>
                <c:pt idx="3">
                  <c:v>88</c:v>
                </c:pt>
                <c:pt idx="4">
                  <c:v>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BE-4714-8F17-7C2A2C319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TERSANGKA</c:v>
                </c:pt>
              </c:strCache>
            </c:strRef>
          </c:tx>
          <c:spPr>
            <a:ln w="22171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</c:v>
                </c:pt>
                <c:pt idx="1">
                  <c:v>53</c:v>
                </c:pt>
                <c:pt idx="2">
                  <c:v>40</c:v>
                </c:pt>
                <c:pt idx="3">
                  <c:v>104</c:v>
                </c:pt>
                <c:pt idx="4">
                  <c:v>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BE-4714-8F17-7C2A2C319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02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51864720"/>
        <c:axId val="1"/>
      </c:lineChart>
      <c:catAx>
        <c:axId val="45186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02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4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4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86472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4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EC005-DD6C-4C1B-83E0-5765384F6B19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C160FB-8AB0-494C-A4A0-DCACF292F1E7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d-ID" dirty="0"/>
            <a:t>BKO  adalah senyawa sintetis atau bisa juga produk kimiawi yang berasal dari bahan alam yang umumnya digunakan pada pengobatan modern. </a:t>
          </a:r>
          <a:endParaRPr lang="en-US" dirty="0"/>
        </a:p>
      </dgm:t>
    </dgm:pt>
    <dgm:pt modelId="{4F8274AE-6BBD-4A53-AAA2-3C102DAA4983}" type="parTrans" cxnId="{71EF3DAE-3C3A-4D03-9E3F-D90E2AB2A976}">
      <dgm:prSet/>
      <dgm:spPr/>
      <dgm:t>
        <a:bodyPr/>
        <a:lstStyle/>
        <a:p>
          <a:endParaRPr lang="en-US"/>
        </a:p>
      </dgm:t>
    </dgm:pt>
    <dgm:pt modelId="{A8348E50-25CA-4C71-8AF8-D01CC16626B0}" type="sibTrans" cxnId="{71EF3DAE-3C3A-4D03-9E3F-D90E2AB2A976}">
      <dgm:prSet/>
      <dgm:spPr/>
      <dgm:t>
        <a:bodyPr/>
        <a:lstStyle/>
        <a:p>
          <a:endParaRPr lang="en-US"/>
        </a:p>
      </dgm:t>
    </dgm:pt>
    <dgm:pt modelId="{8ECA6180-9CBB-45A9-9A38-3CF3804312DC}">
      <dgm:prSet phldrT="[Text]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d-ID" dirty="0"/>
            <a:t> </a:t>
          </a:r>
          <a:endParaRPr lang="en-US" dirty="0"/>
        </a:p>
      </dgm:t>
    </dgm:pt>
    <dgm:pt modelId="{AFCFEDF3-03FB-4A29-BA41-06635DDF02D5}" type="parTrans" cxnId="{2D0C383A-4D7B-45EE-8DD4-268D2BCAE3B4}">
      <dgm:prSet/>
      <dgm:spPr/>
      <dgm:t>
        <a:bodyPr/>
        <a:lstStyle/>
        <a:p>
          <a:endParaRPr lang="en-US"/>
        </a:p>
      </dgm:t>
    </dgm:pt>
    <dgm:pt modelId="{1F417D0E-5588-434F-8FC3-3E62D8E7E1AF}" type="sibTrans" cxnId="{2D0C383A-4D7B-45EE-8DD4-268D2BCAE3B4}">
      <dgm:prSet/>
      <dgm:spPr/>
      <dgm:t>
        <a:bodyPr/>
        <a:lstStyle/>
        <a:p>
          <a:endParaRPr lang="en-US"/>
        </a:p>
      </dgm:t>
    </dgm:pt>
    <dgm:pt modelId="{68C831A7-CBDA-4073-A21B-644B16BE7834}" type="pres">
      <dgm:prSet presAssocID="{4DBEC005-DD6C-4C1B-83E0-5765384F6B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C36953-7492-42A4-A5CC-C25524450DFC}" type="pres">
      <dgm:prSet presAssocID="{D0C160FB-8AB0-494C-A4A0-DCACF292F1E7}" presName="comp" presStyleCnt="0"/>
      <dgm:spPr/>
    </dgm:pt>
    <dgm:pt modelId="{EB85CE20-EAE6-497A-AC37-AC260A11B717}" type="pres">
      <dgm:prSet presAssocID="{D0C160FB-8AB0-494C-A4A0-DCACF292F1E7}" presName="box" presStyleLbl="node1" presStyleIdx="0" presStyleCnt="2" custScaleY="55977" custLinFactNeighborY="-962"/>
      <dgm:spPr/>
      <dgm:t>
        <a:bodyPr/>
        <a:lstStyle/>
        <a:p>
          <a:endParaRPr lang="en-US"/>
        </a:p>
      </dgm:t>
    </dgm:pt>
    <dgm:pt modelId="{56CD5EB8-76A4-4283-B10B-3426273DA537}" type="pres">
      <dgm:prSet presAssocID="{D0C160FB-8AB0-494C-A4A0-DCACF292F1E7}" presName="img" presStyleLbl="f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C67EF71-D1AC-4E2A-844D-3D1C05490FBF}" type="pres">
      <dgm:prSet presAssocID="{D0C160FB-8AB0-494C-A4A0-DCACF292F1E7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5DFB9-4180-433F-BDA2-974595919DAA}" type="pres">
      <dgm:prSet presAssocID="{A8348E50-25CA-4C71-8AF8-D01CC16626B0}" presName="spacer" presStyleCnt="0"/>
      <dgm:spPr/>
    </dgm:pt>
    <dgm:pt modelId="{247326B0-65AF-43F1-B24D-7D74F35A43BD}" type="pres">
      <dgm:prSet presAssocID="{8ECA6180-9CBB-45A9-9A38-3CF3804312DC}" presName="comp" presStyleCnt="0"/>
      <dgm:spPr/>
    </dgm:pt>
    <dgm:pt modelId="{1CD64F98-77D4-489E-8A99-2B10C5FD8AF5}" type="pres">
      <dgm:prSet presAssocID="{8ECA6180-9CBB-45A9-9A38-3CF3804312DC}" presName="box" presStyleLbl="node1" presStyleIdx="1" presStyleCnt="2"/>
      <dgm:spPr/>
      <dgm:t>
        <a:bodyPr/>
        <a:lstStyle/>
        <a:p>
          <a:endParaRPr lang="en-US"/>
        </a:p>
      </dgm:t>
    </dgm:pt>
    <dgm:pt modelId="{33641D65-7291-41B9-A963-D4582C98D7E6}" type="pres">
      <dgm:prSet presAssocID="{8ECA6180-9CBB-45A9-9A38-3CF3804312DC}" presName="img" presStyleLbl="fgImgPlace1" presStyleIdx="1" presStyleCnt="2" custScaleX="61194" custScaleY="10119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4C5AD8B-ECC0-44A7-8575-9943AF8CC5EB}" type="pres">
      <dgm:prSet presAssocID="{8ECA6180-9CBB-45A9-9A38-3CF3804312DC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2CC572-0BAA-459F-A744-4D013A25CF25}" type="presOf" srcId="{D0C160FB-8AB0-494C-A4A0-DCACF292F1E7}" destId="{FC67EF71-D1AC-4E2A-844D-3D1C05490FBF}" srcOrd="1" destOrd="0" presId="urn:microsoft.com/office/officeart/2005/8/layout/vList4#1"/>
    <dgm:cxn modelId="{03C74B29-5A84-4DFC-99F0-2DCDEB5FCF1C}" type="presOf" srcId="{D0C160FB-8AB0-494C-A4A0-DCACF292F1E7}" destId="{EB85CE20-EAE6-497A-AC37-AC260A11B717}" srcOrd="0" destOrd="0" presId="urn:microsoft.com/office/officeart/2005/8/layout/vList4#1"/>
    <dgm:cxn modelId="{8C8E02BC-E10E-4396-843F-1075574774C4}" type="presOf" srcId="{8ECA6180-9CBB-45A9-9A38-3CF3804312DC}" destId="{1CD64F98-77D4-489E-8A99-2B10C5FD8AF5}" srcOrd="0" destOrd="0" presId="urn:microsoft.com/office/officeart/2005/8/layout/vList4#1"/>
    <dgm:cxn modelId="{FA04FE1E-B535-4135-9AB3-C0630BA32056}" type="presOf" srcId="{4DBEC005-DD6C-4C1B-83E0-5765384F6B19}" destId="{68C831A7-CBDA-4073-A21B-644B16BE7834}" srcOrd="0" destOrd="0" presId="urn:microsoft.com/office/officeart/2005/8/layout/vList4#1"/>
    <dgm:cxn modelId="{260287E2-E47B-4385-9FD0-0BBFDDA17F5F}" type="presOf" srcId="{8ECA6180-9CBB-45A9-9A38-3CF3804312DC}" destId="{B4C5AD8B-ECC0-44A7-8575-9943AF8CC5EB}" srcOrd="1" destOrd="0" presId="urn:microsoft.com/office/officeart/2005/8/layout/vList4#1"/>
    <dgm:cxn modelId="{71EF3DAE-3C3A-4D03-9E3F-D90E2AB2A976}" srcId="{4DBEC005-DD6C-4C1B-83E0-5765384F6B19}" destId="{D0C160FB-8AB0-494C-A4A0-DCACF292F1E7}" srcOrd="0" destOrd="0" parTransId="{4F8274AE-6BBD-4A53-AAA2-3C102DAA4983}" sibTransId="{A8348E50-25CA-4C71-8AF8-D01CC16626B0}"/>
    <dgm:cxn modelId="{2D0C383A-4D7B-45EE-8DD4-268D2BCAE3B4}" srcId="{4DBEC005-DD6C-4C1B-83E0-5765384F6B19}" destId="{8ECA6180-9CBB-45A9-9A38-3CF3804312DC}" srcOrd="1" destOrd="0" parTransId="{AFCFEDF3-03FB-4A29-BA41-06635DDF02D5}" sibTransId="{1F417D0E-5588-434F-8FC3-3E62D8E7E1AF}"/>
    <dgm:cxn modelId="{9B91AEBE-B9D1-497D-8C8B-14FA38329961}" type="presParOf" srcId="{68C831A7-CBDA-4073-A21B-644B16BE7834}" destId="{68C36953-7492-42A4-A5CC-C25524450DFC}" srcOrd="0" destOrd="0" presId="urn:microsoft.com/office/officeart/2005/8/layout/vList4#1"/>
    <dgm:cxn modelId="{1EE7730B-8053-4978-86C9-3BE331176E60}" type="presParOf" srcId="{68C36953-7492-42A4-A5CC-C25524450DFC}" destId="{EB85CE20-EAE6-497A-AC37-AC260A11B717}" srcOrd="0" destOrd="0" presId="urn:microsoft.com/office/officeart/2005/8/layout/vList4#1"/>
    <dgm:cxn modelId="{EA5FB897-5C2D-4CCF-B9E0-C2EA9A89DF2B}" type="presParOf" srcId="{68C36953-7492-42A4-A5CC-C25524450DFC}" destId="{56CD5EB8-76A4-4283-B10B-3426273DA537}" srcOrd="1" destOrd="0" presId="urn:microsoft.com/office/officeart/2005/8/layout/vList4#1"/>
    <dgm:cxn modelId="{22C8176A-886D-485E-8323-567A80988E8D}" type="presParOf" srcId="{68C36953-7492-42A4-A5CC-C25524450DFC}" destId="{FC67EF71-D1AC-4E2A-844D-3D1C05490FBF}" srcOrd="2" destOrd="0" presId="urn:microsoft.com/office/officeart/2005/8/layout/vList4#1"/>
    <dgm:cxn modelId="{574CF171-F6B6-4DFB-94CC-86DCCD923FFD}" type="presParOf" srcId="{68C831A7-CBDA-4073-A21B-644B16BE7834}" destId="{1DB5DFB9-4180-433F-BDA2-974595919DAA}" srcOrd="1" destOrd="0" presId="urn:microsoft.com/office/officeart/2005/8/layout/vList4#1"/>
    <dgm:cxn modelId="{A4A047FB-4065-424A-B309-F5BB5AF0EA36}" type="presParOf" srcId="{68C831A7-CBDA-4073-A21B-644B16BE7834}" destId="{247326B0-65AF-43F1-B24D-7D74F35A43BD}" srcOrd="2" destOrd="0" presId="urn:microsoft.com/office/officeart/2005/8/layout/vList4#1"/>
    <dgm:cxn modelId="{0C7059CC-773E-4E72-99CE-665093FCA1A0}" type="presParOf" srcId="{247326B0-65AF-43F1-B24D-7D74F35A43BD}" destId="{1CD64F98-77D4-489E-8A99-2B10C5FD8AF5}" srcOrd="0" destOrd="0" presId="urn:microsoft.com/office/officeart/2005/8/layout/vList4#1"/>
    <dgm:cxn modelId="{7CAE8299-5CB6-4E64-9DA6-2CAC400A3816}" type="presParOf" srcId="{247326B0-65AF-43F1-B24D-7D74F35A43BD}" destId="{33641D65-7291-41B9-A963-D4582C98D7E6}" srcOrd="1" destOrd="0" presId="urn:microsoft.com/office/officeart/2005/8/layout/vList4#1"/>
    <dgm:cxn modelId="{AED4F2C9-BE54-4FB1-814E-C957D52C2D63}" type="presParOf" srcId="{247326B0-65AF-43F1-B24D-7D74F35A43BD}" destId="{B4C5AD8B-ECC0-44A7-8575-9943AF8CC5EB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00028E-8D79-4FC8-95F4-2F1CC2B579B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3E565026-F49D-44A6-9DCC-5169F585374D}">
      <dgm:prSet phldrT="[Text]"/>
      <dgm:spPr/>
      <dgm:t>
        <a:bodyPr/>
        <a:lstStyle/>
        <a:p>
          <a:r>
            <a:rPr lang="id-ID" dirty="0"/>
            <a:t>BKO</a:t>
          </a:r>
        </a:p>
      </dgm:t>
    </dgm:pt>
    <dgm:pt modelId="{4BA8989D-B22A-4FF0-BBDC-29DA2B2924F4}" type="parTrans" cxnId="{C3670A9B-773E-4CCA-871A-56D1F997B9BC}">
      <dgm:prSet/>
      <dgm:spPr/>
      <dgm:t>
        <a:bodyPr/>
        <a:lstStyle/>
        <a:p>
          <a:endParaRPr lang="id-ID"/>
        </a:p>
      </dgm:t>
    </dgm:pt>
    <dgm:pt modelId="{E90D0D9B-A555-4B46-B5E1-F98372F17194}" type="sibTrans" cxnId="{C3670A9B-773E-4CCA-871A-56D1F997B9BC}">
      <dgm:prSet/>
      <dgm:spPr/>
      <dgm:t>
        <a:bodyPr/>
        <a:lstStyle/>
        <a:p>
          <a:endParaRPr lang="id-ID"/>
        </a:p>
      </dgm:t>
    </dgm:pt>
    <dgm:pt modelId="{11D9FA90-24C1-487D-BD24-4ED5CFE11776}">
      <dgm:prSet phldrT="[Text]"/>
      <dgm:spPr/>
      <dgm:t>
        <a:bodyPr/>
        <a:lstStyle/>
        <a:p>
          <a:r>
            <a:rPr lang="id-ID" dirty="0"/>
            <a:t>Bahan kimia aktif</a:t>
          </a:r>
        </a:p>
      </dgm:t>
    </dgm:pt>
    <dgm:pt modelId="{54C9DBBB-5B25-4669-8352-DCB78FCFB703}" type="parTrans" cxnId="{AC91B3CC-F45E-47BF-8C24-DA2C71052541}">
      <dgm:prSet/>
      <dgm:spPr/>
      <dgm:t>
        <a:bodyPr/>
        <a:lstStyle/>
        <a:p>
          <a:endParaRPr lang="id-ID"/>
        </a:p>
      </dgm:t>
    </dgm:pt>
    <dgm:pt modelId="{C7E92C4C-BA12-4FFC-9011-1D7E576C3677}" type="sibTrans" cxnId="{AC91B3CC-F45E-47BF-8C24-DA2C71052541}">
      <dgm:prSet/>
      <dgm:spPr/>
      <dgm:t>
        <a:bodyPr/>
        <a:lstStyle/>
        <a:p>
          <a:endParaRPr lang="id-ID"/>
        </a:p>
      </dgm:t>
    </dgm:pt>
    <dgm:pt modelId="{A8D7B6D6-2F5A-4E63-BF8D-F925BCC4AC05}">
      <dgm:prSet phldrT="[Text]"/>
      <dgm:spPr/>
      <dgm:t>
        <a:bodyPr/>
        <a:lstStyle/>
        <a:p>
          <a:r>
            <a:rPr lang="id-ID" dirty="0"/>
            <a:t>Obat Jadi</a:t>
          </a:r>
        </a:p>
      </dgm:t>
    </dgm:pt>
    <dgm:pt modelId="{4AB4AC29-4506-4576-B925-9C7C30D00317}" type="parTrans" cxnId="{4027A292-8F0C-47FA-B0FD-7E85D0E7B6F9}">
      <dgm:prSet/>
      <dgm:spPr/>
      <dgm:t>
        <a:bodyPr/>
        <a:lstStyle/>
        <a:p>
          <a:endParaRPr lang="id-ID"/>
        </a:p>
      </dgm:t>
    </dgm:pt>
    <dgm:pt modelId="{D7FA18A6-1018-4679-94E6-0A74B15D9BED}" type="sibTrans" cxnId="{4027A292-8F0C-47FA-B0FD-7E85D0E7B6F9}">
      <dgm:prSet/>
      <dgm:spPr/>
      <dgm:t>
        <a:bodyPr/>
        <a:lstStyle/>
        <a:p>
          <a:endParaRPr lang="id-ID"/>
        </a:p>
      </dgm:t>
    </dgm:pt>
    <dgm:pt modelId="{01122BE5-82B2-4D0D-9E6F-7A91DF74D418}">
      <dgm:prSet phldrT="[Text]" custT="1"/>
      <dgm:spPr/>
      <dgm:t>
        <a:bodyPr/>
        <a:lstStyle/>
        <a:p>
          <a:r>
            <a:rPr lang="id-ID" sz="1800" dirty="0"/>
            <a:t>Obat bebas</a:t>
          </a:r>
        </a:p>
      </dgm:t>
    </dgm:pt>
    <dgm:pt modelId="{E566D7F9-A031-4754-8A4D-27A3DA472CEA}" type="parTrans" cxnId="{78F2A176-1C38-455C-B2C4-60E059E5D7EE}">
      <dgm:prSet/>
      <dgm:spPr/>
      <dgm:t>
        <a:bodyPr/>
        <a:lstStyle/>
        <a:p>
          <a:endParaRPr lang="id-ID"/>
        </a:p>
      </dgm:t>
    </dgm:pt>
    <dgm:pt modelId="{9846E3AA-432E-414B-9F70-D92B6213225A}" type="sibTrans" cxnId="{78F2A176-1C38-455C-B2C4-60E059E5D7EE}">
      <dgm:prSet/>
      <dgm:spPr/>
      <dgm:t>
        <a:bodyPr/>
        <a:lstStyle/>
        <a:p>
          <a:endParaRPr lang="id-ID"/>
        </a:p>
      </dgm:t>
    </dgm:pt>
    <dgm:pt modelId="{7B9EF6A8-3A86-4A15-8CA6-6BD6CF8B553E}">
      <dgm:prSet phldrT="[Text]" custT="1"/>
      <dgm:spPr/>
      <dgm:t>
        <a:bodyPr/>
        <a:lstStyle/>
        <a:p>
          <a:r>
            <a:rPr lang="id-ID" sz="1800" dirty="0"/>
            <a:t>Obat keras</a:t>
          </a:r>
        </a:p>
      </dgm:t>
    </dgm:pt>
    <dgm:pt modelId="{C181A7F7-FEDA-462D-A46B-051FA184E85C}" type="parTrans" cxnId="{401DA0B1-66BD-44B6-B4D0-A834E8552C8F}">
      <dgm:prSet/>
      <dgm:spPr/>
      <dgm:t>
        <a:bodyPr/>
        <a:lstStyle/>
        <a:p>
          <a:endParaRPr lang="id-ID"/>
        </a:p>
      </dgm:t>
    </dgm:pt>
    <dgm:pt modelId="{A1696729-1312-426B-8C41-B8CD999F55A9}" type="sibTrans" cxnId="{401DA0B1-66BD-44B6-B4D0-A834E8552C8F}">
      <dgm:prSet/>
      <dgm:spPr/>
      <dgm:t>
        <a:bodyPr/>
        <a:lstStyle/>
        <a:p>
          <a:endParaRPr lang="id-ID"/>
        </a:p>
      </dgm:t>
    </dgm:pt>
    <dgm:pt modelId="{6F192ED8-A5FB-44B8-8251-47FBB3AE2853}">
      <dgm:prSet phldrT="[Text]" custT="1"/>
      <dgm:spPr/>
      <dgm:t>
        <a:bodyPr/>
        <a:lstStyle/>
        <a:p>
          <a:r>
            <a:rPr lang="id-ID" sz="1800" dirty="0"/>
            <a:t>Narkotik</a:t>
          </a:r>
          <a:endParaRPr lang="id-ID" sz="2400" dirty="0"/>
        </a:p>
      </dgm:t>
    </dgm:pt>
    <dgm:pt modelId="{C44345F8-56F3-4B53-8680-BFD5658447C4}" type="parTrans" cxnId="{792610E3-36BE-423F-B00A-C5A0A946BAAC}">
      <dgm:prSet/>
      <dgm:spPr/>
      <dgm:t>
        <a:bodyPr/>
        <a:lstStyle/>
        <a:p>
          <a:endParaRPr lang="id-ID"/>
        </a:p>
      </dgm:t>
    </dgm:pt>
    <dgm:pt modelId="{E53421D9-EBA6-4644-990A-08295FE5320C}" type="sibTrans" cxnId="{792610E3-36BE-423F-B00A-C5A0A946BAAC}">
      <dgm:prSet/>
      <dgm:spPr/>
      <dgm:t>
        <a:bodyPr/>
        <a:lstStyle/>
        <a:p>
          <a:endParaRPr lang="id-ID"/>
        </a:p>
      </dgm:t>
    </dgm:pt>
    <dgm:pt modelId="{588087AC-53D2-45D9-ACDA-557600610441}" type="pres">
      <dgm:prSet presAssocID="{6E00028E-8D79-4FC8-95F4-2F1CC2B579B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B40DC8-3437-437E-9B14-918D44626C7F}" type="pres">
      <dgm:prSet presAssocID="{3E565026-F49D-44A6-9DCC-5169F585374D}" presName="root1" presStyleCnt="0"/>
      <dgm:spPr/>
    </dgm:pt>
    <dgm:pt modelId="{1F574D04-723B-41EA-A9AE-1F3DCB7AD572}" type="pres">
      <dgm:prSet presAssocID="{3E565026-F49D-44A6-9DCC-5169F585374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EAF3B-F84F-4027-AA25-2D08C1207203}" type="pres">
      <dgm:prSet presAssocID="{3E565026-F49D-44A6-9DCC-5169F585374D}" presName="level2hierChild" presStyleCnt="0"/>
      <dgm:spPr/>
    </dgm:pt>
    <dgm:pt modelId="{1C142870-DE2B-49F2-A430-39889EC1B6BD}" type="pres">
      <dgm:prSet presAssocID="{54C9DBBB-5B25-4669-8352-DCB78FCFB70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7461B01-7A0C-41D2-A7B7-27B68BD270CC}" type="pres">
      <dgm:prSet presAssocID="{54C9DBBB-5B25-4669-8352-DCB78FCFB70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73FA63E-E5FA-49F7-B96F-61AEEF09740B}" type="pres">
      <dgm:prSet presAssocID="{11D9FA90-24C1-487D-BD24-4ED5CFE11776}" presName="root2" presStyleCnt="0"/>
      <dgm:spPr/>
    </dgm:pt>
    <dgm:pt modelId="{47532F4E-967C-4FEB-A610-F67AF73152CE}" type="pres">
      <dgm:prSet presAssocID="{11D9FA90-24C1-487D-BD24-4ED5CFE1177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00AFE-3983-455F-BB25-209C39A23863}" type="pres">
      <dgm:prSet presAssocID="{11D9FA90-24C1-487D-BD24-4ED5CFE11776}" presName="level3hierChild" presStyleCnt="0"/>
      <dgm:spPr/>
    </dgm:pt>
    <dgm:pt modelId="{06463FC8-3E38-4F7F-9C31-CD7A52F9F799}" type="pres">
      <dgm:prSet presAssocID="{4AB4AC29-4506-4576-B925-9C7C30D0031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E7AD7B-617B-4234-8FA5-2B0CA21B86DE}" type="pres">
      <dgm:prSet presAssocID="{4AB4AC29-4506-4576-B925-9C7C30D0031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F08CC5E-049B-4820-BCE1-0A8F9D2D4F88}" type="pres">
      <dgm:prSet presAssocID="{A8D7B6D6-2F5A-4E63-BF8D-F925BCC4AC05}" presName="root2" presStyleCnt="0"/>
      <dgm:spPr/>
    </dgm:pt>
    <dgm:pt modelId="{527D2C4C-66D9-45F4-A7CE-AA59443C66AC}" type="pres">
      <dgm:prSet presAssocID="{A8D7B6D6-2F5A-4E63-BF8D-F925BCC4AC0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4C3DB-EFC6-4A39-94AD-182D4B792B75}" type="pres">
      <dgm:prSet presAssocID="{A8D7B6D6-2F5A-4E63-BF8D-F925BCC4AC05}" presName="level3hierChild" presStyleCnt="0"/>
      <dgm:spPr/>
    </dgm:pt>
    <dgm:pt modelId="{4DC54E99-05E3-4C77-8999-0869587DDBB9}" type="pres">
      <dgm:prSet presAssocID="{E566D7F9-A031-4754-8A4D-27A3DA472CEA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AE4990BC-D96B-49E9-B256-86DCDBC85D62}" type="pres">
      <dgm:prSet presAssocID="{E566D7F9-A031-4754-8A4D-27A3DA472CEA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874D33C-D6E0-468F-AC47-56B6F028BCD9}" type="pres">
      <dgm:prSet presAssocID="{01122BE5-82B2-4D0D-9E6F-7A91DF74D418}" presName="root2" presStyleCnt="0"/>
      <dgm:spPr/>
    </dgm:pt>
    <dgm:pt modelId="{1393A639-BEEE-4900-954C-A20CA447E560}" type="pres">
      <dgm:prSet presAssocID="{01122BE5-82B2-4D0D-9E6F-7A91DF74D418}" presName="LevelTwoTextNode" presStyleLbl="node3" presStyleIdx="0" presStyleCnt="3" custScaleY="464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C43CA6-2B81-4B4C-B464-CE439228B8FD}" type="pres">
      <dgm:prSet presAssocID="{01122BE5-82B2-4D0D-9E6F-7A91DF74D418}" presName="level3hierChild" presStyleCnt="0"/>
      <dgm:spPr/>
    </dgm:pt>
    <dgm:pt modelId="{68B8C647-0A40-49A5-8684-012A432D0F93}" type="pres">
      <dgm:prSet presAssocID="{C181A7F7-FEDA-462D-A46B-051FA184E85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B119581D-507B-4D72-8071-4B2B87A16F0B}" type="pres">
      <dgm:prSet presAssocID="{C181A7F7-FEDA-462D-A46B-051FA184E85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A6891E3-F9CC-47EE-A10F-609FD6EF6253}" type="pres">
      <dgm:prSet presAssocID="{7B9EF6A8-3A86-4A15-8CA6-6BD6CF8B553E}" presName="root2" presStyleCnt="0"/>
      <dgm:spPr/>
    </dgm:pt>
    <dgm:pt modelId="{8044FA3A-1321-4EB6-8131-FE0529791736}" type="pres">
      <dgm:prSet presAssocID="{7B9EF6A8-3A86-4A15-8CA6-6BD6CF8B553E}" presName="LevelTwoTextNode" presStyleLbl="node3" presStyleIdx="1" presStyleCnt="3" custScaleY="435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47ACD-4E78-4F8A-A282-C79303B620B8}" type="pres">
      <dgm:prSet presAssocID="{7B9EF6A8-3A86-4A15-8CA6-6BD6CF8B553E}" presName="level3hierChild" presStyleCnt="0"/>
      <dgm:spPr/>
    </dgm:pt>
    <dgm:pt modelId="{33708AE7-551A-4BE2-A1DC-AC9AA64382AF}" type="pres">
      <dgm:prSet presAssocID="{C44345F8-56F3-4B53-8680-BFD5658447C4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A116433A-3F83-4E92-A76E-0F0411476CC6}" type="pres">
      <dgm:prSet presAssocID="{C44345F8-56F3-4B53-8680-BFD5658447C4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5396677-F0DC-4A4F-A101-38E9C4FB020F}" type="pres">
      <dgm:prSet presAssocID="{6F192ED8-A5FB-44B8-8251-47FBB3AE2853}" presName="root2" presStyleCnt="0"/>
      <dgm:spPr/>
    </dgm:pt>
    <dgm:pt modelId="{66EBDD99-9E6B-47B8-BA28-0083C618C1F3}" type="pres">
      <dgm:prSet presAssocID="{6F192ED8-A5FB-44B8-8251-47FBB3AE2853}" presName="LevelTwoTextNode" presStyleLbl="node3" presStyleIdx="2" presStyleCnt="3" custScaleY="478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EDE147-A2F9-4DE1-958B-ADD17B10FECF}" type="pres">
      <dgm:prSet presAssocID="{6F192ED8-A5FB-44B8-8251-47FBB3AE2853}" presName="level3hierChild" presStyleCnt="0"/>
      <dgm:spPr/>
    </dgm:pt>
  </dgm:ptLst>
  <dgm:cxnLst>
    <dgm:cxn modelId="{3A07643B-66BA-4DE1-8757-CD1A9FDE7203}" type="presOf" srcId="{C44345F8-56F3-4B53-8680-BFD5658447C4}" destId="{A116433A-3F83-4E92-A76E-0F0411476CC6}" srcOrd="1" destOrd="0" presId="urn:microsoft.com/office/officeart/2005/8/layout/hierarchy2"/>
    <dgm:cxn modelId="{8B7F96EC-260C-42B0-95CA-E55AAE985B4C}" type="presOf" srcId="{4AB4AC29-4506-4576-B925-9C7C30D00317}" destId="{06463FC8-3E38-4F7F-9C31-CD7A52F9F799}" srcOrd="0" destOrd="0" presId="urn:microsoft.com/office/officeart/2005/8/layout/hierarchy2"/>
    <dgm:cxn modelId="{4027A292-8F0C-47FA-B0FD-7E85D0E7B6F9}" srcId="{3E565026-F49D-44A6-9DCC-5169F585374D}" destId="{A8D7B6D6-2F5A-4E63-BF8D-F925BCC4AC05}" srcOrd="1" destOrd="0" parTransId="{4AB4AC29-4506-4576-B925-9C7C30D00317}" sibTransId="{D7FA18A6-1018-4679-94E6-0A74B15D9BED}"/>
    <dgm:cxn modelId="{E1B13273-D568-4D7C-96A0-10029EE6B39B}" type="presOf" srcId="{E566D7F9-A031-4754-8A4D-27A3DA472CEA}" destId="{4DC54E99-05E3-4C77-8999-0869587DDBB9}" srcOrd="0" destOrd="0" presId="urn:microsoft.com/office/officeart/2005/8/layout/hierarchy2"/>
    <dgm:cxn modelId="{792610E3-36BE-423F-B00A-C5A0A946BAAC}" srcId="{A8D7B6D6-2F5A-4E63-BF8D-F925BCC4AC05}" destId="{6F192ED8-A5FB-44B8-8251-47FBB3AE2853}" srcOrd="2" destOrd="0" parTransId="{C44345F8-56F3-4B53-8680-BFD5658447C4}" sibTransId="{E53421D9-EBA6-4644-990A-08295FE5320C}"/>
    <dgm:cxn modelId="{DC00A64E-42D8-4AEC-8280-CC8817165FB2}" type="presOf" srcId="{4AB4AC29-4506-4576-B925-9C7C30D00317}" destId="{34E7AD7B-617B-4234-8FA5-2B0CA21B86DE}" srcOrd="1" destOrd="0" presId="urn:microsoft.com/office/officeart/2005/8/layout/hierarchy2"/>
    <dgm:cxn modelId="{420D3E5F-11A3-4304-B927-41004BFEE955}" type="presOf" srcId="{E566D7F9-A031-4754-8A4D-27A3DA472CEA}" destId="{AE4990BC-D96B-49E9-B256-86DCDBC85D62}" srcOrd="1" destOrd="0" presId="urn:microsoft.com/office/officeart/2005/8/layout/hierarchy2"/>
    <dgm:cxn modelId="{0E7EB280-B4C7-4A9D-A2F5-47E17E1B9B23}" type="presOf" srcId="{C44345F8-56F3-4B53-8680-BFD5658447C4}" destId="{33708AE7-551A-4BE2-A1DC-AC9AA64382AF}" srcOrd="0" destOrd="0" presId="urn:microsoft.com/office/officeart/2005/8/layout/hierarchy2"/>
    <dgm:cxn modelId="{E3F0185B-C4A9-404B-8112-B08893367986}" type="presOf" srcId="{7B9EF6A8-3A86-4A15-8CA6-6BD6CF8B553E}" destId="{8044FA3A-1321-4EB6-8131-FE0529791736}" srcOrd="0" destOrd="0" presId="urn:microsoft.com/office/officeart/2005/8/layout/hierarchy2"/>
    <dgm:cxn modelId="{4B52CC08-EA38-4257-8208-73BDE931CB2B}" type="presOf" srcId="{01122BE5-82B2-4D0D-9E6F-7A91DF74D418}" destId="{1393A639-BEEE-4900-954C-A20CA447E560}" srcOrd="0" destOrd="0" presId="urn:microsoft.com/office/officeart/2005/8/layout/hierarchy2"/>
    <dgm:cxn modelId="{78F2A176-1C38-455C-B2C4-60E059E5D7EE}" srcId="{A8D7B6D6-2F5A-4E63-BF8D-F925BCC4AC05}" destId="{01122BE5-82B2-4D0D-9E6F-7A91DF74D418}" srcOrd="0" destOrd="0" parTransId="{E566D7F9-A031-4754-8A4D-27A3DA472CEA}" sibTransId="{9846E3AA-432E-414B-9F70-D92B6213225A}"/>
    <dgm:cxn modelId="{D90B0EA2-A791-4FE0-A7E5-DB38ED865C1C}" type="presOf" srcId="{C181A7F7-FEDA-462D-A46B-051FA184E85C}" destId="{68B8C647-0A40-49A5-8684-012A432D0F93}" srcOrd="0" destOrd="0" presId="urn:microsoft.com/office/officeart/2005/8/layout/hierarchy2"/>
    <dgm:cxn modelId="{9652B424-62FB-4A43-9A06-CFF2737506CF}" type="presOf" srcId="{11D9FA90-24C1-487D-BD24-4ED5CFE11776}" destId="{47532F4E-967C-4FEB-A610-F67AF73152CE}" srcOrd="0" destOrd="0" presId="urn:microsoft.com/office/officeart/2005/8/layout/hierarchy2"/>
    <dgm:cxn modelId="{A9925DD6-AF00-4619-A85B-99F296E3D19D}" type="presOf" srcId="{6F192ED8-A5FB-44B8-8251-47FBB3AE2853}" destId="{66EBDD99-9E6B-47B8-BA28-0083C618C1F3}" srcOrd="0" destOrd="0" presId="urn:microsoft.com/office/officeart/2005/8/layout/hierarchy2"/>
    <dgm:cxn modelId="{DADE890C-A3C2-4E5D-92AB-2389CEF5B361}" type="presOf" srcId="{3E565026-F49D-44A6-9DCC-5169F585374D}" destId="{1F574D04-723B-41EA-A9AE-1F3DCB7AD572}" srcOrd="0" destOrd="0" presId="urn:microsoft.com/office/officeart/2005/8/layout/hierarchy2"/>
    <dgm:cxn modelId="{4AB80871-4F1E-4453-9C6E-1EC73076845E}" type="presOf" srcId="{54C9DBBB-5B25-4669-8352-DCB78FCFB703}" destId="{07461B01-7A0C-41D2-A7B7-27B68BD270CC}" srcOrd="1" destOrd="0" presId="urn:microsoft.com/office/officeart/2005/8/layout/hierarchy2"/>
    <dgm:cxn modelId="{3664B697-BEFD-4036-9147-3BBB3D0B37CA}" type="presOf" srcId="{C181A7F7-FEDA-462D-A46B-051FA184E85C}" destId="{B119581D-507B-4D72-8071-4B2B87A16F0B}" srcOrd="1" destOrd="0" presId="urn:microsoft.com/office/officeart/2005/8/layout/hierarchy2"/>
    <dgm:cxn modelId="{08438AD0-E2F5-409B-BB09-04A91CB1A413}" type="presOf" srcId="{6E00028E-8D79-4FC8-95F4-2F1CC2B579B1}" destId="{588087AC-53D2-45D9-ACDA-557600610441}" srcOrd="0" destOrd="0" presId="urn:microsoft.com/office/officeart/2005/8/layout/hierarchy2"/>
    <dgm:cxn modelId="{6121D81E-3F9B-4628-801B-E257CFCAF76D}" type="presOf" srcId="{A8D7B6D6-2F5A-4E63-BF8D-F925BCC4AC05}" destId="{527D2C4C-66D9-45F4-A7CE-AA59443C66AC}" srcOrd="0" destOrd="0" presId="urn:microsoft.com/office/officeart/2005/8/layout/hierarchy2"/>
    <dgm:cxn modelId="{C3670A9B-773E-4CCA-871A-56D1F997B9BC}" srcId="{6E00028E-8D79-4FC8-95F4-2F1CC2B579B1}" destId="{3E565026-F49D-44A6-9DCC-5169F585374D}" srcOrd="0" destOrd="0" parTransId="{4BA8989D-B22A-4FF0-BBDC-29DA2B2924F4}" sibTransId="{E90D0D9B-A555-4B46-B5E1-F98372F17194}"/>
    <dgm:cxn modelId="{401DA0B1-66BD-44B6-B4D0-A834E8552C8F}" srcId="{A8D7B6D6-2F5A-4E63-BF8D-F925BCC4AC05}" destId="{7B9EF6A8-3A86-4A15-8CA6-6BD6CF8B553E}" srcOrd="1" destOrd="0" parTransId="{C181A7F7-FEDA-462D-A46B-051FA184E85C}" sibTransId="{A1696729-1312-426B-8C41-B8CD999F55A9}"/>
    <dgm:cxn modelId="{AC91B3CC-F45E-47BF-8C24-DA2C71052541}" srcId="{3E565026-F49D-44A6-9DCC-5169F585374D}" destId="{11D9FA90-24C1-487D-BD24-4ED5CFE11776}" srcOrd="0" destOrd="0" parTransId="{54C9DBBB-5B25-4669-8352-DCB78FCFB703}" sibTransId="{C7E92C4C-BA12-4FFC-9011-1D7E576C3677}"/>
    <dgm:cxn modelId="{5EBCDD63-B69B-4C55-A005-72B521EC261D}" type="presOf" srcId="{54C9DBBB-5B25-4669-8352-DCB78FCFB703}" destId="{1C142870-DE2B-49F2-A430-39889EC1B6BD}" srcOrd="0" destOrd="0" presId="urn:microsoft.com/office/officeart/2005/8/layout/hierarchy2"/>
    <dgm:cxn modelId="{E6A2DD25-82AD-46B7-8CD5-426C53845019}" type="presParOf" srcId="{588087AC-53D2-45D9-ACDA-557600610441}" destId="{61B40DC8-3437-437E-9B14-918D44626C7F}" srcOrd="0" destOrd="0" presId="urn:microsoft.com/office/officeart/2005/8/layout/hierarchy2"/>
    <dgm:cxn modelId="{C6B06435-D775-4331-A670-73DDEF5B5F4F}" type="presParOf" srcId="{61B40DC8-3437-437E-9B14-918D44626C7F}" destId="{1F574D04-723B-41EA-A9AE-1F3DCB7AD572}" srcOrd="0" destOrd="0" presId="urn:microsoft.com/office/officeart/2005/8/layout/hierarchy2"/>
    <dgm:cxn modelId="{D43EC4EC-9A2E-4D6B-88CD-CF5543E8AAC2}" type="presParOf" srcId="{61B40DC8-3437-437E-9B14-918D44626C7F}" destId="{6EFEAF3B-F84F-4027-AA25-2D08C1207203}" srcOrd="1" destOrd="0" presId="urn:microsoft.com/office/officeart/2005/8/layout/hierarchy2"/>
    <dgm:cxn modelId="{A02046A2-3A22-4018-ADEE-5A5BD524A2EC}" type="presParOf" srcId="{6EFEAF3B-F84F-4027-AA25-2D08C1207203}" destId="{1C142870-DE2B-49F2-A430-39889EC1B6BD}" srcOrd="0" destOrd="0" presId="urn:microsoft.com/office/officeart/2005/8/layout/hierarchy2"/>
    <dgm:cxn modelId="{22CE4F4D-AD59-4A79-A4CB-8C9C118EA075}" type="presParOf" srcId="{1C142870-DE2B-49F2-A430-39889EC1B6BD}" destId="{07461B01-7A0C-41D2-A7B7-27B68BD270CC}" srcOrd="0" destOrd="0" presId="urn:microsoft.com/office/officeart/2005/8/layout/hierarchy2"/>
    <dgm:cxn modelId="{DEF7EF67-1B63-408D-A100-8A7B370CF8F8}" type="presParOf" srcId="{6EFEAF3B-F84F-4027-AA25-2D08C1207203}" destId="{E73FA63E-E5FA-49F7-B96F-61AEEF09740B}" srcOrd="1" destOrd="0" presId="urn:microsoft.com/office/officeart/2005/8/layout/hierarchy2"/>
    <dgm:cxn modelId="{BCEB943A-3448-4694-84DD-BCAB6EFCFB26}" type="presParOf" srcId="{E73FA63E-E5FA-49F7-B96F-61AEEF09740B}" destId="{47532F4E-967C-4FEB-A610-F67AF73152CE}" srcOrd="0" destOrd="0" presId="urn:microsoft.com/office/officeart/2005/8/layout/hierarchy2"/>
    <dgm:cxn modelId="{2193D039-795F-4E88-9361-E0493DA636AE}" type="presParOf" srcId="{E73FA63E-E5FA-49F7-B96F-61AEEF09740B}" destId="{F8000AFE-3983-455F-BB25-209C39A23863}" srcOrd="1" destOrd="0" presId="urn:microsoft.com/office/officeart/2005/8/layout/hierarchy2"/>
    <dgm:cxn modelId="{013157ED-65AE-4995-A738-7DCCB31C7960}" type="presParOf" srcId="{6EFEAF3B-F84F-4027-AA25-2D08C1207203}" destId="{06463FC8-3E38-4F7F-9C31-CD7A52F9F799}" srcOrd="2" destOrd="0" presId="urn:microsoft.com/office/officeart/2005/8/layout/hierarchy2"/>
    <dgm:cxn modelId="{96EAFE52-1D86-429C-9E85-B153C7E0D589}" type="presParOf" srcId="{06463FC8-3E38-4F7F-9C31-CD7A52F9F799}" destId="{34E7AD7B-617B-4234-8FA5-2B0CA21B86DE}" srcOrd="0" destOrd="0" presId="urn:microsoft.com/office/officeart/2005/8/layout/hierarchy2"/>
    <dgm:cxn modelId="{E9CCE01D-C5D1-4212-9DD0-707F44A46E94}" type="presParOf" srcId="{6EFEAF3B-F84F-4027-AA25-2D08C1207203}" destId="{9F08CC5E-049B-4820-BCE1-0A8F9D2D4F88}" srcOrd="3" destOrd="0" presId="urn:microsoft.com/office/officeart/2005/8/layout/hierarchy2"/>
    <dgm:cxn modelId="{317833EF-0B80-42D0-8160-9BE4EF392005}" type="presParOf" srcId="{9F08CC5E-049B-4820-BCE1-0A8F9D2D4F88}" destId="{527D2C4C-66D9-45F4-A7CE-AA59443C66AC}" srcOrd="0" destOrd="0" presId="urn:microsoft.com/office/officeart/2005/8/layout/hierarchy2"/>
    <dgm:cxn modelId="{59E4D1F7-89DE-4787-B4E5-65F2BDF5E4D9}" type="presParOf" srcId="{9F08CC5E-049B-4820-BCE1-0A8F9D2D4F88}" destId="{19E4C3DB-EFC6-4A39-94AD-182D4B792B75}" srcOrd="1" destOrd="0" presId="urn:microsoft.com/office/officeart/2005/8/layout/hierarchy2"/>
    <dgm:cxn modelId="{FBD4148F-1544-47E8-A70A-F3058DBA1FA3}" type="presParOf" srcId="{19E4C3DB-EFC6-4A39-94AD-182D4B792B75}" destId="{4DC54E99-05E3-4C77-8999-0869587DDBB9}" srcOrd="0" destOrd="0" presId="urn:microsoft.com/office/officeart/2005/8/layout/hierarchy2"/>
    <dgm:cxn modelId="{3953714F-052D-4790-91EA-620100401094}" type="presParOf" srcId="{4DC54E99-05E3-4C77-8999-0869587DDBB9}" destId="{AE4990BC-D96B-49E9-B256-86DCDBC85D62}" srcOrd="0" destOrd="0" presId="urn:microsoft.com/office/officeart/2005/8/layout/hierarchy2"/>
    <dgm:cxn modelId="{CD0FF8D7-FFBA-4630-9691-8466903351AC}" type="presParOf" srcId="{19E4C3DB-EFC6-4A39-94AD-182D4B792B75}" destId="{C874D33C-D6E0-468F-AC47-56B6F028BCD9}" srcOrd="1" destOrd="0" presId="urn:microsoft.com/office/officeart/2005/8/layout/hierarchy2"/>
    <dgm:cxn modelId="{4EC74D0C-5233-493F-9752-EB525E10F599}" type="presParOf" srcId="{C874D33C-D6E0-468F-AC47-56B6F028BCD9}" destId="{1393A639-BEEE-4900-954C-A20CA447E560}" srcOrd="0" destOrd="0" presId="urn:microsoft.com/office/officeart/2005/8/layout/hierarchy2"/>
    <dgm:cxn modelId="{064176D2-362B-43CF-96D4-C14FAB605AE9}" type="presParOf" srcId="{C874D33C-D6E0-468F-AC47-56B6F028BCD9}" destId="{58C43CA6-2B81-4B4C-B464-CE439228B8FD}" srcOrd="1" destOrd="0" presId="urn:microsoft.com/office/officeart/2005/8/layout/hierarchy2"/>
    <dgm:cxn modelId="{186F48A3-C85B-486D-8B4C-9DA865645ADE}" type="presParOf" srcId="{19E4C3DB-EFC6-4A39-94AD-182D4B792B75}" destId="{68B8C647-0A40-49A5-8684-012A432D0F93}" srcOrd="2" destOrd="0" presId="urn:microsoft.com/office/officeart/2005/8/layout/hierarchy2"/>
    <dgm:cxn modelId="{48AE0D27-B428-4222-8623-357DA7B68567}" type="presParOf" srcId="{68B8C647-0A40-49A5-8684-012A432D0F93}" destId="{B119581D-507B-4D72-8071-4B2B87A16F0B}" srcOrd="0" destOrd="0" presId="urn:microsoft.com/office/officeart/2005/8/layout/hierarchy2"/>
    <dgm:cxn modelId="{AB683E0A-D6CF-4BEE-88A7-527EADC6EB09}" type="presParOf" srcId="{19E4C3DB-EFC6-4A39-94AD-182D4B792B75}" destId="{FA6891E3-F9CC-47EE-A10F-609FD6EF6253}" srcOrd="3" destOrd="0" presId="urn:microsoft.com/office/officeart/2005/8/layout/hierarchy2"/>
    <dgm:cxn modelId="{530D20F9-B6C8-4C09-9F26-BCE17466D7D9}" type="presParOf" srcId="{FA6891E3-F9CC-47EE-A10F-609FD6EF6253}" destId="{8044FA3A-1321-4EB6-8131-FE0529791736}" srcOrd="0" destOrd="0" presId="urn:microsoft.com/office/officeart/2005/8/layout/hierarchy2"/>
    <dgm:cxn modelId="{4827A375-D776-48FA-99BE-0E60B4BD4330}" type="presParOf" srcId="{FA6891E3-F9CC-47EE-A10F-609FD6EF6253}" destId="{E7A47ACD-4E78-4F8A-A282-C79303B620B8}" srcOrd="1" destOrd="0" presId="urn:microsoft.com/office/officeart/2005/8/layout/hierarchy2"/>
    <dgm:cxn modelId="{75DE32AE-C058-4FC0-B134-8E0F315B0918}" type="presParOf" srcId="{19E4C3DB-EFC6-4A39-94AD-182D4B792B75}" destId="{33708AE7-551A-4BE2-A1DC-AC9AA64382AF}" srcOrd="4" destOrd="0" presId="urn:microsoft.com/office/officeart/2005/8/layout/hierarchy2"/>
    <dgm:cxn modelId="{A9962985-222B-4442-B8B8-399636453385}" type="presParOf" srcId="{33708AE7-551A-4BE2-A1DC-AC9AA64382AF}" destId="{A116433A-3F83-4E92-A76E-0F0411476CC6}" srcOrd="0" destOrd="0" presId="urn:microsoft.com/office/officeart/2005/8/layout/hierarchy2"/>
    <dgm:cxn modelId="{6CFA5B54-CCAB-47E2-B5E5-4B5D3E47E249}" type="presParOf" srcId="{19E4C3DB-EFC6-4A39-94AD-182D4B792B75}" destId="{95396677-F0DC-4A4F-A101-38E9C4FB020F}" srcOrd="5" destOrd="0" presId="urn:microsoft.com/office/officeart/2005/8/layout/hierarchy2"/>
    <dgm:cxn modelId="{E31F550C-7927-4A80-A72D-485F87D9244D}" type="presParOf" srcId="{95396677-F0DC-4A4F-A101-38E9C4FB020F}" destId="{66EBDD99-9E6B-47B8-BA28-0083C618C1F3}" srcOrd="0" destOrd="0" presId="urn:microsoft.com/office/officeart/2005/8/layout/hierarchy2"/>
    <dgm:cxn modelId="{1B49F861-1897-4F2F-A82A-4F38B127369A}" type="presParOf" srcId="{95396677-F0DC-4A4F-A101-38E9C4FB020F}" destId="{53EDE147-A2F9-4DE1-958B-ADD17B10FE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5CE20-EAE6-497A-AC37-AC260A11B717}">
      <dsp:nvSpPr>
        <dsp:cNvPr id="0" name=""/>
        <dsp:cNvSpPr/>
      </dsp:nvSpPr>
      <dsp:spPr>
        <a:xfrm>
          <a:off x="0" y="172869"/>
          <a:ext cx="8510954" cy="87576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/>
            <a:t>BKO  adalah senyawa sintetis atau bisa juga produk kimiawi yang berasal dari bahan alam yang umumnya digunakan pada pengobatan modern. </a:t>
          </a:r>
          <a:endParaRPr lang="en-US" sz="1800" kern="1200" dirty="0"/>
        </a:p>
      </dsp:txBody>
      <dsp:txXfrm>
        <a:off x="1858641" y="172869"/>
        <a:ext cx="6652312" cy="875762"/>
      </dsp:txXfrm>
    </dsp:sp>
    <dsp:sp modelId="{56CD5EB8-76A4-4283-B10B-3426273DA537}">
      <dsp:nvSpPr>
        <dsp:cNvPr id="0" name=""/>
        <dsp:cNvSpPr/>
      </dsp:nvSpPr>
      <dsp:spPr>
        <a:xfrm>
          <a:off x="156450" y="0"/>
          <a:ext cx="1702190" cy="12516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64F98-77D4-489E-8A99-2B10C5FD8AF5}">
      <dsp:nvSpPr>
        <dsp:cNvPr id="0" name=""/>
        <dsp:cNvSpPr/>
      </dsp:nvSpPr>
      <dsp:spPr>
        <a:xfrm>
          <a:off x="0" y="1408053"/>
          <a:ext cx="8510954" cy="156450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/>
            <a:t> </a:t>
          </a:r>
          <a:endParaRPr lang="en-US" sz="1800" kern="1200" dirty="0"/>
        </a:p>
      </dsp:txBody>
      <dsp:txXfrm>
        <a:off x="1858641" y="1408053"/>
        <a:ext cx="6652312" cy="1564504"/>
      </dsp:txXfrm>
    </dsp:sp>
    <dsp:sp modelId="{33641D65-7291-41B9-A963-D4582C98D7E6}">
      <dsp:nvSpPr>
        <dsp:cNvPr id="0" name=""/>
        <dsp:cNvSpPr/>
      </dsp:nvSpPr>
      <dsp:spPr>
        <a:xfrm>
          <a:off x="486726" y="1557019"/>
          <a:ext cx="1041638" cy="126657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74D04-723B-41EA-A9AE-1F3DCB7AD572}">
      <dsp:nvSpPr>
        <dsp:cNvPr id="0" name=""/>
        <dsp:cNvSpPr/>
      </dsp:nvSpPr>
      <dsp:spPr>
        <a:xfrm>
          <a:off x="2184787" y="360590"/>
          <a:ext cx="1248907" cy="624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/>
            <a:t>BKO</a:t>
          </a:r>
        </a:p>
      </dsp:txBody>
      <dsp:txXfrm>
        <a:off x="2203077" y="378880"/>
        <a:ext cx="1212327" cy="587873"/>
      </dsp:txXfrm>
    </dsp:sp>
    <dsp:sp modelId="{1C142870-DE2B-49F2-A430-39889EC1B6BD}">
      <dsp:nvSpPr>
        <dsp:cNvPr id="0" name=""/>
        <dsp:cNvSpPr/>
      </dsp:nvSpPr>
      <dsp:spPr>
        <a:xfrm rot="19457599">
          <a:off x="3375869" y="457199"/>
          <a:ext cx="615213" cy="72175"/>
        </a:xfrm>
        <a:custGeom>
          <a:avLst/>
          <a:gdLst/>
          <a:ahLst/>
          <a:cxnLst/>
          <a:rect l="0" t="0" r="0" b="0"/>
          <a:pathLst>
            <a:path>
              <a:moveTo>
                <a:pt x="0" y="36087"/>
              </a:moveTo>
              <a:lnTo>
                <a:pt x="615213" y="3608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3668096" y="477906"/>
        <a:ext cx="30760" cy="30760"/>
      </dsp:txXfrm>
    </dsp:sp>
    <dsp:sp modelId="{47532F4E-967C-4FEB-A610-F67AF73152CE}">
      <dsp:nvSpPr>
        <dsp:cNvPr id="0" name=""/>
        <dsp:cNvSpPr/>
      </dsp:nvSpPr>
      <dsp:spPr>
        <a:xfrm>
          <a:off x="3933258" y="1529"/>
          <a:ext cx="1248907" cy="6244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/>
            <a:t>Bahan kimia aktif</a:t>
          </a:r>
        </a:p>
      </dsp:txBody>
      <dsp:txXfrm>
        <a:off x="3951548" y="19819"/>
        <a:ext cx="1212327" cy="587873"/>
      </dsp:txXfrm>
    </dsp:sp>
    <dsp:sp modelId="{06463FC8-3E38-4F7F-9C31-CD7A52F9F799}">
      <dsp:nvSpPr>
        <dsp:cNvPr id="0" name=""/>
        <dsp:cNvSpPr/>
      </dsp:nvSpPr>
      <dsp:spPr>
        <a:xfrm rot="2142401">
          <a:off x="3375869" y="816260"/>
          <a:ext cx="615213" cy="72175"/>
        </a:xfrm>
        <a:custGeom>
          <a:avLst/>
          <a:gdLst/>
          <a:ahLst/>
          <a:cxnLst/>
          <a:rect l="0" t="0" r="0" b="0"/>
          <a:pathLst>
            <a:path>
              <a:moveTo>
                <a:pt x="0" y="36087"/>
              </a:moveTo>
              <a:lnTo>
                <a:pt x="615213" y="3608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3668096" y="836967"/>
        <a:ext cx="30760" cy="30760"/>
      </dsp:txXfrm>
    </dsp:sp>
    <dsp:sp modelId="{527D2C4C-66D9-45F4-A7CE-AA59443C66AC}">
      <dsp:nvSpPr>
        <dsp:cNvPr id="0" name=""/>
        <dsp:cNvSpPr/>
      </dsp:nvSpPr>
      <dsp:spPr>
        <a:xfrm>
          <a:off x="3933258" y="719651"/>
          <a:ext cx="1248907" cy="6244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/>
            <a:t>Obat Jadi</a:t>
          </a:r>
        </a:p>
      </dsp:txBody>
      <dsp:txXfrm>
        <a:off x="3951548" y="737941"/>
        <a:ext cx="1212327" cy="587873"/>
      </dsp:txXfrm>
    </dsp:sp>
    <dsp:sp modelId="{4DC54E99-05E3-4C77-8999-0869587DDBB9}">
      <dsp:nvSpPr>
        <dsp:cNvPr id="0" name=""/>
        <dsp:cNvSpPr/>
      </dsp:nvSpPr>
      <dsp:spPr>
        <a:xfrm rot="19368976">
          <a:off x="5118428" y="806308"/>
          <a:ext cx="627039" cy="72175"/>
        </a:xfrm>
        <a:custGeom>
          <a:avLst/>
          <a:gdLst/>
          <a:ahLst/>
          <a:cxnLst/>
          <a:rect l="0" t="0" r="0" b="0"/>
          <a:pathLst>
            <a:path>
              <a:moveTo>
                <a:pt x="0" y="36087"/>
              </a:moveTo>
              <a:lnTo>
                <a:pt x="627039" y="3608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5416272" y="826720"/>
        <a:ext cx="31351" cy="31351"/>
      </dsp:txXfrm>
    </dsp:sp>
    <dsp:sp modelId="{1393A639-BEEE-4900-954C-A20CA447E560}">
      <dsp:nvSpPr>
        <dsp:cNvPr id="0" name=""/>
        <dsp:cNvSpPr/>
      </dsp:nvSpPr>
      <dsp:spPr>
        <a:xfrm>
          <a:off x="5681729" y="507949"/>
          <a:ext cx="1248907" cy="2899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/>
            <a:t>Obat bebas</a:t>
          </a:r>
        </a:p>
      </dsp:txBody>
      <dsp:txXfrm>
        <a:off x="5690221" y="516441"/>
        <a:ext cx="1231923" cy="272943"/>
      </dsp:txXfrm>
    </dsp:sp>
    <dsp:sp modelId="{68B8C647-0A40-49A5-8684-012A432D0F93}">
      <dsp:nvSpPr>
        <dsp:cNvPr id="0" name=""/>
        <dsp:cNvSpPr/>
      </dsp:nvSpPr>
      <dsp:spPr>
        <a:xfrm rot="21570501">
          <a:off x="5182157" y="993647"/>
          <a:ext cx="499581" cy="72175"/>
        </a:xfrm>
        <a:custGeom>
          <a:avLst/>
          <a:gdLst/>
          <a:ahLst/>
          <a:cxnLst/>
          <a:rect l="0" t="0" r="0" b="0"/>
          <a:pathLst>
            <a:path>
              <a:moveTo>
                <a:pt x="0" y="36087"/>
              </a:moveTo>
              <a:lnTo>
                <a:pt x="499581" y="3608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5419458" y="1017245"/>
        <a:ext cx="24979" cy="24979"/>
      </dsp:txXfrm>
    </dsp:sp>
    <dsp:sp modelId="{8044FA3A-1321-4EB6-8131-FE0529791736}">
      <dsp:nvSpPr>
        <dsp:cNvPr id="0" name=""/>
        <dsp:cNvSpPr/>
      </dsp:nvSpPr>
      <dsp:spPr>
        <a:xfrm>
          <a:off x="5681729" y="891545"/>
          <a:ext cx="1248907" cy="2720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/>
            <a:t>Obat keras</a:t>
          </a:r>
        </a:p>
      </dsp:txBody>
      <dsp:txXfrm>
        <a:off x="5689698" y="899514"/>
        <a:ext cx="1232969" cy="256155"/>
      </dsp:txXfrm>
    </dsp:sp>
    <dsp:sp modelId="{33708AE7-551A-4BE2-A1DC-AC9AA64382AF}">
      <dsp:nvSpPr>
        <dsp:cNvPr id="0" name=""/>
        <dsp:cNvSpPr/>
      </dsp:nvSpPr>
      <dsp:spPr>
        <a:xfrm rot="2212221">
          <a:off x="5119719" y="1183130"/>
          <a:ext cx="624457" cy="72175"/>
        </a:xfrm>
        <a:custGeom>
          <a:avLst/>
          <a:gdLst/>
          <a:ahLst/>
          <a:cxnLst/>
          <a:rect l="0" t="0" r="0" b="0"/>
          <a:pathLst>
            <a:path>
              <a:moveTo>
                <a:pt x="0" y="36087"/>
              </a:moveTo>
              <a:lnTo>
                <a:pt x="624457" y="3608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5416336" y="1203606"/>
        <a:ext cx="31222" cy="31222"/>
      </dsp:txXfrm>
    </dsp:sp>
    <dsp:sp modelId="{66EBDD99-9E6B-47B8-BA28-0083C618C1F3}">
      <dsp:nvSpPr>
        <dsp:cNvPr id="0" name=""/>
        <dsp:cNvSpPr/>
      </dsp:nvSpPr>
      <dsp:spPr>
        <a:xfrm>
          <a:off x="5681729" y="1257306"/>
          <a:ext cx="1248907" cy="2985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/>
            <a:t>Narkotik</a:t>
          </a:r>
          <a:endParaRPr lang="id-ID" sz="2400" kern="1200" dirty="0"/>
        </a:p>
      </dsp:txBody>
      <dsp:txXfrm>
        <a:off x="5690472" y="1266049"/>
        <a:ext cx="1231421" cy="281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68361" cy="500843"/>
          </a:xfrm>
          <a:prstGeom prst="rect">
            <a:avLst/>
          </a:prstGeom>
        </p:spPr>
        <p:txBody>
          <a:bodyPr vert="horz" lIns="95730" tIns="47865" rIns="95730" bIns="4786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0118" y="2"/>
            <a:ext cx="2968361" cy="500843"/>
          </a:xfrm>
          <a:prstGeom prst="rect">
            <a:avLst/>
          </a:prstGeom>
        </p:spPr>
        <p:txBody>
          <a:bodyPr vert="horz" lIns="95730" tIns="47865" rIns="95730" bIns="47865" rtlCol="0"/>
          <a:lstStyle>
            <a:lvl1pPr algn="r">
              <a:defRPr sz="1300"/>
            </a:lvl1pPr>
          </a:lstStyle>
          <a:p>
            <a:fld id="{1EACA79A-E2C6-485E-A592-1D9214FBAD1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1247775"/>
            <a:ext cx="4491037" cy="3368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30" tIns="47865" rIns="95730" bIns="478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007" y="4803935"/>
            <a:ext cx="5480050" cy="3930491"/>
          </a:xfrm>
          <a:prstGeom prst="rect">
            <a:avLst/>
          </a:prstGeom>
        </p:spPr>
        <p:txBody>
          <a:bodyPr vert="horz" lIns="95730" tIns="47865" rIns="95730" bIns="478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81359"/>
            <a:ext cx="2968361" cy="500842"/>
          </a:xfrm>
          <a:prstGeom prst="rect">
            <a:avLst/>
          </a:prstGeom>
        </p:spPr>
        <p:txBody>
          <a:bodyPr vert="horz" lIns="95730" tIns="47865" rIns="95730" bIns="4786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0118" y="9481359"/>
            <a:ext cx="2968361" cy="500842"/>
          </a:xfrm>
          <a:prstGeom prst="rect">
            <a:avLst/>
          </a:prstGeom>
        </p:spPr>
        <p:txBody>
          <a:bodyPr vert="horz" lIns="95730" tIns="47865" rIns="95730" bIns="47865" rtlCol="0" anchor="b"/>
          <a:lstStyle>
            <a:lvl1pPr algn="r">
              <a:defRPr sz="1300"/>
            </a:lvl1pPr>
          </a:lstStyle>
          <a:p>
            <a:fld id="{3F9093E1-BAE0-48F5-8626-5612666E2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8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4748" indent="-27874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14997" indent="-22299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60995" indent="-22299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06994" indent="-22299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52992" indent="-22299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8991" indent="-22299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990" indent="-22299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0988" indent="-22299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CA64C-0E6B-409E-B992-25508741AC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96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6F83659B-C072-412D-BC89-69C0D3D684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FF0B0177-0175-4468-AFF7-6CB3D706B5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id-ID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A91725C3-C588-4478-B689-5B39B45D4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067883-0B18-41A3-A269-84B03B18CC63}" type="slidenum">
              <a:rPr kumimoji="0" lang="en-US" alt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89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DFF158E9-53C3-4EEA-A465-1C4DB8D7BF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B02D43B8-8FC0-4422-A083-5DAB45D8CD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id-ID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B98829F2-6663-435A-ACAA-8EDEFED31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AB1E21-C30B-4323-9E18-BBCDDA66ABB2}" type="slidenum">
              <a:rPr kumimoji="0" lang="en-US" alt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5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EE47A216-A0CC-4556-B80E-5E6F450632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09C80C8A-DC05-44D6-9438-936A528373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id-ID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86B3D268-6AB4-4668-8510-1C7DAAF9F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3E53B5-C0AA-4982-87B0-1A9200100C08}" type="slidenum">
              <a:rPr kumimoji="0" lang="en-US" alt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9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B2AC9193-8DE7-4C7A-AA03-49DF3BFB9B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CAF0E3F7-9AD3-4AE6-A89E-2255500764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id-ID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AF7726C9-6673-4A6D-8EAB-00855E87C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CC7BB8-597A-4DAC-AE53-229382565C42}" type="slidenum">
              <a:rPr kumimoji="0" lang="en-US" alt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1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97343B4-D778-4B1B-A206-B3A5AAAD7A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8425" y="1143000"/>
            <a:ext cx="4116388" cy="3086100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4FB3E05-D59D-4841-88C3-3C6F84FD8ABB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-604838" y="8210550"/>
            <a:ext cx="7026276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id-ID" altLang="en-US"/>
              <a:t>Cara untuk cek apakah terdaftar, salah satunya dengan meminta konfirmasi ke Badan POM.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306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4748" indent="-27874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14997" indent="-22299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60995" indent="-22299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06994" indent="-22299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52992" indent="-22299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8991" indent="-22299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990" indent="-22299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0988" indent="-22299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5B3F71-8CE6-4812-B0E5-C5A78B89D0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33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2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90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215" b="0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8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215" b="0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8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7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1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6" y="514927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292"/>
            </a:lvl1pPr>
            <a:lvl2pPr marL="316531" indent="0">
              <a:buNone/>
              <a:defRPr sz="969"/>
            </a:lvl2pPr>
            <a:lvl3pPr marL="633062" indent="0">
              <a:buNone/>
              <a:defRPr sz="831"/>
            </a:lvl3pPr>
            <a:lvl4pPr marL="949593" indent="0">
              <a:buNone/>
              <a:defRPr sz="692"/>
            </a:lvl4pPr>
            <a:lvl5pPr marL="1266124" indent="0">
              <a:buNone/>
              <a:defRPr sz="692"/>
            </a:lvl5pPr>
            <a:lvl6pPr marL="1582655" indent="0">
              <a:buNone/>
              <a:defRPr sz="692"/>
            </a:lvl6pPr>
            <a:lvl7pPr marL="1899186" indent="0">
              <a:buNone/>
              <a:defRPr sz="692"/>
            </a:lvl7pPr>
            <a:lvl8pPr marL="2215717" indent="0">
              <a:buNone/>
              <a:defRPr sz="692"/>
            </a:lvl8pPr>
            <a:lvl9pPr marL="2532248" indent="0">
              <a:buNone/>
              <a:defRPr sz="6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5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21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77"/>
            </a:lvl1pPr>
            <a:lvl2pPr marL="422041" indent="0">
              <a:buNone/>
              <a:defRPr sz="1477"/>
            </a:lvl2pPr>
            <a:lvl3pPr marL="844083" indent="0">
              <a:buNone/>
              <a:defRPr sz="1477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108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6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06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6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393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6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06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7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6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2" y="790378"/>
            <a:ext cx="457319" cy="584776"/>
          </a:xfrm>
          <a:prstGeom prst="rect">
            <a:avLst/>
          </a:prstGeom>
        </p:spPr>
        <p:txBody>
          <a:bodyPr vert="horz" lIns="84406" tIns="42203" rIns="84406" bIns="42203" rtlCol="0" anchor="ctr">
            <a:noAutofit/>
          </a:bodyPr>
          <a:lstStyle/>
          <a:p>
            <a:r>
              <a:rPr lang="en-US" sz="7385" dirty="0">
                <a:ln w="3175" cmpd="sng">
                  <a:noFill/>
                </a:ln>
                <a:solidFill>
                  <a:srgbClr val="1CADE4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700" y="2886556"/>
            <a:ext cx="457319" cy="584776"/>
          </a:xfrm>
          <a:prstGeom prst="rect">
            <a:avLst/>
          </a:prstGeom>
        </p:spPr>
        <p:txBody>
          <a:bodyPr vert="horz" lIns="84406" tIns="42203" rIns="84406" bIns="42203" rtlCol="0" anchor="ctr">
            <a:noAutofit/>
          </a:bodyPr>
          <a:lstStyle/>
          <a:p>
            <a:r>
              <a:rPr lang="en-US" sz="7385" dirty="0">
                <a:ln w="3175" cmpd="sng">
                  <a:noFill/>
                </a:ln>
                <a:solidFill>
                  <a:srgbClr val="1CADE4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58610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06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6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1352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6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06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2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66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2" y="790378"/>
            <a:ext cx="457319" cy="584776"/>
          </a:xfrm>
          <a:prstGeom prst="rect">
            <a:avLst/>
          </a:prstGeom>
        </p:spPr>
        <p:txBody>
          <a:bodyPr vert="horz" lIns="84406" tIns="42203" rIns="84406" bIns="42203" rtlCol="0" anchor="ctr">
            <a:noAutofit/>
          </a:bodyPr>
          <a:lstStyle/>
          <a:p>
            <a:r>
              <a:rPr lang="en-US" sz="7385" dirty="0">
                <a:ln w="3175" cmpd="sng">
                  <a:noFill/>
                </a:ln>
                <a:solidFill>
                  <a:srgbClr val="1CADE4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700" y="2886556"/>
            <a:ext cx="457319" cy="584776"/>
          </a:xfrm>
          <a:prstGeom prst="rect">
            <a:avLst/>
          </a:prstGeom>
        </p:spPr>
        <p:txBody>
          <a:bodyPr vert="horz" lIns="84406" tIns="42203" rIns="84406" bIns="42203" rtlCol="0" anchor="ctr">
            <a:noAutofit/>
          </a:bodyPr>
          <a:lstStyle/>
          <a:p>
            <a:r>
              <a:rPr lang="en-US" sz="7385" dirty="0">
                <a:ln w="3175" cmpd="sng">
                  <a:noFill/>
                </a:ln>
                <a:solidFill>
                  <a:srgbClr val="1CADE4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27555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06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215">
                <a:solidFill>
                  <a:schemeClr val="accent1"/>
                </a:solidFill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66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9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012833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6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2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2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6501D-0C27-468A-BB28-796D061777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BC765-0E3E-4400-8968-F6E54CF69C77}" type="datetime1">
              <a:rPr lang="en-US" altLang="zh-CN"/>
              <a:pPr>
                <a:defRPr/>
              </a:pPr>
              <a:t>7/17/2019</a:t>
            </a:fld>
            <a:endParaRPr lang="en-US" altLang="zh-CN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8DD00-5661-4914-8C56-86B07F5F27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C6EE-1374-4241-955A-AFA2A17B19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7A04-8742-4F1C-8467-B14D590EE5A3}" type="slidenum">
              <a:rPr lang="en-US" altLang="zh-CN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7743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DA39D-A978-449D-93B3-10A2761FF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0D69D-32E0-4579-94DD-166CE788251E}" type="datetime1">
              <a:rPr lang="en-US" altLang="zh-CN"/>
              <a:pPr>
                <a:defRPr/>
              </a:pPr>
              <a:t>7/17/2019</a:t>
            </a:fld>
            <a:endParaRPr lang="en-US" altLang="zh-CN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B043-160D-41DC-B281-2BFDE8629E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E0CB-A454-4415-9628-57EC0E8DAA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0E2EB-D507-4AEB-AA56-21925A7ED43C}" type="slidenum">
              <a:rPr lang="en-US" altLang="zh-CN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7971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A770-685E-45A6-8A1F-3C819752DD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F0932-93B9-4FE1-B09B-EEE3D07FD456}" type="datetime1">
              <a:rPr lang="en-US" altLang="zh-CN"/>
              <a:pPr>
                <a:defRPr/>
              </a:pPr>
              <a:t>7/17/2019</a:t>
            </a:fld>
            <a:endParaRPr lang="en-US" altLang="zh-CN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7D1B-0661-42C2-AD35-110A47E618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91FD7-5F9A-4395-8CA0-E6B2DEFA5E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C43A4-7BF3-4104-A2BC-3AD6E494F4BF}" type="slidenum">
              <a:rPr lang="en-US" altLang="zh-CN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6942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81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1025" y="1600200"/>
            <a:ext cx="3781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89AE9F-A14A-4618-815A-618CF73382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A8282-029C-4C98-B6D1-FD0F4C2C9724}" type="datetime1">
              <a:rPr lang="en-US" altLang="zh-CN"/>
              <a:pPr>
                <a:defRPr/>
              </a:pPr>
              <a:t>7/17/2019</a:t>
            </a:fld>
            <a:endParaRPr lang="en-US" altLang="zh-CN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C242F5-8C4B-4D10-ABC5-5B4A25900E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CCC3DC-3F54-4E76-A9E4-C1B97244F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C2976-8B44-4F95-BE5A-47F155C5D6E0}" type="slidenum">
              <a:rPr lang="en-US" altLang="zh-CN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8715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B7ED729-86E8-452D-8C37-56AE9EAE8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543A3-9190-4F62-8D53-8575844D8171}" type="datetime1">
              <a:rPr lang="en-US" altLang="zh-CN"/>
              <a:pPr>
                <a:defRPr/>
              </a:pPr>
              <a:t>7/17/2019</a:t>
            </a:fld>
            <a:endParaRPr lang="en-US" altLang="zh-CN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0DAC64-8C49-44C6-8E53-F1A9729289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87FFEA-DBE7-47BD-AC73-C2904FAE15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02D38-DA68-4773-8340-EA68E0E4B59A}" type="slidenum">
              <a:rPr lang="en-US" altLang="zh-CN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6048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6CE3482-EB7C-4EDC-BAFE-67875B8A5E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4AB60-075E-4E3A-9888-DDA207245485}" type="datetime1">
              <a:rPr lang="en-US" altLang="zh-CN"/>
              <a:pPr>
                <a:defRPr/>
              </a:pPr>
              <a:t>7/17/2019</a:t>
            </a:fld>
            <a:endParaRPr lang="en-US" altLang="zh-CN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59BAD33-5DDC-4398-A3EF-768CFB6417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CDC93A-A878-42F3-8744-B06A5CB1C1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0971CA-6388-4C30-BFAC-427C03D68398}" type="slidenum">
              <a:rPr lang="en-US" altLang="zh-CN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8349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B39B8D-6E54-4ACD-8CAC-7C55A55C4E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E9F7F-310F-4013-BE34-00011F2CDCFE}" type="datetime1">
              <a:rPr lang="en-US" altLang="zh-CN"/>
              <a:pPr>
                <a:defRPr/>
              </a:pPr>
              <a:t>7/17/2019</a:t>
            </a:fld>
            <a:endParaRPr lang="en-US" altLang="zh-CN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206886F-EDBB-4993-9600-AF434F1945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AE41AD-24C6-4ACB-9C43-AF8D43846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7ABB7-4DE8-4938-A386-C11CB61DEA32}" type="slidenum">
              <a:rPr lang="en-US" altLang="zh-CN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3914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BE0CA7-3BFC-4337-AC61-217F08D9CD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EB426-C143-4064-BF93-9D5FC5192347}" type="datetime1">
              <a:rPr lang="en-US" altLang="zh-CN"/>
              <a:pPr>
                <a:defRPr/>
              </a:pPr>
              <a:t>7/17/2019</a:t>
            </a:fld>
            <a:endParaRPr lang="en-US" altLang="zh-CN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16F3DD-79E1-4F2E-8848-4383A2811F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791E5D-E963-409C-87C9-460B468F79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B1475-E0E5-4BC1-9579-B77F95C72350}" type="slidenum">
              <a:rPr lang="en-US" altLang="zh-CN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9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2039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>
              <a:sym typeface="MS PGothic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541F73-670F-404D-BBC4-1490027473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30E28-44E1-4A9F-8322-3247738C5E9B}" type="datetime1">
              <a:rPr lang="en-US" altLang="zh-CN"/>
              <a:pPr>
                <a:defRPr/>
              </a:pPr>
              <a:t>7/17/2019</a:t>
            </a:fld>
            <a:endParaRPr lang="en-US" altLang="zh-CN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E4745C-A16D-44C4-9E29-9ED08558D0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044DE5-2292-4B09-982D-0420571AE3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81AD9-01FE-4719-9D33-39296B421DEC}" type="slidenum">
              <a:rPr lang="en-US" altLang="zh-CN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7809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FDF4-48B3-4606-885A-A8DCC28C4A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187BA-A582-4C6C-AFE2-12F03198EB53}" type="datetime1">
              <a:rPr lang="en-US" altLang="zh-CN"/>
              <a:pPr>
                <a:defRPr/>
              </a:pPr>
              <a:t>7/17/2019</a:t>
            </a:fld>
            <a:endParaRPr lang="en-US" altLang="zh-CN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EE21E-D04A-456C-88A4-038C35F23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F4C06-0047-4FB0-BF86-F2BFDFCD6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249CA-8655-4FE0-89C5-639A36EF891D}" type="slidenum">
              <a:rPr lang="en-US" altLang="zh-CN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1818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3638" y="274638"/>
            <a:ext cx="192881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3403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5CA6A-AD6D-4BB3-857F-9AD883D54C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7867C-933B-4C64-9637-5CEC6E39B338}" type="datetime1">
              <a:rPr lang="en-US" altLang="zh-CN"/>
              <a:pPr>
                <a:defRPr/>
              </a:pPr>
              <a:t>7/17/2019</a:t>
            </a:fld>
            <a:endParaRPr lang="en-US" altLang="zh-CN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DDD0B-0028-4A03-A74F-F417727FEF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ACA66-3196-4A89-9A8B-8AE69EA9F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A2FA2-9AEA-43B2-8B98-6C05A7D400BD}" type="slidenum">
              <a:rPr lang="en-US" altLang="zh-CN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73864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5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781425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1025" y="1600200"/>
            <a:ext cx="3781425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1025" y="3938588"/>
            <a:ext cx="3781425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76BE0BB-C6FD-4463-AB17-FDA0A95CD8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E3E7D-9E13-498F-AAA3-1AEDC8F385BE}" type="datetime1">
              <a:rPr lang="en-US" altLang="zh-CN"/>
              <a:pPr>
                <a:defRPr/>
              </a:pPr>
              <a:t>7/17/2019</a:t>
            </a:fld>
            <a:endParaRPr lang="en-US" altLang="zh-CN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7640D1-78CE-44A8-B4C1-FA95C59A0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D8E6A3-025A-40DB-A438-B105B25483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31281-F8E3-4A4D-87D5-05563CB00F53}" type="slidenum">
              <a:rPr lang="en-US" altLang="zh-CN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243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5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781425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1025" y="1600200"/>
            <a:ext cx="3781425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CA15DE-8AD8-43E7-86CD-A454525A79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F8B93-C022-4D38-A572-10774CCAD7B2}" type="datetime1">
              <a:rPr lang="en-US" altLang="zh-CN"/>
              <a:pPr>
                <a:defRPr/>
              </a:pPr>
              <a:t>7/17/2019</a:t>
            </a:fld>
            <a:endParaRPr lang="en-US" altLang="zh-CN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D431F8-B412-410C-8959-1ECD2517FB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9915A1-27F4-4F7C-A7CB-C45FFE3247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A59AD-A3C7-48F1-BE6A-BF90D11F0DFE}" type="slidenum">
              <a:rPr lang="en-US" altLang="zh-CN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744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E9E8EC4-A2A9-4BCD-BC54-BDBC6A8D2913}"/>
              </a:ext>
            </a:extLst>
          </p:cNvPr>
          <p:cNvGrpSpPr>
            <a:grpSpLocks/>
          </p:cNvGrpSpPr>
          <p:nvPr/>
        </p:nvGrpSpPr>
        <p:grpSpPr bwMode="auto">
          <a:xfrm>
            <a:off x="319454" y="1752601"/>
            <a:ext cx="8824546" cy="5129213"/>
            <a:chOff x="201" y="1104"/>
            <a:chExt cx="5559" cy="323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4F976484-8FF6-494D-A926-1C32505DA5C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10" y="1104"/>
              <a:ext cx="5550" cy="3216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3" y="1290"/>
                </a:cxn>
                <a:cxn ang="0">
                  <a:pos x="0" y="1290"/>
                </a:cxn>
                <a:cxn ang="0">
                  <a:pos x="6" y="3210"/>
                </a:cxn>
                <a:cxn ang="0">
                  <a:pos x="5550" y="3216"/>
                </a:cxn>
                <a:cxn ang="0">
                  <a:pos x="5550" y="0"/>
                </a:cxn>
                <a:cxn ang="0">
                  <a:pos x="335" y="0"/>
                </a:cxn>
                <a:cxn ang="0">
                  <a:pos x="335" y="0"/>
                </a:cxn>
              </a:cxnLst>
              <a:rect l="0" t="0" r="r" b="b"/>
              <a:pathLst>
                <a:path w="5550" h="3216">
                  <a:moveTo>
                    <a:pt x="335" y="0"/>
                  </a:moveTo>
                  <a:lnTo>
                    <a:pt x="333" y="1290"/>
                  </a:lnTo>
                  <a:lnTo>
                    <a:pt x="0" y="1290"/>
                  </a:lnTo>
                  <a:lnTo>
                    <a:pt x="6" y="3210"/>
                  </a:lnTo>
                  <a:lnTo>
                    <a:pt x="5550" y="3216"/>
                  </a:lnTo>
                  <a:lnTo>
                    <a:pt x="5550" y="0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662">
                <a:latin typeface="Arial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52632CFB-87AF-4713-A75A-6EBE2C469CD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2400"/>
              <a:ext cx="5232" cy="19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662">
                <a:latin typeface="Arial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A8374DA-5B14-4232-9B8C-CD22248880A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1" y="2377"/>
              <a:ext cx="3455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62">
                <a:latin typeface="Arial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4A0EA65-B487-4253-A25A-D6C88A96C28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1104"/>
              <a:ext cx="4894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62">
                <a:latin typeface="Arial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5164D2F-262E-4AD0-A071-611C37CACED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1" y="2377"/>
              <a:ext cx="30" cy="19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62">
                <a:latin typeface="Arial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98A25C6-FFBE-4BA4-8707-6ACB4864B0F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1104"/>
              <a:ext cx="30" cy="3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62">
                <a:latin typeface="Arial" charset="0"/>
              </a:endParaRPr>
            </a:p>
          </p:txBody>
        </p:sp>
      </p:grpSp>
      <p:sp>
        <p:nvSpPr>
          <p:cNvPr id="26829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1"/>
            <a:ext cx="7772400" cy="1736725"/>
          </a:xfrm>
        </p:spPr>
        <p:txBody>
          <a:bodyPr anchor="t"/>
          <a:lstStyle>
            <a:lvl1pPr>
              <a:defRPr sz="498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829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1749455-7FF6-4F70-9E55-E958C8E9479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990601" y="6245225"/>
            <a:ext cx="1902069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674B89B-8675-4F87-BA46-F1CECDA24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68566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37CD3861-BE77-4D5A-82A8-D9D45C40A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93A14-70F9-4ECE-918C-CCF06E1CBE4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1465257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7DF2C52-22E2-4F57-AB7B-60166A295D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299D7AF-F2F9-4C97-BA66-852625133E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0877C77-5FF9-4892-8585-EC41B3DD28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5A0CCC-C0CB-4FB4-9677-168DA981ACA6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1403081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DB0AAA9-CC63-4B94-AE62-866C42C02D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0AEA853-6B9A-4165-8471-30453E91CD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18454F3-A47B-4C04-9D11-4C27C74522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CFF02-2235-48F1-B1E2-E27E8FC995A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8021856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33092" cy="41910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969" y="1905000"/>
            <a:ext cx="3933092" cy="41910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9FABFEC-9342-434E-8776-5CEFBFB807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EE56B23-7D2A-48FC-9C5D-30F45D8A5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493E295-FC8A-4BDD-8E5D-36B5AAF6C0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62EB1-BCA0-4920-8340-15B722BD2B35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417564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91727FA-4A44-497B-8EE7-30131610E5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063CCA4-061E-420A-89A5-A29B7BE1F3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DDA2F36-747B-445B-8BD8-85FBA55094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DA299E-D258-4B2C-BCE8-1DE66472D07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86227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1282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DBAD7F5-0B0C-4DAC-A680-E5786818AC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64023AB-1D00-4E50-A9A4-C3FF1A9973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4A33F6E-AD9F-4220-B037-BEDF79CF0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B3C41-5570-4B8E-BD20-46C8DC07599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4482226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7331250-2CB3-4324-8B88-0E3FE8E5D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351FA56-B764-46C9-8BF8-3E4D82195A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3A86C90-7462-4711-9BC0-2648363BBF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90F7F-0960-46C6-AA26-6EAAD687BC7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71220818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5FE2178-4F55-4A3F-BD3D-B757DD38BD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5800E19-C3AB-4750-B6BC-57E76BD99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7053431-3156-4DBD-A6FA-21CE35B30A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CC23C-143F-42C1-8876-988F4A9F518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6300255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2A48C15-59DE-4F34-9ED2-DCEB235E52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3487EA5-F8A0-407B-8D8E-1169B1FE5C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CFCEBA5-CE50-4609-B3AC-E0D97F3008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5F25B-9496-4691-9822-9D2AE650FE8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9238510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79B3D54-946F-43DD-ACC2-F38B5E2736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F067D7A-978D-4781-B70A-5C272102E5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BB08EB7-4D5E-450E-A391-7B626A6138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19161-0D8A-4E45-B641-E662B35652C5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7471479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097" y="244476"/>
            <a:ext cx="209696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476"/>
            <a:ext cx="615022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5C5CDE8-1C71-45F4-A5B4-ABC3B039CD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F04054C-E717-406A-A45C-04B64023C9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05C02B1-1C54-417D-9794-FD44D569AE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9973E-BF66-404A-9EA5-70E86699192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73269757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B68C31-28E3-4D2A-B4F7-2D0B89C15CC0}"/>
              </a:ext>
            </a:extLst>
          </p:cNvPr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917689-6C4A-4BA4-AAA8-53C2F38DF4DC}"/>
              </a:ext>
            </a:extLst>
          </p:cNvPr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C082A-CCBC-48BC-8FD7-4BE8B0CABC10}"/>
              </a:ext>
            </a:extLst>
          </p:cNvPr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36A89-A193-4472-AFB7-2BD35BDC6671}"/>
              </a:ext>
            </a:extLst>
          </p:cNvPr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194692-2ECB-442E-AB8D-FB44A0B06BAB}"/>
              </a:ext>
            </a:extLst>
          </p:cNvPr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25">
            <a:extLst>
              <a:ext uri="{FF2B5EF4-FFF2-40B4-BE49-F238E27FC236}">
                <a16:creationId xmlns:a16="http://schemas.microsoft.com/office/drawing/2014/main" id="{C896898C-366B-4A4D-ABD0-7D677835DE5F}"/>
              </a:ext>
            </a:extLst>
          </p:cNvPr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26">
            <a:extLst>
              <a:ext uri="{FF2B5EF4-FFF2-40B4-BE49-F238E27FC236}">
                <a16:creationId xmlns:a16="http://schemas.microsoft.com/office/drawing/2014/main" id="{CA4BEF05-0E06-4D9C-99E8-4F0E4B46DB6C}"/>
              </a:ext>
            </a:extLst>
          </p:cNvPr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0A3B6-4CD5-4C17-8588-3437E96C0972}"/>
              </a:ext>
            </a:extLst>
          </p:cNvPr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DE5D2A-FCBC-4303-9CD7-EE0F36141BC3}"/>
              </a:ext>
            </a:extLst>
          </p:cNvPr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1CC229-50C4-4052-86D7-FB2C7BE7BD0A}"/>
              </a:ext>
            </a:extLst>
          </p:cNvPr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F455BE-DB81-4E90-A79D-308C67079E10}"/>
              </a:ext>
            </a:extLst>
          </p:cNvPr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Date Placeholder 27">
            <a:extLst>
              <a:ext uri="{FF2B5EF4-FFF2-40B4-BE49-F238E27FC236}">
                <a16:creationId xmlns:a16="http://schemas.microsoft.com/office/drawing/2014/main" id="{D10CFE59-E32D-4DCD-8105-C89D560D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F9047-C2C2-4E31-8679-AA95E43D7F21}" type="datetimeFigureOut">
              <a:rPr lang="en-US"/>
              <a:pPr>
                <a:defRPr/>
              </a:pPr>
              <a:t>7/17/2019</a:t>
            </a:fld>
            <a:endParaRPr lang="en-US"/>
          </a:p>
        </p:txBody>
      </p:sp>
      <p:sp>
        <p:nvSpPr>
          <p:cNvPr id="18" name="Footer Placeholder 16">
            <a:extLst>
              <a:ext uri="{FF2B5EF4-FFF2-40B4-BE49-F238E27FC236}">
                <a16:creationId xmlns:a16="http://schemas.microsoft.com/office/drawing/2014/main" id="{0C9F7944-74EC-4F05-B5D7-4A76EB44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>
            <a:extLst>
              <a:ext uri="{FF2B5EF4-FFF2-40B4-BE49-F238E27FC236}">
                <a16:creationId xmlns:a16="http://schemas.microsoft.com/office/drawing/2014/main" id="{982FA93F-72B5-41DD-9240-1DE3F9DD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36F00-6BA5-49E4-A071-0EEFB7BC631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0832926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26EF57EF-2321-448F-BBCA-FE02AC06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66566-E15E-4959-91B2-484BF5A66C74}" type="datetimeFigureOut">
              <a:rPr lang="en-US"/>
              <a:pPr>
                <a:defRPr/>
              </a:pPr>
              <a:t>7/17/2019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381BFF0-A211-40AA-95DD-E4370843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6E70066-0481-4266-9CFC-149050F9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92363-57BA-4239-81B1-C891A0B09F7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1550004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F893D3B9-673B-4429-A3A8-AA8506DE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CC868-58A4-49CE-8B9A-208535AB293D}" type="datetimeFigureOut">
              <a:rPr lang="en-US"/>
              <a:pPr>
                <a:defRPr/>
              </a:pPr>
              <a:t>7/17/2019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094700C-CE68-4164-9E73-A215CBDC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BBD08DF3-45B4-4E57-B84E-33A40354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236A9-68E5-4FA2-B84B-CFB1B189E126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1110574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0BF0FDE8-10B0-48E5-84D1-701FD70B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55F98-60D1-4638-B0ED-E33259D33826}" type="datetimeFigureOut">
              <a:rPr lang="en-US"/>
              <a:pPr>
                <a:defRPr/>
              </a:pPr>
              <a:t>7/17/2019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BAD8D86-BB67-4384-8137-FEA27469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6CCFC824-7F0C-4977-91E1-33ABB170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71A24-F614-4CBB-8090-36DA66F1EE7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72628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5294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>
            <a:extLst>
              <a:ext uri="{FF2B5EF4-FFF2-40B4-BE49-F238E27FC236}">
                <a16:creationId xmlns:a16="http://schemas.microsoft.com/office/drawing/2014/main" id="{EF7805BA-85D2-4C9F-982F-89414C2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CE1D34-8C3C-459D-B481-06CBAEA25136}" type="datetimeFigureOut">
              <a:rPr lang="en-US"/>
              <a:pPr>
                <a:defRPr/>
              </a:pPr>
              <a:t>7/17/2019</a:t>
            </a:fld>
            <a:endParaRPr lang="en-US"/>
          </a:p>
        </p:txBody>
      </p:sp>
      <p:sp>
        <p:nvSpPr>
          <p:cNvPr id="8" name="Slide Number Placeholder 26">
            <a:extLst>
              <a:ext uri="{FF2B5EF4-FFF2-40B4-BE49-F238E27FC236}">
                <a16:creationId xmlns:a16="http://schemas.microsoft.com/office/drawing/2014/main" id="{FD4F98B6-4495-4ACC-B245-E8DE5A90F6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BADCDA-CA7E-45E2-97A7-DA1553EA7213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9" name="Footer Placeholder 27">
            <a:extLst>
              <a:ext uri="{FF2B5EF4-FFF2-40B4-BE49-F238E27FC236}">
                <a16:creationId xmlns:a16="http://schemas.microsoft.com/office/drawing/2014/main" id="{92C619BB-B79D-4BAC-AE91-DB9CCFF64E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715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1F1FB-0B75-4B41-89BD-24C338BB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A5109-F046-42EB-A965-18F7D75BD51B}" type="datetimeFigureOut">
              <a:rPr lang="en-US"/>
              <a:pPr>
                <a:defRPr/>
              </a:pPr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FADF3-FB8F-459D-B59A-66E119E0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0AF30-349C-41CE-90FF-789664E2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7CA8A-E833-43A2-9D7A-D5D9C6395B6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71517503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68820368-932A-431E-93C6-86F4F1B3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09088-9610-47BF-A0D0-C2A25C247572}" type="datetimeFigureOut">
              <a:rPr lang="en-US"/>
              <a:pPr>
                <a:defRPr/>
              </a:pPr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64328-4625-467D-AE3B-27A676D5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6A76AF0A-5CC5-40B7-9AEC-AA1A27E7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15A09-15FA-4831-91D9-3FFF3237903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8451106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A079A5E3-2BED-4538-9AC1-843F3B8B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B6196-25E4-4171-A86F-D4FA0B01EC7A}" type="datetimeFigureOut">
              <a:rPr lang="en-US"/>
              <a:pPr>
                <a:defRPr/>
              </a:pPr>
              <a:t>7/17/2019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F56248A-00F4-4983-BD06-A8C45261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E0E68B68-72E7-49DC-B832-4AEFE576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D4813-BFC2-41C8-AFD7-3D8D80434D7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3242238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A630CB61-5EFE-4EB9-91F0-63B0C267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F4F8B-FACD-4234-8E08-ECF93C5EF8D8}" type="datetimeFigureOut">
              <a:rPr lang="en-US"/>
              <a:pPr>
                <a:defRPr/>
              </a:pPr>
              <a:t>7/17/2019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CB0DAED-70F9-42D7-A49D-17F07A85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891FA01E-CD87-43A6-84E6-54F1DB24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0DC0C-5461-4F6E-BAAF-D11C0606EAA1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36611935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AB5CD967-DAC5-4059-8BC6-E9CB939E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DD626-90FB-45DA-97E7-F8D173E51C33}" type="datetimeFigureOut">
              <a:rPr lang="en-US"/>
              <a:pPr>
                <a:defRPr/>
              </a:pPr>
              <a:t>7/17/2019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61C7A2C-0EAB-40DA-9584-654C8792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D0E0FE4E-C52E-46A7-8A76-A3F5659A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964B4-39ED-4488-A50E-7AC994F2D24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5359460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0A56FE21-B4A8-44C3-9DB0-72624FA1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3CE7F-A8AE-4058-97BC-C19E746ABB77}" type="datetimeFigureOut">
              <a:rPr lang="en-US"/>
              <a:pPr>
                <a:defRPr/>
              </a:pPr>
              <a:t>7/17/2019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CC4F292-1675-4E16-BEF4-857C9842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BCD2E4A-D83A-48DD-8011-04ABDC79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3A630-D073-4947-9305-C13B0A24EF06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24004817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0C71-B64D-4442-9E98-10501DF81AF1}" type="datetimeFigureOut">
              <a:rPr lang="id-ID" smtClean="0"/>
              <a:t>17/07/2019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7CC9-9D2A-4C58-BD30-FF0FDE5807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532457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0C71-B64D-4442-9E98-10501DF81AF1}" type="datetimeFigureOut">
              <a:rPr lang="id-ID" smtClean="0"/>
              <a:t>17/07/2019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7CC9-9D2A-4C58-BD30-FF0FDE5807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168825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0C71-B64D-4442-9E98-10501DF81AF1}" type="datetimeFigureOut">
              <a:rPr lang="id-ID" smtClean="0"/>
              <a:t>17/07/2019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7CC9-9D2A-4C58-BD30-FF0FDE5807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38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3894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0C71-B64D-4442-9E98-10501DF81AF1}" type="datetimeFigureOut">
              <a:rPr lang="id-ID" smtClean="0"/>
              <a:t>17/07/2019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7CC9-9D2A-4C58-BD30-FF0FDE5807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47027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0C71-B64D-4442-9E98-10501DF81AF1}" type="datetimeFigureOut">
              <a:rPr lang="id-ID" smtClean="0"/>
              <a:t>17/07/2019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7CC9-9D2A-4C58-BD30-FF0FDE5807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888038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0C71-B64D-4442-9E98-10501DF81AF1}" type="datetimeFigureOut">
              <a:rPr lang="id-ID" smtClean="0"/>
              <a:t>17/07/2019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7CC9-9D2A-4C58-BD30-FF0FDE5807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264207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0C71-B64D-4442-9E98-10501DF81AF1}" type="datetimeFigureOut">
              <a:rPr lang="id-ID" smtClean="0"/>
              <a:t>17/07/2019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7CC9-9D2A-4C58-BD30-FF0FDE5807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505074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0C71-B64D-4442-9E98-10501DF81AF1}" type="datetimeFigureOut">
              <a:rPr lang="id-ID" smtClean="0"/>
              <a:t>17/07/2019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7CC9-9D2A-4C58-BD30-FF0FDE5807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46583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0C71-B64D-4442-9E98-10501DF81AF1}" type="datetimeFigureOut">
              <a:rPr lang="id-ID" smtClean="0"/>
              <a:t>17/07/2019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7CC9-9D2A-4C58-BD30-FF0FDE5807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002355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0C71-B64D-4442-9E98-10501DF81AF1}" type="datetimeFigureOut">
              <a:rPr lang="id-ID" smtClean="0"/>
              <a:t>17/07/2019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7CC9-9D2A-4C58-BD30-FF0FDE5807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749753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0C71-B64D-4442-9E98-10501DF81AF1}" type="datetimeFigureOut">
              <a:rPr lang="id-ID" smtClean="0"/>
              <a:t>17/07/2019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7CC9-9D2A-4C58-BD30-FF0FDE5807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37806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A2839-CB21-492F-BF0F-F74AA3E1C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8943"/>
      </p:ext>
    </p:extLst>
  </p:cSld>
  <p:clrMapOvr>
    <a:masterClrMapping/>
  </p:clrMapOvr>
  <p:transition>
    <p:wipe dir="d"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33132-861B-4A80-B7D2-737698A2E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4512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2044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0CE26-6254-43E8-A71D-FDF636C7A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15354"/>
      </p:ext>
    </p:extLst>
  </p:cSld>
  <p:clrMapOvr>
    <a:masterClrMapping/>
  </p:clrMapOvr>
  <p:transition>
    <p:wipe dir="d"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815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4"/>
            <a:ext cx="43815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2105A-C8ED-46F7-99E0-8DF647C1D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8276"/>
      </p:ext>
    </p:extLst>
  </p:cSld>
  <p:clrMapOvr>
    <a:masterClrMapping/>
  </p:clrMapOvr>
  <p:transition>
    <p:wipe dir="d"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D8572-3463-4105-8735-17FF59CE1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18247"/>
      </p:ext>
    </p:extLst>
  </p:cSld>
  <p:clrMapOvr>
    <a:masterClrMapping/>
  </p:clrMapOvr>
  <p:transition>
    <p:wipe dir="d"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74D9B-CCF4-40E9-8F6D-E2E539969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54694"/>
      </p:ext>
    </p:extLst>
  </p:cSld>
  <p:clrMapOvr>
    <a:masterClrMapping/>
  </p:clrMapOvr>
  <p:transition>
    <p:wipe dir="d"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8AA10-1830-4612-A647-593D43EB1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88874"/>
      </p:ext>
    </p:extLst>
  </p:cSld>
  <p:clrMapOvr>
    <a:masterClrMapping/>
  </p:clrMapOvr>
  <p:transition>
    <p:wipe dir="d"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9458B-737C-4A4C-913C-BAF27093E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827"/>
      </p:ext>
    </p:extLst>
  </p:cSld>
  <p:clrMapOvr>
    <a:masterClrMapping/>
  </p:clrMapOvr>
  <p:transition>
    <p:wipe dir="d"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16B19-CAD5-44E6-A157-6039C9FE7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055"/>
      </p:ext>
    </p:extLst>
  </p:cSld>
  <p:clrMapOvr>
    <a:masterClrMapping/>
  </p:clrMapOvr>
  <p:transition>
    <p:wipe dir="d"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409DF-5C15-4F9A-A1E7-3B06689AF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6477"/>
      </p:ext>
    </p:extLst>
  </p:cSld>
  <p:clrMapOvr>
    <a:masterClrMapping/>
  </p:clrMapOvr>
  <p:transition>
    <p:wipe dir="d"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2" y="274642"/>
            <a:ext cx="6534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83844-84E9-48CD-B7B8-18D933C2C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1382"/>
      </p:ext>
    </p:extLst>
  </p:cSld>
  <p:clrMapOvr>
    <a:masterClrMapping/>
  </p:clrMapOvr>
  <p:transition>
    <p:wipe dir="d"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F4B6-A764-43D5-AF89-54F90EB8F685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28E7-3893-4C6D-BD0D-E5D2D02BBB7C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prism dir="d"/>
      </p:transition>
    </mc:Choice>
    <mc:Fallback xmlns="">
      <p:transition spd="slow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E4B-631E-42E7-8784-302C06F085FD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3524-D77B-4802-8A56-E241254D7FD0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9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F4B6-A764-43D5-AF89-54F90EB8F685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28E7-3893-4C6D-BD0D-E5D2D02BBB7C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0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prism dir="d"/>
      </p:transition>
    </mc:Choice>
    <mc:Fallback xmlns="">
      <p:transition spd="slow" advClick="0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F4B6-A764-43D5-AF89-54F90EB8F685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28E7-3893-4C6D-BD0D-E5D2D02BBB7C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prism dir="d"/>
      </p:transition>
    </mc:Choice>
    <mc:Fallback xmlns="">
      <p:transition spd="slow" advClick="0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F4B6-A764-43D5-AF89-54F90EB8F685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28E7-3893-4C6D-BD0D-E5D2D02BBB7C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5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prism dir="d"/>
      </p:transition>
    </mc:Choice>
    <mc:Fallback xmlns="">
      <p:transition spd="slow" advClick="0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F4B6-A764-43D5-AF89-54F90EB8F685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28E7-3893-4C6D-BD0D-E5D2D02BBB7C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8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prism dir="d"/>
      </p:transition>
    </mc:Choice>
    <mc:Fallback xmlns="">
      <p:transition spd="slow" advClick="0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F4B6-A764-43D5-AF89-54F90EB8F685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28E7-3893-4C6D-BD0D-E5D2D02BBB7C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9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prism dir="d"/>
      </p:transition>
    </mc:Choice>
    <mc:Fallback xmlns="">
      <p:transition spd="slow" advClick="0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F4B6-A764-43D5-AF89-54F90EB8F685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28E7-3893-4C6D-BD0D-E5D2D02BBB7C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prism dir="d"/>
      </p:transition>
    </mc:Choice>
    <mc:Fallback xmlns="">
      <p:transition spd="slow" advClick="0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F4B6-A764-43D5-AF89-54F90EB8F685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28E7-3893-4C6D-BD0D-E5D2D02BBB7C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prism dir="d"/>
      </p:transition>
    </mc:Choice>
    <mc:Fallback xmlns="">
      <p:transition spd="slow" advClick="0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F4B6-A764-43D5-AF89-54F90EB8F685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28E7-3893-4C6D-BD0D-E5D2D02BBB7C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prism dir="d"/>
      </p:transition>
    </mc:Choice>
    <mc:Fallback xmlns="">
      <p:transition spd="slow" advClick="0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F4B6-A764-43D5-AF89-54F90EB8F685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28E7-3893-4C6D-BD0D-E5D2D02BBB7C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prism dir="d"/>
      </p:transition>
    </mc:Choice>
    <mc:Fallback xmlns="">
      <p:transition spd="slow" advClick="0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F4B6-A764-43D5-AF89-54F90EB8F685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28E7-3893-4C6D-BD0D-E5D2D02BBB7C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1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prism dir="d"/>
      </p:transition>
    </mc:Choice>
    <mc:Fallback xmlns="">
      <p:transition spd="slow" advClick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9248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199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prism dir="d"/>
      </p:transition>
    </mc:Choice>
    <mc:Fallback xmlns="">
      <p:transition spd="slow" advClick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0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09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3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0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2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62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88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1CADE4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1CADE4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903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5509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1CADE4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1CADE4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22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97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66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422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804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994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140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5660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040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3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78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762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034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952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1662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821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175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624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578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975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7D0E9-378A-43ED-868A-65D24FF9657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0C4C6-448B-4B56-A30F-0C8A0E8BC3C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6011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28BB5-4170-4E2D-A4BB-9B77C6499DE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DAB1-6005-4EEA-825A-ED98E076E0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109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28CC-2065-4799-85FB-416AF53602F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5654D-B7F0-4801-965D-249536CA0C6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64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8C6D6-0EE3-4850-988D-3FD947FBD00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5F737-2618-40D1-9BFB-74D55C3FF7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923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A0474-F55B-4201-A9BD-4DBBE56E0B4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A106D-B7E0-4ADF-B468-A38381D5655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930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1975C-2F24-42FD-8842-00928931FBA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CDF1C-DE90-4015-9620-BDDC5459FEE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260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2C038-9CE8-4042-A17B-44A7175B7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DA7EF-B293-49E6-BED9-7C393432E9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690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07C69-7EA4-4A66-BD7D-333EA65746C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02AE-5A20-407E-B19D-65F312B318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360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543C1-399C-4460-8A36-B909FE0B90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80BA4-9409-48E9-865E-14219DDEECE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690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B6B4E-1F3F-497E-88E5-A6B1E13C03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A3DE3-B310-46D6-B779-2CD7EEE5AC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384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E43B3-B50A-4857-BAE2-611C9B21F55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4516E-694A-4EEA-9DE0-88B548DB2F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3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879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7D0E9-378A-43ED-868A-65D24FF9657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0C4C6-448B-4B56-A30F-0C8A0E8BC3C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0146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28BB5-4170-4E2D-A4BB-9B77C6499DE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DAB1-6005-4EEA-825A-ED98E076E0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152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28CC-2065-4799-85FB-416AF53602F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5654D-B7F0-4801-965D-249536CA0C6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579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8C6D6-0EE3-4850-988D-3FD947FBD00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5F737-2618-40D1-9BFB-74D55C3FF7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8674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A0474-F55B-4201-A9BD-4DBBE56E0B4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A106D-B7E0-4ADF-B468-A38381D5655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244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1975C-2F24-42FD-8842-00928931FBA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CDF1C-DE90-4015-9620-BDDC5459FEE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544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2C038-9CE8-4042-A17B-44A7175B7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DA7EF-B293-49E6-BED9-7C393432E9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841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07C69-7EA4-4A66-BD7D-333EA65746C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02AE-5A20-407E-B19D-65F312B318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859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543C1-399C-4460-8A36-B909FE0B90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80BA4-9409-48E9-865E-14219DDEECE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323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B6B4E-1F3F-497E-88E5-A6B1E13C03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A3DE3-B310-46D6-B779-2CD7EEE5AC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8072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E43B3-B50A-4857-BAE2-611C9B21F55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4516E-694A-4EEA-9DE0-88B548DB2F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098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C8830-5C21-421B-8F81-FB2A1A9B9E9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40397-D73A-4AA7-9405-66D15B4D3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217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34DE4-BD8F-4A72-9C32-B801BA0B158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E9989-2DB4-4907-A7AE-3661843C7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72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BC9FB-AF43-4967-B90F-0B53CF68495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95D47-BC26-4374-8FC6-FF9A6C670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22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CC6F-87CA-48AE-AE08-A286B93D1EA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090C5-50DC-461F-8C44-F6B38FB9C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33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B44D5-6179-464A-A551-85E77E204F1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78966-3D5D-461A-A840-757EB7386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21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F1C33-5815-4B65-9043-A4117E48972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98A62-8055-4D08-9F81-8EFEF1FB4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96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A57E8-BD06-45FA-B544-00B990B723F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911CE-669D-44BC-A88A-D1946AFD3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266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B62E8-47F1-4633-9A8C-AE31898604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09991-06FD-4791-AC36-7F717FE25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5337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7EEC4-D113-4776-B391-129EB7330D2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2A6BD-0569-4713-854D-6FD05951E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3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900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E7B74-D655-415B-A37F-3C1425F8DC8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8042C-2F05-4071-A3E7-866C1E45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87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B342D-FE51-440C-A516-D0CD3B3BE0D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C11ED-F590-4AAB-B746-6EA2BC8EC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7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CD929-CC94-4467-BFFC-4AEA02F0B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4537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08A6E2-C80A-4483-84AD-FB71C4D62D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86351"/>
      </p:ext>
    </p:extLst>
  </p:cSld>
  <p:clrMapOvr>
    <a:masterClrMapping/>
  </p:clrMapOvr>
  <p:transition>
    <p:wipe dir="d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60E43-0634-4AA2-9D20-ECEDBAD187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64070"/>
      </p:ext>
    </p:extLst>
  </p:cSld>
  <p:clrMapOvr>
    <a:masterClrMapping/>
  </p:clrMapOvr>
  <p:transition>
    <p:wipe dir="d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7FE2A4-2E74-4943-8AAC-53E64AA8D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19830"/>
      </p:ext>
    </p:extLst>
  </p:cSld>
  <p:clrMapOvr>
    <a:masterClrMapping/>
  </p:clrMapOvr>
  <p:transition>
    <p:wipe dir="d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815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4"/>
            <a:ext cx="43815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DA0C7-CFB1-4976-8595-76F5391697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78823"/>
      </p:ext>
    </p:extLst>
  </p:cSld>
  <p:clrMapOvr>
    <a:masterClrMapping/>
  </p:clrMapOvr>
  <p:transition>
    <p:wipe dir="d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89275-C78B-42D8-848F-556B600EF7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25841"/>
      </p:ext>
    </p:extLst>
  </p:cSld>
  <p:clrMapOvr>
    <a:masterClrMapping/>
  </p:clrMapOvr>
  <p:transition>
    <p:wipe dir="d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408FB-CACB-46E5-99FB-8D007EC0A4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25363"/>
      </p:ext>
    </p:extLst>
  </p:cSld>
  <p:clrMapOvr>
    <a:masterClrMapping/>
  </p:clrMapOvr>
  <p:transition>
    <p:wipe dir="d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E3B6B-A119-4479-B355-0670E4E0D5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75540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9091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6683E-87E7-47EA-9FE6-3E6F2321C4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17640"/>
      </p:ext>
    </p:extLst>
  </p:cSld>
  <p:clrMapOvr>
    <a:masterClrMapping/>
  </p:clrMapOvr>
  <p:transition>
    <p:wipe dir="d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57D1E-A407-4DB1-8E6B-F3A80CDAE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29675"/>
      </p:ext>
    </p:extLst>
  </p:cSld>
  <p:clrMapOvr>
    <a:masterClrMapping/>
  </p:clrMapOvr>
  <p:transition>
    <p:wipe dir="d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BA8A4-6453-4B83-9861-DB2ED5C5D2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18866"/>
      </p:ext>
    </p:extLst>
  </p:cSld>
  <p:clrMapOvr>
    <a:masterClrMapping/>
  </p:clrMapOvr>
  <p:transition>
    <p:wipe dir="d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2" y="274642"/>
            <a:ext cx="6534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628A0B-FD22-4876-B8EE-60A78C4203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89563"/>
      </p:ext>
    </p:extLst>
  </p:cSld>
  <p:clrMapOvr>
    <a:masterClrMapping/>
  </p:clrMapOvr>
  <p:transition>
    <p:wipe dir="d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C2371-1189-4936-B8CB-566951224D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73771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4B27C-3C27-4C8F-BAFB-30E500472B3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29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6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498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6" y="4050836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E4B-631E-42E7-8784-302C06F085FD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3524-D77B-4802-8A56-E241254D7FD0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87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2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00870"/>
            <a:ext cx="6347715" cy="1826581"/>
          </a:xfrm>
        </p:spPr>
        <p:txBody>
          <a:bodyPr anchor="b"/>
          <a:lstStyle>
            <a:lvl1pPr algn="l">
              <a:defRPr sz="369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184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1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2160589"/>
            <a:ext cx="3088109" cy="3880772"/>
          </a:xfrm>
        </p:spPr>
        <p:txBody>
          <a:bodyPr>
            <a:normAutofit/>
          </a:bodyPr>
          <a:lstStyle>
            <a:lvl1pPr>
              <a:defRPr sz="1662"/>
            </a:lvl1pPr>
            <a:lvl2pPr>
              <a:defRPr sz="1477"/>
            </a:lvl2pPr>
            <a:lvl3pPr>
              <a:defRPr sz="1292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662"/>
            </a:lvl1pPr>
            <a:lvl2pPr>
              <a:defRPr sz="1477"/>
            </a:lvl2pPr>
            <a:lvl3pPr>
              <a:defRPr sz="1292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5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8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7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A905DA62-206F-4B14-B6B9-C46986FCAF98}"/>
              </a:ext>
            </a:extLst>
          </p:cNvPr>
          <p:cNvGrpSpPr>
            <a:grpSpLocks/>
          </p:cNvGrpSpPr>
          <p:nvPr/>
        </p:nvGrpSpPr>
        <p:grpSpPr bwMode="auto">
          <a:xfrm>
            <a:off x="319454" y="1828800"/>
            <a:ext cx="8824546" cy="5029200"/>
            <a:chOff x="201" y="1152"/>
            <a:chExt cx="5559" cy="3168"/>
          </a:xfrm>
        </p:grpSpPr>
        <p:sp>
          <p:nvSpPr>
            <p:cNvPr id="267267" name="Freeform 3">
              <a:extLst>
                <a:ext uri="{FF2B5EF4-FFF2-40B4-BE49-F238E27FC236}">
                  <a16:creationId xmlns:a16="http://schemas.microsoft.com/office/drawing/2014/main" id="{983AD748-AB3A-4007-8FBB-94CDACB9412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2909"/>
              <a:ext cx="5232" cy="14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662">
                <a:latin typeface="Arial" charset="0"/>
              </a:endParaRPr>
            </a:p>
          </p:txBody>
        </p:sp>
        <p:sp>
          <p:nvSpPr>
            <p:cNvPr id="267268" name="Freeform 4">
              <a:extLst>
                <a:ext uri="{FF2B5EF4-FFF2-40B4-BE49-F238E27FC236}">
                  <a16:creationId xmlns:a16="http://schemas.microsoft.com/office/drawing/2014/main" id="{13E95A2E-EB14-4514-A67B-88E3E2A60D2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10" y="1152"/>
              <a:ext cx="5550" cy="3168"/>
            </a:xfrm>
            <a:custGeom>
              <a:avLst/>
              <a:gdLst/>
              <a:ahLst/>
              <a:cxnLst>
                <a:cxn ang="0">
                  <a:pos x="330" y="1764"/>
                </a:cxn>
                <a:cxn ang="0">
                  <a:pos x="0" y="1764"/>
                </a:cxn>
                <a:cxn ang="0">
                  <a:pos x="0" y="3168"/>
                </a:cxn>
                <a:cxn ang="0">
                  <a:pos x="5550" y="3168"/>
                </a:cxn>
                <a:cxn ang="0">
                  <a:pos x="5550" y="0"/>
                </a:cxn>
                <a:cxn ang="0">
                  <a:pos x="330" y="0"/>
                </a:cxn>
                <a:cxn ang="0">
                  <a:pos x="330" y="1764"/>
                </a:cxn>
              </a:cxnLst>
              <a:rect l="0" t="0" r="r" b="b"/>
              <a:pathLst>
                <a:path w="5550" h="3168">
                  <a:moveTo>
                    <a:pt x="330" y="1764"/>
                  </a:moveTo>
                  <a:lnTo>
                    <a:pt x="0" y="1764"/>
                  </a:lnTo>
                  <a:lnTo>
                    <a:pt x="0" y="3168"/>
                  </a:lnTo>
                  <a:lnTo>
                    <a:pt x="5550" y="3168"/>
                  </a:lnTo>
                  <a:lnTo>
                    <a:pt x="5550" y="0"/>
                  </a:lnTo>
                  <a:lnTo>
                    <a:pt x="330" y="0"/>
                  </a:lnTo>
                  <a:lnTo>
                    <a:pt x="330" y="1764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662">
                <a:latin typeface="Arial" charset="0"/>
              </a:endParaRPr>
            </a:p>
          </p:txBody>
        </p:sp>
        <p:sp>
          <p:nvSpPr>
            <p:cNvPr id="267269" name="Freeform 5">
              <a:extLst>
                <a:ext uri="{FF2B5EF4-FFF2-40B4-BE49-F238E27FC236}">
                  <a16:creationId xmlns:a16="http://schemas.microsoft.com/office/drawing/2014/main" id="{8FEBDB35-D453-4FB3-A82B-E199BF8D20F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2932"/>
              <a:ext cx="5232" cy="1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662">
                <a:latin typeface="Arial" charset="0"/>
              </a:endParaRPr>
            </a:p>
          </p:txBody>
        </p:sp>
        <p:sp>
          <p:nvSpPr>
            <p:cNvPr id="267270" name="Freeform 6">
              <a:extLst>
                <a:ext uri="{FF2B5EF4-FFF2-40B4-BE49-F238E27FC236}">
                  <a16:creationId xmlns:a16="http://schemas.microsoft.com/office/drawing/2014/main" id="{D1B41AC9-F4D0-4A38-8D57-05E28691B2A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1152"/>
              <a:ext cx="4607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62">
                <a:latin typeface="Arial" charset="0"/>
              </a:endParaRPr>
            </a:p>
          </p:txBody>
        </p:sp>
        <p:sp>
          <p:nvSpPr>
            <p:cNvPr id="267271" name="Freeform 7">
              <a:extLst>
                <a:ext uri="{FF2B5EF4-FFF2-40B4-BE49-F238E27FC236}">
                  <a16:creationId xmlns:a16="http://schemas.microsoft.com/office/drawing/2014/main" id="{48C70854-F50C-47ED-9BCB-5D50C634A2A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1152"/>
              <a:ext cx="30" cy="17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62">
                <a:latin typeface="Arial" charset="0"/>
              </a:endParaRPr>
            </a:p>
          </p:txBody>
        </p:sp>
        <p:sp>
          <p:nvSpPr>
            <p:cNvPr id="267272" name="Freeform 8">
              <a:extLst>
                <a:ext uri="{FF2B5EF4-FFF2-40B4-BE49-F238E27FC236}">
                  <a16:creationId xmlns:a16="http://schemas.microsoft.com/office/drawing/2014/main" id="{D1A4CFD0-0B57-410A-8142-16DEF4D7A83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7" y="2904"/>
              <a:ext cx="30" cy="1416"/>
            </a:xfrm>
            <a:custGeom>
              <a:avLst/>
              <a:gdLst/>
              <a:ahLst/>
              <a:cxnLst>
                <a:cxn ang="0">
                  <a:pos x="0" y="1416"/>
                </a:cxn>
                <a:cxn ang="0">
                  <a:pos x="29" y="1416"/>
                </a:cxn>
                <a:cxn ang="0">
                  <a:pos x="28" y="24"/>
                </a:cxn>
                <a:cxn ang="0">
                  <a:pos x="0" y="0"/>
                </a:cxn>
                <a:cxn ang="0">
                  <a:pos x="0" y="1416"/>
                </a:cxn>
              </a:cxnLst>
              <a:rect l="0" t="0" r="r" b="b"/>
              <a:pathLst>
                <a:path w="29" h="1416">
                  <a:moveTo>
                    <a:pt x="0" y="1416"/>
                  </a:moveTo>
                  <a:lnTo>
                    <a:pt x="29" y="1416"/>
                  </a:lnTo>
                  <a:lnTo>
                    <a:pt x="28" y="24"/>
                  </a:lnTo>
                  <a:lnTo>
                    <a:pt x="0" y="0"/>
                  </a:lnTo>
                  <a:lnTo>
                    <a:pt x="0" y="1416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62">
                <a:latin typeface="Arial" charset="0"/>
              </a:endParaRPr>
            </a:p>
          </p:txBody>
        </p:sp>
        <p:sp>
          <p:nvSpPr>
            <p:cNvPr id="267273" name="Freeform 9">
              <a:extLst>
                <a:ext uri="{FF2B5EF4-FFF2-40B4-BE49-F238E27FC236}">
                  <a16:creationId xmlns:a16="http://schemas.microsoft.com/office/drawing/2014/main" id="{050DF7BB-D108-485F-BE71-CDC3120BBCF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1" y="2904"/>
              <a:ext cx="2879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62">
                <a:latin typeface="Arial" charset="0"/>
              </a:endParaRPr>
            </a:p>
          </p:txBody>
        </p:sp>
        <p:sp>
          <p:nvSpPr>
            <p:cNvPr id="267274" name="Freeform 10">
              <a:extLst>
                <a:ext uri="{FF2B5EF4-FFF2-40B4-BE49-F238E27FC236}">
                  <a16:creationId xmlns:a16="http://schemas.microsoft.com/office/drawing/2014/main" id="{D66D2E79-4C5F-47CE-B67B-236584B249E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1" y="2904"/>
              <a:ext cx="30" cy="14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10001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62">
                <a:latin typeface="Arial" charset="0"/>
              </a:endParaRPr>
            </a:p>
          </p:txBody>
        </p:sp>
      </p:grpSp>
      <p:sp>
        <p:nvSpPr>
          <p:cNvPr id="267275" name="Rectangle 11">
            <a:extLst>
              <a:ext uri="{FF2B5EF4-FFF2-40B4-BE49-F238E27FC236}">
                <a16:creationId xmlns:a16="http://schemas.microsoft.com/office/drawing/2014/main" id="{35E82461-5F2E-48FE-9978-E87B54D2BC7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1" y="6245225"/>
            <a:ext cx="190206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92" b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76" name="Rectangle 12">
            <a:extLst>
              <a:ext uri="{FF2B5EF4-FFF2-40B4-BE49-F238E27FC236}">
                <a16:creationId xmlns:a16="http://schemas.microsoft.com/office/drawing/2014/main" id="{D7473AF9-8101-42E7-87FB-F625F3658B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92" b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77" name="Rectangle 13">
            <a:extLst>
              <a:ext uri="{FF2B5EF4-FFF2-40B4-BE49-F238E27FC236}">
                <a16:creationId xmlns:a16="http://schemas.microsoft.com/office/drawing/2014/main" id="{5E1B760F-3BB2-4DFD-B4C7-8C181AB9C5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131" y="6245225"/>
            <a:ext cx="190206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92">
                <a:effectLst>
                  <a:outerShdw blurRad="38100" dist="38100" dir="2700000" algn="tl">
                    <a:srgbClr val="B13F9A"/>
                  </a:outerShdw>
                </a:effectLst>
              </a:defRPr>
            </a:lvl1pPr>
          </a:lstStyle>
          <a:p>
            <a:fld id="{BF864FF8-4311-4728-98BE-278EF05BF2D9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267278" name="Rectangle 14">
            <a:extLst>
              <a:ext uri="{FF2B5EF4-FFF2-40B4-BE49-F238E27FC236}">
                <a16:creationId xmlns:a16="http://schemas.microsoft.com/office/drawing/2014/main" id="{4FB3F259-F302-4517-945F-8B058E8E9A8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6"/>
            <a:ext cx="8384931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7279" name="Rectangle 15">
            <a:extLst>
              <a:ext uri="{FF2B5EF4-FFF2-40B4-BE49-F238E27FC236}">
                <a16:creationId xmlns:a16="http://schemas.microsoft.com/office/drawing/2014/main" id="{F96352D6-1985-49FA-9BDD-6B298A65AE6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686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1946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62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62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62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62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62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sz="4062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sz="4062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sz="4062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sz="4062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954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585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215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846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1846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321227" indent="-211021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846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69" indent="-211021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846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846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846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6B7FAF2-9141-4219-8714-7B2E65F949D0}"/>
              </a:ext>
            </a:extLst>
          </p:cNvPr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268954-AC7E-463C-BBBB-118FAB4BD33B}"/>
              </a:ext>
            </a:extLst>
          </p:cNvPr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FADAFB-8F36-42F6-AFD9-6717F4FBBFEC}"/>
              </a:ext>
            </a:extLst>
          </p:cNvPr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DADDB5-5964-46DF-8603-9BA3ADF92518}"/>
              </a:ext>
            </a:extLst>
          </p:cNvPr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0F96D-4C6F-434F-B77A-77BBBA61116B}"/>
              </a:ext>
            </a:extLst>
          </p:cNvPr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>
            <a:extLst>
              <a:ext uri="{FF2B5EF4-FFF2-40B4-BE49-F238E27FC236}">
                <a16:creationId xmlns:a16="http://schemas.microsoft.com/office/drawing/2014/main" id="{A6AF707A-44F7-4F37-8280-DEC241366FF6}"/>
              </a:ext>
            </a:extLst>
          </p:cNvPr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>
            <a:extLst>
              <a:ext uri="{FF2B5EF4-FFF2-40B4-BE49-F238E27FC236}">
                <a16:creationId xmlns:a16="http://schemas.microsoft.com/office/drawing/2014/main" id="{6FD2F4BB-1A74-4633-96E9-198BE2A5DD39}"/>
              </a:ext>
            </a:extLst>
          </p:cNvPr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B534B6-FEF9-4732-937C-658CD8C24483}"/>
              </a:ext>
            </a:extLst>
          </p:cNvPr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12CEFC-BBFA-4E08-9435-14146AEC23EC}"/>
              </a:ext>
            </a:extLst>
          </p:cNvPr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BFACE-577E-4F62-95C5-C6442A8CC8D4}"/>
              </a:ext>
            </a:extLst>
          </p:cNvPr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61FAF0-6026-473D-BC8D-64DEC6AD3FEE}"/>
              </a:ext>
            </a:extLst>
          </p:cNvPr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82FA4C-4E57-41B3-AA68-4AA30C4624C2}"/>
              </a:ext>
            </a:extLst>
          </p:cNvPr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767DE-A30B-42B8-8B31-C8B74DD81455}"/>
              </a:ext>
            </a:extLst>
          </p:cNvPr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87" name="Title Placeholder 21">
            <a:extLst>
              <a:ext uri="{FF2B5EF4-FFF2-40B4-BE49-F238E27FC236}">
                <a16:creationId xmlns:a16="http://schemas.microsoft.com/office/drawing/2014/main" id="{3845AF70-1282-4078-BF67-841E6F407BD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3088" name="Text Placeholder 12">
            <a:extLst>
              <a:ext uri="{FF2B5EF4-FFF2-40B4-BE49-F238E27FC236}">
                <a16:creationId xmlns:a16="http://schemas.microsoft.com/office/drawing/2014/main" id="{915AA3A4-1CE4-4DDC-9729-42C6BD02C9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513DEC2-F9FA-4A5A-9BDB-62F3C8715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B911E4-02F6-436B-B61A-20BC7BF9F038}" type="datetimeFigureOut">
              <a:rPr lang="en-US"/>
              <a:pPr>
                <a:defRPr/>
              </a:pPr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8CA58-246B-45F1-9CEB-6F01FEF7F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106EF96-6B5B-4488-AAF3-EABEAED42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7BDB0BF5-265C-4F44-BCD8-00CF74FE8C8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3852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0C71-B64D-4442-9E98-10501DF81AF1}" type="datetimeFigureOut">
              <a:rPr lang="id-ID" smtClean="0"/>
              <a:t>17/07/2019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7CC9-9D2A-4C58-BD30-FF0FDE5807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738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108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108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8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35204DA-583F-4AAE-9250-1AA94E69F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3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" pitchFamily="34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" pitchFamily="34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" pitchFamily="34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" pitchFamily="34" charset="0"/>
        </a:defRPr>
      </a:lvl9pPr>
    </p:titleStyle>
    <p:bodyStyle>
      <a:lvl1pPr marL="315913" indent="-3159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100" indent="-2095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375" indent="-2095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98650" indent="-2095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F4B6-A764-43D5-AF89-54F90EB8F685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28E7-3893-4C6D-BD0D-E5D2D02BBB7C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29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  <p:sldLayoutId id="2147484136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>
        <p14:prism dir="d"/>
      </p:transition>
    </mc:Choice>
    <mc:Fallback xmlns="">
      <p:transition spd="slow" advClick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2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00ABE-4479-41BE-8F6C-B0DA370BBC31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57585D-79E2-4B44-83F7-D11F1ECC6993}" type="slidenum">
              <a:rPr lang="id-ID" smtClean="0">
                <a:solidFill>
                  <a:srgbClr val="5FCBEF"/>
                </a:solidFill>
              </a:rPr>
              <a:pPr/>
              <a:t>‹#›</a:t>
            </a:fld>
            <a:endParaRPr lang="id-ID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9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6149B4-B616-4D4D-BD2E-C2F0374A79B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FB5065-1E30-4542-9E8E-F0D9D9B1DF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7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6149B4-B616-4D4D-BD2E-C2F0374A79B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FB5065-1E30-4542-9E8E-F0D9D9B1DF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6999BE-A24F-499F-BA2A-A419CDCDBD8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7DD618-1F70-4612-8AA1-7D46B62CE007}" type="slidenum">
              <a:rPr 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F07D44-D4F2-4258-9B20-BE3AA3B1543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6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5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5432-C680-4599-8CD8-85646A5179CA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17/07/2019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1365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5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accent1"/>
                </a:solidFill>
              </a:defRPr>
            </a:lvl1pPr>
          </a:lstStyle>
          <a:p>
            <a:fld id="{1C033266-65A1-4DCB-A8B0-102C0B7D973B}" type="slidenum">
              <a:rPr lang="id-ID" smtClean="0">
                <a:solidFill>
                  <a:srgbClr val="1CADE4"/>
                </a:solidFill>
              </a:rPr>
              <a:pPr/>
              <a:t>‹#›</a:t>
            </a:fld>
            <a:endParaRPr lang="id-ID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2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22041" rtl="0" eaLnBrk="1" latinLnBrk="0" hangingPunct="1">
        <a:spcBef>
          <a:spcPct val="0"/>
        </a:spcBef>
        <a:buNone/>
        <a:defRPr sz="332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6531" indent="-316531" algn="l" defTabSz="422041" rtl="0" eaLnBrk="1" latinLnBrk="0" hangingPunct="1">
        <a:spcBef>
          <a:spcPts val="9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6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17" indent="-263776" algn="l" defTabSz="422041" rtl="0" eaLnBrk="1" latinLnBrk="0" hangingPunct="1">
        <a:spcBef>
          <a:spcPts val="9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7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55103" indent="-211021" algn="l" defTabSz="422041" rtl="0" eaLnBrk="1" latinLnBrk="0" hangingPunct="1">
        <a:spcBef>
          <a:spcPts val="9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77145" indent="-211021" algn="l" defTabSz="422041" rtl="0" eaLnBrk="1" latinLnBrk="0" hangingPunct="1">
        <a:spcBef>
          <a:spcPts val="9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99186" indent="-211021" algn="l" defTabSz="422041" rtl="0" eaLnBrk="1" latinLnBrk="0" hangingPunct="1">
        <a:spcBef>
          <a:spcPts val="9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1227" indent="-211021" algn="l" defTabSz="422041" rtl="0" eaLnBrk="1" latinLnBrk="0" hangingPunct="1">
        <a:spcBef>
          <a:spcPts val="9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743269" indent="-211021" algn="l" defTabSz="422041" rtl="0" eaLnBrk="1" latinLnBrk="0" hangingPunct="1">
        <a:spcBef>
          <a:spcPts val="9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165310" indent="-211021" algn="l" defTabSz="422041" rtl="0" eaLnBrk="1" latinLnBrk="0" hangingPunct="1">
        <a:spcBef>
          <a:spcPts val="9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587351" indent="-211021" algn="l" defTabSz="422041" rtl="0" eaLnBrk="1" latinLnBrk="0" hangingPunct="1">
        <a:spcBef>
          <a:spcPts val="9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2AFF1F23-7027-4A0F-9310-78574247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>
            <a:extLst>
              <a:ext uri="{FF2B5EF4-FFF2-40B4-BE49-F238E27FC236}">
                <a16:creationId xmlns:a16="http://schemas.microsoft.com/office/drawing/2014/main" id="{764A026F-E7CF-4FA1-A81F-51B3F3B6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52400"/>
            <a:ext cx="72072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4E606E79-67C7-446E-8615-742CF0DC2E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7715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MS PGothic" panose="020B0600070205080204" pitchFamily="34" charset="-128"/>
              </a:rPr>
              <a:t>Click to edit Master title style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ED19A428-87EE-4040-B1A8-870A3E158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7152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MS PGothic" panose="020B0600070205080204" pitchFamily="34" charset="-128"/>
              </a:rPr>
              <a:t>Edit Master text styles</a:t>
            </a:r>
          </a:p>
          <a:p>
            <a:pPr lvl="1"/>
            <a:r>
              <a:rPr lang="en-US" altLang="zh-CN">
                <a:sym typeface="MS PGothic" panose="020B0600070205080204" pitchFamily="34" charset="-128"/>
              </a:rPr>
              <a:t>Second level</a:t>
            </a:r>
          </a:p>
          <a:p>
            <a:pPr lvl="2"/>
            <a:r>
              <a:rPr lang="en-US" altLang="zh-CN">
                <a:sym typeface="MS PGothic" panose="020B0600070205080204" pitchFamily="34" charset="-128"/>
              </a:rPr>
              <a:t>Third level</a:t>
            </a:r>
          </a:p>
          <a:p>
            <a:pPr lvl="3"/>
            <a:r>
              <a:rPr lang="en-US" altLang="zh-CN">
                <a:sym typeface="MS PGothic" panose="020B0600070205080204" pitchFamily="34" charset="-128"/>
              </a:rPr>
              <a:t>Fourth level</a:t>
            </a:r>
          </a:p>
          <a:p>
            <a:pPr lvl="4"/>
            <a:r>
              <a:rPr lang="en-US" altLang="zh-CN">
                <a:sym typeface="MS PGothic" panose="020B0600070205080204" pitchFamily="34" charset="-128"/>
              </a:rPr>
              <a:t>Fifth level</a:t>
            </a:r>
          </a:p>
        </p:txBody>
      </p:sp>
      <p:sp>
        <p:nvSpPr>
          <p:cNvPr id="1030" name="Date Placeholder 3">
            <a:extLst>
              <a:ext uri="{FF2B5EF4-FFF2-40B4-BE49-F238E27FC236}">
                <a16:creationId xmlns:a16="http://schemas.microsoft.com/office/drawing/2014/main" id="{D2B7A9BC-D767-4079-B6CD-524AEF1EDE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sym typeface="MS PGothic" pitchFamily="34" charset="-128"/>
              </a:defRPr>
            </a:lvl1pPr>
          </a:lstStyle>
          <a:p>
            <a:pPr>
              <a:defRPr/>
            </a:pPr>
            <a:fld id="{DED24B22-AC78-42A9-8CF2-CADFEF75477C}" type="datetime1">
              <a:rPr lang="en-US" altLang="zh-CN"/>
              <a:pPr>
                <a:defRPr/>
              </a:pPr>
              <a:t>7/17/2019</a:t>
            </a:fld>
            <a:endParaRPr lang="en-US" altLang="zh-CN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1031" name="Footer Placeholder 4">
            <a:extLst>
              <a:ext uri="{FF2B5EF4-FFF2-40B4-BE49-F238E27FC236}">
                <a16:creationId xmlns:a16="http://schemas.microsoft.com/office/drawing/2014/main" id="{AB8BDC4C-3C78-4B42-BC7E-27F5A3AF026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sym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Slide Number Placeholder 5">
            <a:extLst>
              <a:ext uri="{FF2B5EF4-FFF2-40B4-BE49-F238E27FC236}">
                <a16:creationId xmlns:a16="http://schemas.microsoft.com/office/drawing/2014/main" id="{930F7803-4B56-4522-9C40-831CA81F0D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1D066FD-1747-41C3-BB3C-B77079630309}" type="slidenum">
              <a:rPr lang="en-US" altLang="zh-CN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4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SimHei" pitchFamily="49" charset="-122"/>
          <a:sym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SimHei" pitchFamily="49" charset="-122"/>
          <a:sym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SimHei" pitchFamily="49" charset="-122"/>
          <a:sym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SimHei" pitchFamily="49" charset="-122"/>
          <a:sym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SimHei" pitchFamily="49" charset="-122"/>
          <a:sym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SimHei" pitchFamily="49" charset="-122"/>
          <a:sym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SimHei" pitchFamily="49" charset="-122"/>
          <a:sym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SimHei" pitchFamily="49" charset="-122"/>
          <a:sym typeface="MS PGothic" pitchFamily="34" charset="-128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MS PGothic" panose="020B0600070205080204" pitchFamily="34" charset="-128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MS PGothic" panose="020B0600070205080204" pitchFamily="34" charset="-128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MS PGothic" panose="020B0600070205080204" pitchFamily="34" charset="-128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MS PGothic" panose="020B0600070205080204" pitchFamily="34" charset="-128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anose="020B0600070205080204" pitchFamily="34" charset="-128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9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13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gif"/><Relationship Id="rId4" Type="http://schemas.openxmlformats.org/officeDocument/2006/relationships/image" Target="../media/image15.gif"/><Relationship Id="rId9" Type="http://schemas.openxmlformats.org/officeDocument/2006/relationships/image" Target="../media/image2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slide" Target="slide2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6.xml"/><Relationship Id="rId6" Type="http://schemas.openxmlformats.org/officeDocument/2006/relationships/slide" Target="slide25.xml"/><Relationship Id="rId5" Type="http://schemas.openxmlformats.org/officeDocument/2006/relationships/slide" Target="slide24.xml"/><Relationship Id="rId4" Type="http://schemas.openxmlformats.org/officeDocument/2006/relationships/slide" Target="slide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6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0" y="966771"/>
            <a:ext cx="9144000" cy="5176873"/>
            <a:chOff x="0" y="966771"/>
            <a:chExt cx="9144000" cy="5176873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2" name="Wave 21"/>
            <p:cNvSpPr/>
            <p:nvPr/>
          </p:nvSpPr>
          <p:spPr>
            <a:xfrm>
              <a:off x="0" y="966771"/>
              <a:ext cx="9144000" cy="3857652"/>
            </a:xfrm>
            <a:prstGeom prst="wav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Wave 22"/>
            <p:cNvSpPr/>
            <p:nvPr/>
          </p:nvSpPr>
          <p:spPr>
            <a:xfrm>
              <a:off x="0" y="2285992"/>
              <a:ext cx="9144000" cy="3857652"/>
            </a:xfrm>
            <a:prstGeom prst="wav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51" name="Group 12"/>
          <p:cNvGrpSpPr>
            <a:grpSpLocks/>
          </p:cNvGrpSpPr>
          <p:nvPr/>
        </p:nvGrpSpPr>
        <p:grpSpPr bwMode="auto">
          <a:xfrm>
            <a:off x="0" y="-28575"/>
            <a:ext cx="9144000" cy="922338"/>
            <a:chOff x="0" y="-28575"/>
            <a:chExt cx="9144000" cy="921568"/>
          </a:xfrm>
        </p:grpSpPr>
        <p:grpSp>
          <p:nvGrpSpPr>
            <p:cNvPr id="2063" name="Group 30"/>
            <p:cNvGrpSpPr>
              <a:grpSpLocks/>
            </p:cNvGrpSpPr>
            <p:nvPr/>
          </p:nvGrpSpPr>
          <p:grpSpPr bwMode="auto">
            <a:xfrm>
              <a:off x="0" y="-24"/>
              <a:ext cx="9144000" cy="893017"/>
              <a:chOff x="32" y="188890"/>
              <a:chExt cx="9143968" cy="892999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071591" y="188890"/>
                <a:ext cx="7000851" cy="8914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i="1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ucida Fax" pitchFamily="18" charset="0"/>
                  </a:rPr>
                  <a:t>KEPOLISIAN DAERAH JAWA TENGAH</a:t>
                </a:r>
                <a:endParaRPr lang="id-ID" sz="2800" i="1" dirty="0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Fax" pitchFamily="18" charset="0"/>
                </a:endParaRPr>
              </a:p>
              <a:p>
                <a:pPr algn="ctr">
                  <a:defRPr/>
                </a:pPr>
                <a:r>
                  <a:rPr lang="en-US" sz="2000" i="1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ucida Fax" pitchFamily="18" charset="0"/>
                  </a:rPr>
                  <a:t>DIREKTORAT RESERSE NARKOBA</a:t>
                </a:r>
                <a:endParaRPr lang="id-ID" sz="2000" i="1" dirty="0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Fax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2" y="188890"/>
                <a:ext cx="1071559" cy="89141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d-ID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lbertus Medium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072442" y="190477"/>
                <a:ext cx="1071558" cy="89141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d-ID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lbertus Medium"/>
                </a:endParaRPr>
              </a:p>
            </p:txBody>
          </p:sp>
          <p:pic>
            <p:nvPicPr>
              <p:cNvPr id="2068" name="Picture 24" descr="logo_bareskrim.png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1538" y="250402"/>
                <a:ext cx="642943" cy="771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64" name="Picture 1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44" y="-28575"/>
              <a:ext cx="785818" cy="921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2" name="TextBox 13"/>
          <p:cNvSpPr txBox="1">
            <a:spLocks noChangeArrowheads="1"/>
          </p:cNvSpPr>
          <p:nvPr/>
        </p:nvSpPr>
        <p:spPr bwMode="auto">
          <a:xfrm>
            <a:off x="309793" y="1958272"/>
            <a:ext cx="868790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prstClr val="black"/>
                </a:solidFill>
                <a:latin typeface="Eras Bold ITC" pitchFamily="34" charset="0"/>
              </a:rPr>
              <a:t>PERAN P</a:t>
            </a:r>
            <a:r>
              <a:rPr lang="id-ID" sz="3600" b="1" dirty="0">
                <a:solidFill>
                  <a:prstClr val="black"/>
                </a:solidFill>
                <a:latin typeface="Eras Bold ITC" pitchFamily="34" charset="0"/>
              </a:rPr>
              <a:t>ENEGAK HUKUM</a:t>
            </a:r>
            <a:r>
              <a:rPr lang="en-US" sz="3600" b="1" dirty="0">
                <a:solidFill>
                  <a:prstClr val="black"/>
                </a:solidFill>
                <a:latin typeface="Eras Bold ITC" pitchFamily="34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prstClr val="black"/>
                </a:solidFill>
                <a:latin typeface="Eras Bold ITC" pitchFamily="34" charset="0"/>
              </a:rPr>
              <a:t>DALAM </a:t>
            </a:r>
            <a:r>
              <a:rPr lang="id-ID" sz="3600" b="1" dirty="0">
                <a:solidFill>
                  <a:prstClr val="black"/>
                </a:solidFill>
                <a:latin typeface="Eras Bold ITC" pitchFamily="34" charset="0"/>
              </a:rPr>
              <a:t>PEMBERANTASAN LAHGUN NARKOBA &amp; OBAT ILEGAL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3600" b="1" dirty="0">
                <a:solidFill>
                  <a:prstClr val="black"/>
                </a:solidFill>
                <a:latin typeface="Eras Bold ITC" pitchFamily="34" charset="0"/>
              </a:rPr>
              <a:t>DI JAWA TENGAH</a:t>
            </a:r>
            <a:endParaRPr lang="en-US" sz="2400" b="1" dirty="0">
              <a:solidFill>
                <a:prstClr val="black"/>
              </a:solidFill>
              <a:latin typeface="Charlemagne Std" pitchFamily="82" charset="0"/>
            </a:endParaRPr>
          </a:p>
        </p:txBody>
      </p:sp>
      <p:pic>
        <p:nvPicPr>
          <p:cNvPr id="2053" name="Picture 2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9850" y="4359275"/>
            <a:ext cx="142875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4" name="Group 15"/>
          <p:cNvGrpSpPr>
            <a:grpSpLocks/>
          </p:cNvGrpSpPr>
          <p:nvPr/>
        </p:nvGrpSpPr>
        <p:grpSpPr bwMode="auto">
          <a:xfrm>
            <a:off x="0" y="6357938"/>
            <a:ext cx="9144000" cy="503237"/>
            <a:chOff x="0" y="6357938"/>
            <a:chExt cx="9144000" cy="503075"/>
          </a:xfrm>
        </p:grpSpPr>
        <p:grpSp>
          <p:nvGrpSpPr>
            <p:cNvPr id="2058" name="Group 6"/>
            <p:cNvGrpSpPr>
              <a:grpSpLocks/>
            </p:cNvGrpSpPr>
            <p:nvPr/>
          </p:nvGrpSpPr>
          <p:grpSpPr bwMode="auto">
            <a:xfrm>
              <a:off x="0" y="6357938"/>
              <a:ext cx="9144000" cy="500062"/>
              <a:chOff x="0" y="6357958"/>
              <a:chExt cx="8958293" cy="500066"/>
            </a:xfrm>
          </p:grpSpPr>
          <p:sp>
            <p:nvSpPr>
              <p:cNvPr id="19" name="Pentagon 18"/>
              <p:cNvSpPr/>
              <p:nvPr/>
            </p:nvSpPr>
            <p:spPr>
              <a:xfrm>
                <a:off x="0" y="6357958"/>
                <a:ext cx="7787183" cy="499905"/>
              </a:xfrm>
              <a:prstGeom prst="homePlat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3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DIREKTORAT RESERSE NARKOBA POLDA JAWA TENGAH</a:t>
                </a:r>
              </a:p>
            </p:txBody>
          </p:sp>
          <p:sp>
            <p:nvSpPr>
              <p:cNvPr id="20" name="Chevron 19"/>
              <p:cNvSpPr/>
              <p:nvPr/>
            </p:nvSpPr>
            <p:spPr>
              <a:xfrm>
                <a:off x="7743636" y="6357958"/>
                <a:ext cx="643877" cy="499905"/>
              </a:xfrm>
              <a:prstGeom prst="chevron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Chevron 20"/>
              <p:cNvSpPr/>
              <p:nvPr/>
            </p:nvSpPr>
            <p:spPr>
              <a:xfrm>
                <a:off x="8315971" y="6357958"/>
                <a:ext cx="642322" cy="499905"/>
              </a:xfrm>
              <a:prstGeom prst="chevr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2059" name="Picture 1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4" y="6357958"/>
              <a:ext cx="428596" cy="503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6" name="TextBox 14"/>
          <p:cNvSpPr txBox="1">
            <a:spLocks noChangeArrowheads="1"/>
          </p:cNvSpPr>
          <p:nvPr/>
        </p:nvSpPr>
        <p:spPr bwMode="auto">
          <a:xfrm>
            <a:off x="1617638" y="5650855"/>
            <a:ext cx="60722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AKBP. SUNARTO, S.H.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1273" y="5040282"/>
            <a:ext cx="53911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AR CENA" pitchFamily="2" charset="0"/>
              </a:rPr>
              <a:t>KABAG BINOPSNAL DITRESNARKOBA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AR CENA" pitchFamily="2" charset="0"/>
              </a:rPr>
              <a:t>POLDA JAWA TENGAH</a:t>
            </a:r>
          </a:p>
        </p:txBody>
      </p:sp>
    </p:spTree>
    <p:extLst>
      <p:ext uri="{BB962C8B-B14F-4D97-AF65-F5344CB8AC3E}">
        <p14:creationId xmlns:p14="http://schemas.microsoft.com/office/powerpoint/2010/main" val="1929476666"/>
      </p:ext>
    </p:extLst>
  </p:cSld>
  <p:clrMapOvr>
    <a:masterClrMapping/>
  </p:clrMapOvr>
  <p:transition spd="med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MPj04116900000[1]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</p:spPr>
      </p:pic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375646" y="1633288"/>
            <a:ext cx="7940749" cy="4401205"/>
          </a:xfrm>
          <a:prstGeom prst="rect">
            <a:avLst/>
          </a:prstGeom>
          <a:solidFill>
            <a:srgbClr val="F2F2F2">
              <a:alpha val="78039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/>
            </a:pPr>
            <a:r>
              <a:rPr lang="en-US" sz="1600" b="1" dirty="0">
                <a:solidFill>
                  <a:prstClr val="black"/>
                </a:solidFill>
                <a:latin typeface="Tahoma" pitchFamily="34" charset="0"/>
                <a:cs typeface="Arial" panose="020B0604020202020204" pitchFamily="34" charset="0"/>
              </a:rPr>
              <a:t>1.	PRE-EMTIF :</a:t>
            </a:r>
          </a:p>
          <a:p>
            <a:pPr marL="901700" indent="-9017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60020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Tahoma" pitchFamily="34" charset="0"/>
                <a:cs typeface="Arial" panose="020B0604020202020204" pitchFamily="34" charset="0"/>
              </a:rPr>
              <a:t>	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*	MEMBERIKAN SOSIALISASI BAHAYA LAHGUN NARKOBA TERHADAP SELURUH</a:t>
            </a: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LAPISAN MASY</a:t>
            </a:r>
          </a:p>
          <a:p>
            <a:pPr marL="901700" indent="-9017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60020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	*	KAMPANYE ANTI LAHGUN DAN EDAR GELAP NARKOBA</a:t>
            </a: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 DGN CARA</a:t>
            </a:r>
          </a:p>
          <a:p>
            <a:pPr marL="901700" indent="-9017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600200" algn="l"/>
              </a:tabLst>
              <a:defRPr/>
            </a:pP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		MEMASANG 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SPANDUK</a:t>
            </a: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 DAN BALIHO DI TEMPAT2 STRATEGIS DAN MEMBAGIKAN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 BROSUR</a:t>
            </a:r>
          </a:p>
          <a:p>
            <a:pPr marL="901700" indent="-9017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60020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	*	MENGADAKAN DIALOG INTERAKTIF</a:t>
            </a: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 BAIK MELALUI TV MAUPUN RADIO</a:t>
            </a:r>
            <a:endParaRPr lang="en-US" sz="16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901700" indent="-9017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60020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	*	MENGADAKAN PELATIHAN </a:t>
            </a: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THDP DUTA 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ANTI NARKOBA</a:t>
            </a:r>
          </a:p>
          <a:p>
            <a:pPr marL="901700" indent="-9017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60020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	*	</a:t>
            </a: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MEREKRUT 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MASY </a:t>
            </a: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SEBAGAI AGEN-AGEN UNTUK MENGUMPULKAN INFORMASI TTG LAHGUN DAN EDAR GELAP NARKOBA YG ADA DILINGKUNGANNYA</a:t>
            </a:r>
            <a:endParaRPr lang="en-US" sz="16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14282" y="142852"/>
            <a:ext cx="87154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id-ID" sz="36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cs typeface="Arial" charset="0"/>
              </a:rPr>
              <a:t>UPAYA</a:t>
            </a:r>
            <a:r>
              <a:rPr lang="en-US" sz="36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cs typeface="Arial" charset="0"/>
              </a:rPr>
              <a:t> PENANGGULANGAN</a:t>
            </a:r>
            <a:r>
              <a:rPr lang="id-ID" sz="36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cs typeface="Arial" charset="0"/>
              </a:rPr>
              <a:t> LAHGUN DAN EDAR GELAP NARKOBA</a:t>
            </a:r>
            <a:r>
              <a:rPr lang="en-US" sz="36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cs typeface="Arial" charset="0"/>
              </a:rPr>
              <a:t> </a:t>
            </a:r>
          </a:p>
        </p:txBody>
      </p:sp>
      <p:grpSp>
        <p:nvGrpSpPr>
          <p:cNvPr id="36869" name="Group 13"/>
          <p:cNvGrpSpPr>
            <a:grpSpLocks/>
          </p:cNvGrpSpPr>
          <p:nvPr/>
        </p:nvGrpSpPr>
        <p:grpSpPr bwMode="auto">
          <a:xfrm>
            <a:off x="0" y="6324600"/>
            <a:ext cx="9144000" cy="533400"/>
            <a:chOff x="1905000" y="6324600"/>
            <a:chExt cx="7239000" cy="5334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905000" y="6324600"/>
              <a:ext cx="7239000" cy="533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i="1" dirty="0" err="1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Direktorat</a:t>
              </a:r>
              <a:r>
                <a:rPr lang="en-US" sz="2800" i="1" dirty="0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id-ID" sz="2800" i="1" dirty="0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Reserse </a:t>
              </a:r>
              <a:r>
                <a:rPr lang="en-US" sz="2800" i="1" dirty="0" err="1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Narkoba</a:t>
              </a:r>
              <a:endParaRPr lang="en-US" sz="2800" i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6871" name="Picture 8" descr="Penyidik"/>
            <p:cNvPicPr>
              <a:picLocks noChangeAspect="1" noChangeArrowheads="1"/>
            </p:cNvPicPr>
            <p:nvPr/>
          </p:nvPicPr>
          <p:blipFill>
            <a:blip r:embed="rId3" cstate="email">
              <a:lum bright="24000" contrast="2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131" y="6352843"/>
              <a:ext cx="571504" cy="493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2" name="Picture 8" descr="Penyidik"/>
            <p:cNvPicPr>
              <a:picLocks noChangeAspect="1" noChangeArrowheads="1"/>
            </p:cNvPicPr>
            <p:nvPr/>
          </p:nvPicPr>
          <p:blipFill>
            <a:blip r:embed="rId3" cstate="email">
              <a:lum bright="24000" contrast="2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3072" y="6346669"/>
              <a:ext cx="571504" cy="493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807879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PICTURE\2017\TEST URINE UNNES JAN 2017\IMG_6220.JP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045" y="1081368"/>
            <a:ext cx="3804061" cy="215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dmin-Thuink\AppData\Local\Microsoft\Windows\INetCache\Content.Word\IMG-20170224-WA0003.jp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045" y="3944400"/>
            <a:ext cx="3804061" cy="22636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814611" y="158038"/>
            <a:ext cx="551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UPAYA PREVENTIF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5565" y="3944399"/>
            <a:ext cx="3395435" cy="2263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3363" y="1081367"/>
            <a:ext cx="3830853" cy="215485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03749" y="3239035"/>
            <a:ext cx="23326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BINLUH P4GN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71037" y="3239035"/>
            <a:ext cx="25844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SPANDUK P4GN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7130" y="6208022"/>
            <a:ext cx="31918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DIALOG INTERAKTIF DI RADIO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25408" y="6208022"/>
            <a:ext cx="34757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PELATIHAN DUTA ANTI NARKOBA</a:t>
            </a:r>
          </a:p>
        </p:txBody>
      </p:sp>
    </p:spTree>
    <p:extLst>
      <p:ext uri="{BB962C8B-B14F-4D97-AF65-F5344CB8AC3E}">
        <p14:creationId xmlns:p14="http://schemas.microsoft.com/office/powerpoint/2010/main" val="373312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MPj04116900000[1]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</p:spPr>
      </p:pic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400587" y="429466"/>
            <a:ext cx="8324850" cy="6124754"/>
          </a:xfrm>
          <a:prstGeom prst="rect">
            <a:avLst/>
          </a:prstGeom>
          <a:solidFill>
            <a:srgbClr val="F2F2F2">
              <a:alpha val="69804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/>
            </a:pPr>
            <a:r>
              <a:rPr lang="en-US" sz="1600" b="1" dirty="0">
                <a:solidFill>
                  <a:prstClr val="black"/>
                </a:solidFill>
                <a:latin typeface="Tahoma" pitchFamily="34" charset="0"/>
                <a:cs typeface="Arial" panose="020B0604020202020204" pitchFamily="34" charset="0"/>
              </a:rPr>
              <a:t>2.	PREVENTIF 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/>
            </a:pPr>
            <a:endParaRPr lang="en-US" sz="1600" dirty="0">
              <a:solidFill>
                <a:prstClr val="black"/>
              </a:solidFill>
              <a:latin typeface="Tahoma" pitchFamily="34" charset="0"/>
              <a:cs typeface="Arial" panose="020B0604020202020204" pitchFamily="34" charset="0"/>
            </a:endParaRPr>
          </a:p>
          <a:p>
            <a:pPr marL="900113" indent="-900113" algn="just"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Tahoma" pitchFamily="34" charset="0"/>
                <a:cs typeface="Arial" panose="020B0604020202020204" pitchFamily="34" charset="0"/>
              </a:rPr>
              <a:t>	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* 	MELAKS RAZIA DI PERBATASAN </a:t>
            </a:r>
            <a:endParaRPr lang="id-ID" sz="16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900113" indent="-900113" algn="just"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/>
            </a:pP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*	MELAKS MONITORING DI PINTU MASUK BANDARA DAN PELABUHAN</a:t>
            </a: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BEKERJASAMA DENGAN BEA CUKAI</a:t>
            </a:r>
          </a:p>
          <a:p>
            <a:pPr marL="900113" indent="-9001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  <a:tab pos="914400" algn="l"/>
                <a:tab pos="1371600" algn="l"/>
                <a:tab pos="1714500" algn="l"/>
              </a:tabLst>
              <a:defRPr/>
            </a:pP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*	MELAKS RAZIA DI TEMPAT HIBURAN MALAM / LAPAS</a:t>
            </a:r>
          </a:p>
          <a:p>
            <a:pPr marL="900113" indent="-9001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  <a:tab pos="914400" algn="l"/>
                <a:tab pos="1371600" algn="l"/>
                <a:tab pos="171450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	*	MEMPERKETAT PENGAWASAN DAERAH RAWAN KULTIVATOR GANJA</a:t>
            </a: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 DI </a:t>
            </a:r>
          </a:p>
          <a:p>
            <a:pPr marL="900113" indent="-9001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  <a:tab pos="914400" algn="l"/>
                <a:tab pos="1371600" algn="l"/>
                <a:tab pos="1714500" algn="l"/>
              </a:tabLst>
              <a:defRPr/>
            </a:pP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		WILAYAH SEMARANG, KENDAL DAN SALATIGA</a:t>
            </a:r>
            <a:endParaRPr lang="en-US" sz="16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900113" indent="-9001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  <a:tab pos="914400" algn="l"/>
                <a:tab pos="1371600" algn="l"/>
                <a:tab pos="171450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	*	MELAKUKAN PENGAWASAN TERHADAP PREKURSOR NARKOTIKA</a:t>
            </a: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 BEKERJASAMA DINAS PERINDUSTRIAN DAN PERDAGANGAN</a:t>
            </a:r>
            <a:endParaRPr lang="en-US" sz="16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900113" indent="-9001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  <a:tab pos="914400" algn="l"/>
                <a:tab pos="1371600" algn="l"/>
                <a:tab pos="171450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	*	MELAKUKAN PENGAWASAN TERHADAP PRODUKSI DAN DISTRIBUSI</a:t>
            </a: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NARKOBA LEGAL (FARMASI DAN APOTIK)</a:t>
            </a: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 BEKERJASAMA DGN BALAI POM</a:t>
            </a:r>
            <a:endParaRPr lang="en-US" sz="16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900113" indent="-9001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  <a:tab pos="914400" algn="l"/>
                <a:tab pos="1371600" algn="l"/>
                <a:tab pos="171450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	*	MELAKUKAN PENGAWASAN TERHADAP IMPORTIR NARKOBA</a:t>
            </a:r>
            <a:r>
              <a:rPr lang="id-ID" sz="1600" dirty="0">
                <a:solidFill>
                  <a:prstClr val="black"/>
                </a:solidFill>
                <a:latin typeface="Arial" charset="0"/>
                <a:cs typeface="Arial" charset="0"/>
              </a:rPr>
              <a:t> BEKERJASAMA DINAS PERINDUSTRIAN DAN PERDAGANGAN DAN BALAI POM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  </a:t>
            </a:r>
          </a:p>
          <a:p>
            <a:pPr marL="900113" indent="-9001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  <a:tab pos="914400" algn="l"/>
                <a:tab pos="1371600" algn="l"/>
                <a:tab pos="171450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/>
            </a:pPr>
            <a:endParaRPr lang="en-US" sz="1600" dirty="0">
              <a:solidFill>
                <a:prstClr val="black"/>
              </a:solidFill>
              <a:latin typeface="Tahoma" pitchFamily="34" charset="0"/>
              <a:cs typeface="Arial" panose="020B0604020202020204" pitchFamily="34" charset="0"/>
            </a:endParaRPr>
          </a:p>
        </p:txBody>
      </p:sp>
      <p:grpSp>
        <p:nvGrpSpPr>
          <p:cNvPr id="37892" name="Group 13"/>
          <p:cNvGrpSpPr>
            <a:grpSpLocks/>
          </p:cNvGrpSpPr>
          <p:nvPr/>
        </p:nvGrpSpPr>
        <p:grpSpPr bwMode="auto">
          <a:xfrm>
            <a:off x="0" y="6324600"/>
            <a:ext cx="9144000" cy="533400"/>
            <a:chOff x="1905000" y="6324600"/>
            <a:chExt cx="7239000" cy="5334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905000" y="6324600"/>
              <a:ext cx="7239000" cy="533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i="1" dirty="0" err="1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Direktorat</a:t>
              </a:r>
              <a:r>
                <a:rPr lang="en-US" sz="2800" i="1" dirty="0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id-ID" sz="2800" i="1" dirty="0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Reserse </a:t>
              </a:r>
              <a:r>
                <a:rPr lang="en-US" sz="2800" i="1" dirty="0" err="1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Narkoba</a:t>
              </a:r>
              <a:endParaRPr lang="en-US" sz="2800" i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7894" name="Picture 8" descr="Penyidik"/>
            <p:cNvPicPr>
              <a:picLocks noChangeAspect="1" noChangeArrowheads="1"/>
            </p:cNvPicPr>
            <p:nvPr/>
          </p:nvPicPr>
          <p:blipFill>
            <a:blip r:embed="rId3" cstate="email">
              <a:lum bright="24000" contrast="2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131" y="6352843"/>
              <a:ext cx="571504" cy="493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5" name="Picture 8" descr="Penyidik"/>
            <p:cNvPicPr>
              <a:picLocks noChangeAspect="1" noChangeArrowheads="1"/>
            </p:cNvPicPr>
            <p:nvPr/>
          </p:nvPicPr>
          <p:blipFill>
            <a:blip r:embed="rId3" cstate="email">
              <a:lum bright="24000" contrast="2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3070" y="6346669"/>
              <a:ext cx="571504" cy="493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238822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695" y="281406"/>
            <a:ext cx="6347713" cy="762000"/>
          </a:xfrm>
        </p:spPr>
        <p:txBody>
          <a:bodyPr/>
          <a:lstStyle/>
          <a:p>
            <a:pPr algn="ctr"/>
            <a:r>
              <a:rPr lang="en-US" dirty="0"/>
              <a:t>UPAYA PREVENTIF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363" y="1623205"/>
            <a:ext cx="2012950" cy="1487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469825" y="1623205"/>
            <a:ext cx="2012950" cy="14871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4398" y="3460411"/>
            <a:ext cx="2584042" cy="369332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RAZIA TEMPAT HIBURAN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6319" y="1387188"/>
            <a:ext cx="2970000" cy="19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89" y="4370605"/>
            <a:ext cx="2970000" cy="198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50637" y="6381392"/>
            <a:ext cx="3719288" cy="369332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id-ID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EMUSNAHAN LADANG KHATINONE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1653" y="4185939"/>
            <a:ext cx="3512347" cy="198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6616" y="6416506"/>
            <a:ext cx="2298550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RAZIA </a:t>
            </a:r>
            <a:r>
              <a:rPr lang="id-ID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LAPAS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4000" y="1493851"/>
            <a:ext cx="3200000" cy="1800000"/>
          </a:xfrm>
          <a:prstGeom prst="rect">
            <a:avLst/>
          </a:prstGeom>
        </p:spPr>
      </p:pic>
      <p:pic>
        <p:nvPicPr>
          <p:cNvPr id="14" name="Picture 13" descr="C:\Users\admin\Pictures\adi sucipto\IMG-20161011-WA0020.jpg"/>
          <p:cNvPicPr/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1471" y="3517648"/>
            <a:ext cx="2304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2710848" y="6397648"/>
            <a:ext cx="2890535" cy="369332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id-ID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EMERIKSAAN DI BANDARA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61990" y="3460411"/>
            <a:ext cx="2408658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URINE</a:t>
            </a:r>
          </a:p>
        </p:txBody>
      </p:sp>
    </p:spTree>
    <p:extLst>
      <p:ext uri="{BB962C8B-B14F-4D97-AF65-F5344CB8AC3E}">
        <p14:creationId xmlns:p14="http://schemas.microsoft.com/office/powerpoint/2010/main" val="178643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MPj04116900000[1]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</p:spPr>
      </p:pic>
      <p:sp>
        <p:nvSpPr>
          <p:cNvPr id="662530" name="Text Box 2"/>
          <p:cNvSpPr txBox="1">
            <a:spLocks noChangeArrowheads="1"/>
          </p:cNvSpPr>
          <p:nvPr/>
        </p:nvSpPr>
        <p:spPr bwMode="auto">
          <a:xfrm>
            <a:off x="571500" y="594519"/>
            <a:ext cx="8001000" cy="4856714"/>
          </a:xfrm>
          <a:prstGeom prst="rect">
            <a:avLst/>
          </a:prstGeom>
          <a:solidFill>
            <a:srgbClr val="F2F2F2">
              <a:alpha val="78824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457200" algn="l"/>
                <a:tab pos="9144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3. 	UPAYA  GAKKUM  :</a:t>
            </a:r>
          </a:p>
          <a:p>
            <a:pPr marL="895350" indent="-895350" algn="just">
              <a:spcBef>
                <a:spcPct val="60000"/>
              </a:spcBef>
              <a:tabLst>
                <a:tab pos="457200" algn="l"/>
                <a:tab pos="9144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	A.	PUTUS JALUR EDAR GELAP NARKOBA NASIONAL / INTERNASIONAL</a:t>
            </a:r>
          </a:p>
          <a:p>
            <a:pPr algn="just">
              <a:spcBef>
                <a:spcPct val="60000"/>
              </a:spcBef>
              <a:tabLst>
                <a:tab pos="457200" algn="l"/>
                <a:tab pos="9144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	B.	UNGKAP JARINGAN SINDIKAT NASIONAL / INTERNASIONAL</a:t>
            </a:r>
          </a:p>
          <a:p>
            <a:pPr algn="just">
              <a:spcBef>
                <a:spcPct val="60000"/>
              </a:spcBef>
              <a:tabLst>
                <a:tab pos="457200" algn="l"/>
                <a:tab pos="9144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	C.	</a:t>
            </a:r>
            <a:r>
              <a:rPr lang="id-ID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SIDIK DAN KRM KE JPU</a:t>
            </a:r>
          </a:p>
          <a:p>
            <a:pPr algn="just">
              <a:spcBef>
                <a:spcPct val="60000"/>
              </a:spcBef>
              <a:tabLst>
                <a:tab pos="457200" algn="l"/>
                <a:tab pos="914400" algn="l"/>
              </a:tabLst>
              <a:defRPr/>
            </a:pPr>
            <a:r>
              <a:rPr lang="id-ID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	D.	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MUSNAH BARANG BUKTI NARKOBA YG DISITA</a:t>
            </a:r>
          </a:p>
          <a:p>
            <a:pPr algn="just">
              <a:spcBef>
                <a:spcPct val="60000"/>
              </a:spcBef>
              <a:tabLst>
                <a:tab pos="457200" algn="l"/>
                <a:tab pos="9144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	</a:t>
            </a:r>
            <a:r>
              <a:rPr lang="id-ID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.	UNGKAP MOTIVASI / LATAR BELAKANG LAHGUN NARKOBA</a:t>
            </a:r>
          </a:p>
          <a:p>
            <a:pPr marL="895350" indent="-895350" algn="just">
              <a:spcBef>
                <a:spcPct val="60000"/>
              </a:spcBef>
              <a:tabLst>
                <a:tab pos="457200" algn="l"/>
                <a:tab pos="9144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	</a:t>
            </a:r>
            <a:r>
              <a:rPr lang="id-ID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.	LAKS GIAT / MEKANISME UNGKAP KSS NARKOBA MULAI DARI INFO, ANALISA INFO SAMPAI LAKS GIAT &amp; RPE</a:t>
            </a:r>
          </a:p>
          <a:p>
            <a:pPr algn="just">
              <a:spcBef>
                <a:spcPct val="60000"/>
              </a:spcBef>
              <a:tabLst>
                <a:tab pos="457200" algn="l"/>
                <a:tab pos="9144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4.	UPAYA TREATMENT DAN REHABILITASI :</a:t>
            </a:r>
          </a:p>
          <a:p>
            <a:pPr algn="just">
              <a:tabLst>
                <a:tab pos="457200" algn="l"/>
                <a:tab pos="9144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	LAKS TERAPI &amp; REHAB THDP KORBAN</a:t>
            </a:r>
            <a:r>
              <a:rPr lang="id-ID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/PECANDU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 LAHGUN </a:t>
            </a:r>
            <a:r>
              <a:rPr lang="id-ID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NARKOBA DI RS BAHAYANGKARA POLRI</a:t>
            </a:r>
            <a:r>
              <a:rPr lang="id-ID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 DGN BERKOORD KPD KA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	</a:t>
            </a:r>
            <a:r>
              <a:rPr lang="id-ID" dirty="0">
                <a:solidFill>
                  <a:prstClr val="black"/>
                </a:solidFill>
                <a:latin typeface="Arial" charset="0"/>
                <a:cs typeface="Arial" panose="020B0604020202020204" pitchFamily="34" charset="0"/>
              </a:rPr>
              <a:t>UPT TREATMENT &amp; 	REHABILITASI BNN </a:t>
            </a:r>
            <a:endParaRPr lang="en-US" dirty="0">
              <a:solidFill>
                <a:prstClr val="black"/>
              </a:solidFill>
              <a:latin typeface="Arial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i="1" dirty="0" err="1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Direktorat</a:t>
            </a:r>
            <a:r>
              <a:rPr lang="en-US" sz="2800" i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800" i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Reserse </a:t>
            </a:r>
            <a:r>
              <a:rPr lang="en-US" sz="2800" i="1" dirty="0" err="1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Narkoba</a:t>
            </a:r>
            <a:r>
              <a:rPr lang="id-ID" sz="2800" i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Polda</a:t>
            </a:r>
            <a:endParaRPr lang="en-US" sz="2800" i="1" dirty="0">
              <a:solidFill>
                <a:prstClr val="white">
                  <a:lumMod val="8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7" name="Picture 8" descr="Penyidik"/>
          <p:cNvPicPr>
            <a:picLocks noChangeAspect="1" noChangeArrowheads="1"/>
          </p:cNvPicPr>
          <p:nvPr/>
        </p:nvPicPr>
        <p:blipFill>
          <a:blip r:embed="rId3" cstate="email">
            <a:lum bright="24000" contras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050" y="6353175"/>
            <a:ext cx="7223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8" descr="Penyidik"/>
          <p:cNvPicPr>
            <a:picLocks noChangeAspect="1" noChangeArrowheads="1"/>
          </p:cNvPicPr>
          <p:nvPr/>
        </p:nvPicPr>
        <p:blipFill>
          <a:blip r:embed="rId3" cstate="email">
            <a:lum bright="24000" contras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6563" y="6346825"/>
            <a:ext cx="7223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2133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2668" y="-72014"/>
            <a:ext cx="6347713" cy="762000"/>
          </a:xfrm>
        </p:spPr>
        <p:txBody>
          <a:bodyPr anchor="ctr"/>
          <a:lstStyle/>
          <a:p>
            <a:pPr algn="ctr"/>
            <a:r>
              <a:rPr lang="en-US" dirty="0"/>
              <a:t>UPAYA </a:t>
            </a:r>
            <a:r>
              <a:rPr lang="id-ID" dirty="0"/>
              <a:t>REPRESIF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6133" y="644831"/>
            <a:ext cx="4955421" cy="252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14226" y="3224912"/>
            <a:ext cx="4837328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PENANGKAPAN BANDAR NARKOBA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4.bp.blogspot.com/-ybi_QknGXSw/V9oWEfAR3iI/AAAAAAAABrA/4LE1L89vD1ALjNVyElGbiWpA0MhOF07OgCLcB/s1600/DSCF1177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23413" y="4184485"/>
            <a:ext cx="3360000" cy="203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628718" y="3549089"/>
            <a:ext cx="6347713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REHABILITASI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6133" y="6288961"/>
            <a:ext cx="5461246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ASSESMENT TSK PENYALHGUNA NARKOBA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36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MPj04116900000[1]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</p:spPr>
      </p:pic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199478" y="858458"/>
            <a:ext cx="8755063" cy="2385268"/>
          </a:xfrm>
          <a:prstGeom prst="rect">
            <a:avLst/>
          </a:prstGeom>
          <a:solidFill>
            <a:srgbClr val="F2F2F2">
              <a:alpha val="7803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tabLst>
                <a:tab pos="363538" algn="l"/>
                <a:tab pos="536575" algn="l"/>
                <a:tab pos="1262063" algn="l"/>
                <a:tab pos="1698625" algn="l"/>
                <a:tab pos="1973263" algn="l"/>
                <a:tab pos="3135313" algn="l"/>
                <a:tab pos="3324225" algn="l"/>
                <a:tab pos="3860800" algn="l"/>
                <a:tab pos="4208463" algn="l"/>
              </a:tabLst>
              <a:defRPr/>
            </a:pP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Pembentukan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Satgas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khusus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tabLst>
                <a:tab pos="363538" algn="l"/>
                <a:tab pos="536575" algn="l"/>
                <a:tab pos="1262063" algn="l"/>
                <a:tab pos="1698625" algn="l"/>
                <a:tab pos="1973263" algn="l"/>
                <a:tab pos="3135313" algn="l"/>
                <a:tab pos="3324225" algn="l"/>
                <a:tab pos="3860800" algn="l"/>
                <a:tab pos="4208463" algn="l"/>
              </a:tabLst>
              <a:defRPr/>
            </a:pP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tabLst>
                <a:tab pos="363538" algn="l"/>
                <a:tab pos="536575" algn="l"/>
                <a:tab pos="1262063" algn="l"/>
                <a:tab pos="1698625" algn="l"/>
                <a:tab pos="1973263" algn="l"/>
                <a:tab pos="3135313" algn="l"/>
                <a:tab pos="3324225" algn="l"/>
                <a:tab pos="3860800" algn="l"/>
                <a:tab pos="4208463" algn="l"/>
              </a:tabLst>
              <a:defRPr/>
            </a:pP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Memutus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Jaringan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Sindikat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Narkoba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dengan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:</a:t>
            </a:r>
          </a:p>
          <a:p>
            <a:pPr marL="812800" indent="-363538" algn="just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Tutup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Pintu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Masuk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Laut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&amp;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Udara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Jaringan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dgn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memperkuat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Satgas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Arial" charset="0"/>
                <a:cs typeface="Arial" charset="0"/>
              </a:rPr>
              <a:t>Airport Interdiction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&amp; </a:t>
            </a:r>
            <a:r>
              <a:rPr lang="en-US" sz="2000" i="1" dirty="0">
                <a:solidFill>
                  <a:prstClr val="black"/>
                </a:solidFill>
                <a:latin typeface="Arial" charset="0"/>
                <a:cs typeface="Arial" charset="0"/>
              </a:rPr>
              <a:t>Seaport Interdiction </a:t>
            </a:r>
          </a:p>
          <a:p>
            <a:pPr marL="812800" indent="-363538"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Cegah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Masuk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dari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wilayah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perairan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Indonesia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dengan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memperkuat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Patroli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Polisi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Perairan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(Maritime Police) 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-86271" y="102033"/>
            <a:ext cx="914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 dirty="0">
                <a:solidFill>
                  <a:prstClr val="black"/>
                </a:solidFill>
              </a:rPr>
              <a:t>LANGKAH PENANGGULANGAN MENGHADAPI</a:t>
            </a:r>
            <a:r>
              <a:rPr lang="en-US" altLang="id-ID" b="1" u="sng" dirty="0">
                <a:solidFill>
                  <a:prstClr val="black"/>
                </a:solidFill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 u="sng" dirty="0">
                <a:solidFill>
                  <a:prstClr val="black"/>
                </a:solidFill>
              </a:rPr>
              <a:t>JARINGAN SINDIKAT  PEREDARAN GELAP NARKOBA</a:t>
            </a:r>
            <a:r>
              <a:rPr lang="en-US" altLang="id-ID" b="1" dirty="0">
                <a:solidFill>
                  <a:prstClr val="black"/>
                </a:solidFill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 sz="1000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i="1" dirty="0" err="1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Direktorat</a:t>
            </a:r>
            <a:r>
              <a:rPr lang="en-US" sz="2800" i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800" i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Reserse </a:t>
            </a:r>
            <a:r>
              <a:rPr lang="en-US" sz="2800" i="1" dirty="0" err="1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Narkoba</a:t>
            </a:r>
            <a:endParaRPr lang="en-US" sz="2800" i="1" dirty="0">
              <a:solidFill>
                <a:prstClr val="white">
                  <a:lumMod val="8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42" name="Picture 8" descr="Penyidik"/>
          <p:cNvPicPr>
            <a:picLocks noChangeAspect="1" noChangeArrowheads="1"/>
          </p:cNvPicPr>
          <p:nvPr/>
        </p:nvPicPr>
        <p:blipFill>
          <a:blip r:embed="rId3" cstate="email">
            <a:lum bright="24000" contras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050" y="6353175"/>
            <a:ext cx="7223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8" descr="Penyidik"/>
          <p:cNvPicPr>
            <a:picLocks noChangeAspect="1" noChangeArrowheads="1"/>
          </p:cNvPicPr>
          <p:nvPr/>
        </p:nvPicPr>
        <p:blipFill>
          <a:blip r:embed="rId3" cstate="email">
            <a:lum bright="24000" contras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6563" y="6346825"/>
            <a:ext cx="7223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99478" y="3243726"/>
            <a:ext cx="8572500" cy="2216150"/>
          </a:xfrm>
          <a:prstGeom prst="rect">
            <a:avLst/>
          </a:prstGeom>
          <a:solidFill>
            <a:srgbClr val="F2F2F2">
              <a:alpha val="7215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9263" indent="-449263"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3.	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Hancurkan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Finance &amp; Asset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Sindikat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Narkoba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melalui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  <a:p>
            <a:pPr marL="812800" indent="-363538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Bekukan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Finance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Sindikat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di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Lembaga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Jasa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Keuangan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(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kerjasama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dgn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PPATK)</a:t>
            </a:r>
          </a:p>
          <a:p>
            <a:pPr marL="812800" indent="-363538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Sita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Asset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Sindikat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(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kerjasama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dgn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Ditjen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Pajak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)</a:t>
            </a:r>
          </a:p>
          <a:p>
            <a:pPr marL="812800" indent="-363538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Terapkan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Undang-undang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Pencucian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Uang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(Criminal Justice System) =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Pasal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35</a:t>
            </a:r>
          </a:p>
        </p:txBody>
      </p:sp>
    </p:spTree>
    <p:extLst>
      <p:ext uri="{BB962C8B-B14F-4D97-AF65-F5344CB8AC3E}">
        <p14:creationId xmlns:p14="http://schemas.microsoft.com/office/powerpoint/2010/main" val="4058789141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MPj04116900000[1]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</p:spPr>
      </p:pic>
      <p:sp>
        <p:nvSpPr>
          <p:cNvPr id="41987" name="Rectangle 3"/>
          <p:cNvSpPr>
            <a:spLocks noRot="1" noChangeArrowheads="1"/>
          </p:cNvSpPr>
          <p:nvPr/>
        </p:nvSpPr>
        <p:spPr bwMode="auto">
          <a:xfrm>
            <a:off x="457200" y="1989138"/>
            <a:ext cx="86868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  <a:buFontTx/>
              <a:buChar char="•"/>
            </a:pPr>
            <a:endParaRPr lang="id-ID" altLang="id-ID">
              <a:solidFill>
                <a:prstClr val="black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28638" y="1038225"/>
            <a:ext cx="8005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id-ID" sz="2400" b="1" u="sng">
                <a:solidFill>
                  <a:prstClr val="black"/>
                </a:solidFill>
                <a:latin typeface="Futura Md BT"/>
              </a:rPr>
              <a:t>Syarat mutlak utk keterpaduan / sinergitas yaitu :</a:t>
            </a:r>
          </a:p>
        </p:txBody>
      </p:sp>
      <p:sp>
        <p:nvSpPr>
          <p:cNvPr id="41989" name="Rectangle 5"/>
          <p:cNvSpPr>
            <a:spLocks noRot="1" noChangeArrowheads="1"/>
          </p:cNvSpPr>
          <p:nvPr/>
        </p:nvSpPr>
        <p:spPr bwMode="auto">
          <a:xfrm>
            <a:off x="511175" y="1909763"/>
            <a:ext cx="8110538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  <a:buFontTx/>
              <a:buChar char="•"/>
            </a:pPr>
            <a:r>
              <a:rPr lang="en-US" altLang="id-ID" sz="2400" b="1" i="1">
                <a:solidFill>
                  <a:srgbClr val="0000CC"/>
                </a:solidFill>
                <a:latin typeface="Futura Md BT"/>
              </a:rPr>
              <a:t>Adanya komitmen semua badan / lembaga / organisasi</a:t>
            </a:r>
            <a:r>
              <a:rPr lang="en-US" altLang="id-ID" sz="2400">
                <a:solidFill>
                  <a:prstClr val="black"/>
                </a:solidFill>
                <a:latin typeface="Futura Md BT"/>
              </a:rPr>
              <a:t> yang diwujudkan lewat dimensi strategis organisasi. </a:t>
            </a:r>
          </a:p>
          <a:p>
            <a:pPr algn="just"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  <a:buFontTx/>
              <a:buChar char="•"/>
            </a:pPr>
            <a:r>
              <a:rPr lang="en-US" altLang="id-ID" sz="2400">
                <a:solidFill>
                  <a:prstClr val="black"/>
                </a:solidFill>
                <a:latin typeface="Futura Md BT"/>
              </a:rPr>
              <a:t>Masing</a:t>
            </a:r>
            <a:r>
              <a:rPr lang="en-US" altLang="id-ID" sz="2400" baseline="30000">
                <a:solidFill>
                  <a:prstClr val="black"/>
                </a:solidFill>
                <a:latin typeface="Futura Md BT"/>
              </a:rPr>
              <a:t>2</a:t>
            </a:r>
            <a:r>
              <a:rPr lang="en-US" altLang="id-ID" sz="2400">
                <a:solidFill>
                  <a:prstClr val="black"/>
                </a:solidFill>
                <a:latin typeface="Futura Md BT"/>
              </a:rPr>
              <a:t> badan /lembaga yang memiliki keahlian/ keunggulan, harus memberikan </a:t>
            </a:r>
            <a:r>
              <a:rPr lang="en-US" altLang="id-ID" sz="2400" i="1">
                <a:solidFill>
                  <a:prstClr val="black"/>
                </a:solidFill>
                <a:latin typeface="Futura Md BT"/>
              </a:rPr>
              <a:t>support</a:t>
            </a:r>
            <a:r>
              <a:rPr lang="en-US" altLang="id-ID" sz="2400">
                <a:solidFill>
                  <a:prstClr val="black"/>
                </a:solidFill>
                <a:latin typeface="Futura Md BT"/>
              </a:rPr>
              <a:t>  satu dengan yang lain. </a:t>
            </a:r>
          </a:p>
          <a:p>
            <a:pPr algn="just"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</a:pPr>
            <a:r>
              <a:rPr lang="en-US" altLang="id-ID" sz="2400">
                <a:solidFill>
                  <a:prstClr val="black"/>
                </a:solidFill>
                <a:latin typeface="Futura Md BT"/>
              </a:rPr>
              <a:t>	Keahlian yang dimiliki oleh masing</a:t>
            </a:r>
            <a:r>
              <a:rPr lang="en-US" altLang="id-ID" sz="2400" baseline="30000">
                <a:solidFill>
                  <a:prstClr val="black"/>
                </a:solidFill>
                <a:latin typeface="Futura Md BT"/>
              </a:rPr>
              <a:t>2</a:t>
            </a:r>
            <a:r>
              <a:rPr lang="en-US" altLang="id-ID" sz="2400">
                <a:solidFill>
                  <a:prstClr val="black"/>
                </a:solidFill>
                <a:latin typeface="Futura Md BT"/>
              </a:rPr>
              <a:t> badan / lembaga tersebut </a:t>
            </a:r>
            <a:r>
              <a:rPr lang="en-US" altLang="id-ID" sz="2400" b="1" i="1">
                <a:solidFill>
                  <a:srgbClr val="0000CC"/>
                </a:solidFill>
                <a:latin typeface="Futura Md BT"/>
              </a:rPr>
              <a:t>menjadikan berbagai pihak saling merasa memiliki yang cukup signifikan</a:t>
            </a:r>
            <a:r>
              <a:rPr lang="en-US" altLang="id-ID" sz="2400">
                <a:solidFill>
                  <a:prstClr val="black"/>
                </a:solidFill>
                <a:latin typeface="Futura Md BT"/>
              </a:rPr>
              <a:t> yang selanjutnya dapat membentuk perilaku sinergitas diantara mereka.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80975" y="138971"/>
            <a:ext cx="7772400" cy="6230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defTabSz="762000">
              <a:defRPr/>
            </a:pPr>
            <a:r>
              <a:rPr lang="en-US" sz="32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rebuchet MS" pitchFamily="34" charset="0"/>
                <a:cs typeface="Arial" charset="0"/>
              </a:rPr>
              <a:t>KERJASAMA ANTAR INSTANSI TERKAIT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i="1" dirty="0" err="1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Direktorat</a:t>
            </a:r>
            <a:r>
              <a:rPr lang="en-US" sz="2800" i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800" i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Reserse </a:t>
            </a:r>
            <a:r>
              <a:rPr lang="en-US" sz="2800" i="1" dirty="0" err="1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Narkoba</a:t>
            </a:r>
            <a:endParaRPr lang="en-US" sz="2800" i="1" dirty="0">
              <a:solidFill>
                <a:prstClr val="white">
                  <a:lumMod val="8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992" name="Picture 8" descr="Penyidik"/>
          <p:cNvPicPr>
            <a:picLocks noChangeAspect="1" noChangeArrowheads="1"/>
          </p:cNvPicPr>
          <p:nvPr/>
        </p:nvPicPr>
        <p:blipFill>
          <a:blip r:embed="rId3" cstate="email">
            <a:lum bright="24000" contras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050" y="6353175"/>
            <a:ext cx="7223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8" descr="Penyidik"/>
          <p:cNvPicPr>
            <a:picLocks noChangeAspect="1" noChangeArrowheads="1"/>
          </p:cNvPicPr>
          <p:nvPr/>
        </p:nvPicPr>
        <p:blipFill>
          <a:blip r:embed="rId3" cstate="email">
            <a:lum bright="24000" contras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6563" y="6346825"/>
            <a:ext cx="7223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05651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MPj04116900000[1]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</p:spPr>
      </p:pic>
      <p:sp>
        <p:nvSpPr>
          <p:cNvPr id="34818" name="Rectangle 3"/>
          <p:cNvSpPr>
            <a:spLocks noRot="1" noChangeArrowheads="1"/>
          </p:cNvSpPr>
          <p:nvPr/>
        </p:nvSpPr>
        <p:spPr bwMode="auto">
          <a:xfrm>
            <a:off x="357188" y="714375"/>
            <a:ext cx="8624887" cy="64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Clr>
                <a:prstClr val="black"/>
              </a:buClr>
              <a:buFontTx/>
              <a:buChar char="•"/>
              <a:tabLst>
                <a:tab pos="363538" algn="l"/>
                <a:tab pos="812800" algn="l"/>
              </a:tabLst>
              <a:defRPr/>
            </a:pPr>
            <a:r>
              <a:rPr lang="en-US" sz="2000" b="1" i="1" dirty="0">
                <a:solidFill>
                  <a:srgbClr val="0000CC"/>
                </a:solidFill>
                <a:cs typeface="Arial" charset="0"/>
              </a:rPr>
              <a:t>Airport interdiction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; </a:t>
            </a:r>
          </a:p>
          <a:p>
            <a:pPr marL="342900" indent="-342900" algn="just">
              <a:buClr>
                <a:prstClr val="black"/>
              </a:buClr>
              <a:tabLst>
                <a:tab pos="363538" algn="l"/>
                <a:tab pos="812800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cs typeface="Arial" charset="0"/>
              </a:rPr>
              <a:t>	Ujung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tombak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kerjasama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i="1" dirty="0">
                <a:solidFill>
                  <a:prstClr val="black"/>
                </a:solidFill>
                <a:cs typeface="Arial" charset="0"/>
              </a:rPr>
              <a:t>airport interdiction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:  </a:t>
            </a:r>
          </a:p>
          <a:p>
            <a:pPr marL="342900" indent="-342900" algn="just">
              <a:tabLst>
                <a:tab pos="363538" algn="l"/>
                <a:tab pos="812800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cs typeface="Arial" charset="0"/>
                <a:sym typeface="Wingdings" pitchFamily="2" charset="2"/>
              </a:rPr>
              <a:t>	 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Dirjen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Bea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Cukai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, 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Kementerian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Keuangan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:</a:t>
            </a:r>
          </a:p>
          <a:p>
            <a:pPr marL="342900" indent="-342900" algn="just">
              <a:tabLst>
                <a:tab pos="363538" algn="l"/>
                <a:tab pos="812800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cs typeface="Arial" charset="0"/>
              </a:rPr>
              <a:t>	    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untuk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mencegah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masuknya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Narkoba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dari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udara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/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bandara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.</a:t>
            </a:r>
            <a:endParaRPr lang="en-US" sz="2000" dirty="0">
              <a:solidFill>
                <a:prstClr val="black"/>
              </a:solidFill>
              <a:cs typeface="Arial" charset="0"/>
              <a:sym typeface="Wingdings" pitchFamily="2" charset="2"/>
            </a:endParaRPr>
          </a:p>
          <a:p>
            <a:pPr marL="342900" indent="-342900" algn="just">
              <a:lnSpc>
                <a:spcPct val="80000"/>
              </a:lnSpc>
              <a:buClr>
                <a:prstClr val="black"/>
              </a:buClr>
              <a:buFont typeface="Wingdings" pitchFamily="2" charset="2"/>
              <a:buNone/>
              <a:tabLst>
                <a:tab pos="363538" algn="l"/>
                <a:tab pos="812800" algn="l"/>
              </a:tabLst>
              <a:defRPr/>
            </a:pPr>
            <a:endParaRPr lang="en-US" sz="2000" i="1" dirty="0">
              <a:solidFill>
                <a:prstClr val="black"/>
              </a:solidFill>
              <a:cs typeface="Arial" charset="0"/>
            </a:endParaRPr>
          </a:p>
          <a:p>
            <a:pPr marL="342900" indent="-342900" algn="just">
              <a:lnSpc>
                <a:spcPct val="80000"/>
              </a:lnSpc>
              <a:buClr>
                <a:prstClr val="black"/>
              </a:buClr>
              <a:buFontTx/>
              <a:buChar char="•"/>
              <a:tabLst>
                <a:tab pos="363538" algn="l"/>
                <a:tab pos="812800" algn="l"/>
              </a:tabLst>
              <a:defRPr/>
            </a:pPr>
            <a:r>
              <a:rPr lang="en-US" sz="2000" b="1" i="1" dirty="0">
                <a:solidFill>
                  <a:srgbClr val="0000CC"/>
                </a:solidFill>
                <a:cs typeface="Arial" charset="0"/>
              </a:rPr>
              <a:t>Seaport Interdiction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; </a:t>
            </a:r>
          </a:p>
          <a:p>
            <a:pPr marL="342900" indent="-342900" algn="just">
              <a:lnSpc>
                <a:spcPct val="80000"/>
              </a:lnSpc>
              <a:buClr>
                <a:prstClr val="black"/>
              </a:buClr>
              <a:tabLst>
                <a:tab pos="363538" algn="l"/>
                <a:tab pos="812800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cs typeface="Arial" charset="0"/>
              </a:rPr>
              <a:t>	Ujung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tombak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kerjasama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i="1" dirty="0">
                <a:solidFill>
                  <a:prstClr val="black"/>
                </a:solidFill>
                <a:cs typeface="Arial" charset="0"/>
              </a:rPr>
              <a:t>seaport  interdiction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 : </a:t>
            </a:r>
          </a:p>
          <a:p>
            <a:pPr marL="342900" indent="-342900" algn="just">
              <a:tabLst>
                <a:tab pos="363538" algn="l"/>
                <a:tab pos="812800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cs typeface="Arial" charset="0"/>
                <a:sym typeface="Wingdings" pitchFamily="2" charset="2"/>
              </a:rPr>
              <a:t>		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Dirjen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Hubla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Kementerian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Perhubungan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:</a:t>
            </a:r>
          </a:p>
          <a:p>
            <a:pPr marL="342900" indent="-342900" algn="just">
              <a:tabLst>
                <a:tab pos="363538" algn="l"/>
                <a:tab pos="812800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cs typeface="Arial" charset="0"/>
              </a:rPr>
              <a:t>			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untuk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mencegah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masuknya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Narkoba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dari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laut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/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pelabuhan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.</a:t>
            </a:r>
          </a:p>
          <a:p>
            <a:pPr marL="342900" indent="-342900" algn="just">
              <a:buFont typeface="Wingdings" pitchFamily="2" charset="2"/>
              <a:buNone/>
              <a:tabLst>
                <a:tab pos="363538" algn="l"/>
                <a:tab pos="812800" algn="l"/>
              </a:tabLst>
              <a:defRPr/>
            </a:pPr>
            <a:endParaRPr lang="en-US" sz="2000" dirty="0">
              <a:solidFill>
                <a:prstClr val="black"/>
              </a:solidFill>
              <a:cs typeface="Arial" charset="0"/>
              <a:sym typeface="Wingdings" pitchFamily="2" charset="2"/>
            </a:endParaRPr>
          </a:p>
          <a:p>
            <a:pPr marL="342900" indent="-342900" algn="just">
              <a:lnSpc>
                <a:spcPct val="80000"/>
              </a:lnSpc>
              <a:buClr>
                <a:prstClr val="black"/>
              </a:buClr>
              <a:buFontTx/>
              <a:buChar char="•"/>
              <a:tabLst>
                <a:tab pos="363538" algn="l"/>
                <a:tab pos="812800" algn="l"/>
              </a:tabLst>
              <a:defRPr/>
            </a:pP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Kerjasama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dalam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rangka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b="1" i="1" dirty="0" err="1">
                <a:solidFill>
                  <a:srgbClr val="0000CC"/>
                </a:solidFill>
                <a:cs typeface="Arial" charset="0"/>
              </a:rPr>
              <a:t>Pengawasan</a:t>
            </a:r>
            <a:r>
              <a:rPr lang="en-US" sz="2000" b="1" i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000" b="1" i="1" dirty="0" err="1">
                <a:solidFill>
                  <a:srgbClr val="0000CC"/>
                </a:solidFill>
                <a:cs typeface="Arial" charset="0"/>
              </a:rPr>
              <a:t>Orang</a:t>
            </a:r>
            <a:r>
              <a:rPr lang="en-US" sz="2000" b="1" i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000" b="1" i="1" dirty="0" err="1">
                <a:solidFill>
                  <a:srgbClr val="0000CC"/>
                </a:solidFill>
                <a:cs typeface="Arial" charset="0"/>
              </a:rPr>
              <a:t>Asing</a:t>
            </a:r>
            <a:r>
              <a:rPr lang="en-US" sz="2000" b="1" i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: </a:t>
            </a:r>
          </a:p>
          <a:p>
            <a:pPr marL="342900" indent="-342900" algn="just">
              <a:buClr>
                <a:prstClr val="black"/>
              </a:buClr>
              <a:tabLst>
                <a:tab pos="363538" algn="l"/>
                <a:tab pos="812800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cs typeface="Arial" charset="0"/>
              </a:rPr>
              <a:t>	Ujung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tombaknya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: </a:t>
            </a:r>
          </a:p>
          <a:p>
            <a:pPr marL="801688" indent="-801688" algn="just">
              <a:buFont typeface="Wingdings" pitchFamily="2" charset="2"/>
              <a:buNone/>
              <a:tabLst>
                <a:tab pos="361950" algn="l"/>
                <a:tab pos="812800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cs typeface="Arial" charset="0"/>
              </a:rPr>
              <a:t>	</a:t>
            </a:r>
            <a:r>
              <a:rPr lang="en-US" sz="2000" dirty="0">
                <a:solidFill>
                  <a:prstClr val="black"/>
                </a:solidFill>
                <a:cs typeface="Arial" charset="0"/>
                <a:sym typeface="Wingdings" pitchFamily="2" charset="2"/>
              </a:rPr>
              <a:t>	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Dirjen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Imigrasi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Kementerian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Hukum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&amp; HAM,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terutama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pada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b="1" i="1" dirty="0">
                <a:solidFill>
                  <a:srgbClr val="0000CC"/>
                </a:solidFill>
                <a:cs typeface="Arial" charset="0"/>
              </a:rPr>
              <a:t>	border cross</a:t>
            </a:r>
            <a:r>
              <a:rPr lang="en-US" sz="2000" b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di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id-ID" sz="2000" dirty="0">
                <a:solidFill>
                  <a:prstClr val="black"/>
                </a:solidFill>
                <a:cs typeface="Arial" charset="0"/>
              </a:rPr>
              <a:t>pintu  masuk jalur  darat, udara dan laut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.</a:t>
            </a:r>
            <a:endParaRPr lang="id-ID" sz="2000" dirty="0">
              <a:solidFill>
                <a:prstClr val="black"/>
              </a:solidFill>
              <a:cs typeface="Arial" charset="0"/>
            </a:endParaRPr>
          </a:p>
          <a:p>
            <a:pPr marL="801688" indent="-801688" algn="just">
              <a:buFont typeface="Wingdings" pitchFamily="2" charset="2"/>
              <a:buNone/>
              <a:tabLst>
                <a:tab pos="361950" algn="l"/>
                <a:tab pos="812800" algn="l"/>
              </a:tabLst>
              <a:defRPr/>
            </a:pPr>
            <a:endParaRPr lang="id-ID" sz="2000" dirty="0">
              <a:solidFill>
                <a:prstClr val="black"/>
              </a:solidFill>
              <a:cs typeface="Arial" charset="0"/>
            </a:endParaRPr>
          </a:p>
          <a:p>
            <a:pPr marL="361950" indent="-361950" algn="just">
              <a:buClr>
                <a:prstClr val="black"/>
              </a:buClr>
              <a:buFontTx/>
              <a:buChar char="•"/>
              <a:tabLst>
                <a:tab pos="361950" algn="l"/>
              </a:tabLst>
              <a:defRPr/>
            </a:pPr>
            <a:r>
              <a:rPr lang="en-US" sz="2000" b="1" i="1" dirty="0" err="1">
                <a:solidFill>
                  <a:srgbClr val="0000CC"/>
                </a:solidFill>
                <a:cs typeface="Arial" charset="0"/>
              </a:rPr>
              <a:t>Kerjasama</a:t>
            </a:r>
            <a:r>
              <a:rPr lang="en-US" sz="2000" b="1" i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000" b="1" i="1" dirty="0" err="1">
                <a:solidFill>
                  <a:srgbClr val="0000CC"/>
                </a:solidFill>
                <a:cs typeface="Arial" charset="0"/>
              </a:rPr>
              <a:t>pemberantasan</a:t>
            </a:r>
            <a:r>
              <a:rPr lang="en-US" sz="2000" b="1" i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000" b="1" i="1" dirty="0" err="1">
                <a:solidFill>
                  <a:srgbClr val="0000CC"/>
                </a:solidFill>
                <a:cs typeface="Arial" charset="0"/>
              </a:rPr>
              <a:t>tindak</a:t>
            </a:r>
            <a:r>
              <a:rPr lang="en-US" sz="2000" b="1" i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000" b="1" i="1" dirty="0" err="1">
                <a:solidFill>
                  <a:srgbClr val="0000CC"/>
                </a:solidFill>
                <a:cs typeface="Arial" charset="0"/>
              </a:rPr>
              <a:t>pidana</a:t>
            </a:r>
            <a:r>
              <a:rPr lang="en-US" sz="2000" b="1" i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000" b="1" i="1" dirty="0" err="1">
                <a:solidFill>
                  <a:srgbClr val="0000CC"/>
                </a:solidFill>
                <a:cs typeface="Arial" charset="0"/>
              </a:rPr>
              <a:t>di</a:t>
            </a:r>
            <a:r>
              <a:rPr lang="en-US" sz="2000" b="1" i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000" b="1" i="1" dirty="0" err="1">
                <a:solidFill>
                  <a:srgbClr val="0000CC"/>
                </a:solidFill>
                <a:cs typeface="Arial" charset="0"/>
              </a:rPr>
              <a:t>Lapas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;</a:t>
            </a:r>
          </a:p>
          <a:p>
            <a:pPr marL="714375" indent="-714375" algn="just">
              <a:buClr>
                <a:prstClr val="black"/>
              </a:buClr>
              <a:tabLst>
                <a:tab pos="361950" algn="l"/>
                <a:tab pos="722313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cs typeface="Arial" charset="0"/>
              </a:rPr>
              <a:t> 	Ujung 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tombaknya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: </a:t>
            </a:r>
          </a:p>
          <a:p>
            <a:pPr marL="714375" indent="-714375" algn="just">
              <a:buClr>
                <a:prstClr val="black"/>
              </a:buClr>
              <a:tabLst>
                <a:tab pos="361950" algn="l"/>
                <a:tab pos="722313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cs typeface="Arial" charset="0"/>
              </a:rPr>
              <a:t>	</a:t>
            </a:r>
            <a:r>
              <a:rPr lang="en-US" sz="2000" dirty="0">
                <a:solidFill>
                  <a:prstClr val="black"/>
                </a:solidFill>
                <a:cs typeface="Arial" charset="0"/>
                <a:sym typeface="Wingdings" pitchFamily="2" charset="2"/>
              </a:rPr>
              <a:t>		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Ditjen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Lapas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Kementerian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Hukum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&amp; HAM →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untuk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mengawasi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	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peredaran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gelap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Narkoba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didalam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/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diluar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Lapas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yg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dilakukan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oleh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napi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Narkoba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.</a:t>
            </a:r>
          </a:p>
          <a:p>
            <a:pPr marL="801688" indent="-801688" algn="just">
              <a:buFont typeface="Wingdings" pitchFamily="2" charset="2"/>
              <a:buNone/>
              <a:tabLst>
                <a:tab pos="361950" algn="l"/>
                <a:tab pos="812800" algn="l"/>
              </a:tabLst>
              <a:defRPr/>
            </a:pPr>
            <a:endParaRPr lang="en-US" sz="2000" dirty="0">
              <a:solidFill>
                <a:prstClr val="black"/>
              </a:solidFill>
              <a:cs typeface="Arial" charset="0"/>
            </a:endParaRPr>
          </a:p>
          <a:p>
            <a:pPr marL="342900" indent="-342900" algn="just">
              <a:buClr>
                <a:prstClr val="black"/>
              </a:buClr>
              <a:tabLst>
                <a:tab pos="363538" algn="l"/>
                <a:tab pos="812800" algn="l"/>
              </a:tabLst>
              <a:defRPr/>
            </a:pPr>
            <a:endParaRPr lang="en-US" sz="20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71500" y="214313"/>
            <a:ext cx="81867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id-ID" sz="2800" b="1">
                <a:solidFill>
                  <a:prstClr val="black"/>
                </a:solidFill>
                <a:latin typeface="Calibri" panose="020F0502020204030204" pitchFamily="34" charset="0"/>
              </a:rPr>
              <a:t>PEMBERDAYAAN PERAN INSTANSI YANG TERKAIT :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i="1" dirty="0" err="1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Direktorat</a:t>
            </a:r>
            <a:r>
              <a:rPr lang="en-US" sz="2800" i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800" i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Reserse </a:t>
            </a:r>
            <a:r>
              <a:rPr lang="en-US" sz="2800" i="1" dirty="0" err="1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Narkoba</a:t>
            </a:r>
            <a:endParaRPr lang="en-US" sz="2800" i="1" dirty="0">
              <a:solidFill>
                <a:prstClr val="white">
                  <a:lumMod val="8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4" name="Picture 8" descr="Penyidik"/>
          <p:cNvPicPr>
            <a:picLocks noChangeAspect="1" noChangeArrowheads="1"/>
          </p:cNvPicPr>
          <p:nvPr/>
        </p:nvPicPr>
        <p:blipFill>
          <a:blip r:embed="rId3" cstate="email">
            <a:lum bright="24000" contras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050" y="6353175"/>
            <a:ext cx="7223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8" descr="Penyidik"/>
          <p:cNvPicPr>
            <a:picLocks noChangeAspect="1" noChangeArrowheads="1"/>
          </p:cNvPicPr>
          <p:nvPr/>
        </p:nvPicPr>
        <p:blipFill>
          <a:blip r:embed="rId3" cstate="email">
            <a:lum bright="24000" contras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6563" y="6346825"/>
            <a:ext cx="7223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253582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Pj04116900000[1]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</p:spPr>
      </p:pic>
      <p:sp>
        <p:nvSpPr>
          <p:cNvPr id="35842" name="Rectangle 3"/>
          <p:cNvSpPr>
            <a:spLocks noRot="1" noChangeArrowheads="1"/>
          </p:cNvSpPr>
          <p:nvPr/>
        </p:nvSpPr>
        <p:spPr bwMode="auto">
          <a:xfrm>
            <a:off x="346075" y="471488"/>
            <a:ext cx="8429625" cy="481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Clr>
                <a:prstClr val="black"/>
              </a:buClr>
              <a:buFontTx/>
              <a:buChar char="•"/>
              <a:tabLst>
                <a:tab pos="363538" algn="l"/>
                <a:tab pos="812800" algn="l"/>
              </a:tabLst>
              <a:defRPr/>
            </a:pPr>
            <a:r>
              <a:rPr lang="en-US" sz="2000" b="1" i="1" dirty="0" err="1">
                <a:solidFill>
                  <a:srgbClr val="0000CC"/>
                </a:solidFill>
                <a:cs typeface="Arial" charset="0"/>
              </a:rPr>
              <a:t>Kerjasama</a:t>
            </a:r>
            <a:r>
              <a:rPr lang="en-US" sz="2000" b="1" i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000" b="1" i="1" dirty="0" err="1">
                <a:solidFill>
                  <a:srgbClr val="0000CC"/>
                </a:solidFill>
                <a:cs typeface="Arial" charset="0"/>
              </a:rPr>
              <a:t>pengawasan</a:t>
            </a:r>
            <a:r>
              <a:rPr lang="en-US" sz="2000" b="1" i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000" b="1" i="1" dirty="0" err="1">
                <a:solidFill>
                  <a:srgbClr val="0000CC"/>
                </a:solidFill>
                <a:cs typeface="Arial" charset="0"/>
              </a:rPr>
              <a:t>prekursor</a:t>
            </a:r>
            <a:endParaRPr lang="en-US" sz="2000" dirty="0">
              <a:solidFill>
                <a:prstClr val="black"/>
              </a:solidFill>
              <a:cs typeface="Arial" charset="0"/>
            </a:endParaRPr>
          </a:p>
          <a:p>
            <a:pPr marL="342900" indent="-342900" algn="just">
              <a:buClr>
                <a:prstClr val="black"/>
              </a:buClr>
              <a:tabLst>
                <a:tab pos="363538" algn="l"/>
                <a:tab pos="812800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cs typeface="Arial" charset="0"/>
              </a:rPr>
              <a:t>	Ujung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tombaknya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: </a:t>
            </a:r>
          </a:p>
          <a:p>
            <a:pPr marL="714375" indent="-714375" algn="just">
              <a:buClr>
                <a:prstClr val="black"/>
              </a:buClr>
              <a:buFont typeface="Wingdings" pitchFamily="2" charset="2"/>
              <a:buNone/>
              <a:tabLst>
                <a:tab pos="361950" algn="l"/>
                <a:tab pos="722313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cs typeface="Arial" charset="0"/>
              </a:rPr>
              <a:t>	</a:t>
            </a:r>
            <a:r>
              <a:rPr lang="en-US" sz="2000" dirty="0">
                <a:solidFill>
                  <a:prstClr val="black"/>
                </a:solidFill>
                <a:cs typeface="Arial" charset="0"/>
                <a:sym typeface="Wingdings" pitchFamily="2" charset="2"/>
              </a:rPr>
              <a:t>		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Badan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PO</a:t>
            </a:r>
            <a:r>
              <a:rPr lang="id-ID" sz="2000" dirty="0">
                <a:solidFill>
                  <a:prstClr val="black"/>
                </a:solidFill>
                <a:cs typeface="Arial" charset="0"/>
              </a:rPr>
              <a:t>M</a:t>
            </a:r>
            <a:endParaRPr lang="en-US" sz="2000" dirty="0">
              <a:solidFill>
                <a:prstClr val="black"/>
              </a:solidFill>
              <a:cs typeface="Arial" charset="0"/>
            </a:endParaRPr>
          </a:p>
          <a:p>
            <a:pPr marL="714375" indent="-714375" algn="just">
              <a:buClr>
                <a:prstClr val="black"/>
              </a:buClr>
              <a:buFont typeface="Wingdings" pitchFamily="2" charset="2"/>
              <a:buNone/>
              <a:tabLst>
                <a:tab pos="361950" algn="l"/>
                <a:tab pos="722313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cs typeface="Arial" charset="0"/>
              </a:rPr>
              <a:t>	</a:t>
            </a:r>
            <a:r>
              <a:rPr lang="en-US" sz="2000" dirty="0">
                <a:solidFill>
                  <a:prstClr val="black"/>
                </a:solidFill>
                <a:cs typeface="Arial" charset="0"/>
                <a:sym typeface="Wingdings" pitchFamily="2" charset="2"/>
              </a:rPr>
              <a:t>		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Kementerian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Perdagangan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→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untuk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mengawasi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importasi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prekursor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	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mulai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dari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permintaan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ijin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proses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produksi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hingga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distribusi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ke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	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konsumen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&amp;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sisa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stock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yg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ada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agar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tidak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disalahgunakan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menjadi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	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Narkotika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illegal.</a:t>
            </a:r>
          </a:p>
          <a:p>
            <a:pPr marL="361950" indent="-361950" algn="just">
              <a:buClr>
                <a:prstClr val="black"/>
              </a:buClr>
              <a:buFontTx/>
              <a:buChar char="•"/>
              <a:tabLst>
                <a:tab pos="361950" algn="l"/>
              </a:tabLst>
              <a:defRPr/>
            </a:pPr>
            <a:r>
              <a:rPr lang="en-US" sz="2000" b="1" i="1" dirty="0" err="1">
                <a:solidFill>
                  <a:srgbClr val="0000CC"/>
                </a:solidFill>
                <a:cs typeface="Arial" charset="0"/>
              </a:rPr>
              <a:t>Kerjasama</a:t>
            </a:r>
            <a:r>
              <a:rPr lang="en-US" sz="2000" b="1" i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000" b="1" i="1" dirty="0" err="1">
                <a:solidFill>
                  <a:srgbClr val="0000CC"/>
                </a:solidFill>
                <a:cs typeface="Arial" charset="0"/>
              </a:rPr>
              <a:t>antar</a:t>
            </a:r>
            <a:r>
              <a:rPr lang="en-US" sz="2000" b="1" i="1" dirty="0">
                <a:solidFill>
                  <a:srgbClr val="0000CC"/>
                </a:solidFill>
                <a:cs typeface="Arial" charset="0"/>
              </a:rPr>
              <a:t> CJS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dengan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melaksanakan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gelar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perkara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pada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saat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 &amp; 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pengakhiran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penyidikan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kasus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TP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Narkoba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sehingga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baik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Polri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Jaksa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&amp; Hakim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mempunyai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satu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persepsi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mengenai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kasus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TP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Narkoba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yang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sedang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ditangani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.</a:t>
            </a:r>
            <a:endParaRPr lang="id-ID" sz="2000" dirty="0">
              <a:solidFill>
                <a:prstClr val="black"/>
              </a:solidFill>
              <a:cs typeface="Arial" charset="0"/>
            </a:endParaRPr>
          </a:p>
          <a:p>
            <a:pPr marL="361950" indent="-361950" algn="just">
              <a:buClr>
                <a:prstClr val="black"/>
              </a:buClr>
              <a:buFontTx/>
              <a:buChar char="•"/>
              <a:tabLst>
                <a:tab pos="361950" algn="l"/>
              </a:tabLst>
              <a:defRPr/>
            </a:pPr>
            <a:r>
              <a:rPr lang="id-ID" sz="2000" b="1" i="1" dirty="0">
                <a:solidFill>
                  <a:srgbClr val="0000CC"/>
                </a:solidFill>
                <a:cs typeface="Arial" charset="0"/>
              </a:rPr>
              <a:t>Kerjasama Kiriman Paket barang</a:t>
            </a:r>
          </a:p>
          <a:p>
            <a:pPr marL="361950" indent="-361950" algn="just">
              <a:buClr>
                <a:prstClr val="black"/>
              </a:buClr>
              <a:tabLst>
                <a:tab pos="361950" algn="l"/>
              </a:tabLst>
              <a:defRPr/>
            </a:pPr>
            <a:r>
              <a:rPr lang="id-ID" sz="2000" dirty="0">
                <a:solidFill>
                  <a:prstClr val="black"/>
                </a:solidFill>
                <a:cs typeface="Arial" charset="0"/>
              </a:rPr>
              <a:t>	Ujung tombaknya Asperindo, kerjasama melaksanakan </a:t>
            </a:r>
            <a:r>
              <a:rPr lang="id-ID" sz="2000" i="1" dirty="0">
                <a:solidFill>
                  <a:prstClr val="black"/>
                </a:solidFill>
                <a:cs typeface="Arial" charset="0"/>
              </a:rPr>
              <a:t>controlled delivery </a:t>
            </a:r>
            <a:r>
              <a:rPr lang="id-ID" sz="2000" dirty="0">
                <a:solidFill>
                  <a:prstClr val="black"/>
                </a:solidFill>
                <a:cs typeface="Arial" charset="0"/>
              </a:rPr>
              <a:t>paket narkotika</a:t>
            </a:r>
            <a:endParaRPr lang="id-ID" sz="2000" i="1" dirty="0">
              <a:solidFill>
                <a:prstClr val="black"/>
              </a:solidFill>
              <a:cs typeface="Arial" charset="0"/>
            </a:endParaRPr>
          </a:p>
          <a:p>
            <a:pPr marL="361950" indent="-361950" algn="just">
              <a:buClr>
                <a:prstClr val="black"/>
              </a:buClr>
              <a:buFontTx/>
              <a:buChar char="•"/>
              <a:tabLst>
                <a:tab pos="361950" algn="l"/>
              </a:tabLst>
              <a:defRPr/>
            </a:pPr>
            <a:r>
              <a:rPr lang="id-ID" sz="2000" b="1" i="1" dirty="0">
                <a:solidFill>
                  <a:srgbClr val="0000CC"/>
                </a:solidFill>
                <a:cs typeface="Arial" charset="0"/>
              </a:rPr>
              <a:t>Koordinasi dgn Stakeholder dalam upaya pelaks Test Urine scr dadakan terhadap seluruh karyawan/pegawai/pelajar/mahasiswa di tempat masing-masing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</a:p>
          <a:p>
            <a:pPr marL="361950" indent="-361950" algn="just">
              <a:buClr>
                <a:prstClr val="black"/>
              </a:buClr>
              <a:buFontTx/>
              <a:buChar char="•"/>
              <a:tabLst>
                <a:tab pos="361950" algn="l"/>
              </a:tabLst>
              <a:defRPr/>
            </a:pPr>
            <a:endParaRPr lang="en-US" sz="20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i="1" dirty="0" err="1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Direktorat</a:t>
            </a:r>
            <a:r>
              <a:rPr lang="en-US" sz="2800" i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800" i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Reserse </a:t>
            </a:r>
            <a:r>
              <a:rPr lang="en-US" sz="2800" i="1" dirty="0" err="1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Narkoba</a:t>
            </a:r>
            <a:endParaRPr lang="en-US" sz="2800" i="1" dirty="0">
              <a:solidFill>
                <a:prstClr val="white">
                  <a:lumMod val="8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4037" name="Picture 8" descr="Penyidik"/>
          <p:cNvPicPr>
            <a:picLocks noChangeAspect="1" noChangeArrowheads="1"/>
          </p:cNvPicPr>
          <p:nvPr/>
        </p:nvPicPr>
        <p:blipFill>
          <a:blip r:embed="rId3" cstate="email">
            <a:lum bright="24000" contras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050" y="6353175"/>
            <a:ext cx="7223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8" descr="Penyidik"/>
          <p:cNvPicPr>
            <a:picLocks noChangeAspect="1" noChangeArrowheads="1"/>
          </p:cNvPicPr>
          <p:nvPr/>
        </p:nvPicPr>
        <p:blipFill>
          <a:blip r:embed="rId3" cstate="email">
            <a:lum bright="24000" contras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6563" y="6346825"/>
            <a:ext cx="7223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28831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2"/>
          <p:cNvGrpSpPr>
            <a:grpSpLocks/>
          </p:cNvGrpSpPr>
          <p:nvPr/>
        </p:nvGrpSpPr>
        <p:grpSpPr bwMode="auto">
          <a:xfrm>
            <a:off x="0" y="-28575"/>
            <a:ext cx="9144000" cy="922338"/>
            <a:chOff x="0" y="-28575"/>
            <a:chExt cx="9144000" cy="921568"/>
          </a:xfrm>
        </p:grpSpPr>
        <p:grpSp>
          <p:nvGrpSpPr>
            <p:cNvPr id="7182" name="Group 30"/>
            <p:cNvGrpSpPr>
              <a:grpSpLocks/>
            </p:cNvGrpSpPr>
            <p:nvPr/>
          </p:nvGrpSpPr>
          <p:grpSpPr bwMode="auto">
            <a:xfrm>
              <a:off x="0" y="-24"/>
              <a:ext cx="9144000" cy="893017"/>
              <a:chOff x="32" y="188890"/>
              <a:chExt cx="9143968" cy="892999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071591" y="188890"/>
                <a:ext cx="7000851" cy="8914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Lucida Fax" pitchFamily="18" charset="0"/>
                    <a:ea typeface="+mn-ea"/>
                    <a:cs typeface="+mn-cs"/>
                  </a:rPr>
                  <a:t>TUPOKSI</a:t>
                </a:r>
                <a:endParaRPr kumimoji="0" lang="id-ID" sz="4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Lucida Fax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2" y="188890"/>
                <a:ext cx="1071559" cy="89141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lbertus Medium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072442" y="190477"/>
                <a:ext cx="1071558" cy="89141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lbertus Medium"/>
                  <a:ea typeface="+mn-ea"/>
                  <a:cs typeface="+mn-cs"/>
                </a:endParaRPr>
              </a:p>
            </p:txBody>
          </p:sp>
          <p:pic>
            <p:nvPicPr>
              <p:cNvPr id="7187" name="Picture 24" descr="logo_bareskrim.png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1538" y="250402"/>
                <a:ext cx="642943" cy="771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183" name="Picture 1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44" y="-28575"/>
              <a:ext cx="785818" cy="921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72" name="Group 13"/>
          <p:cNvGrpSpPr>
            <a:grpSpLocks/>
          </p:cNvGrpSpPr>
          <p:nvPr/>
        </p:nvGrpSpPr>
        <p:grpSpPr bwMode="auto">
          <a:xfrm>
            <a:off x="0" y="6357938"/>
            <a:ext cx="9144000" cy="503237"/>
            <a:chOff x="0" y="6357938"/>
            <a:chExt cx="9144000" cy="503075"/>
          </a:xfrm>
        </p:grpSpPr>
        <p:grpSp>
          <p:nvGrpSpPr>
            <p:cNvPr id="7177" name="Group 6"/>
            <p:cNvGrpSpPr>
              <a:grpSpLocks/>
            </p:cNvGrpSpPr>
            <p:nvPr/>
          </p:nvGrpSpPr>
          <p:grpSpPr bwMode="auto">
            <a:xfrm>
              <a:off x="0" y="6357938"/>
              <a:ext cx="9144000" cy="500062"/>
              <a:chOff x="0" y="6357958"/>
              <a:chExt cx="8958293" cy="500066"/>
            </a:xfrm>
          </p:grpSpPr>
          <p:sp>
            <p:nvSpPr>
              <p:cNvPr id="18" name="Pentagon 17"/>
              <p:cNvSpPr/>
              <p:nvPr/>
            </p:nvSpPr>
            <p:spPr>
              <a:xfrm>
                <a:off x="0" y="6357958"/>
                <a:ext cx="7787183" cy="499905"/>
              </a:xfrm>
              <a:prstGeom prst="homePlat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DIREKTORAT RESERSE NARKOBA POLDA JAWA TENGAH</a:t>
                </a:r>
              </a:p>
            </p:txBody>
          </p:sp>
          <p:sp>
            <p:nvSpPr>
              <p:cNvPr id="19" name="Chevron 18"/>
              <p:cNvSpPr/>
              <p:nvPr/>
            </p:nvSpPr>
            <p:spPr>
              <a:xfrm>
                <a:off x="7743636" y="6357958"/>
                <a:ext cx="643877" cy="499905"/>
              </a:xfrm>
              <a:prstGeom prst="chevron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0" name="Chevron 19"/>
              <p:cNvSpPr/>
              <p:nvPr/>
            </p:nvSpPr>
            <p:spPr>
              <a:xfrm>
                <a:off x="8315971" y="6357958"/>
                <a:ext cx="642322" cy="499905"/>
              </a:xfrm>
              <a:prstGeom prst="chevr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7178" name="Picture 1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4" y="6357958"/>
              <a:ext cx="428596" cy="503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Folded Corner 22"/>
          <p:cNvSpPr/>
          <p:nvPr/>
        </p:nvSpPr>
        <p:spPr>
          <a:xfrm>
            <a:off x="660782" y="3256770"/>
            <a:ext cx="7900605" cy="420441"/>
          </a:xfrm>
          <a:prstGeom prst="foldedCorne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FUNGSI</a:t>
            </a:r>
          </a:p>
        </p:txBody>
      </p:sp>
      <p:sp>
        <p:nvSpPr>
          <p:cNvPr id="24" name="Folded Corner 23"/>
          <p:cNvSpPr/>
          <p:nvPr/>
        </p:nvSpPr>
        <p:spPr>
          <a:xfrm>
            <a:off x="685801" y="1881447"/>
            <a:ext cx="7848478" cy="446496"/>
          </a:xfrm>
          <a:prstGeom prst="foldedCorne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TUGAS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8789" y="2319964"/>
            <a:ext cx="7932598" cy="12946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Menyelenggarakan penyelidikan dan penyidikan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TP 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penyalahgunaan Narkoba,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 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penyuluhan dan pembinaan dalam rangka pencegahan &amp; rehabilitasi korban penyalahgunaan Narkoba.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5399" y="5613027"/>
            <a:ext cx="562708" cy="52120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814A7C-5516-4B63-8130-AD5672D4F0A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02204" y="3620767"/>
            <a:ext cx="8015672" cy="197281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Dit Resnarkoba menyelenggarakan fungsi antara lain :</a:t>
            </a:r>
          </a:p>
          <a:p>
            <a:pPr marL="465138" marR="0" lvl="0" indent="-4651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465138" algn="l"/>
              </a:tabLst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Penyelidikan T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indak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 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P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idana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 penyalahgunaan Narkoba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rinda" pitchFamily="34" charset="0"/>
              <a:ea typeface="+mn-ea"/>
              <a:cs typeface="Vrinda" pitchFamily="34" charset="0"/>
            </a:endParaRPr>
          </a:p>
          <a:p>
            <a:pPr marL="465138" marR="0" lvl="0" indent="-4651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465138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P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enyidikan T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indak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 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P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idana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 penyalahgunaan Narkoba</a:t>
            </a:r>
          </a:p>
          <a:p>
            <a:pPr marL="465138" marR="0" lvl="0" indent="-4651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465138" algn="l"/>
              </a:tabLst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Menganalisa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dan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evaluasi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terhadap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 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kasus narkoba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dan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jaringannya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, 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penanganan dan pengkajian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,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serta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 efektifitas pelaksanaan tugas Res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 NKB</a:t>
            </a:r>
          </a:p>
          <a:p>
            <a:pPr marL="465138" marR="0" lvl="0" indent="-4651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  <a:tabLst>
                <a:tab pos="465138" algn="l"/>
              </a:tabLst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Pembinaan dan penyuluhan dalam rangka pencegahan dan rehabilitasi korban penyalahgunaan Narkoba</a:t>
            </a:r>
          </a:p>
          <a:p>
            <a:pPr marL="465138" marR="0" lvl="0" indent="-4651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465138" algn="l"/>
              </a:tabLst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Pengawasan penyidikan T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indak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 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P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idana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 Narkoba</a:t>
            </a:r>
          </a:p>
          <a:p>
            <a:pPr marL="465138" marR="0" lvl="0" indent="-4651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465138" algn="l"/>
              </a:tabLst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rinda" pitchFamily="34" charset="0"/>
                <a:ea typeface="+mn-ea"/>
                <a:cs typeface="Vrinda" pitchFamily="34" charset="0"/>
              </a:rPr>
              <a:t>Pengumpulan dan pengolahan data serta menyajikan informasi dan dokumentasi program kegiatan Dit resnarkoba  </a:t>
            </a:r>
          </a:p>
          <a:p>
            <a:pPr marL="274320" marR="0" lvl="0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0000"/>
              <a:buFont typeface="Wingdings"/>
              <a:buChar char=""/>
              <a:tabLst/>
              <a:defRPr/>
            </a:pP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rinda" pitchFamily="34" charset="0"/>
              <a:ea typeface="+mn-ea"/>
              <a:cs typeface="Vrind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132" y="1358415"/>
            <a:ext cx="872050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Peraturan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Kapolri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Nomor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: </a:t>
            </a:r>
            <a:r>
              <a:rPr kumimoji="0" lang="en-US" sz="1600" b="1" i="1" u="none" strike="noStrike" kern="1200" cap="none" spc="50" normalizeH="0" baseline="0" noProof="0" dirty="0" err="1">
                <a:ln w="11430"/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Perkap</a:t>
            </a:r>
            <a:r>
              <a:rPr kumimoji="0" lang="en-US" sz="1600" b="1" i="1" u="none" strike="noStrike" kern="1200" cap="none" spc="50" normalizeH="0" baseline="0" noProof="0" dirty="0">
                <a:ln w="11430"/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/2</a:t>
            </a:r>
            <a:r>
              <a:rPr kumimoji="0" lang="id-ID" sz="1600" b="1" i="1" u="none" strike="noStrike" kern="1200" cap="none" spc="50" normalizeH="0" baseline="0" noProof="0" dirty="0">
                <a:ln w="11430"/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en-US" sz="1600" b="1" i="1" u="none" strike="noStrike" kern="1200" cap="none" spc="50" normalizeH="0" baseline="0" noProof="0" dirty="0">
                <a:ln w="11430"/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/Ix/2010, </a:t>
            </a:r>
            <a:r>
              <a:rPr kumimoji="0" lang="en-US" sz="1600" b="1" i="1" u="none" strike="noStrike" kern="1200" cap="none" spc="50" normalizeH="0" baseline="0" noProof="0" dirty="0" err="1">
                <a:ln w="11430"/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Tgl</a:t>
            </a:r>
            <a:r>
              <a:rPr kumimoji="0" lang="en-US" sz="1600" b="1" i="1" u="none" strike="noStrike" kern="1200" cap="none" spc="50" normalizeH="0" baseline="0" noProof="0" dirty="0">
                <a:ln w="11430"/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14 Sept2010)</a:t>
            </a:r>
            <a:endParaRPr kumimoji="0" lang="en-US" sz="2000" b="1" i="1" u="none" strike="noStrike" kern="1200" cap="none" spc="50" normalizeH="0" baseline="0" noProof="0" dirty="0">
              <a:ln w="11430"/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360" y="1001723"/>
            <a:ext cx="870328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TUGAS POKOK &amp; FUNGSI DIREKTORAT RESNARKOBA POLDA</a:t>
            </a:r>
          </a:p>
        </p:txBody>
      </p:sp>
    </p:spTree>
    <p:extLst>
      <p:ext uri="{BB962C8B-B14F-4D97-AF65-F5344CB8AC3E}">
        <p14:creationId xmlns:p14="http://schemas.microsoft.com/office/powerpoint/2010/main" val="1335382894"/>
      </p:ext>
    </p:extLst>
  </p:cSld>
  <p:clrMapOvr>
    <a:masterClrMapping/>
  </p:clrMapOvr>
  <p:transition spd="med"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E3B6B-A119-4479-B355-0670E4E0D5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857" y="3561938"/>
            <a:ext cx="8568952" cy="5021873"/>
          </a:xfrm>
        </p:spPr>
        <p:txBody>
          <a:bodyPr>
            <a:normAutofit/>
          </a:bodyPr>
          <a:lstStyle/>
          <a:p>
            <a:pPr marL="105510" indent="0" algn="just">
              <a:spcBef>
                <a:spcPts val="0"/>
              </a:spcBef>
              <a:buNone/>
              <a:defRPr/>
            </a:pPr>
            <a:endParaRPr lang="en-US" sz="1662" b="1" dirty="0">
              <a:latin typeface="Arial" pitchFamily="34" charset="0"/>
              <a:cs typeface="Arial" pitchFamily="34" charset="0"/>
            </a:endParaRPr>
          </a:p>
          <a:p>
            <a:pPr marL="105510" indent="0" algn="just">
              <a:spcBef>
                <a:spcPts val="0"/>
              </a:spcBef>
              <a:buNone/>
              <a:defRPr/>
            </a:pPr>
            <a:r>
              <a:rPr lang="en-US" sz="1662" b="1" dirty="0">
                <a:latin typeface="Arial" pitchFamily="34" charset="0"/>
                <a:cs typeface="Arial" pitchFamily="34" charset="0"/>
              </a:rPr>
              <a:t>PASAL 106</a:t>
            </a:r>
          </a:p>
          <a:p>
            <a:pPr marL="105510" indent="0" algn="just">
              <a:spcBef>
                <a:spcPts val="0"/>
              </a:spcBef>
              <a:buNone/>
              <a:defRPr/>
            </a:pPr>
            <a:r>
              <a:rPr lang="en-US" sz="1662" b="1" dirty="0">
                <a:latin typeface="Arial" pitchFamily="34" charset="0"/>
                <a:cs typeface="Arial" pitchFamily="34" charset="0"/>
              </a:rPr>
              <a:t>HAK MASY DLM P4GN :</a:t>
            </a:r>
          </a:p>
          <a:p>
            <a:pPr marL="474796" indent="-369286" algn="just">
              <a:spcBef>
                <a:spcPts val="554"/>
              </a:spcBef>
              <a:buSzPct val="125000"/>
              <a:buFontTx/>
              <a:buAutoNum type="alphaLcPeriod"/>
              <a:defRPr/>
            </a:pPr>
            <a:r>
              <a:rPr lang="en-US" sz="1662" b="1" dirty="0">
                <a:latin typeface="Arial" pitchFamily="34" charset="0"/>
                <a:cs typeface="Arial" pitchFamily="34" charset="0"/>
              </a:rPr>
              <a:t>MENCARI, MEMPEROLEH &amp; MEMBERIKAN INFO</a:t>
            </a:r>
          </a:p>
          <a:p>
            <a:pPr marL="474796" indent="-369286" algn="just">
              <a:spcBef>
                <a:spcPts val="554"/>
              </a:spcBef>
              <a:buSzPct val="125000"/>
              <a:buFontTx/>
              <a:buAutoNum type="alphaLcPeriod"/>
              <a:defRPr/>
            </a:pPr>
            <a:r>
              <a:rPr lang="en-US" sz="1662" b="1" dirty="0">
                <a:latin typeface="Arial" pitchFamily="34" charset="0"/>
                <a:cs typeface="Arial" pitchFamily="34" charset="0"/>
              </a:rPr>
              <a:t>MEMPEROLEH PELAYANAN</a:t>
            </a:r>
          </a:p>
          <a:p>
            <a:pPr marL="474796" indent="-369286" algn="just">
              <a:spcBef>
                <a:spcPts val="554"/>
              </a:spcBef>
              <a:buSzPct val="125000"/>
              <a:buFontTx/>
              <a:buAutoNum type="alphaLcPeriod"/>
              <a:defRPr/>
            </a:pPr>
            <a:r>
              <a:rPr lang="en-US" sz="1662" b="1" dirty="0">
                <a:latin typeface="Arial" pitchFamily="34" charset="0"/>
                <a:cs typeface="Arial" pitchFamily="34" charset="0"/>
              </a:rPr>
              <a:t>MENYAMPAIKAN SARAN PENDAPAT KPD PENEGAK HUKUM</a:t>
            </a:r>
          </a:p>
          <a:p>
            <a:pPr marL="474796" indent="-369286" algn="just">
              <a:spcBef>
                <a:spcPts val="554"/>
              </a:spcBef>
              <a:buSzPct val="125000"/>
              <a:buFontTx/>
              <a:buAutoNum type="alphaLcPeriod"/>
              <a:defRPr/>
            </a:pPr>
            <a:r>
              <a:rPr lang="en-US" sz="1662" b="1" dirty="0">
                <a:latin typeface="Arial" pitchFamily="34" charset="0"/>
                <a:cs typeface="Arial" pitchFamily="34" charset="0"/>
              </a:rPr>
              <a:t>MEMPEROLEH JAWABAN ATAS PERTANYAAN TTG LAPORANNYA</a:t>
            </a:r>
          </a:p>
          <a:p>
            <a:pPr marL="474796" indent="-369286" algn="just">
              <a:spcBef>
                <a:spcPts val="554"/>
              </a:spcBef>
              <a:buSzPct val="125000"/>
              <a:buFontTx/>
              <a:buAutoNum type="alphaLcPeriod"/>
              <a:defRPr/>
            </a:pPr>
            <a:r>
              <a:rPr lang="en-US" sz="1662" b="1" dirty="0">
                <a:latin typeface="Arial" pitchFamily="34" charset="0"/>
                <a:cs typeface="Arial" pitchFamily="34" charset="0"/>
              </a:rPr>
              <a:t>MEMPEROLEH PERLINDUNGAN HUKUM APABILA MENJADI SAKSI</a:t>
            </a:r>
          </a:p>
          <a:p>
            <a:pPr marL="474796" indent="-474796" algn="just">
              <a:buFontTx/>
              <a:buAutoNum type="alphaLcPeriod"/>
              <a:defRPr/>
            </a:pPr>
            <a:endParaRPr lang="en-US" sz="1662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446856" y="637305"/>
            <a:ext cx="8229600" cy="99599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>
                <a:latin typeface="Aharoni" pitchFamily="2" charset="-79"/>
                <a:cs typeface="Aharoni" pitchFamily="2" charset="-79"/>
              </a:rPr>
              <a:t>PERAN SERTA MASYARAKAT</a:t>
            </a:r>
          </a:p>
        </p:txBody>
      </p:sp>
      <p:sp>
        <p:nvSpPr>
          <p:cNvPr id="54275" name="Slide Number Placeholder 3"/>
          <p:cNvSpPr txBox="1">
            <a:spLocks noGrp="1"/>
          </p:cNvSpPr>
          <p:nvPr/>
        </p:nvSpPr>
        <p:spPr bwMode="auto">
          <a:xfrm>
            <a:off x="8647114" y="6179535"/>
            <a:ext cx="366712" cy="3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923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7" name="Picture 2" descr="http://2.bp.blogspot.com/_GrJ_piBxrAQ/TM2QACH-BYI/AAAAAAAAATo/6TmhGfAjnPY/s1600/kerjasama1.jpg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224" y="1767277"/>
            <a:ext cx="2411760" cy="2377625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7504" y="1555510"/>
            <a:ext cx="6229200" cy="5021873"/>
          </a:xfrm>
          <a:prstGeom prst="rect">
            <a:avLst/>
          </a:prstGeom>
        </p:spPr>
        <p:txBody>
          <a:bodyPr vert="horz" lIns="84406" tIns="42203" rIns="84406" bIns="42203" rtlCol="0">
            <a:normAutofit/>
          </a:bodyPr>
          <a:lstStyle/>
          <a:p>
            <a:pPr marL="105510" algn="just">
              <a:defRPr/>
            </a:pPr>
            <a:r>
              <a:rPr lang="en-US" sz="1662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PASAL 104</a:t>
            </a:r>
          </a:p>
          <a:p>
            <a:pPr marL="105510" algn="just">
              <a:defRPr/>
            </a:pPr>
            <a:r>
              <a:rPr lang="en-US" sz="1662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MASY MEMPUNYAI KESEMPATAN YG SELUAS-LUASNYA UNTUK BERPERAN SERTA MEMBANTU P4GN &amp; PREKURSOR NARKOTIKA</a:t>
            </a:r>
          </a:p>
          <a:p>
            <a:pPr marL="105510" algn="just">
              <a:defRPr/>
            </a:pPr>
            <a:endParaRPr lang="en-US" sz="1662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105510" algn="just">
              <a:defRPr/>
            </a:pPr>
            <a:r>
              <a:rPr lang="en-US" sz="1662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PASAL 105</a:t>
            </a:r>
          </a:p>
          <a:p>
            <a:pPr marL="105510" algn="just">
              <a:defRPr/>
            </a:pPr>
            <a:r>
              <a:rPr lang="en-US" sz="1662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MASY MEMPUNYAI HAK &amp; TANGGUNG JAWAB DLM UPAYA P4GN &amp; PREKURSOR NARKOTIKA</a:t>
            </a:r>
          </a:p>
          <a:p>
            <a:pPr marL="105510" algn="just">
              <a:defRPr/>
            </a:pPr>
            <a:endParaRPr lang="en-US" sz="1662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68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!!DOKUMEN e\My Pictures\Wallpaper\JDSJ1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34" y="109182"/>
            <a:ext cx="8952932" cy="6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2"/>
          <p:cNvPicPr>
            <a:picLocks noChangeAspect="1" noChangeArrowheads="1"/>
          </p:cNvPicPr>
          <p:nvPr/>
        </p:nvPicPr>
        <p:blipFill>
          <a:blip r:embed="rId3" cstate="screen">
            <a:lum bright="20000"/>
          </a:blip>
          <a:srcRect/>
          <a:stretch>
            <a:fillRect/>
          </a:stretch>
        </p:blipFill>
        <p:spPr bwMode="auto">
          <a:xfrm>
            <a:off x="1070920" y="1985434"/>
            <a:ext cx="1520160" cy="205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604311" y="3927793"/>
            <a:ext cx="7749406" cy="2021487"/>
          </a:xfrm>
          <a:prstGeom prst="roundRect">
            <a:avLst>
              <a:gd name="adj" fmla="val 34957"/>
            </a:avLst>
          </a:prstGeom>
          <a:solidFill>
            <a:srgbClr val="000000">
              <a:alpha val="69804"/>
            </a:srgbClr>
          </a:solidFill>
          <a:ln w="38100">
            <a:solidFill>
              <a:srgbClr val="FFCC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id-ID" kern="0">
              <a:solidFill>
                <a:prstClr val="white"/>
              </a:solidFill>
              <a:latin typeface="Tahoma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1026860" y="4238596"/>
            <a:ext cx="6625532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381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30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auhaus 93" pitchFamily="82" charset="0"/>
              </a:rPr>
              <a:t>3. 	PENANGANAN KASUS</a:t>
            </a:r>
            <a:endParaRPr lang="id-ID" sz="6000" b="1" spc="30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auhaus 93" pitchFamily="82" charset="0"/>
            </a:endParaRPr>
          </a:p>
          <a:p>
            <a:r>
              <a:rPr lang="en-US" sz="4000" b="1" spc="30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auhaus 93" pitchFamily="82" charset="0"/>
              </a:rPr>
              <a:t>	TP NARKOBA JATENG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1963" y="2621267"/>
            <a:ext cx="2928926" cy="292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11969" y="99000"/>
            <a:ext cx="8928000" cy="6660000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  <a:latin typeface="Tahoma"/>
            </a:endParaRPr>
          </a:p>
        </p:txBody>
      </p:sp>
      <p:pic>
        <p:nvPicPr>
          <p:cNvPr id="11" name="Picture 10" descr="C:\Users\weidyan\Pictures\logo diresnkb polda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612919" y="2093746"/>
            <a:ext cx="1866095" cy="183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1116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2"/>
          <p:cNvGrpSpPr>
            <a:grpSpLocks/>
          </p:cNvGrpSpPr>
          <p:nvPr/>
        </p:nvGrpSpPr>
        <p:grpSpPr bwMode="auto">
          <a:xfrm>
            <a:off x="0" y="-28575"/>
            <a:ext cx="9144000" cy="922338"/>
            <a:chOff x="0" y="-28575"/>
            <a:chExt cx="9144000" cy="921568"/>
          </a:xfrm>
        </p:grpSpPr>
        <p:grpSp>
          <p:nvGrpSpPr>
            <p:cNvPr id="9452" name="Group 30"/>
            <p:cNvGrpSpPr>
              <a:grpSpLocks/>
            </p:cNvGrpSpPr>
            <p:nvPr/>
          </p:nvGrpSpPr>
          <p:grpSpPr bwMode="auto">
            <a:xfrm>
              <a:off x="0" y="-24"/>
              <a:ext cx="9144000" cy="893017"/>
              <a:chOff x="32" y="188890"/>
              <a:chExt cx="9143968" cy="892999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071591" y="188890"/>
                <a:ext cx="7000851" cy="8914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b="1" dirty="0">
                    <a:solidFill>
                      <a:prstClr val="white"/>
                    </a:solidFill>
                    <a:latin typeface="Arial Narrow" pitchFamily="34" charset="0"/>
                  </a:rPr>
                  <a:t>PENGUNGKAPAN KASUS TINDAK PIDANA NARKOBA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b="1" dirty="0">
                    <a:solidFill>
                      <a:prstClr val="white"/>
                    </a:solidFill>
                    <a:latin typeface="Arial Narrow" pitchFamily="34" charset="0"/>
                  </a:rPr>
                  <a:t>JAJARAN KEWILAYAHAN TH. 2016 (</a:t>
                </a:r>
                <a:r>
                  <a:rPr lang="en-US" sz="2400" b="1" dirty="0" err="1">
                    <a:solidFill>
                      <a:prstClr val="white"/>
                    </a:solidFill>
                    <a:latin typeface="Arial Narrow" pitchFamily="34" charset="0"/>
                  </a:rPr>
                  <a:t>s.d</a:t>
                </a:r>
                <a:r>
                  <a:rPr lang="en-US" sz="2400" b="1" dirty="0">
                    <a:solidFill>
                      <a:prstClr val="white"/>
                    </a:solidFill>
                    <a:latin typeface="Arial Narrow" pitchFamily="34" charset="0"/>
                  </a:rPr>
                  <a:t>. Nov)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2" y="188890"/>
                <a:ext cx="1071559" cy="89141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d-ID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lbertus Medium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072442" y="190477"/>
                <a:ext cx="1071558" cy="89141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d-ID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lbertus Medium"/>
                </a:endParaRPr>
              </a:p>
            </p:txBody>
          </p:sp>
          <p:pic>
            <p:nvPicPr>
              <p:cNvPr id="9457" name="Picture 24" descr="logo_bareskrim.png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1538" y="250402"/>
                <a:ext cx="642943" cy="771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453" name="Picture 1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44" y="-28575"/>
              <a:ext cx="785818" cy="921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50352" y="982670"/>
          <a:ext cx="8054345" cy="499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1828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NO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KESATUAN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NARKOTIKA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PSIKO</a:t>
                      </a:r>
                    </a:p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TROPIKA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BAYA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OBAT-OBATAN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 Narrow" pitchFamily="34" charset="0"/>
                      </a:endParaRPr>
                    </a:p>
                  </a:txBody>
                  <a:tcPr marT="45714" marB="45714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NARKOBA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RNK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474">
                <a:tc vMerge="1">
                  <a:txBody>
                    <a:bodyPr/>
                    <a:lstStyle/>
                    <a:p>
                      <a:endParaRPr lang="en-US" sz="1300" dirty="0">
                        <a:latin typeface="Arial Narrow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3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KSS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TSK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KSS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TSK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KSS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TSK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KSS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TSK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KSS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TSK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300" dirty="0">
                        <a:latin typeface="Arial Narrow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1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JATIM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3.701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4.555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4.867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5.136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9.116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10.458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SUMUT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4.771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6.269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4.774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6.273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METRO JAYA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4.700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5.716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4.718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5.737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III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JABAR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1.397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1.331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1.337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2.906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3.364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IV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KALTIM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2.956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2.408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3.072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KALSEL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1.479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1.906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2.340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JATENG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993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1.311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1.390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1.746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VII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SUMSEL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1.811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1.377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1.813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VIII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ACEH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1.753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1.312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1.754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SULUT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1.287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2.302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RIAU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1.244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1.701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XI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31469" y="5987882"/>
            <a:ext cx="30003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i="1" dirty="0" err="1">
                <a:solidFill>
                  <a:srgbClr val="EEECE1">
                    <a:lumMod val="50000"/>
                  </a:srgbClr>
                </a:solidFill>
                <a:latin typeface="Arial" charset="0"/>
              </a:rPr>
              <a:t>sumber</a:t>
            </a:r>
            <a:r>
              <a:rPr lang="en-US" sz="1000" b="1" i="1" dirty="0">
                <a:solidFill>
                  <a:srgbClr val="EEECE1">
                    <a:lumMod val="50000"/>
                  </a:srgbClr>
                </a:solidFill>
                <a:latin typeface="Arial" charset="0"/>
              </a:rPr>
              <a:t> data : </a:t>
            </a:r>
            <a:r>
              <a:rPr lang="en-US" sz="1000" b="1" i="1" dirty="0" err="1">
                <a:solidFill>
                  <a:srgbClr val="EEECE1">
                    <a:lumMod val="50000"/>
                  </a:srgbClr>
                </a:solidFill>
                <a:latin typeface="Arial" charset="0"/>
              </a:rPr>
              <a:t>Dittipidnarkoba</a:t>
            </a:r>
            <a:r>
              <a:rPr lang="en-US" sz="1000" b="1" i="1" dirty="0">
                <a:solidFill>
                  <a:srgbClr val="EEECE1">
                    <a:lumMod val="50000"/>
                  </a:srgbClr>
                </a:solidFill>
                <a:latin typeface="Arial" charset="0"/>
              </a:rPr>
              <a:t> </a:t>
            </a:r>
            <a:r>
              <a:rPr lang="en-US" sz="1000" b="1" i="1" dirty="0" err="1">
                <a:solidFill>
                  <a:srgbClr val="EEECE1">
                    <a:lumMod val="50000"/>
                  </a:srgbClr>
                </a:solidFill>
                <a:latin typeface="Arial" charset="0"/>
              </a:rPr>
              <a:t>Bareskrim</a:t>
            </a:r>
            <a:r>
              <a:rPr lang="en-US" sz="1000" b="1" i="1" dirty="0">
                <a:solidFill>
                  <a:srgbClr val="EEECE1">
                    <a:lumMod val="50000"/>
                  </a:srgbClr>
                </a:solidFill>
                <a:latin typeface="Arial" charset="0"/>
              </a:rPr>
              <a:t> </a:t>
            </a:r>
            <a:r>
              <a:rPr lang="en-US" sz="1000" b="1" i="1" dirty="0" err="1">
                <a:solidFill>
                  <a:srgbClr val="EEECE1">
                    <a:lumMod val="50000"/>
                  </a:srgbClr>
                </a:solidFill>
                <a:latin typeface="Arial" charset="0"/>
              </a:rPr>
              <a:t>Polri</a:t>
            </a:r>
            <a:endParaRPr lang="en-US" sz="1000" b="1" i="1" dirty="0">
              <a:solidFill>
                <a:srgbClr val="EEECE1">
                  <a:lumMod val="50000"/>
                </a:srgbClr>
              </a:solidFill>
              <a:latin typeface="Arial" charset="0"/>
            </a:endParaRPr>
          </a:p>
        </p:txBody>
      </p:sp>
      <p:grpSp>
        <p:nvGrpSpPr>
          <p:cNvPr id="9443" name="Group 15"/>
          <p:cNvGrpSpPr>
            <a:grpSpLocks/>
          </p:cNvGrpSpPr>
          <p:nvPr/>
        </p:nvGrpSpPr>
        <p:grpSpPr bwMode="auto">
          <a:xfrm>
            <a:off x="0" y="6357938"/>
            <a:ext cx="9144000" cy="503237"/>
            <a:chOff x="0" y="6357938"/>
            <a:chExt cx="9144000" cy="503075"/>
          </a:xfrm>
        </p:grpSpPr>
        <p:grpSp>
          <p:nvGrpSpPr>
            <p:cNvPr id="9447" name="Group 6"/>
            <p:cNvGrpSpPr>
              <a:grpSpLocks/>
            </p:cNvGrpSpPr>
            <p:nvPr/>
          </p:nvGrpSpPr>
          <p:grpSpPr bwMode="auto">
            <a:xfrm>
              <a:off x="0" y="6357938"/>
              <a:ext cx="9144000" cy="500062"/>
              <a:chOff x="0" y="6357958"/>
              <a:chExt cx="8958293" cy="500066"/>
            </a:xfrm>
          </p:grpSpPr>
          <p:sp>
            <p:nvSpPr>
              <p:cNvPr id="19" name="Pentagon 18"/>
              <p:cNvSpPr/>
              <p:nvPr/>
            </p:nvSpPr>
            <p:spPr>
              <a:xfrm>
                <a:off x="0" y="6357958"/>
                <a:ext cx="7787183" cy="499905"/>
              </a:xfrm>
              <a:prstGeom prst="homePlat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3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DIREKTORAT RESERSE NARKOBA POLDA JAWA TENGAH</a:t>
                </a:r>
              </a:p>
            </p:txBody>
          </p:sp>
          <p:sp>
            <p:nvSpPr>
              <p:cNvPr id="20" name="Chevron 19"/>
              <p:cNvSpPr/>
              <p:nvPr/>
            </p:nvSpPr>
            <p:spPr>
              <a:xfrm>
                <a:off x="7743636" y="6357958"/>
                <a:ext cx="643877" cy="499905"/>
              </a:xfrm>
              <a:prstGeom prst="chevron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Chevron 20"/>
              <p:cNvSpPr/>
              <p:nvPr/>
            </p:nvSpPr>
            <p:spPr>
              <a:xfrm>
                <a:off x="8315971" y="6357958"/>
                <a:ext cx="642322" cy="499905"/>
              </a:xfrm>
              <a:prstGeom prst="chevr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9448" name="Picture 1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4" y="6357958"/>
              <a:ext cx="428596" cy="503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Oval 21"/>
          <p:cNvSpPr/>
          <p:nvPr/>
        </p:nvSpPr>
        <p:spPr>
          <a:xfrm>
            <a:off x="8496327" y="6072206"/>
            <a:ext cx="571504" cy="571480"/>
          </a:xfrm>
          <a:prstGeom prst="ellipse">
            <a:avLst/>
          </a:prstGeom>
          <a:solidFill>
            <a:srgbClr val="FFC000"/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57505098"/>
      </p:ext>
    </p:extLst>
  </p:cSld>
  <p:clrMapOvr>
    <a:masterClrMapping/>
  </p:clrMapOvr>
  <p:transition spd="med"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6038" y="4421188"/>
            <a:ext cx="9190038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 rot="10800000">
            <a:off x="-2" y="89330"/>
            <a:ext cx="6162261" cy="806301"/>
            <a:chOff x="4929809" y="118466"/>
            <a:chExt cx="4273877" cy="583368"/>
          </a:xfrm>
          <a:solidFill>
            <a:srgbClr val="00B050"/>
          </a:solidFill>
        </p:grpSpPr>
        <p:sp>
          <p:nvSpPr>
            <p:cNvPr id="12" name="Rectangle 11"/>
            <p:cNvSpPr/>
            <p:nvPr/>
          </p:nvSpPr>
          <p:spPr>
            <a:xfrm>
              <a:off x="5711686" y="120134"/>
              <a:ext cx="3492000" cy="581698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Right Triangle 12"/>
            <p:cNvSpPr/>
            <p:nvPr/>
          </p:nvSpPr>
          <p:spPr>
            <a:xfrm rot="10800000">
              <a:off x="4929809" y="118466"/>
              <a:ext cx="781878" cy="58336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5594" y="3509963"/>
          <a:ext cx="8280000" cy="332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503">
                  <a:extLst>
                    <a:ext uri="{9D8B030D-6E8A-4147-A177-3AD203B41FA5}">
                      <a16:colId xmlns:a16="http://schemas.microsoft.com/office/drawing/2014/main" val="262199136"/>
                    </a:ext>
                  </a:extLst>
                </a:gridCol>
              </a:tblGrid>
              <a:tr h="372487"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NO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URAIAN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2013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2014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2015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  2016</a:t>
                      </a:r>
                    </a:p>
                  </a:txBody>
                  <a:tcPr marL="91848" marR="91848" marT="45922" marB="45922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Agst 2017</a:t>
                      </a:r>
                    </a:p>
                  </a:txBody>
                  <a:tcPr marL="91848" marR="91848" marT="45922" marB="45922"/>
                </a:tc>
                <a:tc hMerge="1">
                  <a:txBody>
                    <a:bodyPr/>
                    <a:lstStyle/>
                    <a:p>
                      <a:pPr algn="l"/>
                      <a:endParaRPr lang="id-ID" sz="1700" dirty="0"/>
                    </a:p>
                  </a:txBody>
                  <a:tcPr marL="91445" marR="91445"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487">
                <a:tc gridSpan="8"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      KASUS</a:t>
                      </a:r>
                    </a:p>
                  </a:txBody>
                  <a:tcPr marL="91843" marR="91843" marT="45921" marB="45921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88"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1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700" dirty="0"/>
                        <a:t>NARKOTIKA / </a:t>
                      </a:r>
                    </a:p>
                    <a:p>
                      <a:pPr algn="l"/>
                      <a:r>
                        <a:rPr lang="id-ID" sz="1700" dirty="0"/>
                        <a:t>PSIKOTROPIKA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>
                          <a:solidFill>
                            <a:srgbClr val="FF0000"/>
                          </a:solidFill>
                        </a:rPr>
                        <a:t>723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>
                          <a:solidFill>
                            <a:srgbClr val="FF0000"/>
                          </a:solidFill>
                        </a:rPr>
                        <a:t>773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>
                          <a:solidFill>
                            <a:srgbClr val="FF0000"/>
                          </a:solidFill>
                        </a:rPr>
                        <a:t>831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FF0000"/>
                          </a:solidFill>
                        </a:rPr>
                        <a:t>1148</a:t>
                      </a:r>
                      <a:endParaRPr lang="id-ID" sz="1700" dirty="0">
                        <a:solidFill>
                          <a:srgbClr val="FF0000"/>
                        </a:solidFill>
                      </a:endParaRPr>
                    </a:p>
                  </a:txBody>
                  <a:tcPr marL="91848" marR="91848" marT="45922" marB="45922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1700" dirty="0">
                          <a:solidFill>
                            <a:srgbClr val="FF0000"/>
                          </a:solidFill>
                        </a:rPr>
                        <a:t>854</a:t>
                      </a:r>
                    </a:p>
                  </a:txBody>
                  <a:tcPr marL="91843" marR="91843" marT="45921" marB="45921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487">
                <a:tc>
                  <a:txBody>
                    <a:bodyPr/>
                    <a:lstStyle/>
                    <a:p>
                      <a:pPr algn="ctr"/>
                      <a:r>
                        <a:rPr lang="id-ID" sz="1700"/>
                        <a:t>2</a:t>
                      </a:r>
                      <a:endParaRPr lang="id-ID" sz="1700" dirty="0"/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700" dirty="0"/>
                        <a:t>BAHAN</a:t>
                      </a:r>
                      <a:r>
                        <a:rPr lang="id-ID" sz="1700" baseline="0" dirty="0"/>
                        <a:t> </a:t>
                      </a:r>
                      <a:r>
                        <a:rPr lang="en-US" sz="1700" baseline="0" dirty="0"/>
                        <a:t>ADITIF</a:t>
                      </a:r>
                      <a:endParaRPr lang="id-ID" sz="1700" dirty="0"/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/>
                        <a:t>1086</a:t>
                      </a:r>
                      <a:endParaRPr lang="id-ID" sz="1700" dirty="0"/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/>
                        <a:t>885</a:t>
                      </a:r>
                      <a:endParaRPr lang="id-ID" sz="1700" dirty="0"/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/>
                        <a:t>634</a:t>
                      </a:r>
                      <a:endParaRPr lang="id-ID" sz="1700" dirty="0"/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690</a:t>
                      </a:r>
                      <a:endParaRPr lang="id-ID" sz="1700" dirty="0"/>
                    </a:p>
                  </a:txBody>
                  <a:tcPr marL="91848" marR="91848" marT="45922" marB="45922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671</a:t>
                      </a:r>
                    </a:p>
                  </a:txBody>
                  <a:tcPr marL="91843" marR="91843" marT="45921" marB="45921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487">
                <a:tc gridSpan="8"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      TERSANGKA</a:t>
                      </a:r>
                    </a:p>
                  </a:txBody>
                  <a:tcPr marL="91843" marR="91843" marT="45921" marB="45921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288"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1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700" dirty="0"/>
                        <a:t>NARKOTIKA / </a:t>
                      </a:r>
                    </a:p>
                    <a:p>
                      <a:pPr algn="l"/>
                      <a:r>
                        <a:rPr lang="id-ID" sz="1700" dirty="0"/>
                        <a:t>PSIKOTROPIKA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>
                          <a:solidFill>
                            <a:srgbClr val="FF0000"/>
                          </a:solidFill>
                        </a:rPr>
                        <a:t>926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>
                          <a:solidFill>
                            <a:srgbClr val="FF0000"/>
                          </a:solidFill>
                        </a:rPr>
                        <a:t>960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>
                          <a:solidFill>
                            <a:srgbClr val="FF0000"/>
                          </a:solidFill>
                        </a:rPr>
                        <a:t>1085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</a:rPr>
                        <a:t>1563</a:t>
                      </a:r>
                      <a:endParaRPr lang="id-ID" sz="1700" dirty="0">
                        <a:solidFill>
                          <a:srgbClr val="FF0000"/>
                        </a:solidFill>
                      </a:endParaRPr>
                    </a:p>
                  </a:txBody>
                  <a:tcPr marL="91848" marR="91848" marT="45922" marB="45922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1700" dirty="0">
                          <a:solidFill>
                            <a:srgbClr val="FF0000"/>
                          </a:solidFill>
                        </a:rPr>
                        <a:t>1.078</a:t>
                      </a:r>
                    </a:p>
                  </a:txBody>
                  <a:tcPr marL="91843" marR="91843" marT="45921" marB="45921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487"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2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700" dirty="0"/>
                        <a:t>BAHAN</a:t>
                      </a:r>
                      <a:r>
                        <a:rPr lang="id-ID" sz="1700" baseline="0" dirty="0"/>
                        <a:t> </a:t>
                      </a:r>
                      <a:r>
                        <a:rPr lang="en-US" sz="1700" baseline="0" dirty="0"/>
                        <a:t>ADITIF</a:t>
                      </a:r>
                      <a:endParaRPr lang="id-ID" sz="1700" dirty="0"/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1111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971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693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751</a:t>
                      </a:r>
                      <a:endParaRPr lang="id-ID" sz="1700" dirty="0"/>
                    </a:p>
                  </a:txBody>
                  <a:tcPr marL="91848" marR="91848" marT="45922" marB="45922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714</a:t>
                      </a:r>
                    </a:p>
                  </a:txBody>
                  <a:tcPr marL="91843" marR="91843" marT="45921" marB="45921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hart 7"/>
          <p:cNvGraphicFramePr>
            <a:graphicFrameLocks/>
          </p:cNvGraphicFramePr>
          <p:nvPr>
            <p:extLst/>
          </p:nvPr>
        </p:nvGraphicFramePr>
        <p:xfrm>
          <a:off x="450850" y="1009650"/>
          <a:ext cx="4210050" cy="245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8"/>
          <p:cNvGraphicFramePr>
            <a:graphicFrameLocks/>
          </p:cNvGraphicFramePr>
          <p:nvPr>
            <p:extLst/>
          </p:nvPr>
        </p:nvGraphicFramePr>
        <p:xfrm>
          <a:off x="4800600" y="1006475"/>
          <a:ext cx="3938588" cy="245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/>
          <p:cNvSpPr/>
          <p:nvPr/>
        </p:nvSpPr>
        <p:spPr>
          <a:xfrm>
            <a:off x="415925" y="80963"/>
            <a:ext cx="5149850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DATA UNGKAP KASUS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DIT RES NARKOBA &amp; JAJARAN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96327" name="Group 2"/>
          <p:cNvGrpSpPr>
            <a:grpSpLocks/>
          </p:cNvGrpSpPr>
          <p:nvPr/>
        </p:nvGrpSpPr>
        <p:grpSpPr bwMode="auto">
          <a:xfrm>
            <a:off x="4903788" y="139700"/>
            <a:ext cx="4273550" cy="719138"/>
            <a:chOff x="4929809" y="118465"/>
            <a:chExt cx="4273877" cy="648000"/>
          </a:xfrm>
        </p:grpSpPr>
        <p:sp>
          <p:nvSpPr>
            <p:cNvPr id="6" name="Rectangle 5"/>
            <p:cNvSpPr/>
            <p:nvPr/>
          </p:nvSpPr>
          <p:spPr>
            <a:xfrm>
              <a:off x="5710919" y="119896"/>
              <a:ext cx="3492767" cy="4706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2013 – 2017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2" name="Right Triangle 1"/>
            <p:cNvSpPr/>
            <p:nvPr/>
          </p:nvSpPr>
          <p:spPr>
            <a:xfrm rot="10800000">
              <a:off x="4929809" y="118465"/>
              <a:ext cx="781110" cy="648000"/>
            </a:xfrm>
            <a:prstGeom prst="rt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75575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8925874F-99A8-4D12-958C-41AFE8A5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8" y="274740"/>
            <a:ext cx="9183566" cy="1082955"/>
          </a:xfrm>
          <a:prstGeom prst="rect">
            <a:avLst/>
          </a:prstGeom>
          <a:solidFill>
            <a:srgbClr val="9B378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844083"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 sz="1662">
              <a:solidFill>
                <a:prstClr val="white"/>
              </a:solidFill>
            </a:endParaRPr>
          </a:p>
        </p:txBody>
      </p:sp>
      <p:pic>
        <p:nvPicPr>
          <p:cNvPr id="14338" name="Picture 4" descr="lns-Blue_and_white">
            <a:extLst>
              <a:ext uri="{FF2B5EF4-FFF2-40B4-BE49-F238E27FC236}">
                <a16:creationId xmlns:a16="http://schemas.microsoft.com/office/drawing/2014/main" id="{6ACC1352-41A6-4A3A-BD65-B3C83CE345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386" y="1287357"/>
            <a:ext cx="9214338" cy="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7" descr="lns-Blue_and_white">
            <a:extLst>
              <a:ext uri="{FF2B5EF4-FFF2-40B4-BE49-F238E27FC236}">
                <a16:creationId xmlns:a16="http://schemas.microsoft.com/office/drawing/2014/main" id="{30ADCC39-6E8E-4C6F-8E40-C5A16B8430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263769"/>
            <a:ext cx="9214338" cy="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WordArt 16">
            <a:extLst>
              <a:ext uri="{FF2B5EF4-FFF2-40B4-BE49-F238E27FC236}">
                <a16:creationId xmlns:a16="http://schemas.microsoft.com/office/drawing/2014/main" id="{69A4CFAE-AA20-4D7A-9C69-91950C584A3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17633" y="521264"/>
            <a:ext cx="8440615" cy="63304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844083" fontAlgn="base">
              <a:spcBef>
                <a:spcPct val="0"/>
              </a:spcBef>
              <a:spcAft>
                <a:spcPct val="0"/>
              </a:spcAft>
            </a:pPr>
            <a:r>
              <a:rPr lang="id-ID" sz="3323" b="1" kern="10" dirty="0"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solidFill>
                  <a:prstClr val="white"/>
                </a:solidFill>
                <a:effectLst>
                  <a:outerShdw dist="35921" dir="2700000" algn="ctr" rotWithShape="0">
                    <a:srgbClr val="FFFF00"/>
                  </a:outerShdw>
                </a:effectLst>
                <a:latin typeface="Georgia" panose="02040502050405020303" pitchFamily="18" charset="0"/>
              </a:rPr>
              <a:t>UU NO 36 TH 2009 TTG KESEHATAN</a:t>
            </a:r>
          </a:p>
        </p:txBody>
      </p:sp>
      <p:sp>
        <p:nvSpPr>
          <p:cNvPr id="10" name="WordArt 16">
            <a:extLst>
              <a:ext uri="{FF2B5EF4-FFF2-40B4-BE49-F238E27FC236}">
                <a16:creationId xmlns:a16="http://schemas.microsoft.com/office/drawing/2014/main" id="{9E11C0C9-CE1D-489E-A937-30196A09093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3416" y="1439766"/>
            <a:ext cx="4316166" cy="33108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844083" fontAlgn="base">
              <a:spcBef>
                <a:spcPct val="0"/>
              </a:spcBef>
              <a:spcAft>
                <a:spcPct val="0"/>
              </a:spcAft>
            </a:pPr>
            <a:r>
              <a:rPr lang="id-ID" sz="3323" b="1" kern="10" dirty="0"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solidFill>
                  <a:prstClr val="white"/>
                </a:solidFill>
                <a:effectLst>
                  <a:outerShdw dist="35921" dir="2700000" algn="ctr" rotWithShape="0">
                    <a:srgbClr val="FFFF00"/>
                  </a:outerShdw>
                </a:effectLst>
                <a:latin typeface="Georgia" panose="02040502050405020303" pitchFamily="18" charset="0"/>
              </a:rPr>
              <a:t>PENGERTIAN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9DB2727-576B-4BBA-BB76-CAAB431B3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94674"/>
              </p:ext>
            </p:extLst>
          </p:nvPr>
        </p:nvGraphicFramePr>
        <p:xfrm>
          <a:off x="417633" y="1852919"/>
          <a:ext cx="8510954" cy="193088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8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470">
                <a:tc>
                  <a:txBody>
                    <a:bodyPr/>
                    <a:lstStyle/>
                    <a:p>
                      <a:pPr algn="ctr"/>
                      <a:r>
                        <a:rPr lang="id-ID" sz="150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42209" marB="42209"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SEDIAAN FARMASI</a:t>
                      </a:r>
                    </a:p>
                    <a:p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-  OBAT, BHN OBAT, OBAT TRADISIONAL DAN KOSMETIKA</a:t>
                      </a:r>
                    </a:p>
                  </a:txBody>
                  <a:tcPr marL="84406" marR="84406" marT="42209" marB="422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967">
                <a:tc>
                  <a:txBody>
                    <a:bodyPr/>
                    <a:lstStyle/>
                    <a:p>
                      <a:pPr algn="ctr"/>
                      <a:r>
                        <a:rPr lang="id-ID" sz="1500" b="1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42209" marB="42209"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OBAT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-  BHN/</a:t>
                      </a:r>
                      <a:r>
                        <a:rPr lang="en-US" sz="1500" b="1" baseline="0" dirty="0">
                          <a:latin typeface="Arial" pitchFamily="34" charset="0"/>
                          <a:cs typeface="Arial" pitchFamily="34" charset="0"/>
                        </a:rPr>
                        <a:t> PADUAN BHN TERMSK  PRODUK BIOLOGI UTK PENGARUHI DAN LIDIK SISTEM FISIOLOGI/ PATOLOGI DLM RANGKA TAP DIAGNOSIS, CEGAH, SEMBUH, PULIH, KAT KES DAN KONTRASEPSI UTK MANUSIA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42209" marB="422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DF2F7B9D-CD7B-491F-8C29-FC4C700801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728043"/>
              </p:ext>
            </p:extLst>
          </p:nvPr>
        </p:nvGraphicFramePr>
        <p:xfrm>
          <a:off x="417633" y="3880208"/>
          <a:ext cx="8510954" cy="2977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DA2EC7B-35D1-43C0-BF8D-634D49297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350914"/>
              </p:ext>
            </p:extLst>
          </p:nvPr>
        </p:nvGraphicFramePr>
        <p:xfrm>
          <a:off x="294782" y="5155696"/>
          <a:ext cx="9115425" cy="1557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8796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193925" y="369888"/>
            <a:ext cx="459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JALUR DISTRIBUSI OBAT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3200400" y="9906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3276600" y="29718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APOTIK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5410200" y="41148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TOKO OBAT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BERIZIN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7239000" y="4114800"/>
            <a:ext cx="1524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TOKO OBAT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 BERIJIN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2362200" y="40386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PUSKESMAS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81000" y="41148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DOKTER</a:t>
            </a:r>
          </a:p>
        </p:txBody>
      </p:sp>
      <p:sp>
        <p:nvSpPr>
          <p:cNvPr id="159753" name="AutoShape 9"/>
          <p:cNvSpPr>
            <a:spLocks noChangeArrowheads="1"/>
          </p:cNvSpPr>
          <p:nvPr/>
        </p:nvSpPr>
        <p:spPr bwMode="auto">
          <a:xfrm>
            <a:off x="3429000" y="5410200"/>
            <a:ext cx="2133600" cy="9906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MASYARAKAT</a:t>
            </a:r>
          </a:p>
        </p:txBody>
      </p:sp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3352800" y="10668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PABRIK FARMASI</a:t>
            </a:r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 flipH="1">
            <a:off x="1066800" y="1143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>
            <a:off x="1066800" y="1143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 flipH="1">
            <a:off x="5486400" y="121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6248400" y="1219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 flipH="1">
            <a:off x="1447800" y="2133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1447800" y="2133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3352800" y="1981200"/>
            <a:ext cx="2057400" cy="990600"/>
          </a:xfrm>
          <a:prstGeom prst="downArrowCallout">
            <a:avLst>
              <a:gd name="adj1" fmla="val 51923"/>
              <a:gd name="adj2" fmla="val 51923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EDAGANG BESAR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FARMASI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62" name="AutoShape 18"/>
          <p:cNvSpPr>
            <a:spLocks noChangeArrowheads="1"/>
          </p:cNvSpPr>
          <p:nvPr/>
        </p:nvSpPr>
        <p:spPr bwMode="auto">
          <a:xfrm>
            <a:off x="4114800" y="152400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59763" name="AutoShape 19"/>
          <p:cNvSpPr>
            <a:spLocks noChangeArrowheads="1"/>
          </p:cNvSpPr>
          <p:nvPr/>
        </p:nvSpPr>
        <p:spPr bwMode="auto">
          <a:xfrm>
            <a:off x="2895600" y="3200400"/>
            <a:ext cx="381000" cy="838200"/>
          </a:xfrm>
          <a:prstGeom prst="curvedRightArrow">
            <a:avLst>
              <a:gd name="adj1" fmla="val 44000"/>
              <a:gd name="adj2" fmla="val 88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59764" name="AutoShape 20"/>
          <p:cNvSpPr>
            <a:spLocks noChangeArrowheads="1"/>
          </p:cNvSpPr>
          <p:nvPr/>
        </p:nvSpPr>
        <p:spPr bwMode="auto">
          <a:xfrm>
            <a:off x="4267200" y="3429000"/>
            <a:ext cx="990600" cy="2133600"/>
          </a:xfrm>
          <a:prstGeom prst="curvedLeftArrow">
            <a:avLst>
              <a:gd name="adj1" fmla="val 1276"/>
              <a:gd name="adj2" fmla="val 42917"/>
              <a:gd name="adj3" fmla="val 794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59765" name="Arc 21"/>
          <p:cNvSpPr>
            <a:spLocks/>
          </p:cNvSpPr>
          <p:nvPr/>
        </p:nvSpPr>
        <p:spPr bwMode="auto">
          <a:xfrm flipH="1">
            <a:off x="1600200" y="3035300"/>
            <a:ext cx="1752600" cy="1066800"/>
          </a:xfrm>
          <a:custGeom>
            <a:avLst/>
            <a:gdLst>
              <a:gd name="T0" fmla="*/ 2147483647 w 21600"/>
              <a:gd name="T1" fmla="*/ 0 h 21547"/>
              <a:gd name="T2" fmla="*/ 2147483647 w 21600"/>
              <a:gd name="T3" fmla="*/ 2147483647 h 21547"/>
              <a:gd name="T4" fmla="*/ 0 w 21600"/>
              <a:gd name="T5" fmla="*/ 2147483647 h 21547"/>
              <a:gd name="T6" fmla="*/ 0 60000 65536"/>
              <a:gd name="T7" fmla="*/ 0 60000 65536"/>
              <a:gd name="T8" fmla="*/ 0 60000 65536"/>
              <a:gd name="T9" fmla="*/ 0 w 21600"/>
              <a:gd name="T10" fmla="*/ 0 h 21547"/>
              <a:gd name="T11" fmla="*/ 21600 w 21600"/>
              <a:gd name="T12" fmla="*/ 21547 h 215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47" fill="none" extrusionOk="0">
                <a:moveTo>
                  <a:pt x="1512" y="0"/>
                </a:moveTo>
                <a:cubicBezTo>
                  <a:pt x="12827" y="794"/>
                  <a:pt x="21600" y="10204"/>
                  <a:pt x="21600" y="21547"/>
                </a:cubicBezTo>
              </a:path>
              <a:path w="21600" h="21547" stroke="0" extrusionOk="0">
                <a:moveTo>
                  <a:pt x="1512" y="0"/>
                </a:moveTo>
                <a:cubicBezTo>
                  <a:pt x="12827" y="794"/>
                  <a:pt x="21600" y="10204"/>
                  <a:pt x="21600" y="21547"/>
                </a:cubicBezTo>
                <a:lnTo>
                  <a:pt x="0" y="2154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59766" name="Line 22"/>
          <p:cNvSpPr>
            <a:spLocks noChangeShapeType="1"/>
          </p:cNvSpPr>
          <p:nvPr/>
        </p:nvSpPr>
        <p:spPr bwMode="auto">
          <a:xfrm>
            <a:off x="3200400" y="3048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67" name="AutoShape 23"/>
          <p:cNvSpPr>
            <a:spLocks noChangeArrowheads="1"/>
          </p:cNvSpPr>
          <p:nvPr/>
        </p:nvSpPr>
        <p:spPr bwMode="auto">
          <a:xfrm>
            <a:off x="5410200" y="2286000"/>
            <a:ext cx="1143000" cy="1905000"/>
          </a:xfrm>
          <a:prstGeom prst="curvedLeftArrow">
            <a:avLst>
              <a:gd name="adj1" fmla="val 5139"/>
              <a:gd name="adj2" fmla="val 2958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59768" name="Arc 24"/>
          <p:cNvSpPr>
            <a:spLocks/>
          </p:cNvSpPr>
          <p:nvPr/>
        </p:nvSpPr>
        <p:spPr bwMode="auto">
          <a:xfrm>
            <a:off x="5410200" y="2133600"/>
            <a:ext cx="2819400" cy="1981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69" name="Arc 25"/>
          <p:cNvSpPr>
            <a:spLocks/>
          </p:cNvSpPr>
          <p:nvPr/>
        </p:nvSpPr>
        <p:spPr bwMode="auto">
          <a:xfrm>
            <a:off x="5410200" y="2209800"/>
            <a:ext cx="2814638" cy="1981200"/>
          </a:xfrm>
          <a:custGeom>
            <a:avLst/>
            <a:gdLst>
              <a:gd name="T0" fmla="*/ 0 w 21560"/>
              <a:gd name="T1" fmla="*/ 0 h 21600"/>
              <a:gd name="T2" fmla="*/ 2147483647 w 21560"/>
              <a:gd name="T3" fmla="*/ 2147483647 h 21600"/>
              <a:gd name="T4" fmla="*/ 0 w 21560"/>
              <a:gd name="T5" fmla="*/ 2147483647 h 21600"/>
              <a:gd name="T6" fmla="*/ 0 60000 65536"/>
              <a:gd name="T7" fmla="*/ 0 60000 65536"/>
              <a:gd name="T8" fmla="*/ 0 60000 65536"/>
              <a:gd name="T9" fmla="*/ 0 w 21560"/>
              <a:gd name="T10" fmla="*/ 0 h 21600"/>
              <a:gd name="T11" fmla="*/ 21560 w 2156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60" h="21600" fill="none" extrusionOk="0">
                <a:moveTo>
                  <a:pt x="-1" y="0"/>
                </a:moveTo>
                <a:cubicBezTo>
                  <a:pt x="11417" y="0"/>
                  <a:pt x="20863" y="8885"/>
                  <a:pt x="21559" y="20282"/>
                </a:cubicBezTo>
              </a:path>
              <a:path w="21560" h="21600" stroke="0" extrusionOk="0">
                <a:moveTo>
                  <a:pt x="-1" y="0"/>
                </a:moveTo>
                <a:cubicBezTo>
                  <a:pt x="11417" y="0"/>
                  <a:pt x="20863" y="8885"/>
                  <a:pt x="21559" y="20282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>
            <a:off x="8229600" y="4038600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>
            <a:off x="8229600" y="4038600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5775325" y="3541713"/>
            <a:ext cx="40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</a:t>
            </a:r>
          </a:p>
        </p:txBody>
      </p:sp>
      <p:sp>
        <p:nvSpPr>
          <p:cNvPr id="159773" name="Text Box 29"/>
          <p:cNvSpPr txBox="1">
            <a:spLocks noChangeArrowheads="1"/>
          </p:cNvSpPr>
          <p:nvPr/>
        </p:nvSpPr>
        <p:spPr bwMode="auto">
          <a:xfrm>
            <a:off x="6232525" y="3694113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159774" name="Text Box 30"/>
          <p:cNvSpPr txBox="1">
            <a:spLocks noChangeArrowheads="1"/>
          </p:cNvSpPr>
          <p:nvPr/>
        </p:nvSpPr>
        <p:spPr bwMode="auto">
          <a:xfrm>
            <a:off x="3581400" y="25908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</a:t>
            </a:r>
          </a:p>
        </p:txBody>
      </p:sp>
      <p:sp>
        <p:nvSpPr>
          <p:cNvPr id="159775" name="Text Box 31"/>
          <p:cNvSpPr txBox="1">
            <a:spLocks noChangeArrowheads="1"/>
          </p:cNvSpPr>
          <p:nvPr/>
        </p:nvSpPr>
        <p:spPr bwMode="auto">
          <a:xfrm>
            <a:off x="4953000" y="2590800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</a:t>
            </a:r>
          </a:p>
        </p:txBody>
      </p:sp>
      <p:sp>
        <p:nvSpPr>
          <p:cNvPr id="159776" name="Text Box 32"/>
          <p:cNvSpPr txBox="1">
            <a:spLocks noChangeArrowheads="1"/>
          </p:cNvSpPr>
          <p:nvPr/>
        </p:nvSpPr>
        <p:spPr bwMode="auto">
          <a:xfrm>
            <a:off x="2574925" y="3465513"/>
            <a:ext cx="40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</a:t>
            </a:r>
          </a:p>
        </p:txBody>
      </p:sp>
      <p:sp>
        <p:nvSpPr>
          <p:cNvPr id="159777" name="Text Box 33"/>
          <p:cNvSpPr txBox="1">
            <a:spLocks noChangeArrowheads="1"/>
          </p:cNvSpPr>
          <p:nvPr/>
        </p:nvSpPr>
        <p:spPr bwMode="auto">
          <a:xfrm>
            <a:off x="5410200" y="2286000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159778" name="Text Box 34"/>
          <p:cNvSpPr txBox="1">
            <a:spLocks noChangeArrowheads="1"/>
          </p:cNvSpPr>
          <p:nvPr/>
        </p:nvSpPr>
        <p:spPr bwMode="auto">
          <a:xfrm>
            <a:off x="5410200" y="1828800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</a:t>
            </a:r>
          </a:p>
        </p:txBody>
      </p:sp>
      <p:sp>
        <p:nvSpPr>
          <p:cNvPr id="159779" name="Text Box 35"/>
          <p:cNvSpPr txBox="1">
            <a:spLocks noChangeArrowheads="1"/>
          </p:cNvSpPr>
          <p:nvPr/>
        </p:nvSpPr>
        <p:spPr bwMode="auto">
          <a:xfrm>
            <a:off x="327025" y="4876800"/>
            <a:ext cx="20351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KETERANGAN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Boleh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Tidak boleh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     Obat Narkotika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      Obat keras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      obat bebas terbatas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       Obat bebas</a:t>
            </a:r>
          </a:p>
        </p:txBody>
      </p:sp>
      <p:sp>
        <p:nvSpPr>
          <p:cNvPr id="159780" name="Line 36"/>
          <p:cNvSpPr>
            <a:spLocks noChangeShapeType="1"/>
          </p:cNvSpPr>
          <p:nvPr/>
        </p:nvSpPr>
        <p:spPr bwMode="auto">
          <a:xfrm>
            <a:off x="3810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81" name="Line 37"/>
          <p:cNvSpPr>
            <a:spLocks noChangeShapeType="1"/>
          </p:cNvSpPr>
          <p:nvPr/>
        </p:nvSpPr>
        <p:spPr bwMode="auto">
          <a:xfrm>
            <a:off x="381000" y="53721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82" name="Line 38"/>
          <p:cNvSpPr>
            <a:spLocks noChangeShapeType="1"/>
          </p:cNvSpPr>
          <p:nvPr/>
        </p:nvSpPr>
        <p:spPr bwMode="auto">
          <a:xfrm>
            <a:off x="50800" y="48895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83" name="Line 39"/>
          <p:cNvSpPr>
            <a:spLocks noChangeShapeType="1"/>
          </p:cNvSpPr>
          <p:nvPr/>
        </p:nvSpPr>
        <p:spPr bwMode="auto">
          <a:xfrm>
            <a:off x="76200" y="6248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84" name="Line 40"/>
          <p:cNvSpPr>
            <a:spLocks noChangeShapeType="1"/>
          </p:cNvSpPr>
          <p:nvPr/>
        </p:nvSpPr>
        <p:spPr bwMode="auto">
          <a:xfrm>
            <a:off x="63500" y="4876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85" name="Line 41"/>
          <p:cNvSpPr>
            <a:spLocks noChangeShapeType="1"/>
          </p:cNvSpPr>
          <p:nvPr/>
        </p:nvSpPr>
        <p:spPr bwMode="auto">
          <a:xfrm>
            <a:off x="2171700" y="4876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86" name="Text Box 42"/>
          <p:cNvSpPr txBox="1">
            <a:spLocks noChangeArrowheads="1"/>
          </p:cNvSpPr>
          <p:nvPr/>
        </p:nvSpPr>
        <p:spPr bwMode="auto">
          <a:xfrm>
            <a:off x="7908925" y="3694113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4036353"/>
      </p:ext>
    </p:ext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500"/>
                                        <p:tgtEl>
                                          <p:spTgt spid="15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500"/>
                                        <p:tgtEl>
                                          <p:spTgt spid="15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5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500"/>
                                        <p:tgtEl>
                                          <p:spTgt spid="15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500"/>
                                        <p:tgtEl>
                                          <p:spTgt spid="15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500"/>
                                        <p:tgtEl>
                                          <p:spTgt spid="15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500"/>
                                        <p:tgtEl>
                                          <p:spTgt spid="15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5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3" dur="5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7" dur="500"/>
                                        <p:tgtEl>
                                          <p:spTgt spid="1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500"/>
                                        <p:tgtEl>
                                          <p:spTgt spid="15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5" dur="500"/>
                                        <p:tgtEl>
                                          <p:spTgt spid="1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9" dur="500"/>
                                        <p:tgtEl>
                                          <p:spTgt spid="1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3" dur="500"/>
                                        <p:tgtEl>
                                          <p:spTgt spid="1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7" dur="500"/>
                                        <p:tgtEl>
                                          <p:spTgt spid="1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0" dur="2000"/>
                                        <p:tgtEl>
                                          <p:spTgt spid="1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3" dur="2000"/>
                                        <p:tgtEl>
                                          <p:spTgt spid="1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6" dur="2000"/>
                                        <p:tgtEl>
                                          <p:spTgt spid="1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9" dur="2000"/>
                                        <p:tgtEl>
                                          <p:spTgt spid="15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4" dur="2000"/>
                                        <p:tgtEl>
                                          <p:spTgt spid="1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/>
      <p:bldP spid="159747" grpId="0" animBg="1"/>
      <p:bldP spid="159748" grpId="0" animBg="1"/>
      <p:bldP spid="159749" grpId="0" animBg="1"/>
      <p:bldP spid="159750" grpId="0" animBg="1"/>
      <p:bldP spid="159751" grpId="0" animBg="1"/>
      <p:bldP spid="159752" grpId="0" animBg="1"/>
      <p:bldP spid="159753" grpId="0" animBg="1"/>
      <p:bldP spid="159754" grpId="0" animBg="1"/>
      <p:bldP spid="159755" grpId="0" animBg="1"/>
      <p:bldP spid="159756" grpId="0" animBg="1"/>
      <p:bldP spid="159757" grpId="0" animBg="1"/>
      <p:bldP spid="159758" grpId="0" animBg="1"/>
      <p:bldP spid="159759" grpId="0" animBg="1"/>
      <p:bldP spid="159760" grpId="0" animBg="1"/>
      <p:bldP spid="159761" grpId="0" animBg="1"/>
      <p:bldP spid="159762" grpId="0" animBg="1"/>
      <p:bldP spid="159763" grpId="0" animBg="1"/>
      <p:bldP spid="159764" grpId="0" animBg="1"/>
      <p:bldP spid="159765" grpId="0" animBg="1"/>
      <p:bldP spid="159766" grpId="0" animBg="1"/>
      <p:bldP spid="159767" grpId="0" animBg="1"/>
      <p:bldP spid="159768" grpId="0" animBg="1"/>
      <p:bldP spid="159769" grpId="0" animBg="1"/>
      <p:bldP spid="159770" grpId="0" animBg="1"/>
      <p:bldP spid="159771" grpId="0" animBg="1"/>
      <p:bldP spid="159772" grpId="0"/>
      <p:bldP spid="159773" grpId="0"/>
      <p:bldP spid="159774" grpId="0"/>
      <p:bldP spid="159775" grpId="0"/>
      <p:bldP spid="159776" grpId="0"/>
      <p:bldP spid="159777" grpId="0"/>
      <p:bldP spid="159778" grpId="0"/>
      <p:bldP spid="159779" grpId="0"/>
      <p:bldP spid="159780" grpId="0" animBg="1"/>
      <p:bldP spid="159781" grpId="0" animBg="1"/>
      <p:bldP spid="159782" grpId="0" animBg="1"/>
      <p:bldP spid="159783" grpId="0" animBg="1"/>
      <p:bldP spid="159784" grpId="0" animBg="1"/>
      <p:bldP spid="159785" grpId="0" animBg="1"/>
      <p:bldP spid="1597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AFAB9F-81D3-4F98-B2BA-E639F5D93B3D}"/>
              </a:ext>
            </a:extLst>
          </p:cNvPr>
          <p:cNvSpPr/>
          <p:nvPr/>
        </p:nvSpPr>
        <p:spPr>
          <a:xfrm>
            <a:off x="-47256" y="287177"/>
            <a:ext cx="92512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 w="10541" cmpd="sng">
                  <a:solidFill>
                    <a:srgbClr val="53548A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53548A">
                        <a:tint val="40000"/>
                        <a:satMod val="250000"/>
                      </a:srgbClr>
                    </a:gs>
                    <a:gs pos="9000">
                      <a:srgbClr val="53548A">
                        <a:tint val="52000"/>
                        <a:satMod val="300000"/>
                      </a:srgbClr>
                    </a:gs>
                    <a:gs pos="50000">
                      <a:srgbClr val="53548A">
                        <a:shade val="20000"/>
                        <a:satMod val="300000"/>
                      </a:srgbClr>
                    </a:gs>
                    <a:gs pos="79000">
                      <a:srgbClr val="53548A">
                        <a:tint val="52000"/>
                        <a:satMod val="300000"/>
                      </a:srgbClr>
                    </a:gs>
                    <a:gs pos="100000">
                      <a:srgbClr val="53548A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Georgia"/>
                <a:ea typeface="+mn-ea"/>
                <a:cs typeface="Arial" panose="020B0604020202020204" pitchFamily="34" charset="0"/>
              </a:rPr>
              <a:t>JENIS – JENIS TP YG MUNGKIN TERJADI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4B499755-1592-4E94-BF83-911441FE2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814388"/>
            <a:ext cx="8393112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3514" tIns="16758" rIns="33514" bIns="16758">
            <a:spAutoFit/>
          </a:bodyPr>
          <a:lstStyle/>
          <a:p>
            <a:pPr marL="531813" marR="0" lvl="0" indent="-53181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31813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PABRIK FARMASI</a:t>
            </a:r>
          </a:p>
          <a:p>
            <a:pPr marL="982663" marR="0" lvl="0" indent="-98266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-	PENYELUNDUPAN BAHAN BAKU TANPA DISERTAI DOKUMEN, TIDAK SESUAI DOKUMEN ADL TP PENYELUNDUPAN.</a:t>
            </a:r>
          </a:p>
          <a:p>
            <a:pPr marL="982663" marR="0" lvl="0" indent="-98266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-	TIDAK MEMILIKI IJIN.</a:t>
            </a:r>
          </a:p>
          <a:p>
            <a:pPr marL="982663" marR="0" lvl="0" indent="-98266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-	TIDAK MEMENUHI STANDAR MUTU SEDIAAN FARMASI.</a:t>
            </a:r>
          </a:p>
          <a:p>
            <a:pPr marL="982663" marR="0" lvl="0" indent="-98266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-	PEMALSUAN MERK (UU NO. 15 / 2001 TTG MERK, UU NO. 19 / 2002 TTG HAK CIPTA &amp; UU NO. 15 / 2002 TTG PATEN)</a:t>
            </a:r>
          </a:p>
          <a:p>
            <a:pPr marL="982663" marR="0" lvl="0" indent="-98266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-	MENDISTRIBUSIKAN LANGSUNG KE DOKTER (KEP MENKES RI NO : 1191 / MENKES / SK / IX / 2002 TTG PBF)</a:t>
            </a:r>
          </a:p>
        </p:txBody>
      </p:sp>
    </p:spTree>
    <p:extLst>
      <p:ext uri="{BB962C8B-B14F-4D97-AF65-F5344CB8AC3E}">
        <p14:creationId xmlns:p14="http://schemas.microsoft.com/office/powerpoint/2010/main" val="765386048"/>
      </p:ext>
    </p:extLst>
  </p:cSld>
  <p:clrMapOvr>
    <a:masterClrMapping/>
  </p:clrMapOvr>
  <p:transition>
    <p:plu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91CD9764-BC8E-43C2-AF21-A35335E9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46088"/>
            <a:ext cx="8393112" cy="591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3514" tIns="16758" rIns="33514" bIns="16758">
            <a:spAutoFit/>
          </a:bodyPr>
          <a:lstStyle/>
          <a:p>
            <a:pPr marL="982663" marR="0" lvl="0" indent="-98266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2.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PEDAGANG BESAR FARMASI</a:t>
            </a:r>
          </a:p>
          <a:p>
            <a:pPr marL="982663" marR="0" lvl="0" indent="-98266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-	PENYALURAN OBAT TIDAK MELALUI APOTEK (KEP MENKES RI NO : 1191 / MENKES / SK / IX / 2002 TTG PBF)</a:t>
            </a:r>
          </a:p>
          <a:p>
            <a:pPr marL="982663" marR="0" lvl="0" indent="-98266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-	 MANIPULASI JML OBAT YG DIKIRIM KE PBF (KEP MENKES RI NO : 1191 / MENKES / SK / IX / 2002 TTG PBF, PSL 372 &amp; 378 KUHP)</a:t>
            </a:r>
          </a:p>
          <a:p>
            <a:pPr marL="982663" marR="0" lvl="0" indent="-98266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3.	APOTEK</a:t>
            </a:r>
          </a:p>
          <a:p>
            <a:pPr marL="982663" marR="0" lvl="0" indent="-98266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-	TIDAK MEMILIKI IJIN SBG APOTEK (KEP MENKES RI NO : 1332 / MENKES / SK / X / 2009 TTG TATA CARA PEMBERIAN IJIN APOTEK)</a:t>
            </a:r>
          </a:p>
          <a:p>
            <a:pPr marL="982663" marR="0" lvl="0" indent="-98266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-	PENGIRIMAN OBAT TIDAK SESUAI DOKUMEN</a:t>
            </a:r>
          </a:p>
        </p:txBody>
      </p:sp>
    </p:spTree>
    <p:extLst>
      <p:ext uri="{BB962C8B-B14F-4D97-AF65-F5344CB8AC3E}">
        <p14:creationId xmlns:p14="http://schemas.microsoft.com/office/powerpoint/2010/main" val="2720498273"/>
      </p:ext>
    </p:extLst>
  </p:cSld>
  <p:clrMapOvr>
    <a:masterClrMapping/>
  </p:clrMapOvr>
  <p:transition>
    <p:plu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67165599-723E-4DE9-98B7-3A150E4E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96900"/>
            <a:ext cx="839311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3514" tIns="16758" rIns="33514" bIns="16758">
            <a:spAutoFit/>
          </a:bodyPr>
          <a:lstStyle/>
          <a:p>
            <a:pPr marL="982663" marR="0" lvl="0" indent="-98266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-	MELAYANI PENJUALAN OBAT DAFTAR “O” &amp; “K” KPD SALES KONSUMEN TANPA RESEP DOKTER (UU NO. 35 / 2009 &amp; UU NO. 8 / 1999 TTG PERLINDUNGAN KONSUMEN)</a:t>
            </a:r>
          </a:p>
          <a:p>
            <a:pPr marL="531813" marR="0" lvl="0" indent="-53181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>
                <a:tab pos="531813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TOKO OBAT</a:t>
            </a:r>
          </a:p>
          <a:p>
            <a:pPr marL="900113" marR="0" lvl="0" indent="-90011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-	MENJUAL OBAT DAFTAR “G”</a:t>
            </a:r>
          </a:p>
          <a:p>
            <a:pPr marL="900113" marR="0" lvl="0" indent="-90011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-	TIDAK MEMILIKI IJIN SBG TOKO OBAT</a:t>
            </a:r>
          </a:p>
          <a:p>
            <a:pPr marL="531813" marR="0" lvl="0" indent="-53181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rabicPeriod" startAt="5"/>
              <a:tabLst>
                <a:tab pos="531813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PENGECER</a:t>
            </a:r>
          </a:p>
          <a:p>
            <a:pPr marL="900113" marR="0" lvl="0" indent="-90011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-	MENJUAL OBAT RACIKAN MENGANDUNG OBAT DAFTAR “G” KPD KONSUMEN / SALES (UU NO. 8 / 1999 &amp; UU NO. 36 / 2009</a:t>
            </a:r>
          </a:p>
        </p:txBody>
      </p:sp>
    </p:spTree>
    <p:extLst>
      <p:ext uri="{BB962C8B-B14F-4D97-AF65-F5344CB8AC3E}">
        <p14:creationId xmlns:p14="http://schemas.microsoft.com/office/powerpoint/2010/main" val="4101032594"/>
      </p:ext>
    </p:extLst>
  </p:cSld>
  <p:clrMapOvr>
    <a:masterClrMapping/>
  </p:clrMapOvr>
  <p:transition>
    <p:plu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F18099E2-B101-407F-AEC4-3733F2B4A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82613"/>
            <a:ext cx="8393112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3514" tIns="16758" rIns="33514" bIns="16758">
            <a:spAutoFit/>
          </a:bodyPr>
          <a:lstStyle/>
          <a:p>
            <a:pPr marL="900113" marR="0" lvl="0" indent="-90011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-	DLM WADAH DAN ATAU PEMBUNGKUS TIDAK MENCANTUMKAN INFO / KET MENGENAI, ANTARA LAIN :</a:t>
            </a:r>
          </a:p>
          <a:p>
            <a:pPr marL="1433513" marR="0" lvl="0" indent="-143351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  <a:tab pos="90011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&gt;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Nama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Produk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(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berupa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nama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umum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/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dagang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</a:t>
            </a:r>
          </a:p>
          <a:p>
            <a:pPr marL="1433513" marR="0" lvl="0" indent="-143351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  <a:tab pos="90011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	&gt;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Nama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Produsen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atau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Importir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/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Penyalur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secara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lengkap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</a:t>
            </a:r>
          </a:p>
          <a:p>
            <a:pPr marL="1433513" marR="0" lvl="0" indent="-143351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  <a:tab pos="90011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	&gt;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Ukuran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Isi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/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Berat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Bersih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1433513" marR="0" lvl="0" indent="-143351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  <a:tab pos="90011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	&gt;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Komposisi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dgn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nama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bahan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1433513" marR="0" lvl="0" indent="-143351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  <a:tab pos="90011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	&gt;	No.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Ijin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Edar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1433513" marR="0" lvl="0" indent="-143351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  <a:tab pos="90011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	&gt;	No.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Kode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Produksi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1433513" marR="0" lvl="0" indent="-143351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  <a:tab pos="900113" algn="l"/>
              </a:tabLst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&gt; 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Kegunaan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&amp; Cara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menggunakan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kecuali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untuk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produk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yg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sdh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jelas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penggunaannya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1433513" marR="0" lvl="0" indent="-1433513" algn="just" defTabSz="468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1813" algn="l"/>
                <a:tab pos="90011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	&gt;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Mencantumkan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bulan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&amp;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tahun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kadaluarsa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1433513" marR="0" lvl="0" indent="-1433513" algn="just" defTabSz="468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1813" algn="l"/>
                <a:tab pos="90011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	&gt;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Penandaan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lain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yg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berkaitan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dgn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keamanan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atau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mutu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1433513" marR="0" lvl="0" indent="-1433513" algn="just" defTabSz="46831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1813" algn="l"/>
                <a:tab pos="900113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21292"/>
      </p:ext>
    </p:extLst>
  </p:cSld>
  <p:clrMapOvr>
    <a:masterClrMapping/>
  </p:clrMapOvr>
  <p:transition>
    <p:plu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2" y="1402480"/>
            <a:ext cx="9143999" cy="5380383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45671" y="4421385"/>
            <a:ext cx="9189668" cy="243661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84720" y="2841940"/>
            <a:ext cx="4169568" cy="1087419"/>
            <a:chOff x="412076" y="4449776"/>
            <a:chExt cx="5559424" cy="926692"/>
          </a:xfrm>
        </p:grpSpPr>
        <p:sp>
          <p:nvSpPr>
            <p:cNvPr id="7" name="Rounded Rectangle 6"/>
            <p:cNvSpPr/>
            <p:nvPr/>
          </p:nvSpPr>
          <p:spPr>
            <a:xfrm>
              <a:off x="1856700" y="4449776"/>
              <a:ext cx="4114800" cy="9144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sz="1600" b="1" dirty="0">
                  <a:solidFill>
                    <a:prstClr val="black"/>
                  </a:solidFill>
                </a:rPr>
                <a:t>Modus operandi dan variasi jenis Narkoba yang terus berkembang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2076" y="4462068"/>
              <a:ext cx="1371600" cy="914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600" dirty="0">
                <a:solidFill>
                  <a:prstClr val="white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9691" y="4605784"/>
              <a:ext cx="937753" cy="6269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</p:grpSp>
      <p:grpSp>
        <p:nvGrpSpPr>
          <p:cNvPr id="10" name="Group 9"/>
          <p:cNvGrpSpPr/>
          <p:nvPr/>
        </p:nvGrpSpPr>
        <p:grpSpPr>
          <a:xfrm>
            <a:off x="4584720" y="4153652"/>
            <a:ext cx="4169568" cy="1047722"/>
            <a:chOff x="412076" y="5449976"/>
            <a:chExt cx="5559424" cy="919979"/>
          </a:xfrm>
        </p:grpSpPr>
        <p:sp>
          <p:nvSpPr>
            <p:cNvPr id="11" name="Rounded Rectangle 10"/>
            <p:cNvSpPr/>
            <p:nvPr/>
          </p:nvSpPr>
          <p:spPr>
            <a:xfrm>
              <a:off x="1856700" y="5455555"/>
              <a:ext cx="4114800" cy="9144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sz="1600" b="1" dirty="0">
                  <a:solidFill>
                    <a:prstClr val="black"/>
                  </a:solidFill>
                </a:rPr>
                <a:t>Lapas </a:t>
              </a:r>
              <a:r>
                <a:rPr lang="en-US" sz="1600" b="1" dirty="0">
                  <a:solidFill>
                    <a:prstClr val="black"/>
                  </a:solidFill>
                </a:rPr>
                <a:t>yang</a:t>
              </a:r>
              <a:r>
                <a:rPr lang="id-ID" sz="1600" b="1" dirty="0">
                  <a:solidFill>
                    <a:prstClr val="black"/>
                  </a:solidFill>
                </a:rPr>
                <a:t> bertransformasi menjadi pusat kendali peredaran gelap Narkoba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2076" y="5449976"/>
              <a:ext cx="1371600" cy="914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600" dirty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1199"/>
            <a:stretch/>
          </p:blipFill>
          <p:spPr>
            <a:xfrm>
              <a:off x="702734" y="5589019"/>
              <a:ext cx="836917" cy="6215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</p:grpSp>
      <p:grpSp>
        <p:nvGrpSpPr>
          <p:cNvPr id="14" name="Group 13"/>
          <p:cNvGrpSpPr/>
          <p:nvPr/>
        </p:nvGrpSpPr>
        <p:grpSpPr>
          <a:xfrm>
            <a:off x="4584720" y="1670820"/>
            <a:ext cx="4169568" cy="1058974"/>
            <a:chOff x="412076" y="3456946"/>
            <a:chExt cx="5559424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1856700" y="3456946"/>
              <a:ext cx="4114800" cy="9144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sz="1600" b="1" dirty="0">
                  <a:solidFill>
                    <a:prstClr val="black"/>
                  </a:solidFill>
                </a:rPr>
                <a:t>Sistem penegakkan hukum </a:t>
              </a:r>
              <a:r>
                <a:rPr lang="en-US" sz="1600" b="1" dirty="0">
                  <a:solidFill>
                    <a:prstClr val="black"/>
                  </a:solidFill>
                </a:rPr>
                <a:t>yang </a:t>
              </a:r>
              <a:r>
                <a:rPr lang="id-ID" sz="1600" b="1" dirty="0">
                  <a:solidFill>
                    <a:prstClr val="black"/>
                  </a:solidFill>
                </a:rPr>
                <a:t>belum mampu memberikan efek jera kepada penjahat Narkoba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2076" y="3456946"/>
              <a:ext cx="1371600" cy="914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600" dirty="0">
                <a:solidFill>
                  <a:prstClr val="white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469" y="3520377"/>
              <a:ext cx="652974" cy="75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</p:grpSp>
      <p:grpSp>
        <p:nvGrpSpPr>
          <p:cNvPr id="18" name="Group 17"/>
          <p:cNvGrpSpPr/>
          <p:nvPr/>
        </p:nvGrpSpPr>
        <p:grpSpPr>
          <a:xfrm>
            <a:off x="4584720" y="5353877"/>
            <a:ext cx="4169568" cy="1060845"/>
            <a:chOff x="4821052" y="3460956"/>
            <a:chExt cx="5559424" cy="914400"/>
          </a:xfrm>
        </p:grpSpPr>
        <p:sp>
          <p:nvSpPr>
            <p:cNvPr id="19" name="Rounded Rectangle 18"/>
            <p:cNvSpPr/>
            <p:nvPr/>
          </p:nvSpPr>
          <p:spPr>
            <a:xfrm>
              <a:off x="6265676" y="3460956"/>
              <a:ext cx="4114800" cy="9144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sz="1600" b="1" dirty="0">
                  <a:solidFill>
                    <a:prstClr val="black"/>
                  </a:solidFill>
                </a:rPr>
                <a:t>Kerugian akibat penyalahgunaan Narkoba sekitar 63,1 trilyun rupiah (biaya privat &amp; sosial)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21052" y="3460956"/>
              <a:ext cx="1371600" cy="914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600" dirty="0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13583" y="3549036"/>
              <a:ext cx="691203" cy="69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</p:grpSp>
      <p:grpSp>
        <p:nvGrpSpPr>
          <p:cNvPr id="22" name="Group 21"/>
          <p:cNvGrpSpPr/>
          <p:nvPr/>
        </p:nvGrpSpPr>
        <p:grpSpPr>
          <a:xfrm>
            <a:off x="327425" y="1670820"/>
            <a:ext cx="4184389" cy="4741249"/>
            <a:chOff x="355777" y="2186377"/>
            <a:chExt cx="5579185" cy="4086742"/>
          </a:xfrm>
        </p:grpSpPr>
        <p:grpSp>
          <p:nvGrpSpPr>
            <p:cNvPr id="23" name="Group 22"/>
            <p:cNvGrpSpPr/>
            <p:nvPr/>
          </p:nvGrpSpPr>
          <p:grpSpPr>
            <a:xfrm>
              <a:off x="375537" y="3232676"/>
              <a:ext cx="5559424" cy="923332"/>
              <a:chOff x="412076" y="2518497"/>
              <a:chExt cx="5559424" cy="923332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856700" y="2518497"/>
                <a:ext cx="4114800" cy="9144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d-ID" sz="1600" b="1" dirty="0">
                    <a:solidFill>
                      <a:prstClr val="black"/>
                    </a:solidFill>
                  </a:rPr>
                  <a:t>Demografis yang sangat besar (250 juta jiwa) menjadi pasar potensial peredaran gelap Narkoba 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12076" y="2527429"/>
                <a:ext cx="1371600" cy="9144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id-ID" sz="16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2497" y="2681582"/>
                <a:ext cx="1088057" cy="6060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355777" y="2186377"/>
              <a:ext cx="5579185" cy="914400"/>
              <a:chOff x="392316" y="1463266"/>
              <a:chExt cx="5579185" cy="9144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856701" y="1463266"/>
                <a:ext cx="4114800" cy="9144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d-ID" sz="1600" b="1" dirty="0">
                    <a:solidFill>
                      <a:prstClr val="black"/>
                    </a:solidFill>
                  </a:rPr>
                  <a:t>Geografis yang terbuka menyebabkan Narkoba mudah masuk &amp; menyebar di seluruh wilayah Indo. 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412076" y="1463266"/>
                <a:ext cx="1371600" cy="9144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id-ID" sz="16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email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2316" y="1567225"/>
                <a:ext cx="1371600" cy="6951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384186" y="4308172"/>
              <a:ext cx="5550775" cy="916524"/>
              <a:chOff x="420725" y="3585061"/>
              <a:chExt cx="5550775" cy="91652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856700" y="3587184"/>
                <a:ext cx="4114800" cy="914401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d-ID" sz="1600" b="1" dirty="0">
                    <a:solidFill>
                      <a:prstClr val="black"/>
                    </a:solidFill>
                  </a:rPr>
                  <a:t>Peredaran gelap Narkoba bukan hanya menyasar orang dewasa dan remaja, melainkan juga anak-anak </a:t>
                </a: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20725" y="3585061"/>
                <a:ext cx="1371600" cy="914401"/>
                <a:chOff x="4651253" y="3916330"/>
                <a:chExt cx="1371600" cy="914401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4651253" y="3916330"/>
                  <a:ext cx="1371600" cy="9144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id-ID" sz="1600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2522" y="3939853"/>
                  <a:ext cx="901840" cy="85133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</p:pic>
          </p:grpSp>
        </p:grpSp>
        <p:grpSp>
          <p:nvGrpSpPr>
            <p:cNvPr id="26" name="Group 25"/>
            <p:cNvGrpSpPr/>
            <p:nvPr/>
          </p:nvGrpSpPr>
          <p:grpSpPr>
            <a:xfrm>
              <a:off x="389629" y="5358718"/>
              <a:ext cx="5545332" cy="914401"/>
              <a:chOff x="426168" y="4635607"/>
              <a:chExt cx="5545332" cy="914401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856700" y="4635608"/>
                <a:ext cx="4114800" cy="9144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d-ID" sz="1600" b="1" dirty="0">
                    <a:solidFill>
                      <a:prstClr val="black"/>
                    </a:solidFill>
                  </a:rPr>
                  <a:t>Minimnya fasilitas dan aksestabilitas layanan rehabilitasi pecandu Narkoba </a:t>
                </a: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426168" y="4635607"/>
                <a:ext cx="1371600" cy="914401"/>
                <a:chOff x="5631694" y="4653267"/>
                <a:chExt cx="1371600" cy="914401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5631694" y="4653267"/>
                  <a:ext cx="1371600" cy="9144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id-ID" sz="1600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3954" y="4744875"/>
                  <a:ext cx="750460" cy="73118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</p:pic>
          </p:grp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6125" y="99358"/>
            <a:ext cx="6574549" cy="1383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2691" y="143965"/>
            <a:ext cx="1268078" cy="1268078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717335" y="324399"/>
            <a:ext cx="47505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POTRET PERMASALAHAN 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67481" y="725916"/>
            <a:ext cx="42432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- P4GN DI INDONESIA -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534729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705168A3-FDD3-4081-8835-6CE65F70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99BE27-5BC0-4797-9ADC-8DBB81853A1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531" name="Title 1">
            <a:extLst>
              <a:ext uri="{FF2B5EF4-FFF2-40B4-BE49-F238E27FC236}">
                <a16:creationId xmlns:a16="http://schemas.microsoft.com/office/drawing/2014/main" id="{C54A1CED-138C-4723-A9F0-6433C3DF6A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9308" y="338990"/>
            <a:ext cx="7889875" cy="762000"/>
          </a:xfrm>
          <a:solidFill>
            <a:srgbClr val="CCECFF"/>
          </a:solidFill>
          <a:ln w="25400" cap="flat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/>
          <a:lstStyle/>
          <a:p>
            <a:pPr eaLnBrk="1" hangingPunct="1"/>
            <a:r>
              <a:rPr lang="en-US" altLang="zh-CN" sz="3600" dirty="0"/>
              <a:t>Modus </a:t>
            </a:r>
            <a:r>
              <a:rPr lang="en-US" altLang="zh-CN" sz="3600" dirty="0" err="1"/>
              <a:t>Kejahatan</a:t>
            </a:r>
            <a:r>
              <a:rPr lang="en-US" altLang="zh-CN" sz="3600" dirty="0"/>
              <a:t> </a:t>
            </a:r>
            <a:r>
              <a:rPr lang="id-ID" altLang="zh-CN" sz="3600" dirty="0"/>
              <a:t>SEDIAAN FARMASI</a:t>
            </a:r>
            <a:endParaRPr lang="en-US" altLang="zh-CN" sz="3600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80CD14DD-38E8-4550-A6C4-FA5793C6E5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8321" y="1247002"/>
            <a:ext cx="8451850" cy="476350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tx1"/>
                </a:solidFill>
                <a:hlinkClick r:id="rId3" action="ppaction://hlinksldjump"/>
              </a:rPr>
              <a:t>M</a:t>
            </a:r>
            <a:r>
              <a:rPr lang="id-ID" altLang="en-US" sz="2800" dirty="0">
                <a:solidFill>
                  <a:schemeClr val="tx1"/>
                </a:solidFill>
                <a:hlinkClick r:id="rId3" action="ppaction://hlinksldjump"/>
              </a:rPr>
              <a:t>e</a:t>
            </a:r>
            <a:r>
              <a:rPr lang="en-US" altLang="en-US" sz="2800" dirty="0" err="1">
                <a:solidFill>
                  <a:schemeClr val="tx1"/>
                </a:solidFill>
                <a:hlinkClick r:id="rId3" action="ppaction://hlinksldjump"/>
              </a:rPr>
              <a:t>nir</a:t>
            </a:r>
            <a:r>
              <a:rPr lang="id-ID" altLang="en-US" sz="2800" dirty="0">
                <a:solidFill>
                  <a:schemeClr val="tx1"/>
                </a:solidFill>
                <a:hlinkClick r:id="rId3" action="ppaction://hlinksldjump"/>
              </a:rPr>
              <a:t>u</a:t>
            </a:r>
            <a:r>
              <a:rPr lang="en-US" altLang="en-US" sz="28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hlinkClick r:id="rId3" action="ppaction://hlinksldjump"/>
              </a:rPr>
              <a:t>produk</a:t>
            </a:r>
            <a:r>
              <a:rPr lang="en-US" altLang="en-US" sz="28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hlinkClick r:id="rId3" action="ppaction://hlinksldjump"/>
              </a:rPr>
              <a:t>obat</a:t>
            </a:r>
            <a:r>
              <a:rPr lang="en-US" altLang="en-US" sz="2800" dirty="0">
                <a:solidFill>
                  <a:schemeClr val="tx1"/>
                </a:solidFill>
                <a:hlinkClick r:id="rId3" action="ppaction://hlinksldjump"/>
              </a:rPr>
              <a:t> legal </a:t>
            </a:r>
            <a:r>
              <a:rPr lang="en-US" altLang="en-US" sz="2800" dirty="0" err="1">
                <a:solidFill>
                  <a:schemeClr val="tx1"/>
                </a:solidFill>
                <a:hlinkClick r:id="rId3" action="ppaction://hlinksldjump"/>
              </a:rPr>
              <a:t>dengan</a:t>
            </a:r>
            <a:r>
              <a:rPr lang="en-US" altLang="en-US" sz="28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hlinkClick r:id="rId3" action="ppaction://hlinksldjump"/>
              </a:rPr>
              <a:t>atau</a:t>
            </a:r>
            <a:r>
              <a:rPr lang="en-US" altLang="en-US" sz="28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hlinkClick r:id="rId3" action="ppaction://hlinksldjump"/>
              </a:rPr>
              <a:t>tanpa</a:t>
            </a:r>
            <a:r>
              <a:rPr lang="en-US" altLang="en-US" sz="28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hlinkClick r:id="rId3" action="ppaction://hlinksldjump"/>
              </a:rPr>
              <a:t>kandungan</a:t>
            </a:r>
            <a:r>
              <a:rPr lang="en-US" altLang="en-US" sz="28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hlinkClick r:id="rId3" action="ppaction://hlinksldjump"/>
              </a:rPr>
              <a:t>zat</a:t>
            </a:r>
            <a:r>
              <a:rPr lang="en-US" altLang="en-US" sz="28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hlinkClick r:id="rId3" action="ppaction://hlinksldjump"/>
              </a:rPr>
              <a:t>aktif</a:t>
            </a:r>
            <a:r>
              <a:rPr lang="en-US" altLang="en-US" sz="28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hlinkClick r:id="rId3" action="ppaction://hlinksldjump"/>
              </a:rPr>
              <a:t>atau</a:t>
            </a:r>
            <a:r>
              <a:rPr lang="en-US" altLang="en-US" sz="28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hlinkClick r:id="rId3" action="ppaction://hlinksldjump"/>
              </a:rPr>
              <a:t>dengan</a:t>
            </a:r>
            <a:r>
              <a:rPr lang="en-US" altLang="en-US" sz="28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hlinkClick r:id="rId3" action="ppaction://hlinksldjump"/>
              </a:rPr>
              <a:t>kadar</a:t>
            </a:r>
            <a:r>
              <a:rPr lang="en-US" altLang="en-US" sz="28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hlinkClick r:id="rId3" action="ppaction://hlinksldjump"/>
              </a:rPr>
              <a:t>zat</a:t>
            </a:r>
            <a:r>
              <a:rPr lang="en-US" altLang="en-US" sz="28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hlinkClick r:id="rId3" action="ppaction://hlinksldjump"/>
              </a:rPr>
              <a:t>aktif</a:t>
            </a:r>
            <a:r>
              <a:rPr lang="en-US" altLang="en-US" sz="2800" dirty="0">
                <a:solidFill>
                  <a:schemeClr val="tx1"/>
                </a:solidFill>
                <a:hlinkClick r:id="rId3" action="ppaction://hlinksldjump"/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  <a:hlinkClick r:id="rId3" action="ppaction://hlinksldjump"/>
              </a:rPr>
              <a:t>lebih</a:t>
            </a:r>
            <a:r>
              <a:rPr lang="en-US" altLang="en-US" sz="28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hlinkClick r:id="rId3" action="ppaction://hlinksldjump"/>
              </a:rPr>
              <a:t>rendah</a:t>
            </a:r>
            <a:endParaRPr lang="en-US" altLang="en-US" sz="2400" dirty="0">
              <a:solidFill>
                <a:schemeClr val="tx1"/>
              </a:solidFill>
              <a:hlinkClick r:id="rId3" action="ppaction://hlinksldjump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err="1">
                <a:solidFill>
                  <a:schemeClr val="tx1"/>
                </a:solidFill>
                <a:hlinkClick r:id="rId4" action="ppaction://hlinksldjump"/>
              </a:rPr>
              <a:t>Memakai</a:t>
            </a:r>
            <a:r>
              <a:rPr lang="en-US" altLang="en-US" sz="2800" dirty="0">
                <a:solidFill>
                  <a:schemeClr val="tx1"/>
                </a:solidFill>
                <a:hlinkClick r:id="rId4" action="ppaction://hlinksldjump"/>
              </a:rPr>
              <a:t> NIE </a:t>
            </a:r>
            <a:r>
              <a:rPr lang="en-US" altLang="en-US" sz="2800" dirty="0" err="1">
                <a:solidFill>
                  <a:schemeClr val="tx1"/>
                </a:solidFill>
                <a:hlinkClick r:id="rId4" action="ppaction://hlinksldjump"/>
              </a:rPr>
              <a:t>Palsu</a:t>
            </a:r>
            <a:r>
              <a:rPr lang="en-US" altLang="en-US" sz="2800" dirty="0">
                <a:solidFill>
                  <a:schemeClr val="tx1"/>
                </a:solidFill>
                <a:hlinkClick r:id="rId4" action="ppaction://hlinksldjump"/>
              </a:rPr>
              <a:t>/</a:t>
            </a:r>
            <a:r>
              <a:rPr lang="en-US" altLang="en-US" sz="2800" dirty="0" err="1">
                <a:solidFill>
                  <a:schemeClr val="tx1"/>
                </a:solidFill>
                <a:hlinkClick r:id="rId4" action="ppaction://hlinksldjump"/>
              </a:rPr>
              <a:t>Fiktif</a:t>
            </a:r>
            <a:r>
              <a:rPr lang="id-ID" altLang="en-US" sz="2800" dirty="0">
                <a:solidFill>
                  <a:schemeClr val="tx1"/>
                </a:solidFill>
                <a:hlinkClick r:id="rId4" action="ppaction://hlinksldjump"/>
              </a:rPr>
              <a:t> </a:t>
            </a:r>
            <a:endParaRPr lang="id-ID" altLang="en-US" sz="2400" dirty="0">
              <a:solidFill>
                <a:schemeClr val="tx1"/>
              </a:solidFill>
              <a:hlinkClick r:id="rId4" action="ppaction://hlinksldjump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err="1">
                <a:solidFill>
                  <a:schemeClr val="tx1"/>
                </a:solidFill>
                <a:hlinkClick r:id="rId5" action="ppaction://hlinksldjump"/>
              </a:rPr>
              <a:t>Menggunakan</a:t>
            </a:r>
            <a:r>
              <a:rPr lang="en-US" altLang="en-US" sz="2800" dirty="0">
                <a:solidFill>
                  <a:schemeClr val="tx1"/>
                </a:solidFill>
                <a:hlinkClick r:id="rId5" action="ppaction://hlinksldjump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hlinkClick r:id="rId5" action="ppaction://hlinksldjump"/>
              </a:rPr>
              <a:t>bahan</a:t>
            </a:r>
            <a:r>
              <a:rPr lang="en-US" altLang="en-US" sz="2800" dirty="0">
                <a:solidFill>
                  <a:schemeClr val="tx1"/>
                </a:solidFill>
                <a:hlinkClick r:id="rId5" action="ppaction://hlinksldjump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hlinkClick r:id="rId5" action="ppaction://hlinksldjump"/>
              </a:rPr>
              <a:t>berbahaya</a:t>
            </a:r>
            <a:endParaRPr lang="en-US" altLang="en-US" sz="2800" dirty="0">
              <a:solidFill>
                <a:schemeClr val="tx1"/>
              </a:solidFill>
              <a:hlinkClick r:id="rId5" action="ppaction://hlinksldjump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err="1">
                <a:solidFill>
                  <a:schemeClr val="tx1"/>
                </a:solidFill>
                <a:hlinkClick r:id="rId6" action="ppaction://hlinksldjump"/>
              </a:rPr>
              <a:t>Memproduksi</a:t>
            </a:r>
            <a:r>
              <a:rPr lang="en-US" altLang="en-US" sz="2800" dirty="0">
                <a:solidFill>
                  <a:schemeClr val="tx1"/>
                </a:solidFill>
                <a:hlinkClick r:id="rId6" action="ppaction://hlinksldjump"/>
              </a:rPr>
              <a:t> di </a:t>
            </a:r>
            <a:r>
              <a:rPr lang="en-US" altLang="en-US" sz="2800" dirty="0" err="1">
                <a:solidFill>
                  <a:schemeClr val="tx1"/>
                </a:solidFill>
                <a:hlinkClick r:id="rId6" action="ppaction://hlinksldjump"/>
              </a:rPr>
              <a:t>sarana</a:t>
            </a:r>
            <a:r>
              <a:rPr lang="en-US" altLang="en-US" sz="2800" dirty="0">
                <a:solidFill>
                  <a:schemeClr val="tx1"/>
                </a:solidFill>
                <a:hlinkClick r:id="rId6" action="ppaction://hlinksldjump"/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  <a:hlinkClick r:id="rId6" action="ppaction://hlinksldjump"/>
              </a:rPr>
              <a:t>tidak</a:t>
            </a:r>
            <a:r>
              <a:rPr lang="en-US" altLang="en-US" sz="2800" dirty="0">
                <a:solidFill>
                  <a:schemeClr val="tx1"/>
                </a:solidFill>
                <a:hlinkClick r:id="rId6" action="ppaction://hlinksldjump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hlinkClick r:id="rId6" action="ppaction://hlinksldjump"/>
              </a:rPr>
              <a:t>resmi</a:t>
            </a:r>
            <a:endParaRPr lang="en-US" altLang="en-US" sz="2800" dirty="0">
              <a:solidFill>
                <a:schemeClr val="tx1"/>
              </a:solidFill>
              <a:hlinkClick r:id="rId6" action="ppaction://hlinksldjump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d-ID" altLang="en-US" sz="2800" dirty="0">
                <a:solidFill>
                  <a:schemeClr val="tx1"/>
                </a:solidFill>
                <a:hlinkClick r:id="rId7" action="ppaction://hlinksldjump"/>
              </a:rPr>
              <a:t>Menjual melalui media online tmsk medsos</a:t>
            </a:r>
          </a:p>
        </p:txBody>
      </p:sp>
    </p:spTree>
    <p:extLst>
      <p:ext uri="{BB962C8B-B14F-4D97-AF65-F5344CB8AC3E}">
        <p14:creationId xmlns:p14="http://schemas.microsoft.com/office/powerpoint/2010/main" val="290915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>
          <a:xfrm>
            <a:off x="176080" y="1700808"/>
            <a:ext cx="1706513" cy="776287"/>
          </a:xfrm>
          <a:prstGeom prst="rightArrow">
            <a:avLst>
              <a:gd name="adj1" fmla="val 73889"/>
              <a:gd name="adj2" fmla="val 35691"/>
            </a:avLst>
          </a:prstGeom>
          <a:solidFill>
            <a:schemeClr val="accent2"/>
          </a:solidFill>
          <a:ln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r>
              <a:rPr lang="en-US" sz="1800" b="1" dirty="0">
                <a:solidFill>
                  <a:schemeClr val="bg1"/>
                </a:solidFill>
              </a:rPr>
              <a:t>PASAL 196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948097" y="1428180"/>
            <a:ext cx="4136072" cy="1568772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1800" b="1" dirty="0"/>
              <a:t>MEMPRODUKSI  ATAU MENGEDARKAN SEDIAAN FARMASI DAN/ATAU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1800" b="1" dirty="0"/>
              <a:t>ALAT KESEHATAN YG </a:t>
            </a:r>
            <a:r>
              <a:rPr lang="en-US" sz="1800" b="1" dirty="0">
                <a:solidFill>
                  <a:srgbClr val="FFFF00"/>
                </a:solidFill>
              </a:rPr>
              <a:t>TDK MEMENUHI STANDAR DAN/ATAU PERSYARATAN KEAMANAN, KHASIAT ATAU KEMANFAATAN DAN MUTU</a:t>
            </a:r>
          </a:p>
        </p:txBody>
      </p:sp>
      <p:sp>
        <p:nvSpPr>
          <p:cNvPr id="13316" name="AutoShape 8"/>
          <p:cNvSpPr>
            <a:spLocks noChangeArrowheads="1"/>
          </p:cNvSpPr>
          <p:nvPr/>
        </p:nvSpPr>
        <p:spPr bwMode="auto">
          <a:xfrm>
            <a:off x="95251" y="3495303"/>
            <a:ext cx="1740446" cy="857250"/>
          </a:xfrm>
          <a:prstGeom prst="rightArrow">
            <a:avLst>
              <a:gd name="adj1" fmla="val 73889"/>
              <a:gd name="adj2" fmla="val 36431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PASAL 197</a:t>
            </a: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1949233" y="3356992"/>
            <a:ext cx="4140000" cy="13681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DENGAN SENGAJA MEMPRODUKSI ATAU MENGEDARKAN SEDIAAN FARMASI DAN/ATAU ALAT KESEHATAN YG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TIDAK MEMILIKI IJIN EDAR</a:t>
            </a:r>
          </a:p>
        </p:txBody>
      </p:sp>
      <p:sp>
        <p:nvSpPr>
          <p:cNvPr id="13318" name="Rectangle 14"/>
          <p:cNvSpPr>
            <a:spLocks noChangeArrowheads="1"/>
          </p:cNvSpPr>
          <p:nvPr/>
        </p:nvSpPr>
        <p:spPr bwMode="auto">
          <a:xfrm>
            <a:off x="6156177" y="3356993"/>
            <a:ext cx="2896066" cy="136815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DIPIDANA PENJARA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PALING LAMA 15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DAN DENDA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PALING BANYAK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1,5  MILIAR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SANGSI HUKUM PELAKU PELANGGARAN</a:t>
            </a:r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0" y="714375"/>
            <a:ext cx="9144000" cy="571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4625" marR="0" lvl="0" indent="-174625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UU NO 36 TH 2009 TTG KESEHATAN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6156177" y="1454304"/>
            <a:ext cx="2896066" cy="1542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DIPIDANA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PENJARA PALING LAMA 10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DAN DENDA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PALING BANYAK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MILIAR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10099" y="5295503"/>
            <a:ext cx="1740446" cy="857250"/>
          </a:xfrm>
          <a:prstGeom prst="rightArrow">
            <a:avLst>
              <a:gd name="adj1" fmla="val 73889"/>
              <a:gd name="adj2" fmla="val 36431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PASAL 19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964081" y="5157192"/>
            <a:ext cx="4140000" cy="13681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TIDAK MEMILIKI KEAHLIAN DAN KEWENANGAN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UNTUK MELAKUKAN PRAKTIK KEFARMASIAN SEBAGAIMANA DIMAKSUD DALAM PASAL 108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171025" y="5157193"/>
            <a:ext cx="2896066" cy="136815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DIPIDANA  DENDA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PALING BANYAK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00D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JT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D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69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build="p" animBg="1"/>
      <p:bldP spid="13316" grpId="0" build="p" animBg="1"/>
      <p:bldP spid="10247" grpId="0" build="p" animBg="1"/>
      <p:bldP spid="13318" grpId="0" build="p" animBg="1"/>
      <p:bldP spid="14" grpId="0" animBg="1"/>
      <p:bldP spid="13321" grpId="0" animBg="1"/>
      <p:bldP spid="11" grpId="0" build="p" animBg="1"/>
      <p:bldP spid="12" grpId="0" build="p" animBg="1"/>
      <p:bldP spid="1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6038" y="4421188"/>
            <a:ext cx="9190038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 rot="10800000">
            <a:off x="-2" y="89330"/>
            <a:ext cx="6162261" cy="806301"/>
            <a:chOff x="4929809" y="118466"/>
            <a:chExt cx="4273877" cy="583368"/>
          </a:xfrm>
          <a:solidFill>
            <a:srgbClr val="00B050"/>
          </a:solidFill>
        </p:grpSpPr>
        <p:sp>
          <p:nvSpPr>
            <p:cNvPr id="12" name="Rectangle 11"/>
            <p:cNvSpPr/>
            <p:nvPr/>
          </p:nvSpPr>
          <p:spPr>
            <a:xfrm>
              <a:off x="5711686" y="120134"/>
              <a:ext cx="3492000" cy="581698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Right Triangle 12"/>
            <p:cNvSpPr/>
            <p:nvPr/>
          </p:nvSpPr>
          <p:spPr>
            <a:xfrm rot="10800000">
              <a:off x="4929809" y="118466"/>
              <a:ext cx="781878" cy="58336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67030"/>
              </p:ext>
            </p:extLst>
          </p:nvPr>
        </p:nvGraphicFramePr>
        <p:xfrm>
          <a:off x="305594" y="3509963"/>
          <a:ext cx="8615383" cy="186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6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487"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NO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URAIAN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2013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2014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2015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  2016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Agst 2017</a:t>
                      </a:r>
                    </a:p>
                  </a:txBody>
                  <a:tcPr marL="91848" marR="91848" marT="45922" marB="459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487">
                <a:tc gridSpan="7"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      KASUS</a:t>
                      </a:r>
                    </a:p>
                  </a:txBody>
                  <a:tcPr marL="91843" marR="91843" marT="45921" marB="45921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87">
                <a:tc>
                  <a:txBody>
                    <a:bodyPr/>
                    <a:lstStyle/>
                    <a:p>
                      <a:pPr algn="ctr"/>
                      <a:endParaRPr lang="id-ID" sz="1700" dirty="0"/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700" dirty="0"/>
                        <a:t>SEDIAAN FARMASI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43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46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37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88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115</a:t>
                      </a:r>
                    </a:p>
                  </a:txBody>
                  <a:tcPr marL="91843" marR="91843" marT="45921" marB="4592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487">
                <a:tc gridSpan="7"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      TERSANGKA</a:t>
                      </a:r>
                    </a:p>
                  </a:txBody>
                  <a:tcPr marL="91843" marR="91843" marT="45921" marB="45921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487">
                <a:tc>
                  <a:txBody>
                    <a:bodyPr/>
                    <a:lstStyle/>
                    <a:p>
                      <a:pPr algn="ctr"/>
                      <a:endParaRPr lang="id-ID" sz="1700" dirty="0"/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700" dirty="0"/>
                        <a:t>SEDIAAN FARMASI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50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53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40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104</a:t>
                      </a:r>
                    </a:p>
                  </a:txBody>
                  <a:tcPr marL="91848" marR="91848" marT="45922" marB="45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134</a:t>
                      </a:r>
                    </a:p>
                  </a:txBody>
                  <a:tcPr marL="91843" marR="91843" marT="45921" marB="4592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475602"/>
              </p:ext>
            </p:extLst>
          </p:nvPr>
        </p:nvGraphicFramePr>
        <p:xfrm>
          <a:off x="1477536" y="953321"/>
          <a:ext cx="7008542" cy="2503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15925" y="80963"/>
            <a:ext cx="51498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DATA UNGKAP KASUS SEDIAAN FARMASI </a:t>
            </a:r>
          </a:p>
        </p:txBody>
      </p:sp>
      <p:grpSp>
        <p:nvGrpSpPr>
          <p:cNvPr id="96327" name="Group 2"/>
          <p:cNvGrpSpPr>
            <a:grpSpLocks/>
          </p:cNvGrpSpPr>
          <p:nvPr/>
        </p:nvGrpSpPr>
        <p:grpSpPr bwMode="auto">
          <a:xfrm>
            <a:off x="4903788" y="139700"/>
            <a:ext cx="4273550" cy="719138"/>
            <a:chOff x="4929809" y="118465"/>
            <a:chExt cx="4273877" cy="648000"/>
          </a:xfrm>
        </p:grpSpPr>
        <p:sp>
          <p:nvSpPr>
            <p:cNvPr id="6" name="Rectangle 5"/>
            <p:cNvSpPr/>
            <p:nvPr/>
          </p:nvSpPr>
          <p:spPr>
            <a:xfrm>
              <a:off x="5710919" y="119896"/>
              <a:ext cx="3492767" cy="4706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2013 – 2017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2" name="Right Triangle 1"/>
            <p:cNvSpPr/>
            <p:nvPr/>
          </p:nvSpPr>
          <p:spPr>
            <a:xfrm rot="10800000">
              <a:off x="4929809" y="118465"/>
              <a:ext cx="781110" cy="648000"/>
            </a:xfrm>
            <a:prstGeom prst="rt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339784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email">
            <a:lum bright="20000" contras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2748" y="-243408"/>
            <a:ext cx="3756620" cy="61926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prstMaterial="matte">
            <a:bevelT w="101600" h="101600"/>
            <a:contourClr>
              <a:srgbClr val="969696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1230012" y="1603252"/>
            <a:ext cx="27494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dirty="0">
                <a:ln w="900" cmpd="sng">
                  <a:solidFill>
                    <a:srgbClr val="FF388C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glow rad="139700">
                    <a:prstClr val="white">
                      <a:lumMod val="85000"/>
                      <a:alpha val="40000"/>
                    </a:prstClr>
                  </a:glow>
                  <a:innerShdw blurRad="101600" dist="76200" dir="5400000">
                    <a:srgbClr val="FF388C">
                      <a:satMod val="190000"/>
                      <a:tint val="100000"/>
                      <a:alpha val="74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SEKIAN </a:t>
            </a:r>
            <a:endParaRPr kumimoji="0" lang="en-US" sz="5400" b="1" i="0" u="none" strike="noStrike" kern="1200" cap="none" spc="0" normalizeH="0" baseline="0" noProof="0" dirty="0">
              <a:ln w="900" cmpd="sng">
                <a:solidFill>
                  <a:srgbClr val="FF388C">
                    <a:satMod val="190000"/>
                    <a:alpha val="55000"/>
                  </a:srgbClr>
                </a:solidFill>
                <a:prstDash val="solid"/>
              </a:ln>
              <a:solidFill>
                <a:prstClr val="white"/>
              </a:solidFill>
              <a:effectLst>
                <a:glow rad="139700">
                  <a:prstClr val="white">
                    <a:lumMod val="85000"/>
                    <a:alpha val="40000"/>
                  </a:prstClr>
                </a:glow>
                <a:innerShdw blurRad="101600" dist="76200" dir="5400000">
                  <a:srgbClr val="FF388C">
                    <a:satMod val="190000"/>
                    <a:tint val="100000"/>
                    <a:alpha val="74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8002" y="3665191"/>
            <a:ext cx="4924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dirty="0">
                <a:ln w="900" cmpd="sng">
                  <a:solidFill>
                    <a:srgbClr val="FF388C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glow rad="139700">
                    <a:prstClr val="white">
                      <a:lumMod val="85000"/>
                      <a:alpha val="40000"/>
                    </a:prstClr>
                  </a:glow>
                  <a:innerShdw blurRad="101600" dist="76200" dir="5400000">
                    <a:srgbClr val="FF388C">
                      <a:satMod val="190000"/>
                      <a:tint val="100000"/>
                      <a:alpha val="74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TERIMA KASIH </a:t>
            </a:r>
            <a:endParaRPr kumimoji="0" lang="en-US" sz="5400" b="1" i="0" u="none" strike="noStrike" kern="1200" cap="none" spc="0" normalizeH="0" baseline="0" noProof="0" dirty="0">
              <a:ln w="900" cmpd="sng">
                <a:solidFill>
                  <a:srgbClr val="FF388C">
                    <a:satMod val="190000"/>
                    <a:alpha val="55000"/>
                  </a:srgbClr>
                </a:solidFill>
                <a:prstDash val="solid"/>
              </a:ln>
              <a:solidFill>
                <a:prstClr val="white"/>
              </a:solidFill>
              <a:effectLst>
                <a:glow rad="139700">
                  <a:prstClr val="white">
                    <a:lumMod val="85000"/>
                    <a:alpha val="40000"/>
                  </a:prstClr>
                </a:glow>
                <a:innerShdw blurRad="101600" dist="76200" dir="5400000">
                  <a:srgbClr val="FF388C">
                    <a:satMod val="190000"/>
                    <a:tint val="100000"/>
                    <a:alpha val="74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4205" y="2696146"/>
            <a:ext cx="800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dirty="0">
                <a:ln w="900" cmpd="sng">
                  <a:solidFill>
                    <a:srgbClr val="FF388C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glow rad="139700">
                    <a:prstClr val="white">
                      <a:lumMod val="85000"/>
                      <a:alpha val="40000"/>
                    </a:prstClr>
                  </a:glow>
                  <a:innerShdw blurRad="101600" dist="76200" dir="5400000">
                    <a:srgbClr val="FF388C">
                      <a:satMod val="190000"/>
                      <a:tint val="100000"/>
                      <a:alpha val="74000"/>
                    </a:srgbClr>
                  </a:innerShdw>
                </a:effectLst>
                <a:uLnTx/>
                <a:uFillTx/>
                <a:latin typeface="Edwardian Script ITC" pitchFamily="66" charset="0"/>
                <a:ea typeface="+mn-ea"/>
                <a:cs typeface="+mn-cs"/>
              </a:rPr>
              <a:t>&amp;</a:t>
            </a:r>
            <a:endParaRPr kumimoji="0" lang="en-US" sz="5400" b="1" i="0" u="none" strike="noStrike" kern="1200" cap="none" spc="0" normalizeH="0" baseline="0" noProof="0" dirty="0">
              <a:ln w="900" cmpd="sng">
                <a:solidFill>
                  <a:srgbClr val="FF388C">
                    <a:satMod val="190000"/>
                    <a:alpha val="55000"/>
                  </a:srgbClr>
                </a:solidFill>
                <a:prstDash val="solid"/>
              </a:ln>
              <a:solidFill>
                <a:prstClr val="white"/>
              </a:solidFill>
              <a:effectLst>
                <a:glow rad="139700">
                  <a:prstClr val="white">
                    <a:lumMod val="85000"/>
                    <a:alpha val="40000"/>
                  </a:prstClr>
                </a:glow>
                <a:innerShdw blurRad="101600" dist="76200" dir="5400000">
                  <a:srgbClr val="FF388C">
                    <a:satMod val="190000"/>
                    <a:tint val="100000"/>
                    <a:alpha val="74000"/>
                  </a:srgbClr>
                </a:innerShdw>
              </a:effectLst>
              <a:uLnTx/>
              <a:uFillTx/>
              <a:latin typeface="Edwardian Script ITC" pitchFamily="66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41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prism dir="d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rot="5400000">
            <a:off x="547687" y="2452688"/>
            <a:ext cx="3048000" cy="304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6" name="Straight Connector 10245"/>
          <p:cNvCxnSpPr/>
          <p:nvPr/>
        </p:nvCxnSpPr>
        <p:spPr>
          <a:xfrm rot="5400000">
            <a:off x="375580" y="1849140"/>
            <a:ext cx="3108960" cy="914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011363" y="1981200"/>
            <a:ext cx="808037" cy="3733800"/>
          </a:xfrm>
          <a:custGeom>
            <a:avLst/>
            <a:gdLst>
              <a:gd name="connsiteX0" fmla="*/ 884420 w 899410"/>
              <a:gd name="connsiteY0" fmla="*/ 0 h 6115987"/>
              <a:gd name="connsiteX1" fmla="*/ 524656 w 899410"/>
              <a:gd name="connsiteY1" fmla="*/ 0 h 6115987"/>
              <a:gd name="connsiteX2" fmla="*/ 0 w 899410"/>
              <a:gd name="connsiteY2" fmla="*/ 2938072 h 6115987"/>
              <a:gd name="connsiteX3" fmla="*/ 509666 w 899410"/>
              <a:gd name="connsiteY3" fmla="*/ 6115987 h 6115987"/>
              <a:gd name="connsiteX4" fmla="*/ 899410 w 899410"/>
              <a:gd name="connsiteY4" fmla="*/ 6115987 h 61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410" h="6115987">
                <a:moveTo>
                  <a:pt x="884420" y="0"/>
                </a:moveTo>
                <a:lnTo>
                  <a:pt x="524656" y="0"/>
                </a:lnTo>
                <a:lnTo>
                  <a:pt x="0" y="2938072"/>
                </a:lnTo>
                <a:lnTo>
                  <a:pt x="509666" y="6115987"/>
                </a:lnTo>
                <a:lnTo>
                  <a:pt x="899410" y="6115987"/>
                </a:lnTo>
              </a:path>
            </a:pathLst>
          </a:custGeom>
          <a:ln w="28575">
            <a:solidFill>
              <a:srgbClr val="A5002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id-ID">
              <a:solidFill>
                <a:prstClr val="black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057400" y="2667000"/>
            <a:ext cx="762000" cy="2138363"/>
          </a:xfrm>
          <a:custGeom>
            <a:avLst/>
            <a:gdLst>
              <a:gd name="connsiteX0" fmla="*/ 884420 w 899410"/>
              <a:gd name="connsiteY0" fmla="*/ 0 h 6115987"/>
              <a:gd name="connsiteX1" fmla="*/ 524656 w 899410"/>
              <a:gd name="connsiteY1" fmla="*/ 0 h 6115987"/>
              <a:gd name="connsiteX2" fmla="*/ 0 w 899410"/>
              <a:gd name="connsiteY2" fmla="*/ 2938072 h 6115987"/>
              <a:gd name="connsiteX3" fmla="*/ 509666 w 899410"/>
              <a:gd name="connsiteY3" fmla="*/ 6115987 h 6115987"/>
              <a:gd name="connsiteX4" fmla="*/ 899410 w 899410"/>
              <a:gd name="connsiteY4" fmla="*/ 6115987 h 61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410" h="6115987">
                <a:moveTo>
                  <a:pt x="884420" y="0"/>
                </a:moveTo>
                <a:lnTo>
                  <a:pt x="524656" y="0"/>
                </a:lnTo>
                <a:lnTo>
                  <a:pt x="0" y="2938072"/>
                </a:lnTo>
                <a:lnTo>
                  <a:pt x="509666" y="6115987"/>
                </a:lnTo>
                <a:lnTo>
                  <a:pt x="899410" y="6115987"/>
                </a:lnTo>
              </a:path>
            </a:pathLst>
          </a:custGeom>
          <a:ln w="28575">
            <a:solidFill>
              <a:srgbClr val="A5002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id-ID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4495800"/>
            <a:ext cx="6280150" cy="609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2563" indent="-1825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7. PENGIRIMAN BARANG DLM JML BESAR DIGUNAKAN MENGGUNAKAN MOBIL BOX </a:t>
            </a:r>
            <a:r>
              <a:rPr lang="id-ID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&amp;</a:t>
            </a:r>
            <a:r>
              <a:rPr lang="en-US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TRUK KONTAINER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3810000"/>
            <a:ext cx="6280150" cy="609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2563" indent="-1825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6. PENGIRIMAN BARANG DLM JM</a:t>
            </a:r>
            <a:r>
              <a:rPr lang="id-ID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L</a:t>
            </a:r>
            <a:r>
              <a:rPr lang="en-US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1KG KEATAS DILAKUKAN KURIR DGN MENGENDARAI ANGKUTAN UMUM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20988" y="3124200"/>
            <a:ext cx="6280150" cy="6000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2563" indent="-1825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5. PENGIRIMAN BARANG DLM JML KECIL/PAKET DILAKUKAN MELALUI KURIR SEPEDA MOTOR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2286000"/>
            <a:ext cx="6280150" cy="77152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7800" indent="-177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4. </a:t>
            </a:r>
            <a:r>
              <a:rPr lang="sv-SE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PEREDARAN DIKENDALIKAN MELALUI LP (LEMBAGA</a:t>
            </a:r>
            <a:r>
              <a:rPr lang="id-ID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sv-SE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PEMASYARAKATAN)</a:t>
            </a:r>
            <a:endParaRPr lang="id-ID" sz="13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20988" y="1574800"/>
            <a:ext cx="6280150" cy="635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2563" indent="-1825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3. HUBUNGAN BANDAR/PRODUSEN, PENGEDAR MENGGUNAKAN HUBUNGAN SELL TERPUTUS (KURIR TIDAK MENGENAL PENGEDAR </a:t>
            </a:r>
            <a:r>
              <a:rPr lang="id-ID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&amp;</a:t>
            </a:r>
            <a:r>
              <a:rPr lang="en-US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BANDAR)</a:t>
            </a:r>
            <a:endParaRPr lang="id-ID" sz="13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400" y="685800"/>
            <a:ext cx="6280150" cy="81121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2563" indent="-1825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2. MENDATANGKAN NARKOBA DARI NEGARA LAIN </a:t>
            </a:r>
            <a:r>
              <a:rPr lang="id-ID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MEL PAKET DGN</a:t>
            </a:r>
            <a:r>
              <a:rPr lang="en-US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CARA MEMASUKAN/MENYEMBUNYIKAN NARKOBA DALAM BARANG IMPORT MELALUI PELABUHAN UDARA DAN PELABUHAN LAUT</a:t>
            </a:r>
            <a:endParaRPr lang="id-ID" sz="13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152400"/>
            <a:ext cx="628015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1. MEMPRODUKSI NARKOBA DIWILAYAH JAWA TENGAH</a:t>
            </a:r>
            <a:endParaRPr lang="id-ID" sz="13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281113" y="2514600"/>
            <a:ext cx="990600" cy="22098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0" y="2652713"/>
            <a:ext cx="1905000" cy="1752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3683" y="2987675"/>
            <a:ext cx="149271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54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cs typeface="Arial" charset="0"/>
              </a:rPr>
              <a:t>M.O</a:t>
            </a:r>
            <a:endParaRPr lang="en-US" sz="54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58181" y="347662"/>
            <a:ext cx="822960" cy="9525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19400" y="5257800"/>
            <a:ext cx="6280150" cy="609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2563" indent="-1825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8</a:t>
            </a:r>
            <a:r>
              <a:rPr lang="en-US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. PEMBAYARAN DILAKUKAN MELALUI TRANSFER ANTAR BANK </a:t>
            </a:r>
            <a:r>
              <a:rPr lang="id-ID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&amp;</a:t>
            </a:r>
            <a:r>
              <a:rPr lang="en-US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BARANG DIAMBIL DITEMPAT YG BERBEDA / ALAMAT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19400" y="5943600"/>
            <a:ext cx="6280150" cy="609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9</a:t>
            </a:r>
            <a:r>
              <a:rPr lang="en-US" sz="1300" b="1" dirty="0">
                <a:solidFill>
                  <a:prstClr val="black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. PENJUALAN NARKOTIKA SECARA ONLINE</a:t>
            </a:r>
          </a:p>
        </p:txBody>
      </p:sp>
      <p:cxnSp>
        <p:nvCxnSpPr>
          <p:cNvPr id="43" name="Elbow Connector 26"/>
          <p:cNvCxnSpPr/>
          <p:nvPr/>
        </p:nvCxnSpPr>
        <p:spPr>
          <a:xfrm rot="16200000" flipH="1">
            <a:off x="1364456" y="4883944"/>
            <a:ext cx="1995488" cy="91440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286000" y="3248025"/>
            <a:ext cx="533400" cy="762000"/>
          </a:xfrm>
          <a:custGeom>
            <a:avLst/>
            <a:gdLst>
              <a:gd name="connsiteX0" fmla="*/ 884420 w 899410"/>
              <a:gd name="connsiteY0" fmla="*/ 0 h 6115987"/>
              <a:gd name="connsiteX1" fmla="*/ 524656 w 899410"/>
              <a:gd name="connsiteY1" fmla="*/ 0 h 6115987"/>
              <a:gd name="connsiteX2" fmla="*/ 0 w 899410"/>
              <a:gd name="connsiteY2" fmla="*/ 2938072 h 6115987"/>
              <a:gd name="connsiteX3" fmla="*/ 509666 w 899410"/>
              <a:gd name="connsiteY3" fmla="*/ 6115987 h 6115987"/>
              <a:gd name="connsiteX4" fmla="*/ 899410 w 899410"/>
              <a:gd name="connsiteY4" fmla="*/ 6115987 h 61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410" h="6115987">
                <a:moveTo>
                  <a:pt x="884420" y="0"/>
                </a:moveTo>
                <a:lnTo>
                  <a:pt x="524656" y="0"/>
                </a:lnTo>
                <a:lnTo>
                  <a:pt x="0" y="2938072"/>
                </a:lnTo>
                <a:lnTo>
                  <a:pt x="509666" y="6115987"/>
                </a:lnTo>
                <a:lnTo>
                  <a:pt x="899410" y="6115987"/>
                </a:lnTo>
              </a:path>
            </a:pathLst>
          </a:custGeom>
          <a:ln w="28575">
            <a:solidFill>
              <a:srgbClr val="A5002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id-ID">
              <a:solidFill>
                <a:prstClr val="black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43138" y="1091745"/>
            <a:ext cx="531812" cy="9525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150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Users\Public\Pictures\KUMPULAN GMBR\jateng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459058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Heptagon 3"/>
          <p:cNvSpPr/>
          <p:nvPr/>
        </p:nvSpPr>
        <p:spPr>
          <a:xfrm>
            <a:off x="5226661" y="2718837"/>
            <a:ext cx="457200" cy="457200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00" dirty="0">
              <a:solidFill>
                <a:prstClr val="white"/>
              </a:solidFill>
            </a:endParaRPr>
          </a:p>
        </p:txBody>
      </p:sp>
      <p:sp>
        <p:nvSpPr>
          <p:cNvPr id="6" name="Heptagon 5"/>
          <p:cNvSpPr/>
          <p:nvPr/>
        </p:nvSpPr>
        <p:spPr>
          <a:xfrm>
            <a:off x="6157607" y="4249653"/>
            <a:ext cx="540000" cy="540000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5315" y="-70886"/>
            <a:ext cx="4041531" cy="1200329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id-ID" sz="3600" b="1" dirty="0">
                <a:ln w="18000">
                  <a:noFill/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</a:rPr>
              <a:t>PETA RAWAN </a:t>
            </a:r>
          </a:p>
          <a:p>
            <a:pPr algn="ctr">
              <a:defRPr/>
            </a:pPr>
            <a:r>
              <a:rPr lang="id-ID" sz="3600" b="1" dirty="0">
                <a:ln w="18000">
                  <a:noFill/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</a:rPr>
              <a:t>T.P. NARKOTIKA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828003" y="5336876"/>
            <a:ext cx="1908663" cy="260091"/>
          </a:xfrm>
          <a:prstGeom prst="wedgeRectCallout">
            <a:avLst>
              <a:gd name="adj1" fmla="val -30822"/>
              <a:gd name="adj2" fmla="val -14728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 LP NK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7368123" y="4442783"/>
            <a:ext cx="1685397" cy="582413"/>
          </a:xfrm>
          <a:prstGeom prst="wedgeRectCallout">
            <a:avLst>
              <a:gd name="adj1" fmla="val -86744"/>
              <a:gd name="adj2" fmla="val -2065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 RUTAN SKA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KP BALONG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7419041" y="3520306"/>
            <a:ext cx="1473439" cy="368857"/>
          </a:xfrm>
          <a:prstGeom prst="wedgeRectCallout">
            <a:avLst>
              <a:gd name="adj1" fmla="val -61295"/>
              <a:gd name="adj2" fmla="val 13968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 LP SRAGEN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5375708" y="5596967"/>
            <a:ext cx="1908663" cy="344733"/>
          </a:xfrm>
          <a:prstGeom prst="wedgeRectCallout">
            <a:avLst>
              <a:gd name="adj1" fmla="val -19196"/>
              <a:gd name="adj2" fmla="val -20914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 LP KLATEN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3649416" y="1754774"/>
            <a:ext cx="1908663" cy="518998"/>
          </a:xfrm>
          <a:prstGeom prst="wedgeRectCallout">
            <a:avLst>
              <a:gd name="adj1" fmla="val 34487"/>
              <a:gd name="adj2" fmla="val 19918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 LP KDPANE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BDR A  YANI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1897495" y="1140085"/>
            <a:ext cx="1867578" cy="478249"/>
          </a:xfrm>
          <a:prstGeom prst="wedgeRectCallout">
            <a:avLst>
              <a:gd name="adj1" fmla="val 31792"/>
              <a:gd name="adj2" fmla="val 23239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 LP PKL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625" y="619935"/>
            <a:ext cx="1368152" cy="1765357"/>
          </a:xfrm>
          <a:prstGeom prst="rect">
            <a:avLst/>
          </a:prstGeom>
        </p:spPr>
      </p:pic>
      <p:pic>
        <p:nvPicPr>
          <p:cNvPr id="2050" name="Picture 2" descr="http://images.all-free-download.com/images/graphiclarge/airport_sign_19903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2383" y="2484895"/>
            <a:ext cx="270662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Heptagon 26"/>
          <p:cNvSpPr/>
          <p:nvPr/>
        </p:nvSpPr>
        <p:spPr>
          <a:xfrm>
            <a:off x="5534802" y="3655293"/>
            <a:ext cx="457200" cy="457200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000" dirty="0">
              <a:solidFill>
                <a:prstClr val="black"/>
              </a:solidFill>
            </a:endParaRPr>
          </a:p>
        </p:txBody>
      </p:sp>
      <p:sp>
        <p:nvSpPr>
          <p:cNvPr id="28" name="Heptagon 27"/>
          <p:cNvSpPr/>
          <p:nvPr/>
        </p:nvSpPr>
        <p:spPr>
          <a:xfrm>
            <a:off x="5251254" y="3184479"/>
            <a:ext cx="457200" cy="457200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000" dirty="0">
              <a:solidFill>
                <a:prstClr val="black"/>
              </a:solidFill>
            </a:endParaRPr>
          </a:p>
        </p:txBody>
      </p:sp>
      <p:sp>
        <p:nvSpPr>
          <p:cNvPr id="31" name="Heptagon 30"/>
          <p:cNvSpPr/>
          <p:nvPr/>
        </p:nvSpPr>
        <p:spPr>
          <a:xfrm>
            <a:off x="5779640" y="2478955"/>
            <a:ext cx="457200" cy="457200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0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46840" y="2594771"/>
            <a:ext cx="5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prstClr val="black"/>
                </a:solidFill>
              </a:rPr>
              <a:t>DMK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10364" y="3336306"/>
            <a:ext cx="57344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SMG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0686" y="3776872"/>
            <a:ext cx="5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prstClr val="black"/>
                </a:solidFill>
              </a:rPr>
              <a:t>SL3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60769" y="2711070"/>
            <a:ext cx="5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TA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92028" y="2871339"/>
            <a:ext cx="5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600" dirty="0">
                <a:solidFill>
                  <a:prstClr val="black"/>
                </a:solidFill>
              </a:rPr>
              <a:t>SMG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73441" y="2699877"/>
            <a:ext cx="5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9" name="Heptagon 38"/>
          <p:cNvSpPr/>
          <p:nvPr/>
        </p:nvSpPr>
        <p:spPr>
          <a:xfrm>
            <a:off x="6618750" y="4851944"/>
            <a:ext cx="540000" cy="540000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41" name="Heptagon 40"/>
          <p:cNvSpPr/>
          <p:nvPr/>
        </p:nvSpPr>
        <p:spPr>
          <a:xfrm>
            <a:off x="5653515" y="4557197"/>
            <a:ext cx="468000" cy="468000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57607" y="4215681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1 SKA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00792" y="4695293"/>
            <a:ext cx="5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KLA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12406" y="4822038"/>
            <a:ext cx="573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4 SKH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17998" y="3148454"/>
            <a:ext cx="5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62344" y="3621028"/>
            <a:ext cx="5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7" name="Heptagon 46"/>
          <p:cNvSpPr/>
          <p:nvPr/>
        </p:nvSpPr>
        <p:spPr>
          <a:xfrm>
            <a:off x="4720580" y="4277453"/>
            <a:ext cx="457200" cy="457200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0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9690" y="4429280"/>
            <a:ext cx="57344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MGL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87324" y="4241428"/>
            <a:ext cx="5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7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0" name="Heptagon 49"/>
          <p:cNvSpPr/>
          <p:nvPr/>
        </p:nvSpPr>
        <p:spPr>
          <a:xfrm>
            <a:off x="5985859" y="1775755"/>
            <a:ext cx="457200" cy="457200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0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44969" y="1927582"/>
            <a:ext cx="57344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JPR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52603" y="1739730"/>
            <a:ext cx="5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8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3" name="Heptagon 52"/>
          <p:cNvSpPr/>
          <p:nvPr/>
        </p:nvSpPr>
        <p:spPr>
          <a:xfrm>
            <a:off x="7012859" y="2080226"/>
            <a:ext cx="457200" cy="457200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0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71969" y="2232053"/>
            <a:ext cx="57344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PATI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17739" y="2437666"/>
            <a:ext cx="5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9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40344" y="2079142"/>
            <a:ext cx="5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10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7" name="Heptagon 56"/>
          <p:cNvSpPr/>
          <p:nvPr/>
        </p:nvSpPr>
        <p:spPr>
          <a:xfrm>
            <a:off x="1682852" y="2327128"/>
            <a:ext cx="457200" cy="457200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0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41962" y="2478955"/>
            <a:ext cx="57344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TGL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49596" y="2291103"/>
            <a:ext cx="5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11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00791" y="4536649"/>
            <a:ext cx="5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1" name="Rectangular Callout 60"/>
          <p:cNvSpPr/>
          <p:nvPr/>
        </p:nvSpPr>
        <p:spPr>
          <a:xfrm>
            <a:off x="6427607" y="2739906"/>
            <a:ext cx="1908663" cy="523426"/>
          </a:xfrm>
          <a:prstGeom prst="wedgeRectCallout">
            <a:avLst>
              <a:gd name="adj1" fmla="val -55971"/>
              <a:gd name="adj2" fmla="val 18600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</a:rPr>
              <a:t>BDR ADI SOEMARMO BYL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pic>
        <p:nvPicPr>
          <p:cNvPr id="23" name="Picture 2" descr="http://images.all-free-download.com/images/graphiclarge/airport_sign_19903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9128" y="3931564"/>
            <a:ext cx="270662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50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!!DOKUMEN e\My Pictures\Wallpaper\JDSJ1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34" y="109182"/>
            <a:ext cx="8952932" cy="6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2"/>
          <p:cNvPicPr>
            <a:picLocks noChangeAspect="1" noChangeArrowheads="1"/>
          </p:cNvPicPr>
          <p:nvPr/>
        </p:nvPicPr>
        <p:blipFill>
          <a:blip r:embed="rId3" cstate="screen">
            <a:lum bright="20000"/>
          </a:blip>
          <a:srcRect/>
          <a:stretch>
            <a:fillRect/>
          </a:stretch>
        </p:blipFill>
        <p:spPr bwMode="auto">
          <a:xfrm>
            <a:off x="1070920" y="1985434"/>
            <a:ext cx="1520160" cy="205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604311" y="3927793"/>
            <a:ext cx="7749406" cy="2021487"/>
          </a:xfrm>
          <a:prstGeom prst="roundRect">
            <a:avLst>
              <a:gd name="adj" fmla="val 34957"/>
            </a:avLst>
          </a:prstGeom>
          <a:solidFill>
            <a:srgbClr val="000000">
              <a:alpha val="69804"/>
            </a:srgbClr>
          </a:solidFill>
          <a:ln w="38100">
            <a:solidFill>
              <a:srgbClr val="FFCC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id-ID" kern="0">
              <a:solidFill>
                <a:prstClr val="white"/>
              </a:solidFill>
              <a:latin typeface="Tahoma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1010424" y="3940352"/>
            <a:ext cx="7343293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381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30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auhaus 93" pitchFamily="82" charset="0"/>
              </a:rPr>
              <a:t>2. 	PENANGANAN</a:t>
            </a:r>
            <a:endParaRPr lang="id-ID" sz="6000" b="1" spc="30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auhaus 93" pitchFamily="82" charset="0"/>
            </a:endParaRPr>
          </a:p>
          <a:p>
            <a:r>
              <a:rPr lang="en-US" sz="4000" b="1" spc="30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auhaus 93" pitchFamily="82" charset="0"/>
              </a:rPr>
              <a:t>	LAHGUN &amp; EDAR GELAP 	</a:t>
            </a:r>
            <a:r>
              <a:rPr lang="en-US" sz="4400" b="1" spc="30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auhaus 93" pitchFamily="82" charset="0"/>
              </a:rPr>
              <a:t>NARKOBA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1963" y="2621267"/>
            <a:ext cx="2928926" cy="292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11969" y="99000"/>
            <a:ext cx="8928000" cy="6660000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  <a:latin typeface="Tahoma"/>
            </a:endParaRPr>
          </a:p>
        </p:txBody>
      </p:sp>
      <p:pic>
        <p:nvPicPr>
          <p:cNvPr id="11" name="Picture 10" descr="C:\Users\weidyan\Pictures\logo diresnkb polda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612919" y="2093746"/>
            <a:ext cx="1866095" cy="183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71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09535" y="4345049"/>
            <a:ext cx="8482770" cy="22491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9535" y="263769"/>
            <a:ext cx="3247455" cy="633046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62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31096" y="294542"/>
            <a:ext cx="4743394" cy="6330462"/>
          </a:xfrm>
          <a:prstGeom prst="roundRect">
            <a:avLst/>
          </a:prstGeom>
          <a:solidFill>
            <a:srgbClr val="F2F2F2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62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158" y="490550"/>
            <a:ext cx="6544182" cy="806187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045" dirty="0">
                <a:solidFill>
                  <a:schemeClr val="tx1"/>
                </a:solidFill>
                <a:latin typeface="Chaparral Pro" panose="02060503040505020203" pitchFamily="18" charset="0"/>
              </a:rPr>
              <a:t>PERAN DAN KONTRIBUSI </a:t>
            </a:r>
            <a:br>
              <a:rPr lang="en-US" sz="2045" dirty="0">
                <a:solidFill>
                  <a:schemeClr val="tx1"/>
                </a:solidFill>
                <a:latin typeface="Chaparral Pro" panose="02060503040505020203" pitchFamily="18" charset="0"/>
              </a:rPr>
            </a:br>
            <a:r>
              <a:rPr lang="en-US" sz="2045" dirty="0">
                <a:solidFill>
                  <a:schemeClr val="tx1"/>
                </a:solidFill>
                <a:latin typeface="Chaparral Pro" panose="02060503040505020203" pitchFamily="18" charset="0"/>
              </a:rPr>
              <a:t>DALAM MENGHADAPI DARURAT NARKOBA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75" y="1308495"/>
            <a:ext cx="4949948" cy="4743230"/>
          </a:xfrm>
          <a:solidFill>
            <a:srgbClr val="F2F2F2">
              <a:alpha val="87059"/>
            </a:srgbClr>
          </a:solidFill>
        </p:spPr>
        <p:txBody>
          <a:bodyPr>
            <a:noAutofit/>
          </a:bodyPr>
          <a:lstStyle/>
          <a:p>
            <a:pPr marL="389586" indent="-350358" algn="just">
              <a:buFont typeface="Wingdings" panose="05000000000000000000" pitchFamily="2" charset="2"/>
              <a:buChar char="q"/>
              <a:defRPr/>
            </a:pPr>
            <a:r>
              <a:rPr lang="en-US" sz="1846" b="1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Agar </a:t>
            </a:r>
            <a:r>
              <a:rPr lang="en-US" sz="1846" b="1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Kemetrian</a:t>
            </a:r>
            <a:r>
              <a:rPr lang="en-US" sz="1846" b="1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/ </a:t>
            </a:r>
            <a:r>
              <a:rPr lang="en-US" sz="1846" b="1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lembaga</a:t>
            </a:r>
            <a:r>
              <a:rPr lang="en-US" sz="1846" b="1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b="1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menghilangkan</a:t>
            </a:r>
            <a:r>
              <a:rPr lang="en-US" sz="1846" b="1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ego sectoral, </a:t>
            </a:r>
            <a:r>
              <a:rPr lang="en-US" sz="1846" b="1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semua</a:t>
            </a:r>
            <a:r>
              <a:rPr lang="en-US" sz="1846" b="1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b="1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bergerak</a:t>
            </a:r>
            <a:r>
              <a:rPr lang="en-US" sz="1846" b="1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b="1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bersama</a:t>
            </a:r>
            <a:r>
              <a:rPr lang="en-US" sz="1846" b="1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b="1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bersinergi</a:t>
            </a:r>
            <a:r>
              <a:rPr lang="en-US" sz="1846" b="1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US" sz="1846" b="1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dan</a:t>
            </a:r>
            <a:r>
              <a:rPr lang="en-US" sz="1846" b="1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b="1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keroyok</a:t>
            </a:r>
            <a:r>
              <a:rPr lang="en-US" sz="1846" b="1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b="1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rame</a:t>
            </a:r>
            <a:r>
              <a:rPr lang="en-US" sz="1846" b="1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en-US" sz="1846" b="1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rame</a:t>
            </a:r>
            <a:endParaRPr lang="en-US" sz="1846" b="1" dirty="0">
              <a:ln w="0"/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89586" indent="-350358" algn="just">
              <a:buFont typeface="Wingdings" panose="05000000000000000000" pitchFamily="2" charset="2"/>
              <a:buChar char="q"/>
              <a:defRPr/>
            </a:pP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Penanganan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Hukum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thdp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pelaku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harus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lebih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keras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lebih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tegas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pd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jaringan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yg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terlibat</a:t>
            </a:r>
            <a:endParaRPr lang="en-US" sz="1846" dirty="0">
              <a:ln w="0"/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89586" indent="-350358" algn="just">
              <a:buFont typeface="Wingdings" panose="05000000000000000000" pitchFamily="2" charset="2"/>
              <a:buChar char="q"/>
              <a:defRPr/>
            </a:pP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Tutup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semua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celah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penyelundupan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narkoba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sudah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merasuk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kemana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 mana (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bandara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Pelabuhan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 marL="389586" indent="-350358" algn="just">
              <a:buFont typeface="Wingdings" panose="05000000000000000000" pitchFamily="2" charset="2"/>
              <a:buChar char="q"/>
              <a:defRPr/>
            </a:pP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Gencarkan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kampanye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kreatif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Generasi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muda</a:t>
            </a:r>
            <a:endParaRPr lang="en-US" sz="1846" dirty="0">
              <a:ln w="0"/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89586" indent="-350358" algn="just">
              <a:buFont typeface="Wingdings" panose="05000000000000000000" pitchFamily="2" charset="2"/>
              <a:buChar char="q"/>
              <a:defRPr/>
            </a:pP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Tingkatkan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pengawasan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ketat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Lapas</a:t>
            </a:r>
            <a:endParaRPr lang="en-US" sz="1846" dirty="0">
              <a:ln w="0"/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89586" indent="-350358" algn="just">
              <a:buFont typeface="Wingdings" panose="05000000000000000000" pitchFamily="2" charset="2"/>
              <a:buChar char="q"/>
              <a:defRPr/>
            </a:pP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Rehabilitasi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pecandu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dan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korban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harus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berjalan</a:t>
            </a:r>
            <a:r>
              <a:rPr lang="en-US" sz="1846" dirty="0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46" dirty="0" err="1">
                <a:ln w="0"/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efektif</a:t>
            </a:r>
            <a:endParaRPr lang="id-ID" sz="1846" dirty="0">
              <a:ln w="0"/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-3619834" y="685919"/>
            <a:ext cx="3169083" cy="122854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846" b="1" dirty="0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“Indonesia </a:t>
            </a:r>
            <a:r>
              <a:rPr lang="en-US" altLang="id-ID" sz="1846" b="1" dirty="0" err="1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sudah</a:t>
            </a:r>
            <a:r>
              <a:rPr lang="en-US" altLang="id-ID" sz="1846" b="1" dirty="0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US" altLang="id-ID" sz="1846" b="1" dirty="0" err="1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darurat</a:t>
            </a:r>
            <a:r>
              <a:rPr lang="en-US" altLang="id-ID" sz="1846" b="1" dirty="0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US" altLang="id-ID" sz="1846" b="1" dirty="0" err="1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narkoba</a:t>
            </a:r>
            <a:r>
              <a:rPr lang="en-US" altLang="id-ID" sz="1846" b="1" dirty="0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. </a:t>
            </a:r>
            <a:r>
              <a:rPr lang="en-US" altLang="id-ID" sz="1846" b="1" dirty="0" err="1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Tidak</a:t>
            </a:r>
            <a:r>
              <a:rPr lang="en-US" altLang="id-ID" sz="1846" b="1" dirty="0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US" altLang="id-ID" sz="1846" b="1" dirty="0" err="1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ada</a:t>
            </a:r>
            <a:r>
              <a:rPr lang="en-US" altLang="id-ID" sz="1846" b="1" dirty="0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 yang </a:t>
            </a:r>
            <a:r>
              <a:rPr lang="en-US" altLang="id-ID" sz="1846" b="1" dirty="0" err="1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saya</a:t>
            </a:r>
            <a:r>
              <a:rPr lang="en-US" altLang="id-ID" sz="1846" b="1" dirty="0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US" altLang="id-ID" sz="1846" b="1" dirty="0" err="1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beri</a:t>
            </a:r>
            <a:r>
              <a:rPr lang="en-US" altLang="id-ID" sz="1846" b="1" dirty="0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US" altLang="id-ID" sz="1846" b="1" dirty="0" err="1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pengampunan</a:t>
            </a:r>
            <a:r>
              <a:rPr lang="en-US" altLang="id-ID" sz="1846" b="1" dirty="0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US" altLang="id-ID" sz="1846" b="1" dirty="0" err="1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untuk</a:t>
            </a:r>
            <a:r>
              <a:rPr lang="en-US" altLang="id-ID" sz="1846" b="1" dirty="0">
                <a:solidFill>
                  <a:prstClr val="white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US" altLang="id-ID" sz="1846" b="1" dirty="0">
                <a:solidFill>
                  <a:srgbClr val="FF0000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NARKOBA…”</a:t>
            </a:r>
            <a:endParaRPr lang="en-US" altLang="id-ID" sz="2585" b="1" dirty="0">
              <a:solidFill>
                <a:srgbClr val="FF0000"/>
              </a:solidFill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pic>
        <p:nvPicPr>
          <p:cNvPr id="1026" name="Picture 2" descr="https://upload.wikimedia.org/wikipedia/commons/1/1c/Joko_Widodo_2014_official_portrai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398" y="1439989"/>
            <a:ext cx="1797730" cy="232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48720" y="3922583"/>
            <a:ext cx="3169083" cy="20806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846" b="1" dirty="0">
                <a:solidFill>
                  <a:prstClr val="white"/>
                </a:solidFill>
                <a:latin typeface="Trebuchet MS" panose="020B0603020202020204"/>
                <a:cs typeface="DokChampa" panose="020B0604020202020204" pitchFamily="34" charset="-34"/>
              </a:rPr>
              <a:t>“</a:t>
            </a:r>
            <a:r>
              <a:rPr lang="en-US" sz="1846" dirty="0">
                <a:solidFill>
                  <a:prstClr val="black"/>
                </a:solidFill>
                <a:latin typeface="Trebuchet MS" panose="020B0603020202020204"/>
              </a:rPr>
              <a:t>"</a:t>
            </a:r>
            <a:r>
              <a:rPr lang="en-US" sz="1846" dirty="0">
                <a:solidFill>
                  <a:prstClr val="white"/>
                </a:solidFill>
                <a:latin typeface="Trebuchet MS" panose="020B0603020202020204"/>
              </a:rPr>
              <a:t>Kita </a:t>
            </a:r>
            <a:r>
              <a:rPr lang="en-US" sz="1846" dirty="0" err="1">
                <a:solidFill>
                  <a:prstClr val="white"/>
                </a:solidFill>
                <a:latin typeface="Trebuchet MS" panose="020B0603020202020204"/>
              </a:rPr>
              <a:t>tegaskan</a:t>
            </a:r>
            <a:r>
              <a:rPr lang="en-US" sz="1846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r>
              <a:rPr lang="en-US" sz="1846" b="1" dirty="0">
                <a:solidFill>
                  <a:srgbClr val="FF0000"/>
                </a:solidFill>
                <a:latin typeface="Trebuchet MS" panose="020B0603020202020204"/>
              </a:rPr>
              <a:t>PERANG MELAWAN NARKOBA </a:t>
            </a:r>
            <a:r>
              <a:rPr lang="en-US" sz="1846" dirty="0">
                <a:solidFill>
                  <a:prstClr val="white"/>
                </a:solidFill>
                <a:latin typeface="Trebuchet MS" panose="020B0603020202020204"/>
              </a:rPr>
              <a:t>di Indonesia. </a:t>
            </a:r>
            <a:r>
              <a:rPr lang="en-US" sz="1846" dirty="0" err="1">
                <a:solidFill>
                  <a:prstClr val="white"/>
                </a:solidFill>
                <a:latin typeface="Trebuchet MS" panose="020B0603020202020204"/>
              </a:rPr>
              <a:t>Dimanapun</a:t>
            </a:r>
            <a:r>
              <a:rPr lang="en-US" sz="1846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r>
              <a:rPr lang="en-US" sz="1846" dirty="0" err="1">
                <a:solidFill>
                  <a:prstClr val="white"/>
                </a:solidFill>
                <a:latin typeface="Trebuchet MS" panose="020B0603020202020204"/>
              </a:rPr>
              <a:t>ada</a:t>
            </a:r>
            <a:r>
              <a:rPr lang="en-US" sz="1846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r>
              <a:rPr lang="en-US" sz="1846" dirty="0" err="1">
                <a:solidFill>
                  <a:prstClr val="white"/>
                </a:solidFill>
                <a:latin typeface="Trebuchet MS" panose="020B0603020202020204"/>
              </a:rPr>
              <a:t>narkoba</a:t>
            </a:r>
            <a:r>
              <a:rPr lang="en-US" sz="1846" dirty="0">
                <a:solidFill>
                  <a:prstClr val="white"/>
                </a:solidFill>
                <a:latin typeface="Trebuchet MS" panose="020B0603020202020204"/>
              </a:rPr>
              <a:t> di Indonesia </a:t>
            </a:r>
            <a:r>
              <a:rPr lang="en-US" sz="1846" dirty="0" err="1">
                <a:solidFill>
                  <a:prstClr val="white"/>
                </a:solidFill>
                <a:latin typeface="Trebuchet MS" panose="020B0603020202020204"/>
              </a:rPr>
              <a:t>saya</a:t>
            </a:r>
            <a:r>
              <a:rPr lang="en-US" sz="1846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r>
              <a:rPr lang="en-US" sz="1846" dirty="0" err="1">
                <a:solidFill>
                  <a:prstClr val="white"/>
                </a:solidFill>
                <a:latin typeface="Trebuchet MS" panose="020B0603020202020204"/>
              </a:rPr>
              <a:t>perintahkan</a:t>
            </a:r>
            <a:r>
              <a:rPr lang="en-US" sz="1846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r>
              <a:rPr lang="en-US" sz="1846" dirty="0" err="1">
                <a:solidFill>
                  <a:prstClr val="white"/>
                </a:solidFill>
                <a:latin typeface="Trebuchet MS" panose="020B0603020202020204"/>
              </a:rPr>
              <a:t>seluruh</a:t>
            </a:r>
            <a:r>
              <a:rPr lang="en-US" sz="1846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r>
              <a:rPr lang="en-US" sz="1846" dirty="0" err="1">
                <a:solidFill>
                  <a:prstClr val="white"/>
                </a:solidFill>
                <a:latin typeface="Trebuchet MS" panose="020B0603020202020204"/>
              </a:rPr>
              <a:t>sumber</a:t>
            </a:r>
            <a:r>
              <a:rPr lang="en-US" sz="1846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r>
              <a:rPr lang="en-US" sz="1846" dirty="0" err="1">
                <a:solidFill>
                  <a:prstClr val="white"/>
                </a:solidFill>
                <a:latin typeface="Trebuchet MS" panose="020B0603020202020204"/>
              </a:rPr>
              <a:t>daya</a:t>
            </a:r>
            <a:r>
              <a:rPr lang="en-US" sz="1846" dirty="0">
                <a:solidFill>
                  <a:prstClr val="white"/>
                </a:solidFill>
                <a:latin typeface="Trebuchet MS" panose="020B0603020202020204"/>
              </a:rPr>
              <a:t> Indonesia </a:t>
            </a:r>
            <a:r>
              <a:rPr lang="en-US" sz="1846" dirty="0" err="1">
                <a:solidFill>
                  <a:prstClr val="white"/>
                </a:solidFill>
                <a:latin typeface="Trebuchet MS" panose="020B0603020202020204"/>
              </a:rPr>
              <a:t>untuk</a:t>
            </a:r>
            <a:r>
              <a:rPr lang="en-US" sz="1846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r>
              <a:rPr lang="en-US" sz="1846" dirty="0" err="1">
                <a:solidFill>
                  <a:prstClr val="white"/>
                </a:solidFill>
                <a:latin typeface="Trebuchet MS" panose="020B0603020202020204"/>
              </a:rPr>
              <a:t>hadir</a:t>
            </a:r>
            <a:r>
              <a:rPr lang="en-US" sz="1846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r>
              <a:rPr lang="en-US" sz="1846" dirty="0" err="1">
                <a:solidFill>
                  <a:prstClr val="white"/>
                </a:solidFill>
                <a:latin typeface="Trebuchet MS" panose="020B0603020202020204"/>
              </a:rPr>
              <a:t>memberantasnya</a:t>
            </a:r>
            <a:r>
              <a:rPr lang="en-US" sz="1846" dirty="0">
                <a:solidFill>
                  <a:prstClr val="white"/>
                </a:solidFill>
                <a:latin typeface="Trebuchet MS" panose="020B0603020202020204"/>
              </a:rPr>
              <a:t>,"</a:t>
            </a:r>
            <a:endParaRPr lang="en-US" altLang="id-ID" sz="2585" b="1" dirty="0">
              <a:solidFill>
                <a:srgbClr val="FF0000"/>
              </a:solidFill>
              <a:latin typeface="Trebuchet MS" panose="020B0603020202020204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219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9922" y="611467"/>
            <a:ext cx="8229600" cy="105568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id-ID" sz="4062">
                <a:solidFill>
                  <a:prstClr val="black"/>
                </a:solidFill>
              </a:rPr>
              <a:t>DASAR HUKUM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559922" y="1783583"/>
            <a:ext cx="7350125" cy="33239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720" indent="-329720" algn="just">
              <a:lnSpc>
                <a:spcPct val="150000"/>
              </a:lnSpc>
              <a:spcBef>
                <a:spcPct val="0"/>
              </a:spcBef>
              <a:buClr>
                <a:srgbClr val="1CADE4"/>
              </a:buClr>
              <a:buFontTx/>
              <a:buChar char="•"/>
              <a:tabLst>
                <a:tab pos="244726" algn="l"/>
              </a:tabLst>
              <a:defRPr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Undang-undang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RI No. 5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Tahun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1997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tentang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Psikotropika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329720" indent="-329720" algn="just">
              <a:lnSpc>
                <a:spcPct val="150000"/>
              </a:lnSpc>
              <a:spcBef>
                <a:spcPct val="0"/>
              </a:spcBef>
              <a:buClr>
                <a:srgbClr val="1CADE4"/>
              </a:buClr>
              <a:buFontTx/>
              <a:buChar char="•"/>
              <a:tabLst>
                <a:tab pos="244726" algn="l"/>
              </a:tabLst>
              <a:defRPr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Undang-undang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RI No.35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Tahun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20</a:t>
            </a:r>
            <a:r>
              <a:rPr lang="id-ID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09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tentang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Narkotika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id-ID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29720" indent="-329720" algn="just">
              <a:lnSpc>
                <a:spcPct val="150000"/>
              </a:lnSpc>
              <a:spcBef>
                <a:spcPct val="0"/>
              </a:spcBef>
              <a:buClr>
                <a:srgbClr val="1CADE4"/>
              </a:buClr>
              <a:buFontTx/>
              <a:buChar char="•"/>
              <a:tabLst>
                <a:tab pos="244726" algn="l"/>
              </a:tabLst>
              <a:defRPr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Undang-undang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RI No.3</a:t>
            </a:r>
            <a:r>
              <a:rPr lang="id-ID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Tahun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20</a:t>
            </a:r>
            <a:r>
              <a:rPr lang="id-ID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09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tentang</a:t>
            </a:r>
            <a:r>
              <a:rPr lang="id-ID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Kesehatan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id-ID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29720" indent="-329720" algn="just">
              <a:lnSpc>
                <a:spcPct val="150000"/>
              </a:lnSpc>
              <a:spcBef>
                <a:spcPct val="0"/>
              </a:spcBef>
              <a:buClr>
                <a:srgbClr val="1CADE4"/>
              </a:buClr>
              <a:buFontTx/>
              <a:buChar char="•"/>
              <a:tabLst>
                <a:tab pos="244726" algn="l"/>
              </a:tabLst>
              <a:defRPr/>
            </a:pPr>
            <a:r>
              <a:rPr lang="id-ID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Perpres No 74 tahun 2013 tentang Pengendalian dan Pengawasan Minuman Beralkohol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29720" indent="-329720" algn="just">
              <a:lnSpc>
                <a:spcPct val="150000"/>
              </a:lnSpc>
              <a:spcBef>
                <a:spcPct val="0"/>
              </a:spcBef>
              <a:buClr>
                <a:srgbClr val="1CADE4"/>
              </a:buClr>
              <a:buFontTx/>
              <a:buChar char="•"/>
              <a:tabLst>
                <a:tab pos="244726" algn="l"/>
              </a:tabLst>
              <a:defRPr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Permenkes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 </a:t>
            </a:r>
            <a:r>
              <a:rPr lang="id-ID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&amp; </a:t>
            </a:r>
            <a:r>
              <a:rPr lang="id-ID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tahun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2017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ttg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Perubahan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Penggolongan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Narkotika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&amp;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Psikotropika</a:t>
            </a:r>
            <a:endParaRPr lang="id-ID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45671" y="4421385"/>
            <a:ext cx="9189668" cy="24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 descr="D:\PICTURES\SPANDUK POSTER\PEMUDA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8238" y="2426760"/>
            <a:ext cx="2250000" cy="1800000"/>
          </a:xfrm>
          <a:prstGeom prst="rect">
            <a:avLst/>
          </a:prstGeom>
          <a:noFill/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45668" y="4433895"/>
            <a:ext cx="9189668" cy="24366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" y="384383"/>
            <a:ext cx="9144000" cy="10733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0739" y="440669"/>
            <a:ext cx="78665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Franklin Gothic Heavy" panose="020B0903020102020204" pitchFamily="34" charset="0"/>
              </a:rPr>
              <a:t>POLA PENANGANAN </a:t>
            </a:r>
            <a:endParaRPr lang="id-ID" sz="2800" dirty="0">
              <a:solidFill>
                <a:prstClr val="black"/>
              </a:solidFill>
              <a:latin typeface="Franklin Gothic Heavy" panose="020B0903020102020204" pitchFamily="34" charset="0"/>
            </a:endParaRP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Franklin Gothic Heavy" panose="020B0903020102020204" pitchFamily="34" charset="0"/>
              </a:rPr>
              <a:t>PERMASALAHAN NARKOTIKA</a:t>
            </a:r>
            <a:endParaRPr lang="id-ID" sz="2800" dirty="0">
              <a:solidFill>
                <a:prstClr val="black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>
            <a:off x="1722513" y="3727427"/>
            <a:ext cx="1637730" cy="881855"/>
          </a:xfrm>
          <a:prstGeom prst="round2Same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62" b="1" dirty="0">
                <a:solidFill>
                  <a:prstClr val="black"/>
                </a:solidFill>
              </a:rPr>
              <a:t>PENANGANAN</a:t>
            </a:r>
          </a:p>
          <a:p>
            <a:pPr algn="ctr">
              <a:defRPr/>
            </a:pPr>
            <a:r>
              <a:rPr lang="en-US" sz="1662" b="1" dirty="0">
                <a:solidFill>
                  <a:prstClr val="black"/>
                </a:solidFill>
              </a:rPr>
              <a:t>SEIMBANG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2396175" y="2312391"/>
            <a:ext cx="1619153" cy="759943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</a:rPr>
              <a:t>PENDEKATAN HUKUM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2362211" y="5355047"/>
            <a:ext cx="1608652" cy="592102"/>
          </a:xfrm>
          <a:prstGeom prst="flowChartTerminator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</a:rPr>
              <a:t>PENDEKATAN KESEHATAN</a:t>
            </a:r>
          </a:p>
        </p:txBody>
      </p:sp>
      <p:sp>
        <p:nvSpPr>
          <p:cNvPr id="11" name="Hexagon 10"/>
          <p:cNvSpPr/>
          <p:nvPr/>
        </p:nvSpPr>
        <p:spPr>
          <a:xfrm>
            <a:off x="3493647" y="2896553"/>
            <a:ext cx="1693534" cy="830874"/>
          </a:xfrm>
          <a:prstGeom prst="hexag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prstClr val="white"/>
                </a:solidFill>
              </a:rPr>
              <a:t>MENEKAN SUPPLY</a:t>
            </a:r>
          </a:p>
        </p:txBody>
      </p:sp>
      <p:sp>
        <p:nvSpPr>
          <p:cNvPr id="12" name="Hexagon 11"/>
          <p:cNvSpPr/>
          <p:nvPr/>
        </p:nvSpPr>
        <p:spPr>
          <a:xfrm>
            <a:off x="3493647" y="4345270"/>
            <a:ext cx="1611212" cy="1083266"/>
          </a:xfrm>
          <a:prstGeom prst="hex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</a:rPr>
              <a:t>MENEKAN DEMAND</a:t>
            </a:r>
          </a:p>
        </p:txBody>
      </p:sp>
      <p:sp>
        <p:nvSpPr>
          <p:cNvPr id="13" name="Hexagon 12"/>
          <p:cNvSpPr/>
          <p:nvPr/>
        </p:nvSpPr>
        <p:spPr>
          <a:xfrm>
            <a:off x="4821324" y="2505092"/>
            <a:ext cx="2379575" cy="781050"/>
          </a:xfrm>
          <a:prstGeom prst="hexag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</a:rPr>
              <a:t>PEMBERANTASAN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4835978" y="4609282"/>
            <a:ext cx="2176099" cy="1748284"/>
          </a:xfrm>
          <a:prstGeom prst="hexago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64127" indent="-164127">
              <a:buFont typeface="Wingdings" pitchFamily="2" charset="2"/>
              <a:buChar char="§"/>
              <a:defRPr/>
            </a:pP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8592" y="1581000"/>
            <a:ext cx="2314608" cy="728876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HUKUM BERAT </a:t>
            </a:r>
            <a:endParaRPr lang="id-ID" sz="1400" b="1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DGN UU NARKOTIKA</a:t>
            </a:r>
            <a:endParaRPr lang="id-ID" sz="1400" b="1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id-ID" sz="1400" dirty="0">
                <a:ln w="0"/>
                <a:solidFill>
                  <a:prstClr val="white"/>
                </a:solidFill>
              </a:rPr>
              <a:t>UU 35</a:t>
            </a:r>
            <a:r>
              <a:rPr lang="id-ID" sz="1400" dirty="0">
                <a:ln w="0"/>
                <a:solidFill>
                  <a:prstClr val="black"/>
                </a:solidFill>
              </a:rPr>
              <a:t> </a:t>
            </a:r>
            <a:r>
              <a:rPr lang="id-ID" sz="1400" dirty="0">
                <a:ln w="0"/>
                <a:solidFill>
                  <a:prstClr val="white"/>
                </a:solidFill>
              </a:rPr>
              <a:t>Th 2009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8592" y="3555772"/>
            <a:ext cx="1503485" cy="77777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</a:rPr>
              <a:t>MISKINKAN </a:t>
            </a:r>
            <a:endParaRPr lang="id-ID" sz="16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</a:rPr>
              <a:t>DGN UU TPPU</a:t>
            </a:r>
            <a:endParaRPr lang="id-ID" sz="16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id-ID" sz="1600" dirty="0">
                <a:ln w="0"/>
                <a:solidFill>
                  <a:prstClr val="white"/>
                </a:solidFill>
              </a:rPr>
              <a:t>UU 8 Th 2010</a:t>
            </a:r>
            <a:endParaRPr lang="en-US" sz="1600" dirty="0">
              <a:ln w="0"/>
              <a:solidFill>
                <a:prstClr val="white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534467" y="3854708"/>
            <a:ext cx="228600" cy="42203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62">
              <a:solidFill>
                <a:prstClr val="white"/>
              </a:solidFill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6550524" flipH="1" flipV="1">
            <a:off x="1793840" y="4474567"/>
            <a:ext cx="930519" cy="901211"/>
          </a:xfrm>
          <a:custGeom>
            <a:avLst/>
            <a:gdLst/>
            <a:ahLst/>
            <a:cxnLst>
              <a:cxn ang="0">
                <a:pos x="369" y="502"/>
              </a:cxn>
              <a:cxn ang="0">
                <a:pos x="376" y="475"/>
              </a:cxn>
              <a:cxn ang="0">
                <a:pos x="390" y="439"/>
              </a:cxn>
              <a:cxn ang="0">
                <a:pos x="411" y="401"/>
              </a:cxn>
              <a:cxn ang="0">
                <a:pos x="438" y="365"/>
              </a:cxn>
              <a:cxn ang="0">
                <a:pos x="475" y="331"/>
              </a:cxn>
              <a:cxn ang="0">
                <a:pos x="518" y="295"/>
              </a:cxn>
              <a:cxn ang="0">
                <a:pos x="567" y="262"/>
              </a:cxn>
              <a:cxn ang="0">
                <a:pos x="623" y="232"/>
              </a:cxn>
              <a:cxn ang="0">
                <a:pos x="685" y="202"/>
              </a:cxn>
              <a:cxn ang="0">
                <a:pos x="752" y="173"/>
              </a:cxn>
              <a:cxn ang="0">
                <a:pos x="827" y="145"/>
              </a:cxn>
              <a:cxn ang="0">
                <a:pos x="906" y="120"/>
              </a:cxn>
              <a:cxn ang="0">
                <a:pos x="988" y="98"/>
              </a:cxn>
              <a:cxn ang="0">
                <a:pos x="1077" y="77"/>
              </a:cxn>
              <a:cxn ang="0">
                <a:pos x="1167" y="60"/>
              </a:cxn>
              <a:cxn ang="0">
                <a:pos x="1266" y="43"/>
              </a:cxn>
              <a:cxn ang="0">
                <a:pos x="1363" y="29"/>
              </a:cxn>
              <a:cxn ang="0">
                <a:pos x="1464" y="19"/>
              </a:cxn>
              <a:cxn ang="0">
                <a:pos x="1567" y="10"/>
              </a:cxn>
              <a:cxn ang="0">
                <a:pos x="1670" y="2"/>
              </a:cxn>
              <a:cxn ang="0">
                <a:pos x="1776" y="0"/>
              </a:cxn>
              <a:cxn ang="0">
                <a:pos x="1807" y="0"/>
              </a:cxn>
              <a:cxn ang="0">
                <a:pos x="1694" y="1"/>
              </a:cxn>
              <a:cxn ang="0">
                <a:pos x="1579" y="7"/>
              </a:cxn>
              <a:cxn ang="0">
                <a:pos x="1468" y="13"/>
              </a:cxn>
              <a:cxn ang="0">
                <a:pos x="1355" y="22"/>
              </a:cxn>
              <a:cxn ang="0">
                <a:pos x="1248" y="32"/>
              </a:cxn>
              <a:cxn ang="0">
                <a:pos x="1142" y="46"/>
              </a:cxn>
              <a:cxn ang="0">
                <a:pos x="1040" y="60"/>
              </a:cxn>
              <a:cxn ang="0">
                <a:pos x="940" y="79"/>
              </a:cxn>
              <a:cxn ang="0">
                <a:pos x="845" y="98"/>
              </a:cxn>
              <a:cxn ang="0">
                <a:pos x="754" y="119"/>
              </a:cxn>
              <a:cxn ang="0">
                <a:pos x="669" y="141"/>
              </a:cxn>
              <a:cxn ang="0">
                <a:pos x="588" y="166"/>
              </a:cxn>
              <a:cxn ang="0">
                <a:pos x="512" y="192"/>
              </a:cxn>
              <a:cxn ang="0">
                <a:pos x="443" y="221"/>
              </a:cxn>
              <a:cxn ang="0">
                <a:pos x="381" y="249"/>
              </a:cxn>
              <a:cxn ang="0">
                <a:pos x="322" y="279"/>
              </a:cxn>
              <a:cxn ang="0">
                <a:pos x="273" y="310"/>
              </a:cxn>
              <a:cxn ang="0">
                <a:pos x="228" y="341"/>
              </a:cxn>
              <a:cxn ang="0">
                <a:pos x="192" y="375"/>
              </a:cxn>
              <a:cxn ang="0">
                <a:pos x="163" y="409"/>
              </a:cxn>
              <a:cxn ang="0">
                <a:pos x="142" y="443"/>
              </a:cxn>
              <a:cxn ang="0">
                <a:pos x="128" y="476"/>
              </a:cxn>
              <a:cxn ang="0">
                <a:pos x="118" y="502"/>
              </a:cxn>
              <a:cxn ang="0">
                <a:pos x="0" y="505"/>
              </a:cxn>
              <a:cxn ang="0">
                <a:pos x="247" y="636"/>
              </a:cxn>
              <a:cxn ang="0">
                <a:pos x="492" y="505"/>
              </a:cxn>
              <a:cxn ang="0">
                <a:pos x="369" y="502"/>
              </a:cxn>
            </a:cxnLst>
            <a:rect l="0" t="0" r="r" b="b"/>
            <a:pathLst>
              <a:path w="1808" h="637">
                <a:moveTo>
                  <a:pt x="369" y="502"/>
                </a:moveTo>
                <a:lnTo>
                  <a:pt x="376" y="475"/>
                </a:lnTo>
                <a:lnTo>
                  <a:pt x="390" y="439"/>
                </a:lnTo>
                <a:lnTo>
                  <a:pt x="411" y="401"/>
                </a:lnTo>
                <a:lnTo>
                  <a:pt x="438" y="365"/>
                </a:lnTo>
                <a:lnTo>
                  <a:pt x="475" y="331"/>
                </a:lnTo>
                <a:lnTo>
                  <a:pt x="518" y="295"/>
                </a:lnTo>
                <a:lnTo>
                  <a:pt x="567" y="262"/>
                </a:lnTo>
                <a:lnTo>
                  <a:pt x="623" y="232"/>
                </a:lnTo>
                <a:lnTo>
                  <a:pt x="685" y="202"/>
                </a:lnTo>
                <a:lnTo>
                  <a:pt x="752" y="173"/>
                </a:lnTo>
                <a:lnTo>
                  <a:pt x="827" y="145"/>
                </a:lnTo>
                <a:lnTo>
                  <a:pt x="906" y="120"/>
                </a:lnTo>
                <a:lnTo>
                  <a:pt x="988" y="98"/>
                </a:lnTo>
                <a:lnTo>
                  <a:pt x="1077" y="77"/>
                </a:lnTo>
                <a:lnTo>
                  <a:pt x="1167" y="60"/>
                </a:lnTo>
                <a:lnTo>
                  <a:pt x="1266" y="43"/>
                </a:lnTo>
                <a:lnTo>
                  <a:pt x="1363" y="29"/>
                </a:lnTo>
                <a:lnTo>
                  <a:pt x="1464" y="19"/>
                </a:lnTo>
                <a:lnTo>
                  <a:pt x="1567" y="10"/>
                </a:lnTo>
                <a:lnTo>
                  <a:pt x="1670" y="2"/>
                </a:lnTo>
                <a:lnTo>
                  <a:pt x="1776" y="0"/>
                </a:lnTo>
                <a:lnTo>
                  <a:pt x="1807" y="0"/>
                </a:lnTo>
                <a:lnTo>
                  <a:pt x="1694" y="1"/>
                </a:lnTo>
                <a:lnTo>
                  <a:pt x="1579" y="7"/>
                </a:lnTo>
                <a:lnTo>
                  <a:pt x="1468" y="13"/>
                </a:lnTo>
                <a:lnTo>
                  <a:pt x="1355" y="22"/>
                </a:lnTo>
                <a:lnTo>
                  <a:pt x="1248" y="32"/>
                </a:lnTo>
                <a:lnTo>
                  <a:pt x="1142" y="46"/>
                </a:lnTo>
                <a:lnTo>
                  <a:pt x="1040" y="60"/>
                </a:lnTo>
                <a:lnTo>
                  <a:pt x="940" y="79"/>
                </a:lnTo>
                <a:lnTo>
                  <a:pt x="845" y="98"/>
                </a:lnTo>
                <a:lnTo>
                  <a:pt x="754" y="119"/>
                </a:lnTo>
                <a:lnTo>
                  <a:pt x="669" y="141"/>
                </a:lnTo>
                <a:lnTo>
                  <a:pt x="588" y="166"/>
                </a:lnTo>
                <a:lnTo>
                  <a:pt x="512" y="192"/>
                </a:lnTo>
                <a:lnTo>
                  <a:pt x="443" y="221"/>
                </a:lnTo>
                <a:lnTo>
                  <a:pt x="381" y="249"/>
                </a:lnTo>
                <a:lnTo>
                  <a:pt x="322" y="279"/>
                </a:lnTo>
                <a:lnTo>
                  <a:pt x="273" y="310"/>
                </a:lnTo>
                <a:lnTo>
                  <a:pt x="228" y="341"/>
                </a:lnTo>
                <a:lnTo>
                  <a:pt x="192" y="375"/>
                </a:lnTo>
                <a:lnTo>
                  <a:pt x="163" y="409"/>
                </a:lnTo>
                <a:lnTo>
                  <a:pt x="142" y="443"/>
                </a:lnTo>
                <a:lnTo>
                  <a:pt x="128" y="476"/>
                </a:lnTo>
                <a:lnTo>
                  <a:pt x="118" y="502"/>
                </a:lnTo>
                <a:lnTo>
                  <a:pt x="0" y="505"/>
                </a:lnTo>
                <a:lnTo>
                  <a:pt x="247" y="636"/>
                </a:lnTo>
                <a:lnTo>
                  <a:pt x="492" y="505"/>
                </a:lnTo>
                <a:lnTo>
                  <a:pt x="369" y="502"/>
                </a:lnTo>
              </a:path>
            </a:pathLst>
          </a:custGeom>
          <a:solidFill>
            <a:srgbClr val="002060"/>
          </a:solidFill>
          <a:ln w="19050" cap="rnd" cmpd="sng">
            <a:noFill/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n-US" sz="1662">
              <a:solidFill>
                <a:prstClr val="black"/>
              </a:solidFill>
            </a:endParaRPr>
          </a:p>
        </p:txBody>
      </p:sp>
      <p:cxnSp>
        <p:nvCxnSpPr>
          <p:cNvPr id="20" name="Shape 64"/>
          <p:cNvCxnSpPr/>
          <p:nvPr/>
        </p:nvCxnSpPr>
        <p:spPr>
          <a:xfrm rot="5400000" flipH="1" flipV="1">
            <a:off x="5187871" y="2137073"/>
            <a:ext cx="391257" cy="219808"/>
          </a:xfrm>
          <a:prstGeom prst="bentConnector2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66"/>
          <p:cNvCxnSpPr/>
          <p:nvPr/>
        </p:nvCxnSpPr>
        <p:spPr>
          <a:xfrm rot="16200000" flipH="1">
            <a:off x="5194267" y="3421690"/>
            <a:ext cx="408843" cy="219808"/>
          </a:xfrm>
          <a:prstGeom prst="bentConnector2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5"/>
          <p:cNvSpPr>
            <a:spLocks/>
          </p:cNvSpPr>
          <p:nvPr/>
        </p:nvSpPr>
        <p:spPr bwMode="auto">
          <a:xfrm rot="21132627" flipH="1">
            <a:off x="7510234" y="1700114"/>
            <a:ext cx="1252903" cy="1977623"/>
          </a:xfrm>
          <a:custGeom>
            <a:avLst/>
            <a:gdLst/>
            <a:ahLst/>
            <a:cxnLst>
              <a:cxn ang="0">
                <a:pos x="369" y="502"/>
              </a:cxn>
              <a:cxn ang="0">
                <a:pos x="376" y="475"/>
              </a:cxn>
              <a:cxn ang="0">
                <a:pos x="390" y="439"/>
              </a:cxn>
              <a:cxn ang="0">
                <a:pos x="411" y="401"/>
              </a:cxn>
              <a:cxn ang="0">
                <a:pos x="438" y="365"/>
              </a:cxn>
              <a:cxn ang="0">
                <a:pos x="475" y="331"/>
              </a:cxn>
              <a:cxn ang="0">
                <a:pos x="518" y="295"/>
              </a:cxn>
              <a:cxn ang="0">
                <a:pos x="567" y="262"/>
              </a:cxn>
              <a:cxn ang="0">
                <a:pos x="623" y="232"/>
              </a:cxn>
              <a:cxn ang="0">
                <a:pos x="685" y="202"/>
              </a:cxn>
              <a:cxn ang="0">
                <a:pos x="752" y="173"/>
              </a:cxn>
              <a:cxn ang="0">
                <a:pos x="827" y="145"/>
              </a:cxn>
              <a:cxn ang="0">
                <a:pos x="906" y="120"/>
              </a:cxn>
              <a:cxn ang="0">
                <a:pos x="988" y="98"/>
              </a:cxn>
              <a:cxn ang="0">
                <a:pos x="1077" y="77"/>
              </a:cxn>
              <a:cxn ang="0">
                <a:pos x="1167" y="60"/>
              </a:cxn>
              <a:cxn ang="0">
                <a:pos x="1266" y="43"/>
              </a:cxn>
              <a:cxn ang="0">
                <a:pos x="1363" y="29"/>
              </a:cxn>
              <a:cxn ang="0">
                <a:pos x="1464" y="19"/>
              </a:cxn>
              <a:cxn ang="0">
                <a:pos x="1567" y="10"/>
              </a:cxn>
              <a:cxn ang="0">
                <a:pos x="1670" y="2"/>
              </a:cxn>
              <a:cxn ang="0">
                <a:pos x="1776" y="0"/>
              </a:cxn>
              <a:cxn ang="0">
                <a:pos x="1807" y="0"/>
              </a:cxn>
              <a:cxn ang="0">
                <a:pos x="1694" y="1"/>
              </a:cxn>
              <a:cxn ang="0">
                <a:pos x="1579" y="7"/>
              </a:cxn>
              <a:cxn ang="0">
                <a:pos x="1468" y="13"/>
              </a:cxn>
              <a:cxn ang="0">
                <a:pos x="1355" y="22"/>
              </a:cxn>
              <a:cxn ang="0">
                <a:pos x="1248" y="32"/>
              </a:cxn>
              <a:cxn ang="0">
                <a:pos x="1142" y="46"/>
              </a:cxn>
              <a:cxn ang="0">
                <a:pos x="1040" y="60"/>
              </a:cxn>
              <a:cxn ang="0">
                <a:pos x="940" y="79"/>
              </a:cxn>
              <a:cxn ang="0">
                <a:pos x="845" y="98"/>
              </a:cxn>
              <a:cxn ang="0">
                <a:pos x="754" y="119"/>
              </a:cxn>
              <a:cxn ang="0">
                <a:pos x="669" y="141"/>
              </a:cxn>
              <a:cxn ang="0">
                <a:pos x="588" y="166"/>
              </a:cxn>
              <a:cxn ang="0">
                <a:pos x="512" y="192"/>
              </a:cxn>
              <a:cxn ang="0">
                <a:pos x="443" y="221"/>
              </a:cxn>
              <a:cxn ang="0">
                <a:pos x="381" y="249"/>
              </a:cxn>
              <a:cxn ang="0">
                <a:pos x="322" y="279"/>
              </a:cxn>
              <a:cxn ang="0">
                <a:pos x="273" y="310"/>
              </a:cxn>
              <a:cxn ang="0">
                <a:pos x="228" y="341"/>
              </a:cxn>
              <a:cxn ang="0">
                <a:pos x="192" y="375"/>
              </a:cxn>
              <a:cxn ang="0">
                <a:pos x="163" y="409"/>
              </a:cxn>
              <a:cxn ang="0">
                <a:pos x="142" y="443"/>
              </a:cxn>
              <a:cxn ang="0">
                <a:pos x="128" y="476"/>
              </a:cxn>
              <a:cxn ang="0">
                <a:pos x="118" y="502"/>
              </a:cxn>
              <a:cxn ang="0">
                <a:pos x="0" y="505"/>
              </a:cxn>
              <a:cxn ang="0">
                <a:pos x="247" y="636"/>
              </a:cxn>
              <a:cxn ang="0">
                <a:pos x="492" y="505"/>
              </a:cxn>
              <a:cxn ang="0">
                <a:pos x="369" y="502"/>
              </a:cxn>
            </a:cxnLst>
            <a:rect l="0" t="0" r="r" b="b"/>
            <a:pathLst>
              <a:path w="1808" h="637">
                <a:moveTo>
                  <a:pt x="369" y="502"/>
                </a:moveTo>
                <a:lnTo>
                  <a:pt x="376" y="475"/>
                </a:lnTo>
                <a:lnTo>
                  <a:pt x="390" y="439"/>
                </a:lnTo>
                <a:lnTo>
                  <a:pt x="411" y="401"/>
                </a:lnTo>
                <a:lnTo>
                  <a:pt x="438" y="365"/>
                </a:lnTo>
                <a:lnTo>
                  <a:pt x="475" y="331"/>
                </a:lnTo>
                <a:lnTo>
                  <a:pt x="518" y="295"/>
                </a:lnTo>
                <a:lnTo>
                  <a:pt x="567" y="262"/>
                </a:lnTo>
                <a:lnTo>
                  <a:pt x="623" y="232"/>
                </a:lnTo>
                <a:lnTo>
                  <a:pt x="685" y="202"/>
                </a:lnTo>
                <a:lnTo>
                  <a:pt x="752" y="173"/>
                </a:lnTo>
                <a:lnTo>
                  <a:pt x="827" y="145"/>
                </a:lnTo>
                <a:lnTo>
                  <a:pt x="906" y="120"/>
                </a:lnTo>
                <a:lnTo>
                  <a:pt x="988" y="98"/>
                </a:lnTo>
                <a:lnTo>
                  <a:pt x="1077" y="77"/>
                </a:lnTo>
                <a:lnTo>
                  <a:pt x="1167" y="60"/>
                </a:lnTo>
                <a:lnTo>
                  <a:pt x="1266" y="43"/>
                </a:lnTo>
                <a:lnTo>
                  <a:pt x="1363" y="29"/>
                </a:lnTo>
                <a:lnTo>
                  <a:pt x="1464" y="19"/>
                </a:lnTo>
                <a:lnTo>
                  <a:pt x="1567" y="10"/>
                </a:lnTo>
                <a:lnTo>
                  <a:pt x="1670" y="2"/>
                </a:lnTo>
                <a:lnTo>
                  <a:pt x="1776" y="0"/>
                </a:lnTo>
                <a:lnTo>
                  <a:pt x="1807" y="0"/>
                </a:lnTo>
                <a:lnTo>
                  <a:pt x="1694" y="1"/>
                </a:lnTo>
                <a:lnTo>
                  <a:pt x="1579" y="7"/>
                </a:lnTo>
                <a:lnTo>
                  <a:pt x="1468" y="13"/>
                </a:lnTo>
                <a:lnTo>
                  <a:pt x="1355" y="22"/>
                </a:lnTo>
                <a:lnTo>
                  <a:pt x="1248" y="32"/>
                </a:lnTo>
                <a:lnTo>
                  <a:pt x="1142" y="46"/>
                </a:lnTo>
                <a:lnTo>
                  <a:pt x="1040" y="60"/>
                </a:lnTo>
                <a:lnTo>
                  <a:pt x="940" y="79"/>
                </a:lnTo>
                <a:lnTo>
                  <a:pt x="845" y="98"/>
                </a:lnTo>
                <a:lnTo>
                  <a:pt x="754" y="119"/>
                </a:lnTo>
                <a:lnTo>
                  <a:pt x="669" y="141"/>
                </a:lnTo>
                <a:lnTo>
                  <a:pt x="588" y="166"/>
                </a:lnTo>
                <a:lnTo>
                  <a:pt x="512" y="192"/>
                </a:lnTo>
                <a:lnTo>
                  <a:pt x="443" y="221"/>
                </a:lnTo>
                <a:lnTo>
                  <a:pt x="381" y="249"/>
                </a:lnTo>
                <a:lnTo>
                  <a:pt x="322" y="279"/>
                </a:lnTo>
                <a:lnTo>
                  <a:pt x="273" y="310"/>
                </a:lnTo>
                <a:lnTo>
                  <a:pt x="228" y="341"/>
                </a:lnTo>
                <a:lnTo>
                  <a:pt x="192" y="375"/>
                </a:lnTo>
                <a:lnTo>
                  <a:pt x="163" y="409"/>
                </a:lnTo>
                <a:lnTo>
                  <a:pt x="142" y="443"/>
                </a:lnTo>
                <a:lnTo>
                  <a:pt x="128" y="476"/>
                </a:lnTo>
                <a:lnTo>
                  <a:pt x="118" y="502"/>
                </a:lnTo>
                <a:lnTo>
                  <a:pt x="0" y="505"/>
                </a:lnTo>
                <a:lnTo>
                  <a:pt x="247" y="636"/>
                </a:lnTo>
                <a:lnTo>
                  <a:pt x="492" y="505"/>
                </a:lnTo>
                <a:lnTo>
                  <a:pt x="369" y="502"/>
                </a:lnTo>
              </a:path>
            </a:pathLst>
          </a:custGeom>
          <a:solidFill>
            <a:srgbClr val="002060"/>
          </a:solidFill>
          <a:ln w="19050" cap="rnd" cmpd="sng">
            <a:noFill/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n-US" sz="1662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6247" y="4858866"/>
            <a:ext cx="1996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4127" indent="-164127">
              <a:buFont typeface="Wingdings" pitchFamily="2" charset="2"/>
              <a:buChar char="§"/>
              <a:defRPr/>
            </a:pPr>
            <a:r>
              <a:rPr lang="en-US" sz="1600" b="1" dirty="0">
                <a:solidFill>
                  <a:sysClr val="windowText" lastClr="000000"/>
                </a:solidFill>
              </a:rPr>
              <a:t>PENCEGAHAN</a:t>
            </a:r>
          </a:p>
          <a:p>
            <a:pPr marL="164127" indent="-164127">
              <a:buFont typeface="Wingdings" pitchFamily="2" charset="2"/>
              <a:buChar char="§"/>
              <a:defRPr/>
            </a:pPr>
            <a:r>
              <a:rPr lang="id-ID" sz="1600" b="1" dirty="0">
                <a:solidFill>
                  <a:sysClr val="windowText" lastClr="000000"/>
                </a:solidFill>
              </a:rPr>
              <a:t>BERDAYAKAN MASY</a:t>
            </a:r>
            <a:endParaRPr lang="en-US" sz="1600" b="1" dirty="0">
              <a:solidFill>
                <a:sysClr val="windowText" lastClr="000000"/>
              </a:solidFill>
            </a:endParaRPr>
          </a:p>
          <a:p>
            <a:pPr marL="164127" indent="-164127">
              <a:buFont typeface="Wingdings" pitchFamily="2" charset="2"/>
              <a:buChar char="§"/>
              <a:defRPr/>
            </a:pPr>
            <a:r>
              <a:rPr lang="en-US" sz="1600" b="1" dirty="0">
                <a:solidFill>
                  <a:sysClr val="windowText" lastClr="000000"/>
                </a:solidFill>
              </a:rPr>
              <a:t>REHAB</a:t>
            </a:r>
          </a:p>
        </p:txBody>
      </p:sp>
      <p:pic>
        <p:nvPicPr>
          <p:cNvPr id="25" name="Picture 6" descr="http://www.komhukum.com/apt-artikel/93narkoba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78" y="2647427"/>
            <a:ext cx="1489802" cy="1080000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186445" y="3707455"/>
            <a:ext cx="1338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  <a:endParaRPr lang="id-ID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NARKOBA </a:t>
            </a:r>
            <a:endParaRPr lang="id-ID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INDONESIA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76300" y="3674237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id-ID" sz="3200" dirty="0">
                <a:solidFill>
                  <a:srgbClr val="FF0000"/>
                </a:solidFill>
                <a:effectLst>
                  <a:glow rad="317500">
                    <a:prstClr val="white">
                      <a:alpha val="81000"/>
                    </a:prstClr>
                  </a:glow>
                </a:effectLst>
                <a:latin typeface="Impact" panose="020B0806030902050204" pitchFamily="34" charset="0"/>
              </a:rPr>
              <a:t>Indonesia </a:t>
            </a:r>
          </a:p>
          <a:p>
            <a:pPr algn="ctr">
              <a:defRPr/>
            </a:pPr>
            <a:r>
              <a:rPr lang="en-US" dirty="0" err="1">
                <a:solidFill>
                  <a:srgbClr val="3333FF"/>
                </a:solidFill>
                <a:effectLst>
                  <a:glow rad="317500">
                    <a:prstClr val="white">
                      <a:alpha val="81000"/>
                    </a:prstClr>
                  </a:glow>
                </a:effectLst>
                <a:latin typeface="Impact" panose="020B0806030902050204" pitchFamily="34" charset="0"/>
              </a:rPr>
              <a:t>Bebas</a:t>
            </a:r>
            <a:r>
              <a:rPr lang="en-US" dirty="0">
                <a:solidFill>
                  <a:srgbClr val="3333FF"/>
                </a:solidFill>
                <a:effectLst>
                  <a:glow rad="317500">
                    <a:prstClr val="white">
                      <a:alpha val="81000"/>
                    </a:prstClr>
                  </a:glow>
                </a:effectLst>
                <a:latin typeface="Impact" panose="020B0806030902050204" pitchFamily="34" charset="0"/>
              </a:rPr>
              <a:t> </a:t>
            </a:r>
            <a:r>
              <a:rPr lang="en-US" dirty="0" err="1">
                <a:solidFill>
                  <a:srgbClr val="3333FF"/>
                </a:solidFill>
                <a:effectLst>
                  <a:glow rad="317500">
                    <a:prstClr val="white">
                      <a:alpha val="81000"/>
                    </a:prstClr>
                  </a:glow>
                </a:effectLst>
                <a:latin typeface="Impact" panose="020B0806030902050204" pitchFamily="34" charset="0"/>
              </a:rPr>
              <a:t>Narkoba</a:t>
            </a:r>
            <a:endParaRPr lang="en-US" dirty="0">
              <a:solidFill>
                <a:srgbClr val="3333FF"/>
              </a:solidFill>
              <a:effectLst>
                <a:glow rad="317500">
                  <a:prstClr val="white">
                    <a:alpha val="81000"/>
                  </a:prstClr>
                </a:glow>
              </a:effectLst>
              <a:latin typeface="Impact" panose="020B0806030902050204" pitchFamily="34" charset="0"/>
            </a:endParaRPr>
          </a:p>
          <a:p>
            <a:pPr algn="ctr">
              <a:defRPr/>
            </a:pPr>
            <a:r>
              <a:rPr lang="en-US" dirty="0" err="1">
                <a:solidFill>
                  <a:srgbClr val="3333FF"/>
                </a:solidFill>
                <a:effectLst>
                  <a:glow rad="317500">
                    <a:prstClr val="white">
                      <a:alpha val="81000"/>
                    </a:prstClr>
                  </a:glow>
                </a:effectLst>
                <a:latin typeface="Impact" panose="020B0806030902050204" pitchFamily="34" charset="0"/>
              </a:rPr>
              <a:t>Cegah</a:t>
            </a:r>
            <a:r>
              <a:rPr lang="en-US" dirty="0">
                <a:solidFill>
                  <a:srgbClr val="3333FF"/>
                </a:solidFill>
                <a:effectLst>
                  <a:glow rad="317500">
                    <a:prstClr val="white">
                      <a:alpha val="81000"/>
                    </a:prstClr>
                  </a:glow>
                </a:effectLst>
                <a:latin typeface="Impact" panose="020B0806030902050204" pitchFamily="34" charset="0"/>
              </a:rPr>
              <a:t> Lost Generation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 rot="13832155" flipH="1">
            <a:off x="1732731" y="2808410"/>
            <a:ext cx="991743" cy="856820"/>
          </a:xfrm>
          <a:custGeom>
            <a:avLst/>
            <a:gdLst/>
            <a:ahLst/>
            <a:cxnLst>
              <a:cxn ang="0">
                <a:pos x="369" y="502"/>
              </a:cxn>
              <a:cxn ang="0">
                <a:pos x="376" y="475"/>
              </a:cxn>
              <a:cxn ang="0">
                <a:pos x="390" y="439"/>
              </a:cxn>
              <a:cxn ang="0">
                <a:pos x="411" y="401"/>
              </a:cxn>
              <a:cxn ang="0">
                <a:pos x="438" y="365"/>
              </a:cxn>
              <a:cxn ang="0">
                <a:pos x="475" y="331"/>
              </a:cxn>
              <a:cxn ang="0">
                <a:pos x="518" y="295"/>
              </a:cxn>
              <a:cxn ang="0">
                <a:pos x="567" y="262"/>
              </a:cxn>
              <a:cxn ang="0">
                <a:pos x="623" y="232"/>
              </a:cxn>
              <a:cxn ang="0">
                <a:pos x="685" y="202"/>
              </a:cxn>
              <a:cxn ang="0">
                <a:pos x="752" y="173"/>
              </a:cxn>
              <a:cxn ang="0">
                <a:pos x="827" y="145"/>
              </a:cxn>
              <a:cxn ang="0">
                <a:pos x="906" y="120"/>
              </a:cxn>
              <a:cxn ang="0">
                <a:pos x="988" y="98"/>
              </a:cxn>
              <a:cxn ang="0">
                <a:pos x="1077" y="77"/>
              </a:cxn>
              <a:cxn ang="0">
                <a:pos x="1167" y="60"/>
              </a:cxn>
              <a:cxn ang="0">
                <a:pos x="1266" y="43"/>
              </a:cxn>
              <a:cxn ang="0">
                <a:pos x="1363" y="29"/>
              </a:cxn>
              <a:cxn ang="0">
                <a:pos x="1464" y="19"/>
              </a:cxn>
              <a:cxn ang="0">
                <a:pos x="1567" y="10"/>
              </a:cxn>
              <a:cxn ang="0">
                <a:pos x="1670" y="2"/>
              </a:cxn>
              <a:cxn ang="0">
                <a:pos x="1776" y="0"/>
              </a:cxn>
              <a:cxn ang="0">
                <a:pos x="1807" y="0"/>
              </a:cxn>
              <a:cxn ang="0">
                <a:pos x="1694" y="1"/>
              </a:cxn>
              <a:cxn ang="0">
                <a:pos x="1579" y="7"/>
              </a:cxn>
              <a:cxn ang="0">
                <a:pos x="1468" y="13"/>
              </a:cxn>
              <a:cxn ang="0">
                <a:pos x="1355" y="22"/>
              </a:cxn>
              <a:cxn ang="0">
                <a:pos x="1248" y="32"/>
              </a:cxn>
              <a:cxn ang="0">
                <a:pos x="1142" y="46"/>
              </a:cxn>
              <a:cxn ang="0">
                <a:pos x="1040" y="60"/>
              </a:cxn>
              <a:cxn ang="0">
                <a:pos x="940" y="79"/>
              </a:cxn>
              <a:cxn ang="0">
                <a:pos x="845" y="98"/>
              </a:cxn>
              <a:cxn ang="0">
                <a:pos x="754" y="119"/>
              </a:cxn>
              <a:cxn ang="0">
                <a:pos x="669" y="141"/>
              </a:cxn>
              <a:cxn ang="0">
                <a:pos x="588" y="166"/>
              </a:cxn>
              <a:cxn ang="0">
                <a:pos x="512" y="192"/>
              </a:cxn>
              <a:cxn ang="0">
                <a:pos x="443" y="221"/>
              </a:cxn>
              <a:cxn ang="0">
                <a:pos x="381" y="249"/>
              </a:cxn>
              <a:cxn ang="0">
                <a:pos x="322" y="279"/>
              </a:cxn>
              <a:cxn ang="0">
                <a:pos x="273" y="310"/>
              </a:cxn>
              <a:cxn ang="0">
                <a:pos x="228" y="341"/>
              </a:cxn>
              <a:cxn ang="0">
                <a:pos x="192" y="375"/>
              </a:cxn>
              <a:cxn ang="0">
                <a:pos x="163" y="409"/>
              </a:cxn>
              <a:cxn ang="0">
                <a:pos x="142" y="443"/>
              </a:cxn>
              <a:cxn ang="0">
                <a:pos x="128" y="476"/>
              </a:cxn>
              <a:cxn ang="0">
                <a:pos x="118" y="502"/>
              </a:cxn>
              <a:cxn ang="0">
                <a:pos x="0" y="505"/>
              </a:cxn>
              <a:cxn ang="0">
                <a:pos x="247" y="636"/>
              </a:cxn>
              <a:cxn ang="0">
                <a:pos x="492" y="505"/>
              </a:cxn>
              <a:cxn ang="0">
                <a:pos x="369" y="502"/>
              </a:cxn>
            </a:cxnLst>
            <a:rect l="0" t="0" r="r" b="b"/>
            <a:pathLst>
              <a:path w="1808" h="637">
                <a:moveTo>
                  <a:pt x="369" y="502"/>
                </a:moveTo>
                <a:lnTo>
                  <a:pt x="376" y="475"/>
                </a:lnTo>
                <a:lnTo>
                  <a:pt x="390" y="439"/>
                </a:lnTo>
                <a:lnTo>
                  <a:pt x="411" y="401"/>
                </a:lnTo>
                <a:lnTo>
                  <a:pt x="438" y="365"/>
                </a:lnTo>
                <a:lnTo>
                  <a:pt x="475" y="331"/>
                </a:lnTo>
                <a:lnTo>
                  <a:pt x="518" y="295"/>
                </a:lnTo>
                <a:lnTo>
                  <a:pt x="567" y="262"/>
                </a:lnTo>
                <a:lnTo>
                  <a:pt x="623" y="232"/>
                </a:lnTo>
                <a:lnTo>
                  <a:pt x="685" y="202"/>
                </a:lnTo>
                <a:lnTo>
                  <a:pt x="752" y="173"/>
                </a:lnTo>
                <a:lnTo>
                  <a:pt x="827" y="145"/>
                </a:lnTo>
                <a:lnTo>
                  <a:pt x="906" y="120"/>
                </a:lnTo>
                <a:lnTo>
                  <a:pt x="988" y="98"/>
                </a:lnTo>
                <a:lnTo>
                  <a:pt x="1077" y="77"/>
                </a:lnTo>
                <a:lnTo>
                  <a:pt x="1167" y="60"/>
                </a:lnTo>
                <a:lnTo>
                  <a:pt x="1266" y="43"/>
                </a:lnTo>
                <a:lnTo>
                  <a:pt x="1363" y="29"/>
                </a:lnTo>
                <a:lnTo>
                  <a:pt x="1464" y="19"/>
                </a:lnTo>
                <a:lnTo>
                  <a:pt x="1567" y="10"/>
                </a:lnTo>
                <a:lnTo>
                  <a:pt x="1670" y="2"/>
                </a:lnTo>
                <a:lnTo>
                  <a:pt x="1776" y="0"/>
                </a:lnTo>
                <a:lnTo>
                  <a:pt x="1807" y="0"/>
                </a:lnTo>
                <a:lnTo>
                  <a:pt x="1694" y="1"/>
                </a:lnTo>
                <a:lnTo>
                  <a:pt x="1579" y="7"/>
                </a:lnTo>
                <a:lnTo>
                  <a:pt x="1468" y="13"/>
                </a:lnTo>
                <a:lnTo>
                  <a:pt x="1355" y="22"/>
                </a:lnTo>
                <a:lnTo>
                  <a:pt x="1248" y="32"/>
                </a:lnTo>
                <a:lnTo>
                  <a:pt x="1142" y="46"/>
                </a:lnTo>
                <a:lnTo>
                  <a:pt x="1040" y="60"/>
                </a:lnTo>
                <a:lnTo>
                  <a:pt x="940" y="79"/>
                </a:lnTo>
                <a:lnTo>
                  <a:pt x="845" y="98"/>
                </a:lnTo>
                <a:lnTo>
                  <a:pt x="754" y="119"/>
                </a:lnTo>
                <a:lnTo>
                  <a:pt x="669" y="141"/>
                </a:lnTo>
                <a:lnTo>
                  <a:pt x="588" y="166"/>
                </a:lnTo>
                <a:lnTo>
                  <a:pt x="512" y="192"/>
                </a:lnTo>
                <a:lnTo>
                  <a:pt x="443" y="221"/>
                </a:lnTo>
                <a:lnTo>
                  <a:pt x="381" y="249"/>
                </a:lnTo>
                <a:lnTo>
                  <a:pt x="322" y="279"/>
                </a:lnTo>
                <a:lnTo>
                  <a:pt x="273" y="310"/>
                </a:lnTo>
                <a:lnTo>
                  <a:pt x="228" y="341"/>
                </a:lnTo>
                <a:lnTo>
                  <a:pt x="192" y="375"/>
                </a:lnTo>
                <a:lnTo>
                  <a:pt x="163" y="409"/>
                </a:lnTo>
                <a:lnTo>
                  <a:pt x="142" y="443"/>
                </a:lnTo>
                <a:lnTo>
                  <a:pt x="128" y="476"/>
                </a:lnTo>
                <a:lnTo>
                  <a:pt x="118" y="502"/>
                </a:lnTo>
                <a:lnTo>
                  <a:pt x="0" y="505"/>
                </a:lnTo>
                <a:lnTo>
                  <a:pt x="247" y="636"/>
                </a:lnTo>
                <a:lnTo>
                  <a:pt x="492" y="505"/>
                </a:lnTo>
                <a:lnTo>
                  <a:pt x="369" y="502"/>
                </a:lnTo>
              </a:path>
            </a:pathLst>
          </a:custGeom>
          <a:solidFill>
            <a:srgbClr val="002060"/>
          </a:solidFill>
          <a:ln w="19050" cap="rnd" cmpd="sng">
            <a:noFill/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n-US" sz="1662">
              <a:solidFill>
                <a:prstClr val="black"/>
              </a:solidFill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 rot="1461129" flipH="1" flipV="1">
            <a:off x="6914447" y="4566632"/>
            <a:ext cx="1320743" cy="1286254"/>
          </a:xfrm>
          <a:custGeom>
            <a:avLst/>
            <a:gdLst/>
            <a:ahLst/>
            <a:cxnLst>
              <a:cxn ang="0">
                <a:pos x="369" y="502"/>
              </a:cxn>
              <a:cxn ang="0">
                <a:pos x="376" y="475"/>
              </a:cxn>
              <a:cxn ang="0">
                <a:pos x="390" y="439"/>
              </a:cxn>
              <a:cxn ang="0">
                <a:pos x="411" y="401"/>
              </a:cxn>
              <a:cxn ang="0">
                <a:pos x="438" y="365"/>
              </a:cxn>
              <a:cxn ang="0">
                <a:pos x="475" y="331"/>
              </a:cxn>
              <a:cxn ang="0">
                <a:pos x="518" y="295"/>
              </a:cxn>
              <a:cxn ang="0">
                <a:pos x="567" y="262"/>
              </a:cxn>
              <a:cxn ang="0">
                <a:pos x="623" y="232"/>
              </a:cxn>
              <a:cxn ang="0">
                <a:pos x="685" y="202"/>
              </a:cxn>
              <a:cxn ang="0">
                <a:pos x="752" y="173"/>
              </a:cxn>
              <a:cxn ang="0">
                <a:pos x="827" y="145"/>
              </a:cxn>
              <a:cxn ang="0">
                <a:pos x="906" y="120"/>
              </a:cxn>
              <a:cxn ang="0">
                <a:pos x="988" y="98"/>
              </a:cxn>
              <a:cxn ang="0">
                <a:pos x="1077" y="77"/>
              </a:cxn>
              <a:cxn ang="0">
                <a:pos x="1167" y="60"/>
              </a:cxn>
              <a:cxn ang="0">
                <a:pos x="1266" y="43"/>
              </a:cxn>
              <a:cxn ang="0">
                <a:pos x="1363" y="29"/>
              </a:cxn>
              <a:cxn ang="0">
                <a:pos x="1464" y="19"/>
              </a:cxn>
              <a:cxn ang="0">
                <a:pos x="1567" y="10"/>
              </a:cxn>
              <a:cxn ang="0">
                <a:pos x="1670" y="2"/>
              </a:cxn>
              <a:cxn ang="0">
                <a:pos x="1776" y="0"/>
              </a:cxn>
              <a:cxn ang="0">
                <a:pos x="1807" y="0"/>
              </a:cxn>
              <a:cxn ang="0">
                <a:pos x="1694" y="1"/>
              </a:cxn>
              <a:cxn ang="0">
                <a:pos x="1579" y="7"/>
              </a:cxn>
              <a:cxn ang="0">
                <a:pos x="1468" y="13"/>
              </a:cxn>
              <a:cxn ang="0">
                <a:pos x="1355" y="22"/>
              </a:cxn>
              <a:cxn ang="0">
                <a:pos x="1248" y="32"/>
              </a:cxn>
              <a:cxn ang="0">
                <a:pos x="1142" y="46"/>
              </a:cxn>
              <a:cxn ang="0">
                <a:pos x="1040" y="60"/>
              </a:cxn>
              <a:cxn ang="0">
                <a:pos x="940" y="79"/>
              </a:cxn>
              <a:cxn ang="0">
                <a:pos x="845" y="98"/>
              </a:cxn>
              <a:cxn ang="0">
                <a:pos x="754" y="119"/>
              </a:cxn>
              <a:cxn ang="0">
                <a:pos x="669" y="141"/>
              </a:cxn>
              <a:cxn ang="0">
                <a:pos x="588" y="166"/>
              </a:cxn>
              <a:cxn ang="0">
                <a:pos x="512" y="192"/>
              </a:cxn>
              <a:cxn ang="0">
                <a:pos x="443" y="221"/>
              </a:cxn>
              <a:cxn ang="0">
                <a:pos x="381" y="249"/>
              </a:cxn>
              <a:cxn ang="0">
                <a:pos x="322" y="279"/>
              </a:cxn>
              <a:cxn ang="0">
                <a:pos x="273" y="310"/>
              </a:cxn>
              <a:cxn ang="0">
                <a:pos x="228" y="341"/>
              </a:cxn>
              <a:cxn ang="0">
                <a:pos x="192" y="375"/>
              </a:cxn>
              <a:cxn ang="0">
                <a:pos x="163" y="409"/>
              </a:cxn>
              <a:cxn ang="0">
                <a:pos x="142" y="443"/>
              </a:cxn>
              <a:cxn ang="0">
                <a:pos x="128" y="476"/>
              </a:cxn>
              <a:cxn ang="0">
                <a:pos x="118" y="502"/>
              </a:cxn>
              <a:cxn ang="0">
                <a:pos x="0" y="505"/>
              </a:cxn>
              <a:cxn ang="0">
                <a:pos x="247" y="636"/>
              </a:cxn>
              <a:cxn ang="0">
                <a:pos x="492" y="505"/>
              </a:cxn>
              <a:cxn ang="0">
                <a:pos x="369" y="502"/>
              </a:cxn>
            </a:cxnLst>
            <a:rect l="0" t="0" r="r" b="b"/>
            <a:pathLst>
              <a:path w="1808" h="637">
                <a:moveTo>
                  <a:pt x="369" y="502"/>
                </a:moveTo>
                <a:lnTo>
                  <a:pt x="376" y="475"/>
                </a:lnTo>
                <a:lnTo>
                  <a:pt x="390" y="439"/>
                </a:lnTo>
                <a:lnTo>
                  <a:pt x="411" y="401"/>
                </a:lnTo>
                <a:lnTo>
                  <a:pt x="438" y="365"/>
                </a:lnTo>
                <a:lnTo>
                  <a:pt x="475" y="331"/>
                </a:lnTo>
                <a:lnTo>
                  <a:pt x="518" y="295"/>
                </a:lnTo>
                <a:lnTo>
                  <a:pt x="567" y="262"/>
                </a:lnTo>
                <a:lnTo>
                  <a:pt x="623" y="232"/>
                </a:lnTo>
                <a:lnTo>
                  <a:pt x="685" y="202"/>
                </a:lnTo>
                <a:lnTo>
                  <a:pt x="752" y="173"/>
                </a:lnTo>
                <a:lnTo>
                  <a:pt x="827" y="145"/>
                </a:lnTo>
                <a:lnTo>
                  <a:pt x="906" y="120"/>
                </a:lnTo>
                <a:lnTo>
                  <a:pt x="988" y="98"/>
                </a:lnTo>
                <a:lnTo>
                  <a:pt x="1077" y="77"/>
                </a:lnTo>
                <a:lnTo>
                  <a:pt x="1167" y="60"/>
                </a:lnTo>
                <a:lnTo>
                  <a:pt x="1266" y="43"/>
                </a:lnTo>
                <a:lnTo>
                  <a:pt x="1363" y="29"/>
                </a:lnTo>
                <a:lnTo>
                  <a:pt x="1464" y="19"/>
                </a:lnTo>
                <a:lnTo>
                  <a:pt x="1567" y="10"/>
                </a:lnTo>
                <a:lnTo>
                  <a:pt x="1670" y="2"/>
                </a:lnTo>
                <a:lnTo>
                  <a:pt x="1776" y="0"/>
                </a:lnTo>
                <a:lnTo>
                  <a:pt x="1807" y="0"/>
                </a:lnTo>
                <a:lnTo>
                  <a:pt x="1694" y="1"/>
                </a:lnTo>
                <a:lnTo>
                  <a:pt x="1579" y="7"/>
                </a:lnTo>
                <a:lnTo>
                  <a:pt x="1468" y="13"/>
                </a:lnTo>
                <a:lnTo>
                  <a:pt x="1355" y="22"/>
                </a:lnTo>
                <a:lnTo>
                  <a:pt x="1248" y="32"/>
                </a:lnTo>
                <a:lnTo>
                  <a:pt x="1142" y="46"/>
                </a:lnTo>
                <a:lnTo>
                  <a:pt x="1040" y="60"/>
                </a:lnTo>
                <a:lnTo>
                  <a:pt x="940" y="79"/>
                </a:lnTo>
                <a:lnTo>
                  <a:pt x="845" y="98"/>
                </a:lnTo>
                <a:lnTo>
                  <a:pt x="754" y="119"/>
                </a:lnTo>
                <a:lnTo>
                  <a:pt x="669" y="141"/>
                </a:lnTo>
                <a:lnTo>
                  <a:pt x="588" y="166"/>
                </a:lnTo>
                <a:lnTo>
                  <a:pt x="512" y="192"/>
                </a:lnTo>
                <a:lnTo>
                  <a:pt x="443" y="221"/>
                </a:lnTo>
                <a:lnTo>
                  <a:pt x="381" y="249"/>
                </a:lnTo>
                <a:lnTo>
                  <a:pt x="322" y="279"/>
                </a:lnTo>
                <a:lnTo>
                  <a:pt x="273" y="310"/>
                </a:lnTo>
                <a:lnTo>
                  <a:pt x="228" y="341"/>
                </a:lnTo>
                <a:lnTo>
                  <a:pt x="192" y="375"/>
                </a:lnTo>
                <a:lnTo>
                  <a:pt x="163" y="409"/>
                </a:lnTo>
                <a:lnTo>
                  <a:pt x="142" y="443"/>
                </a:lnTo>
                <a:lnTo>
                  <a:pt x="128" y="476"/>
                </a:lnTo>
                <a:lnTo>
                  <a:pt x="118" y="502"/>
                </a:lnTo>
                <a:lnTo>
                  <a:pt x="0" y="505"/>
                </a:lnTo>
                <a:lnTo>
                  <a:pt x="247" y="636"/>
                </a:lnTo>
                <a:lnTo>
                  <a:pt x="492" y="505"/>
                </a:lnTo>
                <a:lnTo>
                  <a:pt x="369" y="502"/>
                </a:lnTo>
              </a:path>
            </a:pathLst>
          </a:custGeom>
          <a:solidFill>
            <a:srgbClr val="002060"/>
          </a:solidFill>
          <a:ln w="19050" cap="rnd" cmpd="sng">
            <a:noFill/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n-US" sz="1662">
              <a:solidFill>
                <a:prstClr val="black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419" y="171997"/>
            <a:ext cx="1196393" cy="144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9480" y="171997"/>
            <a:ext cx="154699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0.xml><?xml version="1.0" encoding="utf-8"?>
<a:theme xmlns:a="http://schemas.openxmlformats.org/drawingml/2006/main" name="Glass Layers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Glass Layer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2_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9.xml><?xml version="1.0" encoding="utf-8"?>
<a:theme xmlns:a="http://schemas.openxmlformats.org/drawingml/2006/main" name="BPOM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BPOM Theme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  <a:sym typeface="Arial" pitchFamily="34" charset="0"/>
          </a:defRPr>
        </a:defPPr>
      </a:lst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1505</Words>
  <Application>Microsoft Office PowerPoint</Application>
  <PresentationFormat>On-screen Show (4:3)</PresentationFormat>
  <Paragraphs>572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33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33</vt:i4>
      </vt:variant>
    </vt:vector>
  </HeadingPairs>
  <TitlesOfParts>
    <vt:vector size="80" baseType="lpstr">
      <vt:lpstr>ＭＳ Ｐゴシック</vt:lpstr>
      <vt:lpstr>SimSun</vt:lpstr>
      <vt:lpstr>Aharoni</vt:lpstr>
      <vt:lpstr>Albertus Medium</vt:lpstr>
      <vt:lpstr>AR CENA</vt:lpstr>
      <vt:lpstr>Arial</vt:lpstr>
      <vt:lpstr>Arial Black</vt:lpstr>
      <vt:lpstr>Arial Narrow</vt:lpstr>
      <vt:lpstr>Arial Rounded MT Bold</vt:lpstr>
      <vt:lpstr>Bauhaus 93</vt:lpstr>
      <vt:lpstr>Calibri</vt:lpstr>
      <vt:lpstr>Chaparral Pro</vt:lpstr>
      <vt:lpstr>Charlemagne Std</vt:lpstr>
      <vt:lpstr>Cordia New</vt:lpstr>
      <vt:lpstr>DokChampa</vt:lpstr>
      <vt:lpstr>Edwardian Script ITC</vt:lpstr>
      <vt:lpstr>Eras Bold ITC</vt:lpstr>
      <vt:lpstr>Franklin Gothic Heavy</vt:lpstr>
      <vt:lpstr>Franklin Gothic Medium</vt:lpstr>
      <vt:lpstr>Futura Md BT</vt:lpstr>
      <vt:lpstr>方正姚体</vt:lpstr>
      <vt:lpstr>Garamond</vt:lpstr>
      <vt:lpstr>Georgia</vt:lpstr>
      <vt:lpstr>Impact</vt:lpstr>
      <vt:lpstr>Lucida Fax</vt:lpstr>
      <vt:lpstr>SimHei</vt:lpstr>
      <vt:lpstr>Tahoma</vt:lpstr>
      <vt:lpstr>Times New Roman</vt:lpstr>
      <vt:lpstr>Trebuchet MS</vt:lpstr>
      <vt:lpstr>Vrinda</vt:lpstr>
      <vt:lpstr>Wingdings</vt:lpstr>
      <vt:lpstr>Wingdings 2</vt:lpstr>
      <vt:lpstr>Wingdings 3</vt:lpstr>
      <vt:lpstr>Facet</vt:lpstr>
      <vt:lpstr>2_Facet</vt:lpstr>
      <vt:lpstr>3_Facet</vt:lpstr>
      <vt:lpstr>4_Office Theme</vt:lpstr>
      <vt:lpstr>3_Office Theme</vt:lpstr>
      <vt:lpstr>7_Office Theme</vt:lpstr>
      <vt:lpstr>Office Theme</vt:lpstr>
      <vt:lpstr>4_Facet</vt:lpstr>
      <vt:lpstr>BPOM Theme</vt:lpstr>
      <vt:lpstr>Glass Layers</vt:lpstr>
      <vt:lpstr>Urban</vt:lpstr>
      <vt:lpstr>6_Office Theme</vt:lpstr>
      <vt:lpstr>5_Office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PERAN DAN KONTRIBUSI  DALAM MENGHADAPI DARURAT NARKOBA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UPAYA PREVENTIF</vt:lpstr>
      <vt:lpstr>PowerPoint Presentation</vt:lpstr>
      <vt:lpstr>UPAYA REPRESIF</vt:lpstr>
      <vt:lpstr>PowerPoint Presentation</vt:lpstr>
      <vt:lpstr>PowerPoint Presentation</vt:lpstr>
      <vt:lpstr>PowerPoint Presentation</vt:lpstr>
      <vt:lpstr>PowerPoint Presentation</vt:lpstr>
      <vt:lpstr>PERAN SERTA MASYARAKAT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Modus Kejahatan SEDIAAN FARMASI</vt:lpstr>
      <vt:lpstr>PASAL 196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Admin-Thuink</dc:creator>
  <cp:lastModifiedBy>Windows User</cp:lastModifiedBy>
  <cp:revision>62</cp:revision>
  <cp:lastPrinted>2017-09-29T08:18:35Z</cp:lastPrinted>
  <dcterms:created xsi:type="dcterms:W3CDTF">2016-12-22T04:58:12Z</dcterms:created>
  <dcterms:modified xsi:type="dcterms:W3CDTF">2019-07-18T09:10:39Z</dcterms:modified>
</cp:coreProperties>
</file>