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84" r:id="rId4"/>
    <p:sldId id="260" r:id="rId5"/>
    <p:sldId id="286" r:id="rId6"/>
    <p:sldId id="287" r:id="rId7"/>
    <p:sldId id="258" r:id="rId8"/>
    <p:sldId id="279" r:id="rId9"/>
  </p:sldIdLst>
  <p:sldSz cx="9144000" cy="5143500" type="screen16x9"/>
  <p:notesSz cx="6858000" cy="9144000"/>
  <p:embeddedFontLst>
    <p:embeddedFont>
      <p:font typeface="Nixie One" panose="020B0604020202020204" charset="0"/>
      <p:regular r:id="rId11"/>
    </p:embeddedFont>
    <p:embeddedFont>
      <p:font typeface="Inconsolata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379D8-CF1B-4ED9-B7A2-701D8C71951B}">
  <a:tblStyle styleId="{13D379D8-CF1B-4ED9-B7A2-701D8C7195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76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1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8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15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5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5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775783" y="2125390"/>
            <a:ext cx="3635291" cy="115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ESTIMASI menggunakan</a:t>
            </a:r>
            <a:br>
              <a:rPr lang="en" sz="3200" dirty="0" smtClean="0"/>
            </a:br>
            <a:r>
              <a:rPr lang="en" sz="3200" dirty="0" smtClean="0"/>
              <a:t>LINEAR REGRESI</a:t>
            </a:r>
            <a:r>
              <a:rPr lang="en" sz="3200" dirty="0" smtClean="0"/>
              <a:t/>
            </a:r>
            <a:br>
              <a:rPr lang="en" sz="3200" dirty="0" smtClean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PENGERTIAN ESTIMASI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2"/>
          </p:nvPr>
        </p:nvSpPr>
        <p:spPr>
          <a:xfrm>
            <a:off x="1248750" y="1842376"/>
            <a:ext cx="6646500" cy="202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Estimasi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</a:rPr>
              <a:t>Perkiraan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Estimation (</a:t>
            </a:r>
            <a:r>
              <a:rPr lang="en-US" sz="2000" dirty="0" err="1" smtClean="0">
                <a:solidFill>
                  <a:schemeClr val="bg1"/>
                </a:solidFill>
              </a:rPr>
              <a:t>estimasi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 err="1" smtClean="0">
                <a:solidFill>
                  <a:schemeClr val="bg1"/>
                </a:solidFill>
              </a:rPr>
              <a:t>berguna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menerka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sebuah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nilai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belum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diketahui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KETENTUAN ESTIMASI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2"/>
          </p:nvPr>
        </p:nvSpPr>
        <p:spPr>
          <a:xfrm>
            <a:off x="3027197" y="2561893"/>
            <a:ext cx="3089603" cy="726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400" dirty="0" smtClean="0">
                <a:highlight>
                  <a:srgbClr val="FF9900"/>
                </a:highlight>
              </a:rPr>
              <a:t>Tipe data = Numerik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275;p13"/>
          <p:cNvSpPr txBox="1">
            <a:spLocks noGrp="1"/>
          </p:cNvSpPr>
          <p:nvPr>
            <p:ph type="body" idx="2"/>
          </p:nvPr>
        </p:nvSpPr>
        <p:spPr>
          <a:xfrm>
            <a:off x="2248168" y="1797362"/>
            <a:ext cx="4647663" cy="726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400" dirty="0" smtClean="0">
                <a:highlight>
                  <a:srgbClr val="FF9900"/>
                </a:highlight>
              </a:rPr>
              <a:t>Data set harus memiliki label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275;p13"/>
          <p:cNvSpPr txBox="1">
            <a:spLocks noGrp="1"/>
          </p:cNvSpPr>
          <p:nvPr>
            <p:ph type="body" idx="2"/>
          </p:nvPr>
        </p:nvSpPr>
        <p:spPr>
          <a:xfrm>
            <a:off x="3260203" y="3288056"/>
            <a:ext cx="2623590" cy="726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400" dirty="0" smtClean="0">
                <a:highlight>
                  <a:srgbClr val="FF9900"/>
                </a:highlight>
              </a:rPr>
              <a:t>Output = Formula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id-ID" altLang="en-US" b="1" dirty="0">
                <a:latin typeface="Inconsolata" panose="020B0604020202020204" charset="0"/>
              </a:rPr>
              <a:t>Regresi Linier</a:t>
            </a:r>
            <a:r>
              <a:rPr lang="id-ID" altLang="en-US" dirty="0">
                <a:latin typeface="Inconsolata" panose="020B0604020202020204" charset="0"/>
              </a:rPr>
              <a:t> adalah sebuah model antara hubungan dua variabel dengan persamaan linier.</a:t>
            </a:r>
            <a:endParaRPr lang="id-ID" dirty="0">
              <a:solidFill>
                <a:schemeClr val="bg1"/>
              </a:solidFill>
              <a:latin typeface="Inconsolata" panose="020B0604020202020204" charset="0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273;p13"/>
          <p:cNvSpPr txBox="1">
            <a:spLocks/>
          </p:cNvSpPr>
          <p:nvPr/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latin typeface="Inconsolata" panose="020B0604020202020204" charset="0"/>
              </a:rPr>
              <a:t>PENGERTIAN LINEAR REGRESI</a:t>
            </a:r>
            <a:endParaRPr lang="en-US" sz="2400" dirty="0">
              <a:solidFill>
                <a:schemeClr val="bg1"/>
              </a:solidFill>
              <a:latin typeface="Inconsolat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369992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TAHAPAN ALGORITMA LINEAR REGRESSION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330503" y="1832238"/>
            <a:ext cx="64829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Siapkan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label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Hitung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X</a:t>
            </a:r>
            <a:r>
              <a:rPr lang="en-US" sz="1600" baseline="30000" dirty="0" smtClean="0">
                <a:solidFill>
                  <a:schemeClr val="bg1"/>
                </a:solidFill>
                <a:latin typeface="Inconsolata" panose="020B0604020202020204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, Y</a:t>
            </a:r>
            <a:r>
              <a:rPr lang="en-US" sz="1600" baseline="30000" dirty="0" smtClean="0">
                <a:solidFill>
                  <a:schemeClr val="bg1"/>
                </a:solidFill>
                <a:latin typeface="Inconsolata" panose="020B0604020202020204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, XY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total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dari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masing-masingnya</a:t>
            </a:r>
            <a:endParaRPr lang="en-US" sz="1600" dirty="0" smtClean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endParaRPr lang="en-US" sz="16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Hitung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berdasarkan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persamaan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sudah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ditentukan</a:t>
            </a:r>
            <a:endParaRPr lang="en-US" sz="1600" dirty="0" smtClean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endParaRPr lang="en-US" sz="16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Buat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model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persamaan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regresi</a:t>
            </a:r>
            <a:r>
              <a:rPr lang="en-US" sz="1600" dirty="0" smtClean="0">
                <a:solidFill>
                  <a:schemeClr val="bg1"/>
                </a:solidFill>
                <a:latin typeface="Inconsolata" panose="020B0604020202020204" charset="0"/>
              </a:rPr>
              <a:t> linear </a:t>
            </a:r>
            <a:r>
              <a:rPr lang="en-US" sz="1600" dirty="0" err="1" smtClean="0">
                <a:solidFill>
                  <a:schemeClr val="bg1"/>
                </a:solidFill>
                <a:latin typeface="Inconsolata" panose="020B0604020202020204" charset="0"/>
              </a:rPr>
              <a:t>sederhana</a:t>
            </a:r>
            <a:endParaRPr lang="en-US" sz="16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LINEAR REGRESI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11" descr="http://www.seputarforex.com/wp/wp-content/uploads/2011/09/rumu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22" y="1782306"/>
            <a:ext cx="1618179" cy="1105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www.seputarforex.com/wp/wp-content/uploads/2011/09/rumu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1782305"/>
            <a:ext cx="2220830" cy="1105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77126" y="3417672"/>
            <a:ext cx="5306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y = variable </a:t>
            </a:r>
            <a:r>
              <a:rPr lang="en-US" altLang="en-US" sz="2000" dirty="0" err="1" smtClean="0">
                <a:solidFill>
                  <a:schemeClr val="bg1"/>
                </a:solidFill>
                <a:latin typeface="Inconsolata" panose="020B0604020202020204" charset="0"/>
              </a:rPr>
              <a:t>terikat</a:t>
            </a: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 (</a:t>
            </a:r>
            <a:r>
              <a:rPr lang="en-US" altLang="en-US" sz="2000" dirty="0" err="1" smtClean="0">
                <a:solidFill>
                  <a:schemeClr val="bg1"/>
                </a:solidFill>
                <a:latin typeface="Inconsolata" panose="020B0604020202020204" charset="0"/>
              </a:rPr>
              <a:t>dependen</a:t>
            </a: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)</a:t>
            </a:r>
            <a:endParaRPr lang="id-ID" altLang="en-US" sz="20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000" dirty="0">
                <a:solidFill>
                  <a:schemeClr val="bg1"/>
                </a:solidFill>
                <a:latin typeface="Inconsolata" panose="020B0604020202020204" charset="0"/>
              </a:rPr>
              <a:t>x = </a:t>
            </a:r>
            <a:r>
              <a:rPr lang="en-US" altLang="en-US" sz="2000" dirty="0" err="1">
                <a:solidFill>
                  <a:schemeClr val="bg1"/>
                </a:solidFill>
                <a:latin typeface="Inconsolata" panose="020B0604020202020204" charset="0"/>
              </a:rPr>
              <a:t>v</a:t>
            </a:r>
            <a:r>
              <a:rPr lang="en-US" altLang="en-US" sz="2000" dirty="0" err="1" smtClean="0">
                <a:solidFill>
                  <a:schemeClr val="bg1"/>
                </a:solidFill>
                <a:latin typeface="Inconsolata" panose="020B0604020202020204" charset="0"/>
              </a:rPr>
              <a:t>ariabel</a:t>
            </a: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id-ID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tidak terikat</a:t>
            </a: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 (</a:t>
            </a:r>
            <a:r>
              <a:rPr lang="id-ID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independen</a:t>
            </a:r>
            <a:r>
              <a:rPr lang="en-US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)</a:t>
            </a:r>
            <a:endParaRPr lang="id-ID" altLang="en-US" sz="2000" dirty="0">
              <a:solidFill>
                <a:schemeClr val="bg1"/>
              </a:solidFill>
              <a:latin typeface="Inconsolata" panose="020B0604020202020204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000" dirty="0">
                <a:solidFill>
                  <a:schemeClr val="bg1"/>
                </a:solidFill>
                <a:latin typeface="Inconsolata" panose="020B0604020202020204" charset="0"/>
              </a:rPr>
              <a:t>n = </a:t>
            </a:r>
            <a:r>
              <a:rPr lang="en-US" altLang="en-US" sz="2000" dirty="0">
                <a:solidFill>
                  <a:schemeClr val="bg1"/>
                </a:solidFill>
                <a:latin typeface="Inconsolata" panose="020B0604020202020204" charset="0"/>
              </a:rPr>
              <a:t>j</a:t>
            </a:r>
            <a:r>
              <a:rPr lang="id-ID" altLang="en-US" sz="2000" dirty="0" err="1" smtClean="0">
                <a:solidFill>
                  <a:schemeClr val="bg1"/>
                </a:solidFill>
                <a:latin typeface="Inconsolata" panose="020B0604020202020204" charset="0"/>
              </a:rPr>
              <a:t>umlah</a:t>
            </a:r>
            <a:r>
              <a:rPr lang="id-ID" altLang="en-US" sz="2000" dirty="0" smtClean="0">
                <a:solidFill>
                  <a:schemeClr val="bg1"/>
                </a:solidFill>
                <a:latin typeface="Inconsolata" panose="020B0604020202020204" charset="0"/>
              </a:rPr>
              <a:t> </a:t>
            </a:r>
            <a:r>
              <a:rPr lang="en-US" altLang="en-US" sz="2000" dirty="0" err="1" smtClean="0">
                <a:solidFill>
                  <a:schemeClr val="bg1"/>
                </a:solidFill>
                <a:latin typeface="Inconsolata" panose="020B0604020202020204" charset="0"/>
              </a:rPr>
              <a:t>sampel</a:t>
            </a:r>
            <a:endParaRPr lang="id-ID" altLang="en-US" sz="2000" dirty="0">
              <a:solidFill>
                <a:schemeClr val="bg1"/>
              </a:solidFill>
              <a:latin typeface="Inconsolata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5" y="2068962"/>
            <a:ext cx="1524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670"/>
              </p:ext>
            </p:extLst>
          </p:nvPr>
        </p:nvGraphicFramePr>
        <p:xfrm>
          <a:off x="425660" y="1452598"/>
          <a:ext cx="5380235" cy="25697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68605"/>
                <a:gridCol w="768605"/>
                <a:gridCol w="768605"/>
                <a:gridCol w="768605"/>
                <a:gridCol w="768605"/>
                <a:gridCol w="768605"/>
                <a:gridCol w="768605"/>
              </a:tblGrid>
              <a:tr h="256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Inconsolata" panose="020B0604020202020204" charset="0"/>
                        </a:rPr>
                        <a:t>MYCT</a:t>
                      </a:r>
                      <a:r>
                        <a:rPr lang="id-ID" sz="1200" u="none" strike="noStrike" dirty="0" smtClean="0">
                          <a:effectLst/>
                          <a:latin typeface="Inconsolata" panose="020B0604020202020204" charset="0"/>
                        </a:rPr>
                        <a:t>(x)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MMIN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MMAX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Inconsolata" panose="020B0604020202020204" charset="0"/>
                        </a:rPr>
                        <a:t>CACH</a:t>
                      </a:r>
                      <a:r>
                        <a:rPr lang="id-ID" sz="1200" u="none" strike="noStrike" dirty="0" smtClean="0">
                          <a:effectLst/>
                          <a:latin typeface="Inconsolata" panose="020B0604020202020204" charset="0"/>
                        </a:rPr>
                        <a:t>(y)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CHMIN</a:t>
                      </a:r>
                      <a:endParaRPr lang="en-US" sz="1200" b="1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CHMAX</a:t>
                      </a:r>
                      <a:endParaRPr lang="en-US" sz="1200" b="1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effectLst/>
                          <a:latin typeface="Inconsolata" panose="020B0604020202020204" charset="0"/>
                        </a:rPr>
                        <a:t>Class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125.0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256.0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6000.0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256.0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128.0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198.0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29.0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269.0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29.0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220.0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29.0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172.0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29.0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64.0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8.0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318.0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23.0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64.0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367.0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23.0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64.0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489.0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6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23.0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64000.0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64.0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16.0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32.0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636.0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18972"/>
              </p:ext>
            </p:extLst>
          </p:nvPr>
        </p:nvGraphicFramePr>
        <p:xfrm>
          <a:off x="6020537" y="1453774"/>
          <a:ext cx="2719427" cy="25972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31417"/>
                <a:gridCol w="831417"/>
                <a:gridCol w="1056593"/>
              </a:tblGrid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Inconsolata" panose="020B0604020202020204" charset="0"/>
                        </a:rPr>
                        <a:t>x2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y2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Inconsolata" panose="020B0604020202020204" charset="0"/>
                        </a:rPr>
                        <a:t>xy</a:t>
                      </a:r>
                      <a:endParaRPr lang="en-US" sz="1200" b="1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15625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65536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32000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841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1024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928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841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1024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928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841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1024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928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841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1024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928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676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4096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1664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529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4096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1472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529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Inconsolata" panose="020B0604020202020204" charset="0"/>
                        </a:rPr>
                        <a:t>4096</a:t>
                      </a:r>
                      <a:endParaRPr lang="en-US" sz="1200" b="0" i="0" u="none" strike="noStrike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1472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5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529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4096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Inconsolata" panose="020B0604020202020204" charset="0"/>
                        </a:rPr>
                        <a:t>1472</a:t>
                      </a:r>
                      <a:endParaRPr lang="en-US" sz="1200" b="0" i="0" u="none" strike="noStrike" dirty="0">
                        <a:effectLst/>
                        <a:latin typeface="Inconsolata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96771"/>
              </p:ext>
            </p:extLst>
          </p:nvPr>
        </p:nvGraphicFramePr>
        <p:xfrm>
          <a:off x="6021572" y="4112290"/>
          <a:ext cx="2707758" cy="31085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02586"/>
                <a:gridCol w="902586"/>
                <a:gridCol w="902586"/>
              </a:tblGrid>
              <a:tr h="31085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Inconsolata" panose="020B0604020202020204" charset="0"/>
                        </a:rPr>
                        <a:t>22140002</a:t>
                      </a:r>
                      <a:endParaRPr lang="en-US" sz="1200" b="0" dirty="0">
                        <a:latin typeface="Inconsolat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Inconsolata" panose="020B0604020202020204" charset="0"/>
                        </a:rPr>
                        <a:t>56320</a:t>
                      </a:r>
                      <a:endParaRPr lang="en-US" sz="1200" b="0" dirty="0">
                        <a:latin typeface="Inconsolat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Inconsolata" panose="020B0604020202020204" charset="0"/>
                        </a:rPr>
                        <a:t>34880</a:t>
                      </a:r>
                      <a:endParaRPr lang="en-US" sz="1200" b="0" dirty="0">
                        <a:latin typeface="Inconsolata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Thanks!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</a:t>
            </a:r>
            <a:r>
              <a:rPr lang="en" sz="1400" b="1" dirty="0" smtClean="0">
                <a:solidFill>
                  <a:srgbClr val="FF9900"/>
                </a:solidFill>
              </a:rPr>
              <a:t>?</a:t>
            </a: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476" name="Google Shape;476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228</Words>
  <Application>Microsoft Office PowerPoint</Application>
  <PresentationFormat>On-screen Show (16:9)</PresentationFormat>
  <Paragraphs>138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Nixie One</vt:lpstr>
      <vt:lpstr>Inconsolata</vt:lpstr>
      <vt:lpstr>Wingdings</vt:lpstr>
      <vt:lpstr>Hecate template</vt:lpstr>
      <vt:lpstr>ESTIMASI menggunakan LINEAR REGRESI </vt:lpstr>
      <vt:lpstr>PENGERTIAN ESTIMASI</vt:lpstr>
      <vt:lpstr>KETENTUAN ESTIMASI</vt:lpstr>
      <vt:lpstr>PowerPoint Presentation</vt:lpstr>
      <vt:lpstr>TAHAPAN ALGORITMA LINEAR REGRESSION</vt:lpstr>
      <vt:lpstr>FORMULA LINEAR REGRESI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ESTIMASI menggunakan</dc:title>
  <dc:creator>ismi</dc:creator>
  <cp:lastModifiedBy>user</cp:lastModifiedBy>
  <cp:revision>17</cp:revision>
  <dcterms:modified xsi:type="dcterms:W3CDTF">2019-10-08T17:25:41Z</dcterms:modified>
</cp:coreProperties>
</file>