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259" r:id="rId3"/>
    <p:sldId id="373" r:id="rId4"/>
    <p:sldId id="375" r:id="rId5"/>
    <p:sldId id="359" r:id="rId6"/>
    <p:sldId id="358" r:id="rId7"/>
    <p:sldId id="374" r:id="rId8"/>
    <p:sldId id="360" r:id="rId9"/>
    <p:sldId id="361" r:id="rId10"/>
    <p:sldId id="362" r:id="rId11"/>
    <p:sldId id="377" r:id="rId12"/>
    <p:sldId id="379" r:id="rId13"/>
    <p:sldId id="376" r:id="rId14"/>
    <p:sldId id="380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14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6" d="100"/>
          <a:sy n="56" d="100"/>
        </p:scale>
        <p:origin x="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7D4CD-8BC9-45B1-B732-5B483BFE719C}" type="doc">
      <dgm:prSet loTypeId="urn:microsoft.com/office/officeart/2009/3/layout/RandomtoResultProcess" loCatId="process" qsTypeId="urn:microsoft.com/office/officeart/2005/8/quickstyle/3d2#1" qsCatId="3D" csTypeId="urn:microsoft.com/office/officeart/2005/8/colors/accent0_3" csCatId="mainScheme" phldr="1"/>
      <dgm:spPr/>
    </dgm:pt>
    <dgm:pt modelId="{985E4897-442A-44D1-AE61-CFE23A3E863B}">
      <dgm:prSet phldrT="[Text]" custT="1"/>
      <dgm:spPr/>
      <dgm:t>
        <a:bodyPr/>
        <a:lstStyle/>
        <a:p>
          <a:r>
            <a:rPr lang="id-ID" sz="2400" b="1" dirty="0"/>
            <a:t>Globalisasi</a:t>
          </a:r>
        </a:p>
      </dgm:t>
    </dgm:pt>
    <dgm:pt modelId="{6E34308F-E99C-47E7-B381-855E56829C69}" type="parTrans" cxnId="{4CA20ED0-AEC9-40CD-89D7-131998CA39AB}">
      <dgm:prSet/>
      <dgm:spPr/>
      <dgm:t>
        <a:bodyPr/>
        <a:lstStyle/>
        <a:p>
          <a:endParaRPr lang="id-ID" sz="2400" b="1"/>
        </a:p>
      </dgm:t>
    </dgm:pt>
    <dgm:pt modelId="{839329F1-19DE-4CA3-8562-C4A476F22D6A}" type="sibTrans" cxnId="{4CA20ED0-AEC9-40CD-89D7-131998CA39AB}">
      <dgm:prSet/>
      <dgm:spPr/>
      <dgm:t>
        <a:bodyPr/>
        <a:lstStyle/>
        <a:p>
          <a:endParaRPr lang="id-ID" sz="2400" b="1"/>
        </a:p>
      </dgm:t>
    </dgm:pt>
    <dgm:pt modelId="{EA3030BE-7141-4588-9F28-4EACC45AADBE}">
      <dgm:prSet phldrT="[Text]" custT="1"/>
      <dgm:spPr/>
      <dgm:t>
        <a:bodyPr/>
        <a:lstStyle/>
        <a:p>
          <a:r>
            <a:rPr lang="id-ID" sz="2400" b="1" dirty="0"/>
            <a:t>Bahasa Investasi</a:t>
          </a:r>
        </a:p>
      </dgm:t>
    </dgm:pt>
    <dgm:pt modelId="{647828BD-831F-41D7-94D8-21F0C37B499D}" type="parTrans" cxnId="{017AC4B5-1902-455C-AF2C-C5042108ACD5}">
      <dgm:prSet/>
      <dgm:spPr/>
      <dgm:t>
        <a:bodyPr/>
        <a:lstStyle/>
        <a:p>
          <a:endParaRPr lang="id-ID" sz="2400" b="1"/>
        </a:p>
      </dgm:t>
    </dgm:pt>
    <dgm:pt modelId="{8AA4A42E-967F-4CB8-B85A-0E22ED68ADC5}" type="sibTrans" cxnId="{017AC4B5-1902-455C-AF2C-C5042108ACD5}">
      <dgm:prSet/>
      <dgm:spPr/>
      <dgm:t>
        <a:bodyPr/>
        <a:lstStyle/>
        <a:p>
          <a:endParaRPr lang="id-ID" sz="2400" b="1"/>
        </a:p>
      </dgm:t>
    </dgm:pt>
    <dgm:pt modelId="{724DB2EF-DF51-487F-9DAA-A52564735722}">
      <dgm:prSet phldrT="[Text]" custT="1"/>
      <dgm:spPr/>
      <dgm:t>
        <a:bodyPr/>
        <a:lstStyle/>
        <a:p>
          <a:r>
            <a:rPr lang="id-ID" sz="2400" b="1" dirty="0"/>
            <a:t>Standar</a:t>
          </a:r>
        </a:p>
      </dgm:t>
    </dgm:pt>
    <dgm:pt modelId="{618356CD-9392-4411-932D-CF18CC167E86}" type="parTrans" cxnId="{2B8F22BE-5C2A-4453-A3E3-095D27C0DB48}">
      <dgm:prSet/>
      <dgm:spPr/>
      <dgm:t>
        <a:bodyPr/>
        <a:lstStyle/>
        <a:p>
          <a:endParaRPr lang="id-ID" sz="2400" b="1"/>
        </a:p>
      </dgm:t>
    </dgm:pt>
    <dgm:pt modelId="{5F5672C2-AAB7-4503-8660-19B05500AC08}" type="sibTrans" cxnId="{2B8F22BE-5C2A-4453-A3E3-095D27C0DB48}">
      <dgm:prSet/>
      <dgm:spPr/>
      <dgm:t>
        <a:bodyPr/>
        <a:lstStyle/>
        <a:p>
          <a:endParaRPr lang="id-ID" sz="2400" b="1"/>
        </a:p>
      </dgm:t>
    </dgm:pt>
    <dgm:pt modelId="{B5CF4B4E-6F6A-46F9-864B-C096C4C95359}" type="pres">
      <dgm:prSet presAssocID="{0937D4CD-8BC9-45B1-B732-5B483BFE719C}" presName="Name0" presStyleCnt="0">
        <dgm:presLayoutVars>
          <dgm:dir/>
          <dgm:animOne val="branch"/>
          <dgm:animLvl val="lvl"/>
        </dgm:presLayoutVars>
      </dgm:prSet>
      <dgm:spPr/>
    </dgm:pt>
    <dgm:pt modelId="{6A70CB02-90E3-49C6-829B-C1943F45C7E7}" type="pres">
      <dgm:prSet presAssocID="{985E4897-442A-44D1-AE61-CFE23A3E863B}" presName="chaos" presStyleCnt="0"/>
      <dgm:spPr/>
    </dgm:pt>
    <dgm:pt modelId="{92ADDFC6-C7F6-420E-9865-F5CB2A6EE51D}" type="pres">
      <dgm:prSet presAssocID="{985E4897-442A-44D1-AE61-CFE23A3E863B}" presName="parTx1" presStyleLbl="revTx" presStyleIdx="0" presStyleCnt="2"/>
      <dgm:spPr/>
    </dgm:pt>
    <dgm:pt modelId="{E5A98CA2-2AA1-4E3B-97BE-2339E227BE98}" type="pres">
      <dgm:prSet presAssocID="{985E4897-442A-44D1-AE61-CFE23A3E863B}" presName="c1" presStyleLbl="node1" presStyleIdx="0" presStyleCnt="19"/>
      <dgm:spPr/>
    </dgm:pt>
    <dgm:pt modelId="{A0166465-781F-4BD2-9E3B-FADE45B8E82E}" type="pres">
      <dgm:prSet presAssocID="{985E4897-442A-44D1-AE61-CFE23A3E863B}" presName="c2" presStyleLbl="node1" presStyleIdx="1" presStyleCnt="19"/>
      <dgm:spPr/>
    </dgm:pt>
    <dgm:pt modelId="{CE5C4B8A-2343-42BF-AC21-C41F9DF6B3BD}" type="pres">
      <dgm:prSet presAssocID="{985E4897-442A-44D1-AE61-CFE23A3E863B}" presName="c3" presStyleLbl="node1" presStyleIdx="2" presStyleCnt="19"/>
      <dgm:spPr/>
    </dgm:pt>
    <dgm:pt modelId="{FB771AE9-BFDA-47AB-85E5-C8F46B6133D8}" type="pres">
      <dgm:prSet presAssocID="{985E4897-442A-44D1-AE61-CFE23A3E863B}" presName="c4" presStyleLbl="node1" presStyleIdx="3" presStyleCnt="19"/>
      <dgm:spPr/>
    </dgm:pt>
    <dgm:pt modelId="{61172C85-5925-4540-AB56-63A720333748}" type="pres">
      <dgm:prSet presAssocID="{985E4897-442A-44D1-AE61-CFE23A3E863B}" presName="c5" presStyleLbl="node1" presStyleIdx="4" presStyleCnt="19"/>
      <dgm:spPr/>
    </dgm:pt>
    <dgm:pt modelId="{FA97BE50-1AE8-4BD5-AFB9-0EC784EABD19}" type="pres">
      <dgm:prSet presAssocID="{985E4897-442A-44D1-AE61-CFE23A3E863B}" presName="c6" presStyleLbl="node1" presStyleIdx="5" presStyleCnt="19"/>
      <dgm:spPr/>
    </dgm:pt>
    <dgm:pt modelId="{E62D93B1-88A2-499A-BFAE-30E0CC754EA4}" type="pres">
      <dgm:prSet presAssocID="{985E4897-442A-44D1-AE61-CFE23A3E863B}" presName="c7" presStyleLbl="node1" presStyleIdx="6" presStyleCnt="19"/>
      <dgm:spPr/>
    </dgm:pt>
    <dgm:pt modelId="{26A9F4BB-647B-4EA4-91BE-E4A8B0E9A502}" type="pres">
      <dgm:prSet presAssocID="{985E4897-442A-44D1-AE61-CFE23A3E863B}" presName="c8" presStyleLbl="node1" presStyleIdx="7" presStyleCnt="19"/>
      <dgm:spPr/>
    </dgm:pt>
    <dgm:pt modelId="{880C2D06-6CB6-45DC-8EA0-6A99A178843C}" type="pres">
      <dgm:prSet presAssocID="{985E4897-442A-44D1-AE61-CFE23A3E863B}" presName="c9" presStyleLbl="node1" presStyleIdx="8" presStyleCnt="19"/>
      <dgm:spPr/>
    </dgm:pt>
    <dgm:pt modelId="{3C0C522E-6A9C-4B4A-A17E-723BB7D0B5FC}" type="pres">
      <dgm:prSet presAssocID="{985E4897-442A-44D1-AE61-CFE23A3E863B}" presName="c10" presStyleLbl="node1" presStyleIdx="9" presStyleCnt="19"/>
      <dgm:spPr/>
    </dgm:pt>
    <dgm:pt modelId="{531F2073-242C-44BF-AA2D-B518DFCBFFB0}" type="pres">
      <dgm:prSet presAssocID="{985E4897-442A-44D1-AE61-CFE23A3E863B}" presName="c11" presStyleLbl="node1" presStyleIdx="10" presStyleCnt="19"/>
      <dgm:spPr/>
    </dgm:pt>
    <dgm:pt modelId="{D62DB871-C395-4489-AFD9-4A5590605988}" type="pres">
      <dgm:prSet presAssocID="{985E4897-442A-44D1-AE61-CFE23A3E863B}" presName="c12" presStyleLbl="node1" presStyleIdx="11" presStyleCnt="19"/>
      <dgm:spPr/>
    </dgm:pt>
    <dgm:pt modelId="{06E7F71F-59D5-46CC-B78B-8CA2CF6BAF0C}" type="pres">
      <dgm:prSet presAssocID="{985E4897-442A-44D1-AE61-CFE23A3E863B}" presName="c13" presStyleLbl="node1" presStyleIdx="12" presStyleCnt="19"/>
      <dgm:spPr/>
    </dgm:pt>
    <dgm:pt modelId="{3F486391-E9F1-49FC-B90C-FBD2AF93E8E7}" type="pres">
      <dgm:prSet presAssocID="{985E4897-442A-44D1-AE61-CFE23A3E863B}" presName="c14" presStyleLbl="node1" presStyleIdx="13" presStyleCnt="19"/>
      <dgm:spPr/>
    </dgm:pt>
    <dgm:pt modelId="{2DC5A0CB-B508-4E5D-A9C4-4BD0750ED64E}" type="pres">
      <dgm:prSet presAssocID="{985E4897-442A-44D1-AE61-CFE23A3E863B}" presName="c15" presStyleLbl="node1" presStyleIdx="14" presStyleCnt="19"/>
      <dgm:spPr/>
    </dgm:pt>
    <dgm:pt modelId="{4EED691A-96C9-4BE3-B015-8348CA4734D8}" type="pres">
      <dgm:prSet presAssocID="{985E4897-442A-44D1-AE61-CFE23A3E863B}" presName="c16" presStyleLbl="node1" presStyleIdx="15" presStyleCnt="19"/>
      <dgm:spPr/>
    </dgm:pt>
    <dgm:pt modelId="{825F527F-B8A1-429C-BB0A-0D147F9FBDAD}" type="pres">
      <dgm:prSet presAssocID="{985E4897-442A-44D1-AE61-CFE23A3E863B}" presName="c17" presStyleLbl="node1" presStyleIdx="16" presStyleCnt="19"/>
      <dgm:spPr/>
    </dgm:pt>
    <dgm:pt modelId="{83B2082E-4282-4D38-AB26-36ADBC9C8D95}" type="pres">
      <dgm:prSet presAssocID="{985E4897-442A-44D1-AE61-CFE23A3E863B}" presName="c18" presStyleLbl="node1" presStyleIdx="17" presStyleCnt="19"/>
      <dgm:spPr/>
    </dgm:pt>
    <dgm:pt modelId="{2B100C1E-6C5B-468C-973A-B10CEEF4059B}" type="pres">
      <dgm:prSet presAssocID="{839329F1-19DE-4CA3-8562-C4A476F22D6A}" presName="chevronComposite1" presStyleCnt="0"/>
      <dgm:spPr/>
    </dgm:pt>
    <dgm:pt modelId="{B1D80428-FBEA-4AF0-BA12-AC9F78A3E5D1}" type="pres">
      <dgm:prSet presAssocID="{839329F1-19DE-4CA3-8562-C4A476F22D6A}" presName="chevron1" presStyleLbl="sibTrans2D1" presStyleIdx="0" presStyleCnt="2"/>
      <dgm:spPr/>
    </dgm:pt>
    <dgm:pt modelId="{54A4A39A-A646-4A54-B00A-4C4A4B197E43}" type="pres">
      <dgm:prSet presAssocID="{839329F1-19DE-4CA3-8562-C4A476F22D6A}" presName="spChevron1" presStyleCnt="0"/>
      <dgm:spPr/>
    </dgm:pt>
    <dgm:pt modelId="{F4F3FD7B-5CE9-4992-B026-D610C9634B2E}" type="pres">
      <dgm:prSet presAssocID="{EA3030BE-7141-4588-9F28-4EACC45AADBE}" presName="middle" presStyleCnt="0"/>
      <dgm:spPr/>
    </dgm:pt>
    <dgm:pt modelId="{01D68E7F-5106-4BF2-9515-D90C160FB605}" type="pres">
      <dgm:prSet presAssocID="{EA3030BE-7141-4588-9F28-4EACC45AADBE}" presName="parTxMid" presStyleLbl="revTx" presStyleIdx="1" presStyleCnt="2"/>
      <dgm:spPr/>
    </dgm:pt>
    <dgm:pt modelId="{EE270A19-8176-4AF0-BB77-9423D220BC2F}" type="pres">
      <dgm:prSet presAssocID="{EA3030BE-7141-4588-9F28-4EACC45AADBE}" presName="spMid" presStyleCnt="0"/>
      <dgm:spPr/>
    </dgm:pt>
    <dgm:pt modelId="{54501AD8-E7A5-4D49-9FE7-0D5AB5EC886A}" type="pres">
      <dgm:prSet presAssocID="{8AA4A42E-967F-4CB8-B85A-0E22ED68ADC5}" presName="chevronComposite1" presStyleCnt="0"/>
      <dgm:spPr/>
    </dgm:pt>
    <dgm:pt modelId="{8500604D-A222-4116-964D-7E6DB5C333AE}" type="pres">
      <dgm:prSet presAssocID="{8AA4A42E-967F-4CB8-B85A-0E22ED68ADC5}" presName="chevron1" presStyleLbl="sibTrans2D1" presStyleIdx="1" presStyleCnt="2"/>
      <dgm:spPr/>
    </dgm:pt>
    <dgm:pt modelId="{E546282E-693D-426A-A995-FD02784CF750}" type="pres">
      <dgm:prSet presAssocID="{8AA4A42E-967F-4CB8-B85A-0E22ED68ADC5}" presName="spChevron1" presStyleCnt="0"/>
      <dgm:spPr/>
    </dgm:pt>
    <dgm:pt modelId="{B79B8708-C5A8-4612-A021-745C1ACA1200}" type="pres">
      <dgm:prSet presAssocID="{724DB2EF-DF51-487F-9DAA-A52564735722}" presName="last" presStyleCnt="0"/>
      <dgm:spPr/>
    </dgm:pt>
    <dgm:pt modelId="{04CCCFAB-7ABC-4D48-B643-607B97F33B64}" type="pres">
      <dgm:prSet presAssocID="{724DB2EF-DF51-487F-9DAA-A52564735722}" presName="circleTx" presStyleLbl="node1" presStyleIdx="18" presStyleCnt="19"/>
      <dgm:spPr/>
    </dgm:pt>
    <dgm:pt modelId="{E35D2FD1-1E5D-4F91-A850-BFF2000DFDFD}" type="pres">
      <dgm:prSet presAssocID="{724DB2EF-DF51-487F-9DAA-A52564735722}" presName="spN" presStyleCnt="0"/>
      <dgm:spPr/>
    </dgm:pt>
  </dgm:ptLst>
  <dgm:cxnLst>
    <dgm:cxn modelId="{0E26D83E-029E-4A11-BF96-D2E3847C1778}" type="presOf" srcId="{724DB2EF-DF51-487F-9DAA-A52564735722}" destId="{04CCCFAB-7ABC-4D48-B643-607B97F33B64}" srcOrd="0" destOrd="0" presId="urn:microsoft.com/office/officeart/2009/3/layout/RandomtoResultProcess"/>
    <dgm:cxn modelId="{12C59376-D16C-4D0B-A943-85CCEB9B8905}" type="presOf" srcId="{985E4897-442A-44D1-AE61-CFE23A3E863B}" destId="{92ADDFC6-C7F6-420E-9865-F5CB2A6EE51D}" srcOrd="0" destOrd="0" presId="urn:microsoft.com/office/officeart/2009/3/layout/RandomtoResultProcess"/>
    <dgm:cxn modelId="{F1A29E7A-3469-484E-8B57-10C7243A34FD}" type="presOf" srcId="{0937D4CD-8BC9-45B1-B732-5B483BFE719C}" destId="{B5CF4B4E-6F6A-46F9-864B-C096C4C95359}" srcOrd="0" destOrd="0" presId="urn:microsoft.com/office/officeart/2009/3/layout/RandomtoResultProcess"/>
    <dgm:cxn modelId="{017AC4B5-1902-455C-AF2C-C5042108ACD5}" srcId="{0937D4CD-8BC9-45B1-B732-5B483BFE719C}" destId="{EA3030BE-7141-4588-9F28-4EACC45AADBE}" srcOrd="1" destOrd="0" parTransId="{647828BD-831F-41D7-94D8-21F0C37B499D}" sibTransId="{8AA4A42E-967F-4CB8-B85A-0E22ED68ADC5}"/>
    <dgm:cxn modelId="{2B8F22BE-5C2A-4453-A3E3-095D27C0DB48}" srcId="{0937D4CD-8BC9-45B1-B732-5B483BFE719C}" destId="{724DB2EF-DF51-487F-9DAA-A52564735722}" srcOrd="2" destOrd="0" parTransId="{618356CD-9392-4411-932D-CF18CC167E86}" sibTransId="{5F5672C2-AAB7-4503-8660-19B05500AC08}"/>
    <dgm:cxn modelId="{9499F0CE-FF42-41B8-8876-7A8D1269184A}" type="presOf" srcId="{EA3030BE-7141-4588-9F28-4EACC45AADBE}" destId="{01D68E7F-5106-4BF2-9515-D90C160FB605}" srcOrd="0" destOrd="0" presId="urn:microsoft.com/office/officeart/2009/3/layout/RandomtoResultProcess"/>
    <dgm:cxn modelId="{4CA20ED0-AEC9-40CD-89D7-131998CA39AB}" srcId="{0937D4CD-8BC9-45B1-B732-5B483BFE719C}" destId="{985E4897-442A-44D1-AE61-CFE23A3E863B}" srcOrd="0" destOrd="0" parTransId="{6E34308F-E99C-47E7-B381-855E56829C69}" sibTransId="{839329F1-19DE-4CA3-8562-C4A476F22D6A}"/>
    <dgm:cxn modelId="{C9A49FB3-5DB6-4262-ADBC-24A8A96BC217}" type="presParOf" srcId="{B5CF4B4E-6F6A-46F9-864B-C096C4C95359}" destId="{6A70CB02-90E3-49C6-829B-C1943F45C7E7}" srcOrd="0" destOrd="0" presId="urn:microsoft.com/office/officeart/2009/3/layout/RandomtoResultProcess"/>
    <dgm:cxn modelId="{C6F73A85-47A3-4C29-B801-E9E96ADB8E20}" type="presParOf" srcId="{6A70CB02-90E3-49C6-829B-C1943F45C7E7}" destId="{92ADDFC6-C7F6-420E-9865-F5CB2A6EE51D}" srcOrd="0" destOrd="0" presId="urn:microsoft.com/office/officeart/2009/3/layout/RandomtoResultProcess"/>
    <dgm:cxn modelId="{1625E965-8C3F-42A2-BA6B-F830DEEC3583}" type="presParOf" srcId="{6A70CB02-90E3-49C6-829B-C1943F45C7E7}" destId="{E5A98CA2-2AA1-4E3B-97BE-2339E227BE98}" srcOrd="1" destOrd="0" presId="urn:microsoft.com/office/officeart/2009/3/layout/RandomtoResultProcess"/>
    <dgm:cxn modelId="{BFF0B962-40A6-49FA-9F73-E5E7FB52344A}" type="presParOf" srcId="{6A70CB02-90E3-49C6-829B-C1943F45C7E7}" destId="{A0166465-781F-4BD2-9E3B-FADE45B8E82E}" srcOrd="2" destOrd="0" presId="urn:microsoft.com/office/officeart/2009/3/layout/RandomtoResultProcess"/>
    <dgm:cxn modelId="{8F742A94-C652-429B-B8C6-F84E6F255119}" type="presParOf" srcId="{6A70CB02-90E3-49C6-829B-C1943F45C7E7}" destId="{CE5C4B8A-2343-42BF-AC21-C41F9DF6B3BD}" srcOrd="3" destOrd="0" presId="urn:microsoft.com/office/officeart/2009/3/layout/RandomtoResultProcess"/>
    <dgm:cxn modelId="{9146E034-60C1-45B5-BED4-0D19925BA966}" type="presParOf" srcId="{6A70CB02-90E3-49C6-829B-C1943F45C7E7}" destId="{FB771AE9-BFDA-47AB-85E5-C8F46B6133D8}" srcOrd="4" destOrd="0" presId="urn:microsoft.com/office/officeart/2009/3/layout/RandomtoResultProcess"/>
    <dgm:cxn modelId="{8BB0D12E-6F43-4B00-8AFE-52392EB5974A}" type="presParOf" srcId="{6A70CB02-90E3-49C6-829B-C1943F45C7E7}" destId="{61172C85-5925-4540-AB56-63A720333748}" srcOrd="5" destOrd="0" presId="urn:microsoft.com/office/officeart/2009/3/layout/RandomtoResultProcess"/>
    <dgm:cxn modelId="{59D2E466-1CA6-4F09-8227-D499E3931D47}" type="presParOf" srcId="{6A70CB02-90E3-49C6-829B-C1943F45C7E7}" destId="{FA97BE50-1AE8-4BD5-AFB9-0EC784EABD19}" srcOrd="6" destOrd="0" presId="urn:microsoft.com/office/officeart/2009/3/layout/RandomtoResultProcess"/>
    <dgm:cxn modelId="{78B62423-EDEE-4B3E-8BD4-623CF8826317}" type="presParOf" srcId="{6A70CB02-90E3-49C6-829B-C1943F45C7E7}" destId="{E62D93B1-88A2-499A-BFAE-30E0CC754EA4}" srcOrd="7" destOrd="0" presId="urn:microsoft.com/office/officeart/2009/3/layout/RandomtoResultProcess"/>
    <dgm:cxn modelId="{3AD2A27D-12FC-4F66-A12B-E3C1F544B7C7}" type="presParOf" srcId="{6A70CB02-90E3-49C6-829B-C1943F45C7E7}" destId="{26A9F4BB-647B-4EA4-91BE-E4A8B0E9A502}" srcOrd="8" destOrd="0" presId="urn:microsoft.com/office/officeart/2009/3/layout/RandomtoResultProcess"/>
    <dgm:cxn modelId="{351131F0-FBAB-4519-A567-171ED967033F}" type="presParOf" srcId="{6A70CB02-90E3-49C6-829B-C1943F45C7E7}" destId="{880C2D06-6CB6-45DC-8EA0-6A99A178843C}" srcOrd="9" destOrd="0" presId="urn:microsoft.com/office/officeart/2009/3/layout/RandomtoResultProcess"/>
    <dgm:cxn modelId="{6033E123-0EB5-41A3-A97A-48D8933E8D31}" type="presParOf" srcId="{6A70CB02-90E3-49C6-829B-C1943F45C7E7}" destId="{3C0C522E-6A9C-4B4A-A17E-723BB7D0B5FC}" srcOrd="10" destOrd="0" presId="urn:microsoft.com/office/officeart/2009/3/layout/RandomtoResultProcess"/>
    <dgm:cxn modelId="{DBE27CA0-47CD-4A1D-A4D1-07328DE0D0F1}" type="presParOf" srcId="{6A70CB02-90E3-49C6-829B-C1943F45C7E7}" destId="{531F2073-242C-44BF-AA2D-B518DFCBFFB0}" srcOrd="11" destOrd="0" presId="urn:microsoft.com/office/officeart/2009/3/layout/RandomtoResultProcess"/>
    <dgm:cxn modelId="{5CBA8110-FD82-4A91-B3E6-5D73B18FD44D}" type="presParOf" srcId="{6A70CB02-90E3-49C6-829B-C1943F45C7E7}" destId="{D62DB871-C395-4489-AFD9-4A5590605988}" srcOrd="12" destOrd="0" presId="urn:microsoft.com/office/officeart/2009/3/layout/RandomtoResultProcess"/>
    <dgm:cxn modelId="{805FF27B-6860-49DD-8D93-60BB0EE585A9}" type="presParOf" srcId="{6A70CB02-90E3-49C6-829B-C1943F45C7E7}" destId="{06E7F71F-59D5-46CC-B78B-8CA2CF6BAF0C}" srcOrd="13" destOrd="0" presId="urn:microsoft.com/office/officeart/2009/3/layout/RandomtoResultProcess"/>
    <dgm:cxn modelId="{D7995066-F8B6-4C87-BD32-672232946C37}" type="presParOf" srcId="{6A70CB02-90E3-49C6-829B-C1943F45C7E7}" destId="{3F486391-E9F1-49FC-B90C-FBD2AF93E8E7}" srcOrd="14" destOrd="0" presId="urn:microsoft.com/office/officeart/2009/3/layout/RandomtoResultProcess"/>
    <dgm:cxn modelId="{1C83BF46-D4F2-40BA-8C87-60DEE7EAA132}" type="presParOf" srcId="{6A70CB02-90E3-49C6-829B-C1943F45C7E7}" destId="{2DC5A0CB-B508-4E5D-A9C4-4BD0750ED64E}" srcOrd="15" destOrd="0" presId="urn:microsoft.com/office/officeart/2009/3/layout/RandomtoResultProcess"/>
    <dgm:cxn modelId="{15BD46E7-8328-46E8-A5D8-00ED11B083C1}" type="presParOf" srcId="{6A70CB02-90E3-49C6-829B-C1943F45C7E7}" destId="{4EED691A-96C9-4BE3-B015-8348CA4734D8}" srcOrd="16" destOrd="0" presId="urn:microsoft.com/office/officeart/2009/3/layout/RandomtoResultProcess"/>
    <dgm:cxn modelId="{A4976BDD-A2E7-401F-B0A1-7DDE377DB274}" type="presParOf" srcId="{6A70CB02-90E3-49C6-829B-C1943F45C7E7}" destId="{825F527F-B8A1-429C-BB0A-0D147F9FBDAD}" srcOrd="17" destOrd="0" presId="urn:microsoft.com/office/officeart/2009/3/layout/RandomtoResultProcess"/>
    <dgm:cxn modelId="{6A9B48B4-41FC-4DA3-B37B-6E3616805828}" type="presParOf" srcId="{6A70CB02-90E3-49C6-829B-C1943F45C7E7}" destId="{83B2082E-4282-4D38-AB26-36ADBC9C8D95}" srcOrd="18" destOrd="0" presId="urn:microsoft.com/office/officeart/2009/3/layout/RandomtoResultProcess"/>
    <dgm:cxn modelId="{DD8A474D-A11A-4482-A5C2-5C7667130C74}" type="presParOf" srcId="{B5CF4B4E-6F6A-46F9-864B-C096C4C95359}" destId="{2B100C1E-6C5B-468C-973A-B10CEEF4059B}" srcOrd="1" destOrd="0" presId="urn:microsoft.com/office/officeart/2009/3/layout/RandomtoResultProcess"/>
    <dgm:cxn modelId="{2E0A4F1F-72E3-4244-83AF-3B16F40CA999}" type="presParOf" srcId="{2B100C1E-6C5B-468C-973A-B10CEEF4059B}" destId="{B1D80428-FBEA-4AF0-BA12-AC9F78A3E5D1}" srcOrd="0" destOrd="0" presId="urn:microsoft.com/office/officeart/2009/3/layout/RandomtoResultProcess"/>
    <dgm:cxn modelId="{992DB3B3-AFE9-4572-963C-9BF534733D68}" type="presParOf" srcId="{2B100C1E-6C5B-468C-973A-B10CEEF4059B}" destId="{54A4A39A-A646-4A54-B00A-4C4A4B197E43}" srcOrd="1" destOrd="0" presId="urn:microsoft.com/office/officeart/2009/3/layout/RandomtoResultProcess"/>
    <dgm:cxn modelId="{0371202B-B5E7-446D-B9EA-83CE80A8B1F7}" type="presParOf" srcId="{B5CF4B4E-6F6A-46F9-864B-C096C4C95359}" destId="{F4F3FD7B-5CE9-4992-B026-D610C9634B2E}" srcOrd="2" destOrd="0" presId="urn:microsoft.com/office/officeart/2009/3/layout/RandomtoResultProcess"/>
    <dgm:cxn modelId="{06BB4D07-0B96-4305-98B9-141B10BAE4A1}" type="presParOf" srcId="{F4F3FD7B-5CE9-4992-B026-D610C9634B2E}" destId="{01D68E7F-5106-4BF2-9515-D90C160FB605}" srcOrd="0" destOrd="0" presId="urn:microsoft.com/office/officeart/2009/3/layout/RandomtoResultProcess"/>
    <dgm:cxn modelId="{5D9657AD-2F6D-4CD5-A3EA-02440C704034}" type="presParOf" srcId="{F4F3FD7B-5CE9-4992-B026-D610C9634B2E}" destId="{EE270A19-8176-4AF0-BB77-9423D220BC2F}" srcOrd="1" destOrd="0" presId="urn:microsoft.com/office/officeart/2009/3/layout/RandomtoResultProcess"/>
    <dgm:cxn modelId="{E33754A1-CFDE-40B1-82FD-9C4815152E03}" type="presParOf" srcId="{B5CF4B4E-6F6A-46F9-864B-C096C4C95359}" destId="{54501AD8-E7A5-4D49-9FE7-0D5AB5EC886A}" srcOrd="3" destOrd="0" presId="urn:microsoft.com/office/officeart/2009/3/layout/RandomtoResultProcess"/>
    <dgm:cxn modelId="{6370BD7C-88A5-431E-A560-EF5C643D9DEF}" type="presParOf" srcId="{54501AD8-E7A5-4D49-9FE7-0D5AB5EC886A}" destId="{8500604D-A222-4116-964D-7E6DB5C333AE}" srcOrd="0" destOrd="0" presId="urn:microsoft.com/office/officeart/2009/3/layout/RandomtoResultProcess"/>
    <dgm:cxn modelId="{1EAE2864-24E5-4618-959E-68D4951C7391}" type="presParOf" srcId="{54501AD8-E7A5-4D49-9FE7-0D5AB5EC886A}" destId="{E546282E-693D-426A-A995-FD02784CF750}" srcOrd="1" destOrd="0" presId="urn:microsoft.com/office/officeart/2009/3/layout/RandomtoResultProcess"/>
    <dgm:cxn modelId="{D36E548C-C652-4612-A049-A98622CE5199}" type="presParOf" srcId="{B5CF4B4E-6F6A-46F9-864B-C096C4C95359}" destId="{B79B8708-C5A8-4612-A021-745C1ACA1200}" srcOrd="4" destOrd="0" presId="urn:microsoft.com/office/officeart/2009/3/layout/RandomtoResultProcess"/>
    <dgm:cxn modelId="{4D5AA8F7-AF13-4C65-A6EA-435873AB2D2F}" type="presParOf" srcId="{B79B8708-C5A8-4612-A021-745C1ACA1200}" destId="{04CCCFAB-7ABC-4D48-B643-607B97F33B64}" srcOrd="0" destOrd="0" presId="urn:microsoft.com/office/officeart/2009/3/layout/RandomtoResultProcess"/>
    <dgm:cxn modelId="{0B595746-7281-478E-8FC8-EE28454A40B8}" type="presParOf" srcId="{B79B8708-C5A8-4612-A021-745C1ACA1200}" destId="{E35D2FD1-1E5D-4F91-A850-BFF2000DFDF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DDFC6-C7F6-420E-9865-F5CB2A6EE51D}">
      <dsp:nvSpPr>
        <dsp:cNvPr id="0" name=""/>
        <dsp:cNvSpPr/>
      </dsp:nvSpPr>
      <dsp:spPr>
        <a:xfrm>
          <a:off x="126288" y="1976561"/>
          <a:ext cx="1826330" cy="601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Globalisasi</a:t>
          </a:r>
        </a:p>
      </dsp:txBody>
      <dsp:txXfrm>
        <a:off x="126288" y="1976561"/>
        <a:ext cx="1826330" cy="601859"/>
      </dsp:txXfrm>
    </dsp:sp>
    <dsp:sp modelId="{E5A98CA2-2AA1-4E3B-97BE-2339E227BE98}">
      <dsp:nvSpPr>
        <dsp:cNvPr id="0" name=""/>
        <dsp:cNvSpPr/>
      </dsp:nvSpPr>
      <dsp:spPr>
        <a:xfrm>
          <a:off x="124213" y="1793513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66465-781F-4BD2-9E3B-FADE45B8E82E}">
      <dsp:nvSpPr>
        <dsp:cNvPr id="0" name=""/>
        <dsp:cNvSpPr/>
      </dsp:nvSpPr>
      <dsp:spPr>
        <a:xfrm>
          <a:off x="225906" y="1590126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5C4B8A-2343-42BF-AC21-C41F9DF6B3BD}">
      <dsp:nvSpPr>
        <dsp:cNvPr id="0" name=""/>
        <dsp:cNvSpPr/>
      </dsp:nvSpPr>
      <dsp:spPr>
        <a:xfrm>
          <a:off x="469970" y="1630804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71AE9-BFDA-47AB-85E5-C8F46B6133D8}">
      <dsp:nvSpPr>
        <dsp:cNvPr id="0" name=""/>
        <dsp:cNvSpPr/>
      </dsp:nvSpPr>
      <dsp:spPr>
        <a:xfrm>
          <a:off x="673357" y="1407078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72C85-5925-4540-AB56-63A720333748}">
      <dsp:nvSpPr>
        <dsp:cNvPr id="0" name=""/>
        <dsp:cNvSpPr/>
      </dsp:nvSpPr>
      <dsp:spPr>
        <a:xfrm>
          <a:off x="937760" y="1325723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7BE50-1AE8-4BD5-AFB9-0EC784EABD19}">
      <dsp:nvSpPr>
        <dsp:cNvPr id="0" name=""/>
        <dsp:cNvSpPr/>
      </dsp:nvSpPr>
      <dsp:spPr>
        <a:xfrm>
          <a:off x="1263179" y="1468094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2D93B1-88A2-499A-BFAE-30E0CC754EA4}">
      <dsp:nvSpPr>
        <dsp:cNvPr id="0" name=""/>
        <dsp:cNvSpPr/>
      </dsp:nvSpPr>
      <dsp:spPr>
        <a:xfrm>
          <a:off x="1466566" y="1569788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A9F4BB-647B-4EA4-91BE-E4A8B0E9A502}">
      <dsp:nvSpPr>
        <dsp:cNvPr id="0" name=""/>
        <dsp:cNvSpPr/>
      </dsp:nvSpPr>
      <dsp:spPr>
        <a:xfrm>
          <a:off x="1751307" y="1793513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0C2D06-6CB6-45DC-8EA0-6A99A178843C}">
      <dsp:nvSpPr>
        <dsp:cNvPr id="0" name=""/>
        <dsp:cNvSpPr/>
      </dsp:nvSpPr>
      <dsp:spPr>
        <a:xfrm>
          <a:off x="1873339" y="2017239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0C522E-6A9C-4B4A-A17E-723BB7D0B5FC}">
      <dsp:nvSpPr>
        <dsp:cNvPr id="0" name=""/>
        <dsp:cNvSpPr/>
      </dsp:nvSpPr>
      <dsp:spPr>
        <a:xfrm>
          <a:off x="815728" y="1590126"/>
          <a:ext cx="373567" cy="3735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F2073-242C-44BF-AA2D-B518DFCBFFB0}">
      <dsp:nvSpPr>
        <dsp:cNvPr id="0" name=""/>
        <dsp:cNvSpPr/>
      </dsp:nvSpPr>
      <dsp:spPr>
        <a:xfrm>
          <a:off x="22519" y="2362996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2DB871-C395-4489-AFD9-4A5590605988}">
      <dsp:nvSpPr>
        <dsp:cNvPr id="0" name=""/>
        <dsp:cNvSpPr/>
      </dsp:nvSpPr>
      <dsp:spPr>
        <a:xfrm>
          <a:off x="144551" y="2546044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7F71F-59D5-46CC-B78B-8CA2CF6BAF0C}">
      <dsp:nvSpPr>
        <dsp:cNvPr id="0" name=""/>
        <dsp:cNvSpPr/>
      </dsp:nvSpPr>
      <dsp:spPr>
        <a:xfrm>
          <a:off x="449632" y="2708754"/>
          <a:ext cx="332060" cy="33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86391-E9F1-49FC-B90C-FBD2AF93E8E7}">
      <dsp:nvSpPr>
        <dsp:cNvPr id="0" name=""/>
        <dsp:cNvSpPr/>
      </dsp:nvSpPr>
      <dsp:spPr>
        <a:xfrm>
          <a:off x="876744" y="2973157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5A0CB-B508-4E5D-A9C4-4BD0750ED64E}">
      <dsp:nvSpPr>
        <dsp:cNvPr id="0" name=""/>
        <dsp:cNvSpPr/>
      </dsp:nvSpPr>
      <dsp:spPr>
        <a:xfrm>
          <a:off x="958099" y="2708754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D691A-96C9-4BE3-B015-8348CA4734D8}">
      <dsp:nvSpPr>
        <dsp:cNvPr id="0" name=""/>
        <dsp:cNvSpPr/>
      </dsp:nvSpPr>
      <dsp:spPr>
        <a:xfrm>
          <a:off x="1161486" y="2993495"/>
          <a:ext cx="145276" cy="14527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F527F-B8A1-429C-BB0A-0D147F9FBDAD}">
      <dsp:nvSpPr>
        <dsp:cNvPr id="0" name=""/>
        <dsp:cNvSpPr/>
      </dsp:nvSpPr>
      <dsp:spPr>
        <a:xfrm>
          <a:off x="1344534" y="2668076"/>
          <a:ext cx="332060" cy="33206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2082E-4282-4D38-AB26-36ADBC9C8D95}">
      <dsp:nvSpPr>
        <dsp:cNvPr id="0" name=""/>
        <dsp:cNvSpPr/>
      </dsp:nvSpPr>
      <dsp:spPr>
        <a:xfrm>
          <a:off x="1791985" y="2586722"/>
          <a:ext cx="228291" cy="22829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80428-FBEA-4AF0-BA12-AC9F78A3E5D1}">
      <dsp:nvSpPr>
        <dsp:cNvPr id="0" name=""/>
        <dsp:cNvSpPr/>
      </dsp:nvSpPr>
      <dsp:spPr>
        <a:xfrm>
          <a:off x="2020276" y="1630465"/>
          <a:ext cx="670459" cy="1279979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D68E7F-5106-4BF2-9515-D90C160FB605}">
      <dsp:nvSpPr>
        <dsp:cNvPr id="0" name=""/>
        <dsp:cNvSpPr/>
      </dsp:nvSpPr>
      <dsp:spPr>
        <a:xfrm>
          <a:off x="2690735" y="1631087"/>
          <a:ext cx="1828525" cy="127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Bahasa Investasi</a:t>
          </a:r>
        </a:p>
      </dsp:txBody>
      <dsp:txXfrm>
        <a:off x="2690735" y="1631087"/>
        <a:ext cx="1828525" cy="1279967"/>
      </dsp:txXfrm>
    </dsp:sp>
    <dsp:sp modelId="{8500604D-A222-4116-964D-7E6DB5C333AE}">
      <dsp:nvSpPr>
        <dsp:cNvPr id="0" name=""/>
        <dsp:cNvSpPr/>
      </dsp:nvSpPr>
      <dsp:spPr>
        <a:xfrm>
          <a:off x="4519260" y="1630465"/>
          <a:ext cx="670459" cy="1279979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CCFAB-7ABC-4D48-B643-607B97F33B64}">
      <dsp:nvSpPr>
        <dsp:cNvPr id="0" name=""/>
        <dsp:cNvSpPr/>
      </dsp:nvSpPr>
      <dsp:spPr>
        <a:xfrm>
          <a:off x="5262860" y="1524685"/>
          <a:ext cx="1554246" cy="155424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/>
            <a:t>Standar</a:t>
          </a:r>
        </a:p>
      </dsp:txBody>
      <dsp:txXfrm>
        <a:off x="5490474" y="1752299"/>
        <a:ext cx="1099018" cy="109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3DAB3-947E-4C4F-B360-006727CCC2FD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74C8-B06B-4846-9769-0E8C598EB04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96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370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37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66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1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39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9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13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B74C8-B06B-4846-9769-0E8C598EB04A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4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BBCF-5D36-4B03-9761-4C530134C400}" type="datetimeFigureOut">
              <a:rPr lang="id-ID" smtClean="0"/>
              <a:pPr/>
              <a:t>29/10/2019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5E7E-0A69-4A8F-A951-DB6C8463B20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dan Gambaran Umum IFRS</a:t>
            </a:r>
            <a:endParaRPr lang="id-ID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4365601" y="6477219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3841054" y="6401819"/>
            <a:ext cx="423664" cy="3684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9" name="Oval 8">
            <a:hlinkClick r:id="" action="ppaction://noaction"/>
          </p:cNvPr>
          <p:cNvSpPr/>
          <p:nvPr/>
        </p:nvSpPr>
        <p:spPr>
          <a:xfrm>
            <a:off x="4658266" y="6482211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hlinkClick r:id="" action="ppaction://noaction"/>
          </p:cNvPr>
          <p:cNvSpPr/>
          <p:nvPr/>
        </p:nvSpPr>
        <p:spPr>
          <a:xfrm>
            <a:off x="4931681" y="6472586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hlinkClick r:id="" action="ppaction://noaction"/>
          </p:cNvPr>
          <p:cNvSpPr/>
          <p:nvPr/>
        </p:nvSpPr>
        <p:spPr>
          <a:xfrm>
            <a:off x="5220072" y="6467594"/>
            <a:ext cx="216024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G:\Chandra Private\Proyek Presentasi\Icon\ip_icon_02_back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8370" y="6303242"/>
            <a:ext cx="510134" cy="510134"/>
          </a:xfrm>
          <a:prstGeom prst="rect">
            <a:avLst/>
          </a:prstGeom>
          <a:noFill/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60843303"/>
              </p:ext>
            </p:extLst>
          </p:nvPr>
        </p:nvGraphicFramePr>
        <p:xfrm>
          <a:off x="251520" y="1412776"/>
          <a:ext cx="69127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4748" y="2060848"/>
            <a:ext cx="2123728" cy="4824536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108980" y="4869160"/>
            <a:ext cx="7035020" cy="2016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108980" y="5104263"/>
            <a:ext cx="7035020" cy="1198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2000" dirty="0">
                <a:solidFill>
                  <a:schemeClr val="accent3">
                    <a:lumMod val="50000"/>
                  </a:schemeClr>
                </a:solidFill>
              </a:rPr>
              <a:t>FADHILAH SYAFRIA, ST, MKOM	</a:t>
            </a: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2000" b="1" dirty="0">
                <a:solidFill>
                  <a:schemeClr val="accent3">
                    <a:lumMod val="50000"/>
                  </a:schemeClr>
                </a:solidFill>
              </a:rPr>
              <a:t>					</a:t>
            </a:r>
            <a:r>
              <a:rPr lang="id-ID" sz="1800" b="1" dirty="0">
                <a:solidFill>
                  <a:schemeClr val="accent3">
                    <a:lumMod val="50000"/>
                  </a:schemeClr>
                </a:solidFill>
              </a:rPr>
              <a:t>JURUSAN TEKNIK INFORMATIKA</a:t>
            </a: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1800" b="1" dirty="0">
                <a:solidFill>
                  <a:schemeClr val="accent3">
                    <a:lumMod val="50000"/>
                  </a:schemeClr>
                </a:solidFill>
              </a:rPr>
              <a:t>					FAKULTAS SAINS &amp; TEKNOLOGI</a:t>
            </a:r>
          </a:p>
          <a:p>
            <a:pPr marL="355600" indent="-342900" algn="l">
              <a:lnSpc>
                <a:spcPct val="100000"/>
              </a:lnSpc>
              <a:spcBef>
                <a:spcPts val="0"/>
              </a:spcBef>
            </a:pPr>
            <a:r>
              <a:rPr lang="id-ID" sz="1800" b="1" dirty="0">
                <a:solidFill>
                  <a:schemeClr val="accent3">
                    <a:lumMod val="50000"/>
                  </a:schemeClr>
                </a:solidFill>
              </a:rPr>
              <a:t>					UIN SUSKA RIAU</a:t>
            </a:r>
            <a:endParaRPr lang="id-ID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9458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699792" y="2636912"/>
            <a:ext cx="6334571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d-ID" b="1" dirty="0">
                <a:solidFill>
                  <a:schemeClr val="accent3">
                    <a:lumMod val="50000"/>
                  </a:schemeClr>
                </a:solidFill>
              </a:rPr>
              <a:t>K-Means</a:t>
            </a:r>
            <a:endParaRPr lang="id-ID" altLang="id-ID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Kasus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8FBC0-E1E9-49E2-9A4F-037073AF47C0}"/>
              </a:ext>
            </a:extLst>
          </p:cNvPr>
          <p:cNvSpPr txBox="1"/>
          <p:nvPr/>
        </p:nvSpPr>
        <p:spPr>
          <a:xfrm>
            <a:off x="299202" y="1183151"/>
            <a:ext cx="101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Iterasi</a:t>
            </a:r>
            <a:r>
              <a:rPr lang="en-US" b="1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A3A213-814B-4A6F-83FA-12CBC6EBAF58}"/>
              </a:ext>
            </a:extLst>
          </p:cNvPr>
          <p:cNvSpPr txBox="1"/>
          <p:nvPr/>
        </p:nvSpPr>
        <p:spPr>
          <a:xfrm>
            <a:off x="323528" y="1588730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1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1A0C-E25C-4E1D-A150-124A84690FAF}"/>
              </a:ext>
            </a:extLst>
          </p:cNvPr>
          <p:cNvSpPr txBox="1"/>
          <p:nvPr/>
        </p:nvSpPr>
        <p:spPr>
          <a:xfrm>
            <a:off x="1687146" y="1644130"/>
            <a:ext cx="3105466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Tentukan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klaster</a:t>
            </a:r>
            <a:r>
              <a:rPr lang="en-US" altLang="en-US" sz="2000" dirty="0"/>
              <a:t> </a:t>
            </a:r>
            <a:r>
              <a:rPr lang="en-US" altLang="en-US" sz="2000" i="1" dirty="0"/>
              <a:t>k</a:t>
            </a:r>
            <a:r>
              <a:rPr lang="en-US" altLang="en-US" sz="2000" dirty="0"/>
              <a:t>=2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73A61-E796-4FD5-83BB-E3B4161EF9D0}"/>
              </a:ext>
            </a:extLst>
          </p:cNvPr>
          <p:cNvSpPr txBox="1"/>
          <p:nvPr/>
        </p:nvSpPr>
        <p:spPr>
          <a:xfrm>
            <a:off x="323528" y="1988840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2</a:t>
            </a:r>
            <a:endParaRPr lang="en-US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FC606-8E34-4886-84A1-9D47CAE9CF29}"/>
              </a:ext>
            </a:extLst>
          </p:cNvPr>
          <p:cNvSpPr txBox="1"/>
          <p:nvPr/>
        </p:nvSpPr>
        <p:spPr>
          <a:xfrm>
            <a:off x="1691680" y="2057915"/>
            <a:ext cx="664207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Tentukan</a:t>
            </a:r>
            <a:r>
              <a:rPr lang="en-US" altLang="en-US" sz="2000" dirty="0"/>
              <a:t> centroid </a:t>
            </a:r>
            <a:r>
              <a:rPr lang="en-US" altLang="en-US" sz="2000" dirty="0" err="1"/>
              <a:t>awal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data </a:t>
            </a:r>
            <a:r>
              <a:rPr lang="en-US" altLang="en-US" sz="2000" dirty="0" err="1"/>
              <a:t>disamping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m1 =(1,1), m2=(2,1)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5D457-81AA-49E2-AA6E-228A482A3427}"/>
              </a:ext>
            </a:extLst>
          </p:cNvPr>
          <p:cNvSpPr txBox="1"/>
          <p:nvPr/>
        </p:nvSpPr>
        <p:spPr>
          <a:xfrm>
            <a:off x="323528" y="2564904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3</a:t>
            </a:r>
            <a:endParaRPr lang="en-US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CB2AD-60B6-4EFD-B13C-8E2D7B0EC39C}"/>
              </a:ext>
            </a:extLst>
          </p:cNvPr>
          <p:cNvSpPr txBox="1"/>
          <p:nvPr/>
        </p:nvSpPr>
        <p:spPr>
          <a:xfrm>
            <a:off x="1691680" y="2633979"/>
            <a:ext cx="7248844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Tempatkan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objek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klaster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terdekat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centroid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yang paling </a:t>
            </a:r>
            <a:r>
              <a:rPr lang="en-US" altLang="en-US" sz="2000" dirty="0" err="1"/>
              <a:t>dekat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selisihnya</a:t>
            </a:r>
            <a:r>
              <a:rPr lang="en-US" altLang="en-US" sz="2000" dirty="0"/>
              <a:t>(</a:t>
            </a:r>
            <a:r>
              <a:rPr lang="en-US" altLang="en-US" sz="2000" dirty="0" err="1"/>
              <a:t>jaraknya</a:t>
            </a:r>
            <a:r>
              <a:rPr lang="en-US" altLang="en-US" sz="2000" dirty="0"/>
              <a:t>). 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rumus</a:t>
            </a:r>
            <a:r>
              <a:rPr lang="en-US" altLang="en-US" sz="2000" dirty="0"/>
              <a:t> Euclidean Distance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EBA018-48DF-4511-B0CD-27C18EB07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71535"/>
              </p:ext>
            </p:extLst>
          </p:nvPr>
        </p:nvGraphicFramePr>
        <p:xfrm>
          <a:off x="2962087" y="3933056"/>
          <a:ext cx="5930393" cy="2415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752">
                  <a:extLst>
                    <a:ext uri="{9D8B030D-6E8A-4147-A177-3AD203B41FA5}">
                      <a16:colId xmlns:a16="http://schemas.microsoft.com/office/drawing/2014/main" val="623418054"/>
                    </a:ext>
                  </a:extLst>
                </a:gridCol>
                <a:gridCol w="716206">
                  <a:extLst>
                    <a:ext uri="{9D8B030D-6E8A-4147-A177-3AD203B41FA5}">
                      <a16:colId xmlns:a16="http://schemas.microsoft.com/office/drawing/2014/main" val="2813119385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494934595"/>
                    </a:ext>
                  </a:extLst>
                </a:gridCol>
                <a:gridCol w="1041752">
                  <a:extLst>
                    <a:ext uri="{9D8B030D-6E8A-4147-A177-3AD203B41FA5}">
                      <a16:colId xmlns:a16="http://schemas.microsoft.com/office/drawing/2014/main" val="3937085507"/>
                    </a:ext>
                  </a:extLst>
                </a:gridCol>
                <a:gridCol w="1041752">
                  <a:extLst>
                    <a:ext uri="{9D8B030D-6E8A-4147-A177-3AD203B41FA5}">
                      <a16:colId xmlns:a16="http://schemas.microsoft.com/office/drawing/2014/main" val="1286371633"/>
                    </a:ext>
                  </a:extLst>
                </a:gridCol>
                <a:gridCol w="651095">
                  <a:extLst>
                    <a:ext uri="{9D8B030D-6E8A-4147-A177-3AD203B41FA5}">
                      <a16:colId xmlns:a16="http://schemas.microsoft.com/office/drawing/2014/main" val="2165064340"/>
                    </a:ext>
                  </a:extLst>
                </a:gridCol>
                <a:gridCol w="699927">
                  <a:extLst>
                    <a:ext uri="{9D8B030D-6E8A-4147-A177-3AD203B41FA5}">
                      <a16:colId xmlns:a16="http://schemas.microsoft.com/office/drawing/2014/main" val="5410368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Instance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X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Y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dC1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dC2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C1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dirty="0">
                          <a:effectLst/>
                        </a:rPr>
                        <a:t>C2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035962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A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2,236068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9736631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B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2,828427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2,236068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81430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C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3,605551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2,828427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2062681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D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4,472136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3,605551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538131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2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1,414214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499943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F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3,162278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2,236068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08845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G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07395"/>
                  </a:ext>
                </a:extLst>
              </a:tr>
              <a:tr h="265979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u="none" strike="noStrike" dirty="0">
                          <a:effectLst/>
                        </a:rPr>
                        <a:t>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501525"/>
                  </a:ext>
                </a:extLst>
              </a:tr>
            </a:tbl>
          </a:graphicData>
        </a:graphic>
      </p:graphicFrame>
      <p:pic>
        <p:nvPicPr>
          <p:cNvPr id="23" name="Picture 2" descr="D:\Kampus\Mata Kuliah yg Dipegang\Aljabar Linier\Ganjil 2014\LogoBaruUIN.jpg">
            <a:extLst>
              <a:ext uri="{FF2B5EF4-FFF2-40B4-BE49-F238E27FC236}">
                <a16:creationId xmlns:a16="http://schemas.microsoft.com/office/drawing/2014/main" id="{56CD571E-E76A-4479-BC83-6AD3E0DB8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926968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B5F700-0894-44AB-AFBC-9FF5057DBEB1}"/>
              </a:ext>
            </a:extLst>
          </p:cNvPr>
          <p:cNvSpPr/>
          <p:nvPr/>
        </p:nvSpPr>
        <p:spPr>
          <a:xfrm>
            <a:off x="6267450" y="6318818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BEC3E-3380-4E9C-8087-11E6EACB91E9}"/>
              </a:ext>
            </a:extLst>
          </p:cNvPr>
          <p:cNvSpPr txBox="1"/>
          <p:nvPr/>
        </p:nvSpPr>
        <p:spPr>
          <a:xfrm>
            <a:off x="2987646" y="3564943"/>
            <a:ext cx="9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Tabel</a:t>
            </a:r>
            <a:r>
              <a:rPr lang="en-US" sz="2000" b="1" dirty="0"/>
              <a:t> 2</a:t>
            </a:r>
            <a:endParaRPr lang="en-ID" sz="2000" b="1" dirty="0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E89EAA5C-0D86-4648-91E5-24A33FEF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55527" r="37936" b="24599"/>
          <a:stretch>
            <a:fillRect/>
          </a:stretch>
        </p:blipFill>
        <p:spPr bwMode="auto">
          <a:xfrm>
            <a:off x="467544" y="4143151"/>
            <a:ext cx="2286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74092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Kasus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5D457-81AA-49E2-AA6E-228A482A3427}"/>
              </a:ext>
            </a:extLst>
          </p:cNvPr>
          <p:cNvSpPr txBox="1"/>
          <p:nvPr/>
        </p:nvSpPr>
        <p:spPr>
          <a:xfrm>
            <a:off x="323528" y="1196752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4</a:t>
            </a:r>
            <a:endParaRPr lang="en-US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CB2AD-60B6-4EFD-B13C-8E2D7B0EC39C}"/>
              </a:ext>
            </a:extLst>
          </p:cNvPr>
          <p:cNvSpPr txBox="1"/>
          <p:nvPr/>
        </p:nvSpPr>
        <p:spPr>
          <a:xfrm>
            <a:off x="1691680" y="1214068"/>
            <a:ext cx="415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err="1"/>
              <a:t>Menghitung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centroid yang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: </a:t>
            </a:r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C021321B-57D2-44EB-A15F-642028F3C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08989"/>
              </p:ext>
            </p:extLst>
          </p:nvPr>
        </p:nvGraphicFramePr>
        <p:xfrm>
          <a:off x="1907704" y="1687207"/>
          <a:ext cx="3505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2323092" imgH="215806" progId="Equation.3">
                  <p:embed/>
                </p:oleObj>
              </mc:Choice>
              <mc:Fallback>
                <p:oleObj name="Equation" r:id="rId6" imgW="2323092" imgH="215806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C021321B-57D2-44EB-A15F-642028F3C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87207"/>
                        <a:ext cx="3505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>
            <a:extLst>
              <a:ext uri="{FF2B5EF4-FFF2-40B4-BE49-F238E27FC236}">
                <a16:creationId xmlns:a16="http://schemas.microsoft.com/office/drawing/2014/main" id="{C072AE7F-A9F9-4173-BA61-C8CFE9B5A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151324"/>
              </p:ext>
            </p:extLst>
          </p:nvPr>
        </p:nvGraphicFramePr>
        <p:xfrm>
          <a:off x="1907704" y="2144407"/>
          <a:ext cx="4419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8" imgW="3517900" imgH="215900" progId="Equation.3">
                  <p:embed/>
                </p:oleObj>
              </mc:Choice>
              <mc:Fallback>
                <p:oleObj name="Equation" r:id="rId8" imgW="3517900" imgH="215900" progId="Equation.3">
                  <p:embed/>
                  <p:pic>
                    <p:nvPicPr>
                      <p:cNvPr id="21" name="Object 14">
                        <a:extLst>
                          <a:ext uri="{FF2B5EF4-FFF2-40B4-BE49-F238E27FC236}">
                            <a16:creationId xmlns:a16="http://schemas.microsoft.com/office/drawing/2014/main" id="{C072AE7F-A9F9-4173-BA61-C8CFE9B5A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44407"/>
                        <a:ext cx="4419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740AA29-4299-476D-8940-4F95D46EAD38}"/>
              </a:ext>
            </a:extLst>
          </p:cNvPr>
          <p:cNvSpPr txBox="1"/>
          <p:nvPr/>
        </p:nvSpPr>
        <p:spPr>
          <a:xfrm>
            <a:off x="323528" y="4739766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5</a:t>
            </a:r>
            <a:endParaRPr lang="en-US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3CDAD-2734-4DE7-998E-B2F1CD8BC829}"/>
              </a:ext>
            </a:extLst>
          </p:cNvPr>
          <p:cNvSpPr txBox="1"/>
          <p:nvPr/>
        </p:nvSpPr>
        <p:spPr>
          <a:xfrm>
            <a:off x="1691680" y="4757082"/>
            <a:ext cx="732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en-US" sz="2000" dirty="0"/>
              <a:t>Tugaskan lagi setiap objek dengan memakai pusat klaster yang baru.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E3335-6417-4B03-AFFD-2F9792681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7704" y="2636912"/>
            <a:ext cx="4876750" cy="16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195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Kasus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8FBC0-E1E9-49E2-9A4F-037073AF47C0}"/>
              </a:ext>
            </a:extLst>
          </p:cNvPr>
          <p:cNvSpPr txBox="1"/>
          <p:nvPr/>
        </p:nvSpPr>
        <p:spPr>
          <a:xfrm>
            <a:off x="387792" y="980728"/>
            <a:ext cx="101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Iterasi</a:t>
            </a:r>
            <a:r>
              <a:rPr lang="en-US" b="1" dirty="0"/>
              <a:t>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E95E38-87E1-4EBB-A657-181A7C9204F1}"/>
              </a:ext>
            </a:extLst>
          </p:cNvPr>
          <p:cNvSpPr txBox="1"/>
          <p:nvPr/>
        </p:nvSpPr>
        <p:spPr>
          <a:xfrm>
            <a:off x="323528" y="1380838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3</a:t>
            </a:r>
            <a:endParaRPr lang="en-US" u="sng" dirty="0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9594FBA1-389E-4262-8F75-F7E374C8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48903" r="37936" b="30518"/>
          <a:stretch>
            <a:fillRect/>
          </a:stretch>
        </p:blipFill>
        <p:spPr bwMode="auto">
          <a:xfrm>
            <a:off x="742957" y="2022523"/>
            <a:ext cx="2667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A37186-495B-407E-9ECB-B2ACD2168E65}"/>
              </a:ext>
            </a:extLst>
          </p:cNvPr>
          <p:cNvSpPr txBox="1"/>
          <p:nvPr/>
        </p:nvSpPr>
        <p:spPr>
          <a:xfrm>
            <a:off x="3635718" y="1348900"/>
            <a:ext cx="9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Tabel</a:t>
            </a:r>
            <a:r>
              <a:rPr lang="en-US" sz="2000" b="1" dirty="0"/>
              <a:t> 3</a:t>
            </a:r>
            <a:endParaRPr lang="en-ID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F4AA6-7A77-4637-8702-BD3724C5C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0753"/>
              </p:ext>
            </p:extLst>
          </p:nvPr>
        </p:nvGraphicFramePr>
        <p:xfrm>
          <a:off x="3752249" y="1848426"/>
          <a:ext cx="5140231" cy="229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353">
                  <a:extLst>
                    <a:ext uri="{9D8B030D-6E8A-4147-A177-3AD203B41FA5}">
                      <a16:colId xmlns:a16="http://schemas.microsoft.com/office/drawing/2014/main" val="3558342845"/>
                    </a:ext>
                  </a:extLst>
                </a:gridCol>
                <a:gridCol w="585994">
                  <a:extLst>
                    <a:ext uri="{9D8B030D-6E8A-4147-A177-3AD203B41FA5}">
                      <a16:colId xmlns:a16="http://schemas.microsoft.com/office/drawing/2014/main" val="2003260129"/>
                    </a:ext>
                  </a:extLst>
                </a:gridCol>
                <a:gridCol w="603751">
                  <a:extLst>
                    <a:ext uri="{9D8B030D-6E8A-4147-A177-3AD203B41FA5}">
                      <a16:colId xmlns:a16="http://schemas.microsoft.com/office/drawing/2014/main" val="1094305045"/>
                    </a:ext>
                  </a:extLst>
                </a:gridCol>
                <a:gridCol w="937893">
                  <a:extLst>
                    <a:ext uri="{9D8B030D-6E8A-4147-A177-3AD203B41FA5}">
                      <a16:colId xmlns:a16="http://schemas.microsoft.com/office/drawing/2014/main" val="276910944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5492104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87475176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76730923"/>
                    </a:ext>
                  </a:extLst>
                </a:gridCol>
              </a:tblGrid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Instance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>
                          <a:effectLst/>
                        </a:rPr>
                        <a:t>X</a:t>
                      </a:r>
                      <a:endParaRPr lang="en-ID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Y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dC1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dC2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C1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C2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32750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A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2,668333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305157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B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2,236068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0,848528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644740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C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3,162278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0,72111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258718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D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4,123106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1,523155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0530389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2,630589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2281222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F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0,565685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447660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G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2,952965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536963"/>
                  </a:ext>
                </a:extLst>
              </a:tr>
              <a:tr h="255476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H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1,414214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2,126029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11229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18E3EC0-5412-47C8-9951-2D058E78E88F}"/>
              </a:ext>
            </a:extLst>
          </p:cNvPr>
          <p:cNvSpPr txBox="1"/>
          <p:nvPr/>
        </p:nvSpPr>
        <p:spPr>
          <a:xfrm>
            <a:off x="323528" y="4293096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4</a:t>
            </a:r>
            <a:endParaRPr lang="en-US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819C9-A1B5-49A6-A283-9D5B521E6B47}"/>
              </a:ext>
            </a:extLst>
          </p:cNvPr>
          <p:cNvSpPr txBox="1"/>
          <p:nvPr/>
        </p:nvSpPr>
        <p:spPr>
          <a:xfrm>
            <a:off x="1691680" y="4310412"/>
            <a:ext cx="415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err="1"/>
              <a:t>Menghitung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centroid yang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BD78B9A3-2351-4E13-82F0-5CFF18625C18}"/>
                  </a:ext>
                </a:extLst>
              </p:cNvPr>
              <p:cNvSpPr txBox="1"/>
              <p:nvPr/>
            </p:nvSpPr>
            <p:spPr bwMode="auto">
              <a:xfrm>
                <a:off x="1620142" y="4653136"/>
                <a:ext cx="6495443" cy="35032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1+1+1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3+2+1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,25 ;1,75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BD78B9A3-2351-4E13-82F0-5CFF1862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142" y="4653136"/>
                <a:ext cx="6495443" cy="350327"/>
              </a:xfrm>
              <a:prstGeom prst="rect">
                <a:avLst/>
              </a:prstGeom>
              <a:blipFill>
                <a:blip r:embed="rId6"/>
                <a:stretch>
                  <a:fillRect b="-1896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5FB71218-7AA5-49CC-92AD-552CFCD585F9}"/>
                  </a:ext>
                </a:extLst>
              </p:cNvPr>
              <p:cNvSpPr txBox="1"/>
              <p:nvPr/>
            </p:nvSpPr>
            <p:spPr bwMode="auto">
              <a:xfrm>
                <a:off x="1187624" y="5110336"/>
                <a:ext cx="7111859" cy="3569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3+4+5+4</m:t>
                              </m:r>
                            </m:e>
                          </m:d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3+3+3+2</m:t>
                              </m:r>
                            </m:e>
                          </m:d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D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fName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5FB71218-7AA5-49CC-92AD-552CFCD58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5110336"/>
                <a:ext cx="7111859" cy="356914"/>
              </a:xfrm>
              <a:prstGeom prst="rect">
                <a:avLst/>
              </a:prstGeom>
              <a:blipFill>
                <a:blip r:embed="rId7"/>
                <a:stretch>
                  <a:fillRect b="-1694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6BB64D3-673F-43CA-8236-ADD5453DC852}"/>
              </a:ext>
            </a:extLst>
          </p:cNvPr>
          <p:cNvSpPr txBox="1"/>
          <p:nvPr/>
        </p:nvSpPr>
        <p:spPr>
          <a:xfrm>
            <a:off x="323528" y="6467958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5</a:t>
            </a:r>
            <a:endParaRPr lang="en-US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47A93-D7B9-461C-B632-F5665A6AD4C4}"/>
              </a:ext>
            </a:extLst>
          </p:cNvPr>
          <p:cNvSpPr txBox="1"/>
          <p:nvPr/>
        </p:nvSpPr>
        <p:spPr>
          <a:xfrm>
            <a:off x="1691680" y="6485274"/>
            <a:ext cx="732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en-US" sz="2000" dirty="0"/>
              <a:t>Tugaskan lagi setiap objek dengan memakai pusat klaster yang baru.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BF4F75-B0C8-4FAE-8D00-E8EF6DC8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34012" r="27359" b="58249"/>
          <a:stretch>
            <a:fillRect/>
          </a:stretch>
        </p:blipFill>
        <p:spPr bwMode="auto">
          <a:xfrm>
            <a:off x="1763688" y="5445224"/>
            <a:ext cx="5606768" cy="108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23450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Kasus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8FBC0-E1E9-49E2-9A4F-037073AF47C0}"/>
              </a:ext>
            </a:extLst>
          </p:cNvPr>
          <p:cNvSpPr txBox="1"/>
          <p:nvPr/>
        </p:nvSpPr>
        <p:spPr>
          <a:xfrm>
            <a:off x="323528" y="980728"/>
            <a:ext cx="101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Iterasi</a:t>
            </a:r>
            <a:r>
              <a:rPr lang="en-US" b="1" dirty="0"/>
              <a:t>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E95E38-87E1-4EBB-A657-181A7C9204F1}"/>
              </a:ext>
            </a:extLst>
          </p:cNvPr>
          <p:cNvSpPr txBox="1"/>
          <p:nvPr/>
        </p:nvSpPr>
        <p:spPr>
          <a:xfrm>
            <a:off x="323528" y="1308830"/>
            <a:ext cx="122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Langkah</a:t>
            </a:r>
            <a:r>
              <a:rPr lang="en-US" sz="2000" u="sng" dirty="0"/>
              <a:t> 3</a:t>
            </a:r>
            <a:endParaRPr lang="en-US" u="sng" dirty="0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9594FBA1-389E-4262-8F75-F7E374C8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48903" r="37936" b="30518"/>
          <a:stretch>
            <a:fillRect/>
          </a:stretch>
        </p:blipFill>
        <p:spPr bwMode="auto">
          <a:xfrm>
            <a:off x="742957" y="1950515"/>
            <a:ext cx="2667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A37186-495B-407E-9ECB-B2ACD2168E65}"/>
              </a:ext>
            </a:extLst>
          </p:cNvPr>
          <p:cNvSpPr txBox="1"/>
          <p:nvPr/>
        </p:nvSpPr>
        <p:spPr>
          <a:xfrm>
            <a:off x="3635718" y="1380838"/>
            <a:ext cx="9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Tabel</a:t>
            </a:r>
            <a:r>
              <a:rPr lang="en-US" sz="2000" b="1" dirty="0"/>
              <a:t> 4</a:t>
            </a:r>
            <a:endParaRPr lang="en-ID" sz="20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AC008A-D504-451A-BFDB-016935C95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33835"/>
              </p:ext>
            </p:extLst>
          </p:nvPr>
        </p:nvGraphicFramePr>
        <p:xfrm>
          <a:off x="3767344" y="1824688"/>
          <a:ext cx="5053128" cy="2354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71">
                  <a:extLst>
                    <a:ext uri="{9D8B030D-6E8A-4147-A177-3AD203B41FA5}">
                      <a16:colId xmlns:a16="http://schemas.microsoft.com/office/drawing/2014/main" val="2400407390"/>
                    </a:ext>
                  </a:extLst>
                </a:gridCol>
                <a:gridCol w="559606">
                  <a:extLst>
                    <a:ext uri="{9D8B030D-6E8A-4147-A177-3AD203B41FA5}">
                      <a16:colId xmlns:a16="http://schemas.microsoft.com/office/drawing/2014/main" val="35618128"/>
                    </a:ext>
                  </a:extLst>
                </a:gridCol>
                <a:gridCol w="576563">
                  <a:extLst>
                    <a:ext uri="{9D8B030D-6E8A-4147-A177-3AD203B41FA5}">
                      <a16:colId xmlns:a16="http://schemas.microsoft.com/office/drawing/2014/main" val="2294976573"/>
                    </a:ext>
                  </a:extLst>
                </a:gridCol>
                <a:gridCol w="1014756">
                  <a:extLst>
                    <a:ext uri="{9D8B030D-6E8A-4147-A177-3AD203B41FA5}">
                      <a16:colId xmlns:a16="http://schemas.microsoft.com/office/drawing/2014/main" val="34361768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5259623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598498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59911794"/>
                    </a:ext>
                  </a:extLst>
                </a:gridCol>
              </a:tblGrid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Instance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X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Y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dC1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dC2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C1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</a:rPr>
                        <a:t>C2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060936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A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1,274755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3,010399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189312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B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2,150581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1,030776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088996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C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3,020761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0,25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015845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D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3,952847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1,030776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611860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0,353553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3,092329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046751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F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2,76134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0,75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90548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>
                          <a:effectLst/>
                        </a:rPr>
                        <a:t>G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0,790569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3,473111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88527"/>
                  </a:ext>
                </a:extLst>
              </a:tr>
              <a:tr h="261663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effectLst/>
                        </a:rPr>
                        <a:t>H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1,06066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2,657536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>
                          <a:effectLst/>
                        </a:rPr>
                        <a:t>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600" u="none" strike="noStrike" dirty="0">
                          <a:effectLst/>
                        </a:rPr>
                        <a:t>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595420"/>
                  </a:ext>
                </a:extLst>
              </a:tr>
            </a:tbl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436E1973-171A-43C2-821E-DAB82CEB4D63}"/>
              </a:ext>
            </a:extLst>
          </p:cNvPr>
          <p:cNvSpPr txBox="1">
            <a:spLocks noChangeArrowheads="1"/>
          </p:cNvSpPr>
          <p:nvPr/>
        </p:nvSpPr>
        <p:spPr>
          <a:xfrm>
            <a:off x="528448" y="4223396"/>
            <a:ext cx="8075999" cy="2265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00" dirty="0" err="1"/>
              <a:t>Dapat</a:t>
            </a:r>
            <a:r>
              <a:rPr lang="en-US" altLang="en-US" sz="1900" dirty="0"/>
              <a:t> </a:t>
            </a:r>
            <a:r>
              <a:rPr lang="en-US" altLang="en-US" sz="1900" dirty="0" err="1"/>
              <a:t>dilihat</a:t>
            </a:r>
            <a:r>
              <a:rPr lang="en-US" altLang="en-US" sz="1900" dirty="0"/>
              <a:t> pada </a:t>
            </a:r>
            <a:r>
              <a:rPr lang="en-US" altLang="en-US" sz="1900" dirty="0" err="1"/>
              <a:t>tabel</a:t>
            </a:r>
            <a:r>
              <a:rPr lang="en-US" altLang="en-US" sz="1900" dirty="0"/>
              <a:t> 4 , </a:t>
            </a:r>
            <a:r>
              <a:rPr lang="en-US" altLang="en-US" sz="1900" dirty="0" err="1"/>
              <a:t>tidak</a:t>
            </a:r>
            <a:r>
              <a:rPr lang="en-US" altLang="en-US" sz="1900" dirty="0"/>
              <a:t> </a:t>
            </a:r>
            <a:r>
              <a:rPr lang="en-US" altLang="en-US" sz="1900" dirty="0" err="1"/>
              <a:t>ada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perubahan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anggota</a:t>
            </a:r>
            <a:r>
              <a:rPr lang="en-US" altLang="en-US" sz="1900" dirty="0"/>
              <a:t> </a:t>
            </a:r>
            <a:r>
              <a:rPr lang="en-US" altLang="en-US" sz="1900" dirty="0" err="1"/>
              <a:t>lagi</a:t>
            </a:r>
            <a:r>
              <a:rPr lang="en-US" altLang="en-US" sz="1900" dirty="0"/>
              <a:t> pada </a:t>
            </a:r>
            <a:r>
              <a:rPr lang="en-US" altLang="en-US" sz="1900" dirty="0" err="1"/>
              <a:t>masing-masing</a:t>
            </a:r>
            <a:r>
              <a:rPr lang="en-US" altLang="en-US" sz="1900" dirty="0"/>
              <a:t> cluster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Hasil </a:t>
            </a:r>
            <a:r>
              <a:rPr lang="en-US" altLang="en-US" sz="1900" dirty="0" err="1"/>
              <a:t>akhir</a:t>
            </a:r>
            <a:r>
              <a:rPr lang="en-US" altLang="en-US" sz="1900" dirty="0"/>
              <a:t> </a:t>
            </a:r>
            <a:r>
              <a:rPr lang="en-US" altLang="en-US" sz="1900" dirty="0" err="1"/>
              <a:t>yaitu</a:t>
            </a:r>
            <a:r>
              <a:rPr lang="en-US" altLang="en-US" sz="1900" dirty="0"/>
              <a:t>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/>
              <a:t>	cluster1={A,E,G,H}, dan cluster2={B,C,D,F} </a:t>
            </a:r>
            <a:r>
              <a:rPr lang="en-US" altLang="en-US" sz="1900" dirty="0" err="1"/>
              <a:t>dengan</a:t>
            </a:r>
            <a:r>
              <a:rPr lang="en-US" altLang="en-US" sz="1900" dirty="0"/>
              <a:t> </a:t>
            </a:r>
            <a:r>
              <a:rPr lang="en-US" altLang="en-US" sz="1900" dirty="0" err="1"/>
              <a:t>nilai</a:t>
            </a:r>
            <a:r>
              <a:rPr lang="en-US" altLang="en-US" sz="1900" dirty="0"/>
              <a:t> SSE = 6,25 dan </a:t>
            </a:r>
            <a:r>
              <a:rPr lang="en-US" altLang="en-US" sz="1900" dirty="0" err="1"/>
              <a:t>jumlah</a:t>
            </a:r>
            <a:r>
              <a:rPr lang="en-US" altLang="en-US" sz="1900" dirty="0"/>
              <a:t> </a:t>
            </a:r>
            <a:r>
              <a:rPr lang="en-US" altLang="en-US" sz="1900" dirty="0" err="1"/>
              <a:t>iterasi</a:t>
            </a:r>
            <a:r>
              <a:rPr lang="en-US" altLang="en-US" sz="1900" dirty="0"/>
              <a:t> 3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4F82FB3B-1C22-4211-9DC0-50CA705B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51332" r="27359" b="39702"/>
          <a:stretch>
            <a:fillRect/>
          </a:stretch>
        </p:blipFill>
        <p:spPr bwMode="auto">
          <a:xfrm>
            <a:off x="1907704" y="4797152"/>
            <a:ext cx="6101766" cy="1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34081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TUGAS 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945949-6711-41B3-9465-DC69924A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05826"/>
              </p:ext>
            </p:extLst>
          </p:nvPr>
        </p:nvGraphicFramePr>
        <p:xfrm>
          <a:off x="467544" y="1340768"/>
          <a:ext cx="6552728" cy="4017640"/>
        </p:xfrm>
        <a:graphic>
          <a:graphicData uri="http://schemas.openxmlformats.org/drawingml/2006/table">
            <a:tbl>
              <a:tblPr firstRow="1" firstCol="1" bandRow="1"/>
              <a:tblGrid>
                <a:gridCol w="550457">
                  <a:extLst>
                    <a:ext uri="{9D8B030D-6E8A-4147-A177-3AD203B41FA5}">
                      <a16:colId xmlns:a16="http://schemas.microsoft.com/office/drawing/2014/main" val="1456124733"/>
                    </a:ext>
                  </a:extLst>
                </a:gridCol>
                <a:gridCol w="2038983">
                  <a:extLst>
                    <a:ext uri="{9D8B030D-6E8A-4147-A177-3AD203B41FA5}">
                      <a16:colId xmlns:a16="http://schemas.microsoft.com/office/drawing/2014/main" val="4163423087"/>
                    </a:ext>
                  </a:extLst>
                </a:gridCol>
                <a:gridCol w="1321096">
                  <a:extLst>
                    <a:ext uri="{9D8B030D-6E8A-4147-A177-3AD203B41FA5}">
                      <a16:colId xmlns:a16="http://schemas.microsoft.com/office/drawing/2014/main" val="4066836082"/>
                    </a:ext>
                  </a:extLst>
                </a:gridCol>
                <a:gridCol w="1321096">
                  <a:extLst>
                    <a:ext uri="{9D8B030D-6E8A-4147-A177-3AD203B41FA5}">
                      <a16:colId xmlns:a16="http://schemas.microsoft.com/office/drawing/2014/main" val="2909970788"/>
                    </a:ext>
                  </a:extLst>
                </a:gridCol>
                <a:gridCol w="1321096">
                  <a:extLst>
                    <a:ext uri="{9D8B030D-6E8A-4147-A177-3AD203B41FA5}">
                      <a16:colId xmlns:a16="http://schemas.microsoft.com/office/drawing/2014/main" val="375809983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"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 MAHASISWA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TUGAS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UAS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8526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95436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Sintia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578559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Iqbal 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1484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Dilan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63288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Ratna</a:t>
                      </a:r>
                      <a:endParaRPr lang="en-ID" sz="16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43282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Merry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5422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Rudi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655109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Hafiz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56325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Gede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60334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Christian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77880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Justin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496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Jesika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6713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90195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Siska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69081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Reitama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D" sz="160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D" sz="16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3825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D1E4D19-C5EE-429C-8758-FE8C018F5641}"/>
              </a:ext>
            </a:extLst>
          </p:cNvPr>
          <p:cNvSpPr/>
          <p:nvPr/>
        </p:nvSpPr>
        <p:spPr>
          <a:xfrm>
            <a:off x="683568" y="5645083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tabel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dataset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15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mahasiswa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pada MK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Pemrograman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Kelompokkan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lah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mahasiswa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tesebut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3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kelompok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yaitu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kelompok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pintar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sedang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rgbClr val="666666"/>
                </a:solidFill>
                <a:latin typeface="Times New Roman" panose="02020603050405020304" pitchFamily="18" charset="0"/>
              </a:rPr>
              <a:t>kurang</a:t>
            </a:r>
            <a:r>
              <a:rPr lang="en-ID" dirty="0">
                <a:solidFill>
                  <a:srgbClr val="666666"/>
                </a:solidFill>
                <a:latin typeface="Times New Roman" panose="02020603050405020304" pitchFamily="18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599136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en-US" sz="4800" b="1" dirty="0"/>
              <a:t>Pengklasteran (</a:t>
            </a:r>
            <a:r>
              <a:rPr lang="nb-NO" altLang="en-US" sz="4800" b="1" i="1" dirty="0"/>
              <a:t>Clustering</a:t>
            </a:r>
            <a:r>
              <a:rPr lang="nb-NO" altLang="en-US" sz="4800" b="1" dirty="0"/>
              <a:t>)</a:t>
            </a:r>
            <a:r>
              <a:rPr lang="en-US" altLang="en-US" sz="4800" dirty="0"/>
              <a:t> 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59BDD21-3476-4944-A9DA-4BD18B565D3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28798"/>
            <a:ext cx="7924800" cy="374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 err="1"/>
              <a:t>Pengelompokkan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sejumlah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objek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klaster</a:t>
            </a:r>
            <a:r>
              <a:rPr lang="en-US" altLang="en-US" sz="2400" dirty="0"/>
              <a:t> (group) </a:t>
            </a:r>
            <a:r>
              <a:rPr lang="en-US" altLang="en-US" sz="2400" dirty="0" err="1"/>
              <a:t>sehingga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klaster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berisi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semirip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mungkin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Termasuk</a:t>
            </a:r>
            <a:r>
              <a:rPr lang="en-US" altLang="en-US" sz="2400" dirty="0"/>
              <a:t> unsupervised learning</a:t>
            </a:r>
          </a:p>
          <a:p>
            <a:pPr>
              <a:lnSpc>
                <a:spcPct val="80000"/>
              </a:lnSpc>
            </a:pPr>
            <a:r>
              <a:rPr lang="nb-NO" altLang="en-US" sz="2400" dirty="0"/>
              <a:t>Data pada teknik pengklasteran tidak diketahui keluarannya (outputnya atau labelnya)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Terdapat</a:t>
            </a:r>
            <a:r>
              <a:rPr lang="en-US" altLang="en-US" sz="2400" dirty="0"/>
              <a:t>  2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data clustering yang </a:t>
            </a:r>
            <a:r>
              <a:rPr lang="en-US" altLang="en-US" sz="2400" dirty="0" err="1"/>
              <a:t>sering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pengelompokan</a:t>
            </a:r>
            <a:r>
              <a:rPr lang="en-US" altLang="en-US" sz="2400" dirty="0"/>
              <a:t> data,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Hierarchical dan Non-Hierarchical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en-US" sz="4800" b="1" dirty="0"/>
              <a:t>Pengklasteran (</a:t>
            </a:r>
            <a:r>
              <a:rPr lang="nb-NO" altLang="en-US" sz="4800" b="1" i="1" dirty="0"/>
              <a:t>Clustering</a:t>
            </a:r>
            <a:r>
              <a:rPr lang="nb-NO" altLang="en-US" sz="4800" b="1" dirty="0"/>
              <a:t>)</a:t>
            </a:r>
            <a:r>
              <a:rPr lang="en-US" altLang="en-US" sz="4800" dirty="0"/>
              <a:t> 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17CB-29F2-4C01-9213-9832EDC69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1988839"/>
            <a:ext cx="4709340" cy="37376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F2C0EC-BB9E-4421-8BAE-EB401968A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1988840"/>
            <a:ext cx="4309611" cy="374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45923-77CB-4D63-B83A-E45B5711648E}"/>
              </a:ext>
            </a:extLst>
          </p:cNvPr>
          <p:cNvSpPr txBox="1"/>
          <p:nvPr/>
        </p:nvSpPr>
        <p:spPr>
          <a:xfrm>
            <a:off x="1331640" y="1331476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Partitional Clustering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92463-70DD-451A-AE68-A827095C675B}"/>
              </a:ext>
            </a:extLst>
          </p:cNvPr>
          <p:cNvSpPr txBox="1"/>
          <p:nvPr/>
        </p:nvSpPr>
        <p:spPr>
          <a:xfrm>
            <a:off x="5880424" y="1331476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Clustering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396250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en-US" sz="4800" b="1" dirty="0"/>
              <a:t>Pengklasteran (</a:t>
            </a:r>
            <a:r>
              <a:rPr lang="nb-NO" altLang="en-US" sz="4800" b="1" i="1" dirty="0"/>
              <a:t>Clustering</a:t>
            </a:r>
            <a:r>
              <a:rPr lang="nb-NO" altLang="en-US" sz="4800" b="1" dirty="0"/>
              <a:t>)</a:t>
            </a:r>
            <a:r>
              <a:rPr lang="en-US" altLang="en-US" sz="4800" dirty="0"/>
              <a:t> </a:t>
            </a:r>
            <a:endParaRPr lang="id-ID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59BDD21-3476-4944-A9DA-4BD18B565D3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151793"/>
            <a:ext cx="7924800" cy="486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fungsi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kriteria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kesalahan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kuadrat</a:t>
            </a:r>
            <a:r>
              <a:rPr lang="en-US" altLang="en-US" sz="2400" dirty="0"/>
              <a:t> (sum of squared-error, SSE) yang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mengukur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kualitas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klastering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dibuat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     p Є Ci = </a:t>
            </a:r>
            <a:r>
              <a:rPr lang="en-US" altLang="en-US" sz="2400" dirty="0" err="1"/>
              <a:t>tiap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poin</a:t>
            </a:r>
            <a:r>
              <a:rPr lang="en-US" altLang="en-US" sz="2400" dirty="0"/>
              <a:t> pada cluster i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     mi = centroid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cluster i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i="1" dirty="0"/>
              <a:t>     d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jarak</a:t>
            </a:r>
            <a:r>
              <a:rPr lang="en-US" altLang="en-US" sz="2400" dirty="0"/>
              <a:t>/ distances/ variance </a:t>
            </a:r>
            <a:r>
              <a:rPr lang="en-US" altLang="en-US" sz="2400" dirty="0" err="1"/>
              <a:t>terdekat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masing-masing</a:t>
            </a:r>
            <a:r>
              <a:rPr lang="en-US" altLang="en-US" sz="2400" dirty="0"/>
              <a:t> cluster </a:t>
            </a:r>
            <a:r>
              <a:rPr lang="en-US" altLang="en-US" sz="2400" dirty="0" err="1"/>
              <a:t>i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Nilai SSE </a:t>
            </a:r>
            <a:r>
              <a:rPr lang="en-US" altLang="en-US" sz="2400" dirty="0" err="1"/>
              <a:t>tergantung</a:t>
            </a:r>
            <a:r>
              <a:rPr lang="en-US" altLang="en-US" sz="2400" dirty="0"/>
              <a:t> pada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klaster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dikelompokkan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klaster-klaster</a:t>
            </a:r>
            <a:r>
              <a:rPr lang="en-US" altLang="en-US" sz="2400" dirty="0"/>
              <a:t>. </a:t>
            </a:r>
            <a:r>
              <a:rPr lang="en-US" altLang="en-US" sz="2400" dirty="0" err="1">
                <a:solidFill>
                  <a:srgbClr val="FF0000"/>
                </a:solidFill>
              </a:rPr>
              <a:t>Semakin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kecil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nilai</a:t>
            </a:r>
            <a:r>
              <a:rPr lang="en-US" altLang="en-US" sz="2400" dirty="0">
                <a:solidFill>
                  <a:srgbClr val="FF0000"/>
                </a:solidFill>
              </a:rPr>
              <a:t> SSE </a:t>
            </a:r>
            <a:r>
              <a:rPr lang="en-US" altLang="en-US" sz="2400" dirty="0" err="1">
                <a:solidFill>
                  <a:srgbClr val="FF0000"/>
                </a:solidFill>
              </a:rPr>
              <a:t>semakin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bagus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hasil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klastering</a:t>
            </a:r>
            <a:r>
              <a:rPr lang="en-US" altLang="en-US" sz="2400" dirty="0">
                <a:solidFill>
                  <a:srgbClr val="FF0000"/>
                </a:solidFill>
              </a:rPr>
              <a:t> yang </a:t>
            </a:r>
            <a:r>
              <a:rPr lang="en-US" altLang="en-US" sz="2400" dirty="0" err="1">
                <a:solidFill>
                  <a:srgbClr val="FF0000"/>
                </a:solidFill>
              </a:rPr>
              <a:t>dibuat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B66CBD6-5B4A-4023-B6EB-08E96AF7E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533968"/>
              </p:ext>
            </p:extLst>
          </p:nvPr>
        </p:nvGraphicFramePr>
        <p:xfrm>
          <a:off x="3238500" y="2204864"/>
          <a:ext cx="3457676" cy="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409088" imgH="482391" progId="Equation.3">
                  <p:embed/>
                </p:oleObj>
              </mc:Choice>
              <mc:Fallback>
                <p:oleObj name="Equation" r:id="rId7" imgW="1409088" imgH="482391" progId="Equation.3">
                  <p:embed/>
                  <p:pic>
                    <p:nvPicPr>
                      <p:cNvPr id="4101" name="Object 4">
                        <a:extLst>
                          <a:ext uri="{FF2B5EF4-FFF2-40B4-BE49-F238E27FC236}">
                            <a16:creationId xmlns:a16="http://schemas.microsoft.com/office/drawing/2014/main" id="{864449E7-8B00-4008-B24B-5156C9E5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204864"/>
                        <a:ext cx="3457676" cy="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3188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K-Means Clustering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37D468F-8B85-4AD8-AADC-9EF9D27B422A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097632"/>
            <a:ext cx="7924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300" dirty="0" err="1"/>
              <a:t>Termasuk</a:t>
            </a:r>
            <a:r>
              <a:rPr lang="en-US" altLang="en-US" sz="2300" dirty="0"/>
              <a:t> partitioning clustering</a:t>
            </a:r>
          </a:p>
          <a:p>
            <a:pPr>
              <a:lnSpc>
                <a:spcPct val="80000"/>
              </a:lnSpc>
            </a:pPr>
            <a:r>
              <a:rPr lang="nb-NO" altLang="en-US" sz="2300" dirty="0"/>
              <a:t>objek-objek dikelompokkan ke dalam </a:t>
            </a:r>
            <a:r>
              <a:rPr lang="nb-NO" altLang="en-US" sz="2300" i="1" dirty="0"/>
              <a:t>k</a:t>
            </a:r>
            <a:r>
              <a:rPr lang="nb-NO" altLang="en-US" sz="2300" dirty="0"/>
              <a:t> kelompok atau klaster</a:t>
            </a:r>
            <a:r>
              <a:rPr lang="en-US" altLang="en-US" sz="2300" dirty="0"/>
              <a:t> </a:t>
            </a:r>
          </a:p>
          <a:p>
            <a:pPr>
              <a:lnSpc>
                <a:spcPct val="80000"/>
              </a:lnSpc>
            </a:pPr>
            <a:r>
              <a:rPr lang="nb-NO" altLang="en-US" sz="2300" dirty="0"/>
              <a:t>Untuk melakukan klastering ini, nilai </a:t>
            </a:r>
            <a:r>
              <a:rPr lang="nb-NO" altLang="en-US" sz="2300" i="1" dirty="0"/>
              <a:t>k</a:t>
            </a:r>
            <a:r>
              <a:rPr lang="nb-NO" altLang="en-US" sz="2300" dirty="0"/>
              <a:t> harus ditentukan terlebih dahulu</a:t>
            </a:r>
            <a:r>
              <a:rPr lang="en-US" altLang="en-US" sz="23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300" dirty="0" err="1"/>
              <a:t>Kluster-kluster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tersebut</a:t>
            </a:r>
            <a:r>
              <a:rPr lang="en-US" altLang="en-US" sz="2300" dirty="0"/>
              <a:t> </a:t>
            </a:r>
            <a:r>
              <a:rPr lang="en-US" altLang="en-US" sz="2300" dirty="0" err="1"/>
              <a:t>mempunyai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suatu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nilai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tengah</a:t>
            </a:r>
            <a:r>
              <a:rPr lang="en-US" altLang="en-US" sz="2300" dirty="0"/>
              <a:t> / </a:t>
            </a:r>
            <a:r>
              <a:rPr lang="en-US" altLang="en-US" sz="2300" dirty="0" err="1"/>
              <a:t>nilai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pusat</a:t>
            </a:r>
            <a:r>
              <a:rPr lang="en-US" altLang="en-US" sz="2300" dirty="0"/>
              <a:t> yang </a:t>
            </a:r>
            <a:r>
              <a:rPr lang="en-US" altLang="en-US" sz="2300" dirty="0" err="1"/>
              <a:t>disebut</a:t>
            </a:r>
            <a:r>
              <a:rPr lang="en-US" altLang="en-US" sz="2300" dirty="0"/>
              <a:t> </a:t>
            </a:r>
            <a:r>
              <a:rPr lang="en-US" altLang="en-US" sz="2300" dirty="0" err="1"/>
              <a:t>dengan</a:t>
            </a:r>
            <a:r>
              <a:rPr lang="en-US" altLang="en-US" sz="2300" dirty="0"/>
              <a:t> centroid </a:t>
            </a:r>
          </a:p>
          <a:p>
            <a:pPr>
              <a:lnSpc>
                <a:spcPct val="80000"/>
              </a:lnSpc>
            </a:pPr>
            <a:r>
              <a:rPr lang="nb-NO" altLang="en-US" sz="2300" dirty="0"/>
              <a:t>menggunakan ukuran kemiripan untuk mengelompokkan objek.</a:t>
            </a:r>
          </a:p>
          <a:p>
            <a:pPr>
              <a:lnSpc>
                <a:spcPct val="80000"/>
              </a:lnSpc>
            </a:pPr>
            <a:r>
              <a:rPr lang="nb-NO" altLang="en-US" sz="2300" dirty="0"/>
              <a:t>Kemiripan diterjemahkan dalam konsep jarak</a:t>
            </a:r>
            <a:r>
              <a:rPr lang="en-US" altLang="en-US" sz="2300" dirty="0"/>
              <a:t> (distance (</a:t>
            </a:r>
            <a:r>
              <a:rPr lang="en-US" altLang="en-US" sz="2300" i="1" dirty="0"/>
              <a:t>d</a:t>
            </a:r>
            <a:r>
              <a:rPr lang="en-US" altLang="en-US" sz="2300" dirty="0"/>
              <a:t>))</a:t>
            </a:r>
          </a:p>
          <a:p>
            <a:pPr>
              <a:lnSpc>
                <a:spcPct val="80000"/>
              </a:lnSpc>
            </a:pPr>
            <a:r>
              <a:rPr lang="nb-NO" altLang="en-US" sz="2300" dirty="0"/>
              <a:t>Jika jarak dua objek atau data titik cukup dekat, maka dua objek itu mirip. Semakin dekat berarti semakin tinggi kemiripannya</a:t>
            </a:r>
            <a:r>
              <a:rPr lang="en-US" altLang="en-US" sz="23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300" dirty="0" err="1"/>
              <a:t>Tujuan</a:t>
            </a:r>
            <a:r>
              <a:rPr lang="en-US" altLang="en-US" sz="2300" dirty="0"/>
              <a:t> </a:t>
            </a:r>
            <a:r>
              <a:rPr lang="en-US" altLang="en-US" sz="2300" dirty="0" err="1"/>
              <a:t>dari</a:t>
            </a:r>
            <a:r>
              <a:rPr lang="en-US" altLang="en-US" sz="2300" dirty="0"/>
              <a:t> </a:t>
            </a:r>
            <a:r>
              <a:rPr lang="en-US" altLang="en-US" sz="2300" i="1" dirty="0"/>
              <a:t>k-Means</a:t>
            </a:r>
            <a:r>
              <a:rPr lang="en-US" altLang="en-US" sz="2300" dirty="0"/>
              <a:t> : </a:t>
            </a:r>
            <a:r>
              <a:rPr lang="en-US" altLang="en-US" sz="2300" dirty="0" err="1"/>
              <a:t>meminimalisir</a:t>
            </a:r>
            <a:r>
              <a:rPr lang="en-US" altLang="en-US" sz="2300" dirty="0"/>
              <a:t> total </a:t>
            </a:r>
            <a:r>
              <a:rPr lang="en-US" altLang="en-US" sz="2300" dirty="0" err="1"/>
              <a:t>dari</a:t>
            </a:r>
            <a:r>
              <a:rPr lang="en-US" altLang="en-US" sz="2300" dirty="0"/>
              <a:t> </a:t>
            </a:r>
            <a:r>
              <a:rPr lang="en-US" altLang="en-US" sz="2300" dirty="0" err="1"/>
              <a:t>jarak</a:t>
            </a:r>
            <a:r>
              <a:rPr lang="en-US" altLang="en-US" sz="2300" dirty="0"/>
              <a:t> </a:t>
            </a:r>
            <a:r>
              <a:rPr lang="en-US" altLang="en-US" sz="2300" dirty="0" err="1"/>
              <a:t>elemen-elemen</a:t>
            </a:r>
            <a:r>
              <a:rPr lang="en-US" altLang="en-US" sz="2300" dirty="0"/>
              <a:t> </a:t>
            </a:r>
            <a:r>
              <a:rPr lang="en-US" altLang="en-US" sz="2300" dirty="0" err="1"/>
              <a:t>antar</a:t>
            </a:r>
            <a:r>
              <a:rPr lang="en-US" altLang="en-US" sz="2300" dirty="0"/>
              <a:t> </a:t>
            </a:r>
            <a:r>
              <a:rPr lang="en-US" altLang="en-US" sz="2300" dirty="0" err="1"/>
              <a:t>kluster</a:t>
            </a:r>
            <a:r>
              <a:rPr lang="en-US" altLang="en-US" sz="2300" dirty="0"/>
              <a:t> (</a:t>
            </a:r>
            <a:r>
              <a:rPr lang="en-US" altLang="en-US" sz="2300" dirty="0" err="1"/>
              <a:t>jarak</a:t>
            </a:r>
            <a:r>
              <a:rPr lang="en-US" altLang="en-US" sz="2300" dirty="0"/>
              <a:t> </a:t>
            </a:r>
            <a:r>
              <a:rPr lang="en-US" altLang="en-US" sz="2300" dirty="0" err="1"/>
              <a:t>antara</a:t>
            </a:r>
            <a:r>
              <a:rPr lang="en-US" altLang="en-US" sz="2300" dirty="0"/>
              <a:t> </a:t>
            </a:r>
            <a:r>
              <a:rPr lang="en-US" altLang="en-US" sz="2300" dirty="0" err="1"/>
              <a:t>suatu</a:t>
            </a:r>
            <a:r>
              <a:rPr lang="en-US" altLang="en-US" sz="2300" dirty="0"/>
              <a:t> </a:t>
            </a:r>
            <a:r>
              <a:rPr lang="en-US" altLang="en-US" sz="2300" dirty="0" err="1"/>
              <a:t>elemen</a:t>
            </a:r>
            <a:r>
              <a:rPr lang="en-US" altLang="en-US" sz="2300" dirty="0"/>
              <a:t> </a:t>
            </a:r>
            <a:r>
              <a:rPr lang="en-US" altLang="en-US" sz="2300" dirty="0" err="1"/>
              <a:t>dalam</a:t>
            </a:r>
            <a:r>
              <a:rPr lang="en-US" altLang="en-US" sz="2300" dirty="0"/>
              <a:t> </a:t>
            </a:r>
            <a:r>
              <a:rPr lang="en-US" altLang="en-US" sz="2300" dirty="0" err="1"/>
              <a:t>sebuah</a:t>
            </a:r>
            <a:r>
              <a:rPr lang="en-US" altLang="en-US" sz="2300" dirty="0"/>
              <a:t> </a:t>
            </a:r>
            <a:r>
              <a:rPr lang="en-US" altLang="en-US" sz="2300" dirty="0" err="1"/>
              <a:t>kluster</a:t>
            </a:r>
            <a:r>
              <a:rPr lang="en-US" altLang="en-US" sz="2300" dirty="0"/>
              <a:t> </a:t>
            </a:r>
            <a:r>
              <a:rPr lang="en-US" altLang="en-US" sz="2300" dirty="0" err="1"/>
              <a:t>dengan</a:t>
            </a:r>
            <a:r>
              <a:rPr lang="en-US" altLang="en-US" sz="2300" dirty="0"/>
              <a:t> </a:t>
            </a:r>
            <a:r>
              <a:rPr lang="en-US" altLang="en-US" sz="2300" dirty="0" err="1"/>
              <a:t>nilai</a:t>
            </a:r>
            <a:r>
              <a:rPr lang="en-US" altLang="en-US" sz="2300" dirty="0"/>
              <a:t> centroid </a:t>
            </a:r>
            <a:r>
              <a:rPr lang="en-US" altLang="en-US" sz="2300" dirty="0" err="1"/>
              <a:t>kluster</a:t>
            </a:r>
            <a:r>
              <a:rPr lang="en-US" altLang="en-US" sz="2300" dirty="0"/>
              <a:t> </a:t>
            </a:r>
            <a:r>
              <a:rPr lang="en-US" altLang="en-US" sz="2300" dirty="0" err="1"/>
              <a:t>tersebut</a:t>
            </a:r>
            <a:r>
              <a:rPr lang="en-US" altLang="en-US" sz="2300" dirty="0"/>
              <a:t>) </a:t>
            </a:r>
          </a:p>
          <a:p>
            <a:pPr>
              <a:lnSpc>
                <a:spcPct val="80000"/>
              </a:lnSpc>
            </a:pPr>
            <a:endParaRPr lang="en-US" altLang="en-US" sz="2300" dirty="0"/>
          </a:p>
          <a:p>
            <a:pPr>
              <a:lnSpc>
                <a:spcPct val="80000"/>
              </a:lnSpc>
            </a:pPr>
            <a:endParaRPr lang="en-US" altLang="en-US" sz="2300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Algoritma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K-Means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CE5213-5128-4B1D-B9D1-49B2B50C747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196752"/>
            <a:ext cx="7924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sv-SE" altLang="en-US" sz="2400" dirty="0"/>
              <a:t>Pilih jumlah klaster </a:t>
            </a:r>
            <a:r>
              <a:rPr lang="sv-SE" altLang="en-US" sz="2400" i="1" dirty="0"/>
              <a:t>k</a:t>
            </a:r>
            <a:r>
              <a:rPr lang="sv-SE" altLang="en-US" sz="2400" dirty="0"/>
              <a:t> yang diinginkan</a:t>
            </a:r>
            <a:r>
              <a:rPr lang="en-US" altLang="en-US" sz="2400" dirty="0"/>
              <a:t>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sv-SE" altLang="en-US" sz="2400" dirty="0"/>
              <a:t>Inisialisasi </a:t>
            </a:r>
            <a:r>
              <a:rPr lang="sv-SE" altLang="en-US" sz="2400" i="1" dirty="0"/>
              <a:t>k</a:t>
            </a:r>
            <a:r>
              <a:rPr lang="sv-SE" altLang="en-US" sz="2400" dirty="0"/>
              <a:t> pusat klaster (centroid) secara random/ acak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sv-SE" altLang="en-US" sz="2400" dirty="0"/>
              <a:t>Tempatkan setiap data atau objek ke klaster terdekat. Kedekatan dua objek ditentukan berdasar jarak. Jarak yang dipakai pada algoritma </a:t>
            </a:r>
            <a:r>
              <a:rPr lang="sv-SE" altLang="en-US" sz="2400" i="1" dirty="0"/>
              <a:t>k-Means</a:t>
            </a:r>
            <a:r>
              <a:rPr lang="sv-SE" altLang="en-US" sz="2400" dirty="0"/>
              <a:t> adalah </a:t>
            </a:r>
            <a:r>
              <a:rPr lang="sv-SE" altLang="en-US" sz="2400" i="1" dirty="0"/>
              <a:t>Euclidean distance (d)</a:t>
            </a:r>
            <a:r>
              <a:rPr lang="sv-SE" altLang="en-US" sz="2400" dirty="0"/>
              <a:t>.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x </a:t>
            </a:r>
            <a:r>
              <a:rPr lang="en-US" altLang="en-US" sz="2400" dirty="0"/>
              <a:t>= </a:t>
            </a:r>
            <a:r>
              <a:rPr lang="en-US" altLang="en-US" sz="2400" i="1" dirty="0"/>
              <a:t>x</a:t>
            </a:r>
            <a:r>
              <a:rPr lang="en-US" altLang="en-US" sz="2400" dirty="0"/>
              <a:t>1</a:t>
            </a:r>
            <a:r>
              <a:rPr lang="en-US" altLang="en-US" sz="2400" i="1" dirty="0"/>
              <a:t>, x</a:t>
            </a:r>
            <a:r>
              <a:rPr lang="en-US" altLang="en-US" sz="2400" dirty="0"/>
              <a:t>2</a:t>
            </a:r>
            <a:r>
              <a:rPr lang="en-US" altLang="en-US" sz="2400" i="1" dirty="0"/>
              <a:t>, . . . , </a:t>
            </a:r>
            <a:r>
              <a:rPr lang="en-US" altLang="en-US" sz="2400" i="1" dirty="0" err="1"/>
              <a:t>xn</a:t>
            </a:r>
            <a:r>
              <a:rPr lang="en-US" altLang="en-US" sz="2400" dirty="0"/>
              <a:t>, dan </a:t>
            </a:r>
            <a:r>
              <a:rPr lang="en-US" altLang="en-US" sz="2400" b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y</a:t>
            </a:r>
            <a:r>
              <a:rPr lang="en-US" altLang="en-US" sz="2400" dirty="0"/>
              <a:t>1</a:t>
            </a:r>
            <a:r>
              <a:rPr lang="en-US" altLang="en-US" sz="2400" i="1" dirty="0"/>
              <a:t>, y</a:t>
            </a:r>
            <a:r>
              <a:rPr lang="en-US" altLang="en-US" sz="2400" dirty="0"/>
              <a:t>2</a:t>
            </a:r>
            <a:r>
              <a:rPr lang="en-US" altLang="en-US" sz="2400" i="1" dirty="0"/>
              <a:t>, . . . , </a:t>
            </a:r>
            <a:r>
              <a:rPr lang="en-US" altLang="en-US" sz="2400" i="1" dirty="0" err="1"/>
              <a:t>yn</a:t>
            </a:r>
            <a:r>
              <a:rPr lang="en-US" altLang="en-US" sz="2400" i="1" dirty="0"/>
              <a:t>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banyaknya</a:t>
            </a:r>
            <a:r>
              <a:rPr lang="en-US" altLang="en-US" sz="2400" dirty="0"/>
              <a:t> n</a:t>
            </a:r>
            <a:r>
              <a:rPr lang="en-US" altLang="en-US" sz="2400" i="1" dirty="0"/>
              <a:t> </a:t>
            </a:r>
            <a:r>
              <a:rPr lang="en-US" altLang="en-US" sz="2400" dirty="0" err="1"/>
              <a:t>atribut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kolom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2 record.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AutoNum type="arabicPeriod" startAt="4"/>
            </a:pPr>
            <a:r>
              <a:rPr lang="sv-SE" altLang="en-US" sz="2400" dirty="0"/>
              <a:t>Hitung kembali pusat klaster dengan keanggotaan klaster yang sekarang. Pusat klaster adalah rata-rata (mean) dari semua data atau objek dalam klaster tertentu.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</a:pPr>
            <a:endParaRPr lang="en-US" altLang="en-US" sz="2400" dirty="0"/>
          </a:p>
          <a:p>
            <a:pPr marL="609600" indent="-609600">
              <a:lnSpc>
                <a:spcPct val="80000"/>
              </a:lnSpc>
            </a:pPr>
            <a:endParaRPr lang="en-US" altLang="en-US" sz="2400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9F8AEAEB-938B-439B-8CBC-7C2E47569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631369"/>
              </p:ext>
            </p:extLst>
          </p:nvPr>
        </p:nvGraphicFramePr>
        <p:xfrm>
          <a:off x="2743200" y="3240280"/>
          <a:ext cx="3524250" cy="90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7" imgW="1879600" imgH="482600" progId="Equation.3">
                  <p:embed/>
                </p:oleObj>
              </mc:Choice>
              <mc:Fallback>
                <p:oleObj name="Equation" r:id="rId7" imgW="1879600" imgH="482600" progId="Equation.3">
                  <p:embed/>
                  <p:pic>
                    <p:nvPicPr>
                      <p:cNvPr id="6149" name="Object 4">
                        <a:extLst>
                          <a:ext uri="{FF2B5EF4-FFF2-40B4-BE49-F238E27FC236}">
                            <a16:creationId xmlns:a16="http://schemas.microsoft.com/office/drawing/2014/main" id="{9BE4AFA2-816E-4736-B2AB-3A02B6880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40280"/>
                        <a:ext cx="3524250" cy="90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74092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Algoritma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K-Means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F15947A-36D7-4E95-93A4-04C6B8AC026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196752"/>
            <a:ext cx="7924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sv-SE" altLang="en-US" sz="2000" dirty="0"/>
              <a:t>	Misal: untuk masing-masing klaster terdapat n poin-poin data (a1,b1,c1), (a2,b2,c2), (a3,b3,c3),. . . , (an,bn,cn), dimana a,b,c merupakan jumlah atribut (dimensi dari data), centroid dari poin-poin data tersebut adalah nilai mean/ titik tengahnya yaitu</a:t>
            </a:r>
          </a:p>
          <a:p>
            <a:pPr marL="609600" indent="-609600"/>
            <a:endParaRPr lang="sv-SE" altLang="en-US" sz="2000" dirty="0"/>
          </a:p>
          <a:p>
            <a:pPr marL="609600" indent="-609600"/>
            <a:endParaRPr lang="sv-SE" altLang="en-US" sz="2000" dirty="0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sv-SE" altLang="en-US" sz="2000" dirty="0"/>
              <a:t>	Sebagai contoh, poin-poin data (1,1,1), (1,2,1), (1,3,1), dan (2,1,1) memiliki centroid yaitu</a:t>
            </a:r>
          </a:p>
          <a:p>
            <a:pPr marL="609600" indent="-609600"/>
            <a:endParaRPr lang="sv-SE" altLang="en-US" sz="2000" dirty="0"/>
          </a:p>
          <a:p>
            <a:pPr marL="0" indent="0">
              <a:buNone/>
            </a:pPr>
            <a:endParaRPr lang="sv-SE" altLang="en-US" sz="2000" dirty="0"/>
          </a:p>
          <a:p>
            <a:pPr marL="457200" indent="-457200">
              <a:buFont typeface="+mj-lt"/>
              <a:buAutoNum type="arabicPeriod" startAt="5"/>
            </a:pPr>
            <a:r>
              <a:rPr lang="sv-SE" altLang="en-US" sz="2000" dirty="0"/>
              <a:t>Tugaskan lagi setiap objek dengan memakai pusat klaster yang baru. Jika pusat klaster sudah tidak berubah lagi, maka proses pengklasteran selesai. Atau, kembali lagi ke langkah nomor </a:t>
            </a:r>
            <a:r>
              <a:rPr lang="sv-SE" altLang="en-US" sz="2000" b="1" dirty="0"/>
              <a:t>3</a:t>
            </a:r>
            <a:r>
              <a:rPr lang="sv-SE" altLang="en-US" sz="2000" dirty="0"/>
              <a:t> sampai pusat klaster tidak berubah lagi/ stabil atau tidak ada penurunan yang signifikan dari nilai SSE (S</a:t>
            </a:r>
            <a:r>
              <a:rPr lang="sv-SE" altLang="en-US" sz="2000" i="1" dirty="0"/>
              <a:t>um of Squared Errors)</a:t>
            </a:r>
            <a:endParaRPr lang="en-US" altLang="en-US" sz="2000" i="1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93A821B-F212-4874-9396-6FA6DBFB9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399794"/>
              </p:ext>
            </p:extLst>
          </p:nvPr>
        </p:nvGraphicFramePr>
        <p:xfrm>
          <a:off x="2956954" y="2541094"/>
          <a:ext cx="3847505" cy="52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7" imgW="1866090" imgH="253890" progId="Equation.3">
                  <p:embed/>
                </p:oleObj>
              </mc:Choice>
              <mc:Fallback>
                <p:oleObj name="Equation" r:id="rId7" imgW="1866090" imgH="253890" progId="Equation.3">
                  <p:embed/>
                  <p:pic>
                    <p:nvPicPr>
                      <p:cNvPr id="7173" name="Object 12">
                        <a:extLst>
                          <a:ext uri="{FF2B5EF4-FFF2-40B4-BE49-F238E27FC236}">
                            <a16:creationId xmlns:a16="http://schemas.microsoft.com/office/drawing/2014/main" id="{44BDE540-71C3-4943-AC7B-0B4FCBACF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954" y="2541094"/>
                        <a:ext cx="3847505" cy="523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B768853-0F6E-42BE-92F4-9D7F29A59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51412"/>
              </p:ext>
            </p:extLst>
          </p:nvPr>
        </p:nvGraphicFramePr>
        <p:xfrm>
          <a:off x="2590800" y="3932312"/>
          <a:ext cx="4933528" cy="56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9" imgW="3771900" imgH="431800" progId="Equation.3">
                  <p:embed/>
                </p:oleObj>
              </mc:Choice>
              <mc:Fallback>
                <p:oleObj name="Equation" r:id="rId9" imgW="3771900" imgH="431800" progId="Equation.3">
                  <p:embed/>
                  <p:pic>
                    <p:nvPicPr>
                      <p:cNvPr id="7175" name="Object 14">
                        <a:extLst>
                          <a:ext uri="{FF2B5EF4-FFF2-40B4-BE49-F238E27FC236}">
                            <a16:creationId xmlns:a16="http://schemas.microsoft.com/office/drawing/2014/main" id="{55A222DD-439D-4F39-ACC0-B5EB6FE7F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32312"/>
                        <a:ext cx="4933528" cy="56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087115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Karakteristik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K-Means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7C454F8-E51C-4043-AE06-2FF4D4C7143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196752"/>
            <a:ext cx="7924800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D" sz="2600" dirty="0"/>
              <a:t>K-Means </a:t>
            </a:r>
            <a:r>
              <a:rPr lang="en-ID" sz="2600" dirty="0" err="1"/>
              <a:t>sangat</a:t>
            </a:r>
            <a:r>
              <a:rPr lang="en-ID" sz="2600" dirty="0"/>
              <a:t> </a:t>
            </a:r>
            <a:r>
              <a:rPr lang="en-ID" sz="2600" dirty="0" err="1"/>
              <a:t>cepat</a:t>
            </a:r>
            <a:r>
              <a:rPr lang="en-ID" sz="2600" dirty="0"/>
              <a:t> </a:t>
            </a:r>
            <a:r>
              <a:rPr lang="en-ID" sz="2600" dirty="0" err="1"/>
              <a:t>dalam</a:t>
            </a:r>
            <a:r>
              <a:rPr lang="en-ID" sz="2600" dirty="0"/>
              <a:t> proses clustering</a:t>
            </a:r>
          </a:p>
          <a:p>
            <a:pPr fontAlgn="base"/>
            <a:r>
              <a:rPr lang="en-ID" sz="2600" dirty="0"/>
              <a:t>K-Means </a:t>
            </a:r>
            <a:r>
              <a:rPr lang="en-ID" sz="2600" dirty="0" err="1"/>
              <a:t>sangat</a:t>
            </a:r>
            <a:r>
              <a:rPr lang="en-ID" sz="2600" dirty="0"/>
              <a:t> </a:t>
            </a:r>
            <a:r>
              <a:rPr lang="en-ID" sz="2600" dirty="0" err="1"/>
              <a:t>sensitif</a:t>
            </a:r>
            <a:r>
              <a:rPr lang="en-ID" sz="2600" dirty="0"/>
              <a:t> pada </a:t>
            </a:r>
            <a:r>
              <a:rPr lang="en-ID" sz="2600" dirty="0" err="1"/>
              <a:t>pembangkitan</a:t>
            </a:r>
            <a:r>
              <a:rPr lang="en-ID" sz="2600" dirty="0"/>
              <a:t> centroid </a:t>
            </a:r>
            <a:r>
              <a:rPr lang="en-ID" sz="2600" dirty="0" err="1"/>
              <a:t>awal</a:t>
            </a:r>
            <a:r>
              <a:rPr lang="en-ID" sz="2600" dirty="0"/>
              <a:t> </a:t>
            </a:r>
            <a:r>
              <a:rPr lang="en-ID" sz="2600" dirty="0" err="1"/>
              <a:t>secara</a:t>
            </a:r>
            <a:r>
              <a:rPr lang="en-ID" sz="2600" dirty="0"/>
              <a:t> random</a:t>
            </a:r>
          </a:p>
          <a:p>
            <a:pPr fontAlgn="base"/>
            <a:r>
              <a:rPr lang="en-ID" sz="2600" dirty="0" err="1"/>
              <a:t>Memungkinkan</a:t>
            </a:r>
            <a:r>
              <a:rPr lang="en-ID" sz="2600" dirty="0"/>
              <a:t> </a:t>
            </a:r>
            <a:r>
              <a:rPr lang="en-ID" sz="2600" dirty="0" err="1"/>
              <a:t>suatu</a:t>
            </a:r>
            <a:r>
              <a:rPr lang="en-ID" sz="2600" dirty="0"/>
              <a:t> cluster </a:t>
            </a:r>
            <a:r>
              <a:rPr lang="en-ID" sz="2600" dirty="0" err="1"/>
              <a:t>tidak</a:t>
            </a:r>
            <a:r>
              <a:rPr lang="en-ID" sz="2600" dirty="0"/>
              <a:t> </a:t>
            </a:r>
            <a:r>
              <a:rPr lang="en-ID" sz="2600" dirty="0" err="1"/>
              <a:t>mempunyai</a:t>
            </a:r>
            <a:r>
              <a:rPr lang="en-ID" sz="2600" dirty="0"/>
              <a:t> </a:t>
            </a:r>
            <a:r>
              <a:rPr lang="en-ID" sz="2600" dirty="0" err="1"/>
              <a:t>anggota</a:t>
            </a:r>
            <a:endParaRPr lang="en-ID" sz="2600" dirty="0"/>
          </a:p>
          <a:p>
            <a:pPr fontAlgn="base"/>
            <a:r>
              <a:rPr lang="en-ID" sz="2600" dirty="0"/>
              <a:t>Hasil clustering </a:t>
            </a:r>
            <a:r>
              <a:rPr lang="en-ID" sz="2600" dirty="0" err="1"/>
              <a:t>dengan</a:t>
            </a:r>
            <a:r>
              <a:rPr lang="en-ID" sz="2600" dirty="0"/>
              <a:t> K-Means </a:t>
            </a:r>
            <a:r>
              <a:rPr lang="en-ID" sz="2600" dirty="0" err="1"/>
              <a:t>bersifat</a:t>
            </a:r>
            <a:r>
              <a:rPr lang="en-ID" sz="2600" dirty="0"/>
              <a:t> </a:t>
            </a:r>
            <a:r>
              <a:rPr lang="en-ID" sz="2600" dirty="0" err="1"/>
              <a:t>tidak</a:t>
            </a:r>
            <a:r>
              <a:rPr lang="en-ID" sz="2600" dirty="0"/>
              <a:t> </a:t>
            </a:r>
            <a:r>
              <a:rPr lang="en-ID" sz="2600" dirty="0" err="1"/>
              <a:t>unik</a:t>
            </a:r>
            <a:r>
              <a:rPr lang="en-ID" sz="2600" dirty="0"/>
              <a:t> (</a:t>
            </a:r>
            <a:r>
              <a:rPr lang="en-ID" sz="2600" dirty="0" err="1"/>
              <a:t>selalu</a:t>
            </a:r>
            <a:r>
              <a:rPr lang="en-ID" sz="2600" dirty="0"/>
              <a:t> </a:t>
            </a:r>
            <a:r>
              <a:rPr lang="en-ID" sz="2600" dirty="0" err="1"/>
              <a:t>berubah-ubah</a:t>
            </a:r>
            <a:r>
              <a:rPr lang="en-ID" sz="2600" dirty="0"/>
              <a:t>) – </a:t>
            </a:r>
            <a:r>
              <a:rPr lang="en-ID" sz="2600" dirty="0" err="1"/>
              <a:t>terkadang</a:t>
            </a:r>
            <a:r>
              <a:rPr lang="en-ID" sz="2600" dirty="0"/>
              <a:t> </a:t>
            </a:r>
            <a:r>
              <a:rPr lang="en-ID" sz="2600" dirty="0" err="1"/>
              <a:t>baik</a:t>
            </a:r>
            <a:r>
              <a:rPr lang="en-ID" sz="2600" dirty="0"/>
              <a:t>, </a:t>
            </a:r>
            <a:r>
              <a:rPr lang="en-ID" sz="2600" dirty="0" err="1"/>
              <a:t>terkadang</a:t>
            </a:r>
            <a:r>
              <a:rPr lang="en-ID" sz="2600" dirty="0"/>
              <a:t> </a:t>
            </a:r>
            <a:r>
              <a:rPr lang="en-ID" sz="2600" dirty="0" err="1"/>
              <a:t>jelek</a:t>
            </a:r>
            <a:endParaRPr lang="en-ID" sz="2600" dirty="0"/>
          </a:p>
          <a:p>
            <a:pPr fontAlgn="base"/>
            <a:r>
              <a:rPr lang="en-ID" sz="2600" dirty="0"/>
              <a:t>K-means </a:t>
            </a:r>
            <a:r>
              <a:rPr lang="en-ID" sz="2600" dirty="0" err="1"/>
              <a:t>sangat</a:t>
            </a:r>
            <a:r>
              <a:rPr lang="en-ID" sz="2600" dirty="0"/>
              <a:t> </a:t>
            </a:r>
            <a:r>
              <a:rPr lang="en-ID" sz="2600" dirty="0" err="1"/>
              <a:t>sulit</a:t>
            </a:r>
            <a:r>
              <a:rPr lang="en-ID" sz="2600" dirty="0"/>
              <a:t> </a:t>
            </a:r>
            <a:r>
              <a:rPr lang="en-ID" sz="2600" dirty="0" err="1"/>
              <a:t>untuk</a:t>
            </a:r>
            <a:r>
              <a:rPr lang="en-ID" sz="2600" dirty="0"/>
              <a:t> </a:t>
            </a:r>
            <a:r>
              <a:rPr lang="en-ID" sz="2600" dirty="0" err="1"/>
              <a:t>mencapai</a:t>
            </a:r>
            <a:r>
              <a:rPr lang="en-ID" sz="2600" dirty="0"/>
              <a:t> global optimum</a:t>
            </a:r>
          </a:p>
          <a:p>
            <a:pPr fontAlgn="base"/>
            <a:r>
              <a:rPr lang="en-US" sz="2600" dirty="0"/>
              <a:t>K</a:t>
            </a:r>
            <a:r>
              <a:rPr lang="en-ID" sz="2600" dirty="0"/>
              <a:t>-Means </a:t>
            </a:r>
            <a:r>
              <a:rPr lang="en-ID" sz="2600" dirty="0" err="1"/>
              <a:t>hanya</a:t>
            </a:r>
            <a:r>
              <a:rPr lang="en-ID" sz="2600" dirty="0"/>
              <a:t> </a:t>
            </a:r>
            <a:r>
              <a:rPr lang="en-ID" sz="2600" dirty="0" err="1"/>
              <a:t>mengolah</a:t>
            </a:r>
            <a:r>
              <a:rPr lang="en-ID" sz="2600" dirty="0"/>
              <a:t> data </a:t>
            </a:r>
            <a:r>
              <a:rPr lang="en-ID" sz="2600" dirty="0" err="1"/>
              <a:t>kuantitatif</a:t>
            </a:r>
            <a:r>
              <a:rPr lang="en-ID" sz="2600" dirty="0"/>
              <a:t> </a:t>
            </a:r>
            <a:r>
              <a:rPr lang="en-ID" sz="2600" dirty="0" err="1"/>
              <a:t>atau</a:t>
            </a:r>
            <a:r>
              <a:rPr lang="en-ID" sz="2600" dirty="0"/>
              <a:t> </a:t>
            </a:r>
            <a:r>
              <a:rPr lang="en-ID" sz="2600" dirty="0" err="1"/>
              <a:t>numerik</a:t>
            </a:r>
            <a:endParaRPr lang="en-ID" sz="2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600" dirty="0"/>
          </a:p>
          <a:p>
            <a:pPr>
              <a:lnSpc>
                <a:spcPct val="8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8874092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052736"/>
            <a:ext cx="57531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60543"/>
            <a:ext cx="1695450" cy="6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F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+mj-lt"/>
              </a:rPr>
              <a:t>Kasus</a:t>
            </a:r>
            <a:endParaRPr lang="id-ID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6712"/>
            <a:ext cx="9144000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" name="Picture 2" descr="D:\Kampus\Mata Kuliah yg Dipegang\Aljabar Linier\Ganjil 2014\LogoBaruU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" y="5773454"/>
            <a:ext cx="1030424" cy="1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267450" y="6165304"/>
            <a:ext cx="27824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FAKULTAS SAINS DAN TEKNOLOGI</a:t>
            </a:r>
          </a:p>
          <a:p>
            <a:pPr algn="ctr"/>
            <a:r>
              <a:rPr lang="id-ID" b="1" dirty="0">
                <a:solidFill>
                  <a:srgbClr val="3F9141"/>
                </a:solidFill>
                <a:latin typeface="Agency FB" panose="020B0503020202020204" pitchFamily="34" charset="0"/>
              </a:rPr>
              <a:t>UIN SUSKA RIAU</a:t>
            </a:r>
            <a:endParaRPr lang="id-ID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11" name="Group 195">
            <a:extLst>
              <a:ext uri="{FF2B5EF4-FFF2-40B4-BE49-F238E27FC236}">
                <a16:creationId xmlns:a16="http://schemas.microsoft.com/office/drawing/2014/main" id="{1411BDD6-5CC3-4805-BEDD-30ECCD78388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0647510"/>
              </p:ext>
            </p:extLst>
          </p:nvPr>
        </p:nvGraphicFramePr>
        <p:xfrm>
          <a:off x="611560" y="1735408"/>
          <a:ext cx="4322440" cy="3565800"/>
        </p:xfrm>
        <a:graphic>
          <a:graphicData uri="http://schemas.openxmlformats.org/drawingml/2006/table">
            <a:tbl>
              <a:tblPr/>
              <a:tblGrid>
                <a:gridCol w="19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36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42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Picture 194">
            <a:extLst>
              <a:ext uri="{FF2B5EF4-FFF2-40B4-BE49-F238E27FC236}">
                <a16:creationId xmlns:a16="http://schemas.microsoft.com/office/drawing/2014/main" id="{ECEF9958-914D-425D-89E3-1DEE99CA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37204" r="37936" b="41452"/>
          <a:stretch>
            <a:fillRect/>
          </a:stretch>
        </p:blipFill>
        <p:spPr bwMode="auto">
          <a:xfrm>
            <a:off x="5292080" y="1990417"/>
            <a:ext cx="3381336" cy="229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A340BD-5139-4597-8CDF-CE377D261B45}"/>
              </a:ext>
            </a:extLst>
          </p:cNvPr>
          <p:cNvSpPr txBox="1"/>
          <p:nvPr/>
        </p:nvSpPr>
        <p:spPr>
          <a:xfrm>
            <a:off x="539552" y="1248755"/>
            <a:ext cx="936282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Tabel</a:t>
            </a:r>
            <a:r>
              <a:rPr lang="en-US" sz="2000" b="1" dirty="0"/>
              <a:t> 1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258874092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7525</TotalTime>
  <Words>859</Words>
  <Application>Microsoft Office PowerPoint</Application>
  <PresentationFormat>On-screen Show (4:3)</PresentationFormat>
  <Paragraphs>432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Sejarah dan Gambaran Umum IFRS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IFRS</dc:title>
  <dc:creator>SGH040QTBH</dc:creator>
  <cp:lastModifiedBy>Fadhilah Syafria</cp:lastModifiedBy>
  <cp:revision>283</cp:revision>
  <dcterms:created xsi:type="dcterms:W3CDTF">2012-12-03T03:36:14Z</dcterms:created>
  <dcterms:modified xsi:type="dcterms:W3CDTF">2019-10-29T03:31:58Z</dcterms:modified>
</cp:coreProperties>
</file>