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8" r:id="rId2"/>
    <p:sldId id="388" r:id="rId3"/>
    <p:sldId id="383" r:id="rId4"/>
    <p:sldId id="394" r:id="rId5"/>
    <p:sldId id="387" r:id="rId6"/>
    <p:sldId id="386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14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48" d="100"/>
          <a:sy n="48" d="100"/>
        </p:scale>
        <p:origin x="282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7D4CD-8BC9-45B1-B732-5B483BFE719C}" type="doc">
      <dgm:prSet loTypeId="urn:microsoft.com/office/officeart/2009/3/layout/RandomtoResultProcess" loCatId="process" qsTypeId="urn:microsoft.com/office/officeart/2005/8/quickstyle/3d2" qsCatId="3D" csTypeId="urn:microsoft.com/office/officeart/2005/8/colors/accent0_3" csCatId="mainScheme" phldr="1"/>
      <dgm:spPr/>
    </dgm:pt>
    <dgm:pt modelId="{985E4897-442A-44D1-AE61-CFE23A3E863B}">
      <dgm:prSet phldrT="[Text]" custT="1"/>
      <dgm:spPr/>
      <dgm:t>
        <a:bodyPr/>
        <a:lstStyle/>
        <a:p>
          <a:r>
            <a:rPr lang="id-ID" sz="2400" b="1" dirty="0"/>
            <a:t>Globalisasi</a:t>
          </a:r>
        </a:p>
      </dgm:t>
    </dgm:pt>
    <dgm:pt modelId="{6E34308F-E99C-47E7-B381-855E56829C69}" type="parTrans" cxnId="{4CA20ED0-AEC9-40CD-89D7-131998CA39AB}">
      <dgm:prSet/>
      <dgm:spPr/>
      <dgm:t>
        <a:bodyPr/>
        <a:lstStyle/>
        <a:p>
          <a:endParaRPr lang="id-ID" sz="2400" b="1"/>
        </a:p>
      </dgm:t>
    </dgm:pt>
    <dgm:pt modelId="{839329F1-19DE-4CA3-8562-C4A476F22D6A}" type="sibTrans" cxnId="{4CA20ED0-AEC9-40CD-89D7-131998CA39AB}">
      <dgm:prSet/>
      <dgm:spPr/>
      <dgm:t>
        <a:bodyPr/>
        <a:lstStyle/>
        <a:p>
          <a:endParaRPr lang="id-ID" sz="2400" b="1"/>
        </a:p>
      </dgm:t>
    </dgm:pt>
    <dgm:pt modelId="{EA3030BE-7141-4588-9F28-4EACC45AADBE}">
      <dgm:prSet phldrT="[Text]" custT="1"/>
      <dgm:spPr/>
      <dgm:t>
        <a:bodyPr/>
        <a:lstStyle/>
        <a:p>
          <a:r>
            <a:rPr lang="id-ID" sz="2400" b="1" dirty="0"/>
            <a:t>Bahasa Investasi</a:t>
          </a:r>
        </a:p>
      </dgm:t>
    </dgm:pt>
    <dgm:pt modelId="{647828BD-831F-41D7-94D8-21F0C37B499D}" type="parTrans" cxnId="{017AC4B5-1902-455C-AF2C-C5042108ACD5}">
      <dgm:prSet/>
      <dgm:spPr/>
      <dgm:t>
        <a:bodyPr/>
        <a:lstStyle/>
        <a:p>
          <a:endParaRPr lang="id-ID" sz="2400" b="1"/>
        </a:p>
      </dgm:t>
    </dgm:pt>
    <dgm:pt modelId="{8AA4A42E-967F-4CB8-B85A-0E22ED68ADC5}" type="sibTrans" cxnId="{017AC4B5-1902-455C-AF2C-C5042108ACD5}">
      <dgm:prSet/>
      <dgm:spPr/>
      <dgm:t>
        <a:bodyPr/>
        <a:lstStyle/>
        <a:p>
          <a:endParaRPr lang="id-ID" sz="2400" b="1"/>
        </a:p>
      </dgm:t>
    </dgm:pt>
    <dgm:pt modelId="{724DB2EF-DF51-487F-9DAA-A52564735722}">
      <dgm:prSet phldrT="[Text]" custT="1"/>
      <dgm:spPr/>
      <dgm:t>
        <a:bodyPr/>
        <a:lstStyle/>
        <a:p>
          <a:r>
            <a:rPr lang="id-ID" sz="2400" b="1" dirty="0"/>
            <a:t>Standar</a:t>
          </a:r>
        </a:p>
      </dgm:t>
    </dgm:pt>
    <dgm:pt modelId="{618356CD-9392-4411-932D-CF18CC167E86}" type="parTrans" cxnId="{2B8F22BE-5C2A-4453-A3E3-095D27C0DB48}">
      <dgm:prSet/>
      <dgm:spPr/>
      <dgm:t>
        <a:bodyPr/>
        <a:lstStyle/>
        <a:p>
          <a:endParaRPr lang="id-ID" sz="2400" b="1"/>
        </a:p>
      </dgm:t>
    </dgm:pt>
    <dgm:pt modelId="{5F5672C2-AAB7-4503-8660-19B05500AC08}" type="sibTrans" cxnId="{2B8F22BE-5C2A-4453-A3E3-095D27C0DB48}">
      <dgm:prSet/>
      <dgm:spPr/>
      <dgm:t>
        <a:bodyPr/>
        <a:lstStyle/>
        <a:p>
          <a:endParaRPr lang="id-ID" sz="2400" b="1"/>
        </a:p>
      </dgm:t>
    </dgm:pt>
    <dgm:pt modelId="{B5CF4B4E-6F6A-46F9-864B-C096C4C95359}" type="pres">
      <dgm:prSet presAssocID="{0937D4CD-8BC9-45B1-B732-5B483BFE719C}" presName="Name0" presStyleCnt="0">
        <dgm:presLayoutVars>
          <dgm:dir/>
          <dgm:animOne val="branch"/>
          <dgm:animLvl val="lvl"/>
        </dgm:presLayoutVars>
      </dgm:prSet>
      <dgm:spPr/>
    </dgm:pt>
    <dgm:pt modelId="{6A70CB02-90E3-49C6-829B-C1943F45C7E7}" type="pres">
      <dgm:prSet presAssocID="{985E4897-442A-44D1-AE61-CFE23A3E863B}" presName="chaos" presStyleCnt="0"/>
      <dgm:spPr/>
    </dgm:pt>
    <dgm:pt modelId="{92ADDFC6-C7F6-420E-9865-F5CB2A6EE51D}" type="pres">
      <dgm:prSet presAssocID="{985E4897-442A-44D1-AE61-CFE23A3E863B}" presName="parTx1" presStyleLbl="revTx" presStyleIdx="0" presStyleCnt="2"/>
      <dgm:spPr/>
    </dgm:pt>
    <dgm:pt modelId="{E5A98CA2-2AA1-4E3B-97BE-2339E227BE98}" type="pres">
      <dgm:prSet presAssocID="{985E4897-442A-44D1-AE61-CFE23A3E863B}" presName="c1" presStyleLbl="node1" presStyleIdx="0" presStyleCnt="19"/>
      <dgm:spPr/>
    </dgm:pt>
    <dgm:pt modelId="{A0166465-781F-4BD2-9E3B-FADE45B8E82E}" type="pres">
      <dgm:prSet presAssocID="{985E4897-442A-44D1-AE61-CFE23A3E863B}" presName="c2" presStyleLbl="node1" presStyleIdx="1" presStyleCnt="19"/>
      <dgm:spPr/>
    </dgm:pt>
    <dgm:pt modelId="{CE5C4B8A-2343-42BF-AC21-C41F9DF6B3BD}" type="pres">
      <dgm:prSet presAssocID="{985E4897-442A-44D1-AE61-CFE23A3E863B}" presName="c3" presStyleLbl="node1" presStyleIdx="2" presStyleCnt="19"/>
      <dgm:spPr/>
    </dgm:pt>
    <dgm:pt modelId="{FB771AE9-BFDA-47AB-85E5-C8F46B6133D8}" type="pres">
      <dgm:prSet presAssocID="{985E4897-442A-44D1-AE61-CFE23A3E863B}" presName="c4" presStyleLbl="node1" presStyleIdx="3" presStyleCnt="19"/>
      <dgm:spPr/>
    </dgm:pt>
    <dgm:pt modelId="{61172C85-5925-4540-AB56-63A720333748}" type="pres">
      <dgm:prSet presAssocID="{985E4897-442A-44D1-AE61-CFE23A3E863B}" presName="c5" presStyleLbl="node1" presStyleIdx="4" presStyleCnt="19"/>
      <dgm:spPr/>
    </dgm:pt>
    <dgm:pt modelId="{FA97BE50-1AE8-4BD5-AFB9-0EC784EABD19}" type="pres">
      <dgm:prSet presAssocID="{985E4897-442A-44D1-AE61-CFE23A3E863B}" presName="c6" presStyleLbl="node1" presStyleIdx="5" presStyleCnt="19"/>
      <dgm:spPr/>
    </dgm:pt>
    <dgm:pt modelId="{E62D93B1-88A2-499A-BFAE-30E0CC754EA4}" type="pres">
      <dgm:prSet presAssocID="{985E4897-442A-44D1-AE61-CFE23A3E863B}" presName="c7" presStyleLbl="node1" presStyleIdx="6" presStyleCnt="19"/>
      <dgm:spPr/>
    </dgm:pt>
    <dgm:pt modelId="{26A9F4BB-647B-4EA4-91BE-E4A8B0E9A502}" type="pres">
      <dgm:prSet presAssocID="{985E4897-442A-44D1-AE61-CFE23A3E863B}" presName="c8" presStyleLbl="node1" presStyleIdx="7" presStyleCnt="19"/>
      <dgm:spPr/>
    </dgm:pt>
    <dgm:pt modelId="{880C2D06-6CB6-45DC-8EA0-6A99A178843C}" type="pres">
      <dgm:prSet presAssocID="{985E4897-442A-44D1-AE61-CFE23A3E863B}" presName="c9" presStyleLbl="node1" presStyleIdx="8" presStyleCnt="19"/>
      <dgm:spPr/>
    </dgm:pt>
    <dgm:pt modelId="{3C0C522E-6A9C-4B4A-A17E-723BB7D0B5FC}" type="pres">
      <dgm:prSet presAssocID="{985E4897-442A-44D1-AE61-CFE23A3E863B}" presName="c10" presStyleLbl="node1" presStyleIdx="9" presStyleCnt="19"/>
      <dgm:spPr/>
    </dgm:pt>
    <dgm:pt modelId="{531F2073-242C-44BF-AA2D-B518DFCBFFB0}" type="pres">
      <dgm:prSet presAssocID="{985E4897-442A-44D1-AE61-CFE23A3E863B}" presName="c11" presStyleLbl="node1" presStyleIdx="10" presStyleCnt="19"/>
      <dgm:spPr/>
    </dgm:pt>
    <dgm:pt modelId="{D62DB871-C395-4489-AFD9-4A5590605988}" type="pres">
      <dgm:prSet presAssocID="{985E4897-442A-44D1-AE61-CFE23A3E863B}" presName="c12" presStyleLbl="node1" presStyleIdx="11" presStyleCnt="19"/>
      <dgm:spPr/>
    </dgm:pt>
    <dgm:pt modelId="{06E7F71F-59D5-46CC-B78B-8CA2CF6BAF0C}" type="pres">
      <dgm:prSet presAssocID="{985E4897-442A-44D1-AE61-CFE23A3E863B}" presName="c13" presStyleLbl="node1" presStyleIdx="12" presStyleCnt="19"/>
      <dgm:spPr/>
    </dgm:pt>
    <dgm:pt modelId="{3F486391-E9F1-49FC-B90C-FBD2AF93E8E7}" type="pres">
      <dgm:prSet presAssocID="{985E4897-442A-44D1-AE61-CFE23A3E863B}" presName="c14" presStyleLbl="node1" presStyleIdx="13" presStyleCnt="19"/>
      <dgm:spPr/>
    </dgm:pt>
    <dgm:pt modelId="{2DC5A0CB-B508-4E5D-A9C4-4BD0750ED64E}" type="pres">
      <dgm:prSet presAssocID="{985E4897-442A-44D1-AE61-CFE23A3E863B}" presName="c15" presStyleLbl="node1" presStyleIdx="14" presStyleCnt="19"/>
      <dgm:spPr/>
    </dgm:pt>
    <dgm:pt modelId="{4EED691A-96C9-4BE3-B015-8348CA4734D8}" type="pres">
      <dgm:prSet presAssocID="{985E4897-442A-44D1-AE61-CFE23A3E863B}" presName="c16" presStyleLbl="node1" presStyleIdx="15" presStyleCnt="19"/>
      <dgm:spPr/>
    </dgm:pt>
    <dgm:pt modelId="{825F527F-B8A1-429C-BB0A-0D147F9FBDAD}" type="pres">
      <dgm:prSet presAssocID="{985E4897-442A-44D1-AE61-CFE23A3E863B}" presName="c17" presStyleLbl="node1" presStyleIdx="16" presStyleCnt="19"/>
      <dgm:spPr/>
    </dgm:pt>
    <dgm:pt modelId="{83B2082E-4282-4D38-AB26-36ADBC9C8D95}" type="pres">
      <dgm:prSet presAssocID="{985E4897-442A-44D1-AE61-CFE23A3E863B}" presName="c18" presStyleLbl="node1" presStyleIdx="17" presStyleCnt="19"/>
      <dgm:spPr/>
    </dgm:pt>
    <dgm:pt modelId="{2B100C1E-6C5B-468C-973A-B10CEEF4059B}" type="pres">
      <dgm:prSet presAssocID="{839329F1-19DE-4CA3-8562-C4A476F22D6A}" presName="chevronComposite1" presStyleCnt="0"/>
      <dgm:spPr/>
    </dgm:pt>
    <dgm:pt modelId="{B1D80428-FBEA-4AF0-BA12-AC9F78A3E5D1}" type="pres">
      <dgm:prSet presAssocID="{839329F1-19DE-4CA3-8562-C4A476F22D6A}" presName="chevron1" presStyleLbl="sibTrans2D1" presStyleIdx="0" presStyleCnt="2"/>
      <dgm:spPr/>
    </dgm:pt>
    <dgm:pt modelId="{54A4A39A-A646-4A54-B00A-4C4A4B197E43}" type="pres">
      <dgm:prSet presAssocID="{839329F1-19DE-4CA3-8562-C4A476F22D6A}" presName="spChevron1" presStyleCnt="0"/>
      <dgm:spPr/>
    </dgm:pt>
    <dgm:pt modelId="{F4F3FD7B-5CE9-4992-B026-D610C9634B2E}" type="pres">
      <dgm:prSet presAssocID="{EA3030BE-7141-4588-9F28-4EACC45AADBE}" presName="middle" presStyleCnt="0"/>
      <dgm:spPr/>
    </dgm:pt>
    <dgm:pt modelId="{01D68E7F-5106-4BF2-9515-D90C160FB605}" type="pres">
      <dgm:prSet presAssocID="{EA3030BE-7141-4588-9F28-4EACC45AADBE}" presName="parTxMid" presStyleLbl="revTx" presStyleIdx="1" presStyleCnt="2"/>
      <dgm:spPr/>
    </dgm:pt>
    <dgm:pt modelId="{EE270A19-8176-4AF0-BB77-9423D220BC2F}" type="pres">
      <dgm:prSet presAssocID="{EA3030BE-7141-4588-9F28-4EACC45AADBE}" presName="spMid" presStyleCnt="0"/>
      <dgm:spPr/>
    </dgm:pt>
    <dgm:pt modelId="{54501AD8-E7A5-4D49-9FE7-0D5AB5EC886A}" type="pres">
      <dgm:prSet presAssocID="{8AA4A42E-967F-4CB8-B85A-0E22ED68ADC5}" presName="chevronComposite1" presStyleCnt="0"/>
      <dgm:spPr/>
    </dgm:pt>
    <dgm:pt modelId="{8500604D-A222-4116-964D-7E6DB5C333AE}" type="pres">
      <dgm:prSet presAssocID="{8AA4A42E-967F-4CB8-B85A-0E22ED68ADC5}" presName="chevron1" presStyleLbl="sibTrans2D1" presStyleIdx="1" presStyleCnt="2"/>
      <dgm:spPr/>
    </dgm:pt>
    <dgm:pt modelId="{E546282E-693D-426A-A995-FD02784CF750}" type="pres">
      <dgm:prSet presAssocID="{8AA4A42E-967F-4CB8-B85A-0E22ED68ADC5}" presName="spChevron1" presStyleCnt="0"/>
      <dgm:spPr/>
    </dgm:pt>
    <dgm:pt modelId="{B79B8708-C5A8-4612-A021-745C1ACA1200}" type="pres">
      <dgm:prSet presAssocID="{724DB2EF-DF51-487F-9DAA-A52564735722}" presName="last" presStyleCnt="0"/>
      <dgm:spPr/>
    </dgm:pt>
    <dgm:pt modelId="{04CCCFAB-7ABC-4D48-B643-607B97F33B64}" type="pres">
      <dgm:prSet presAssocID="{724DB2EF-DF51-487F-9DAA-A52564735722}" presName="circleTx" presStyleLbl="node1" presStyleIdx="18" presStyleCnt="19"/>
      <dgm:spPr/>
    </dgm:pt>
    <dgm:pt modelId="{E35D2FD1-1E5D-4F91-A850-BFF2000DFDFD}" type="pres">
      <dgm:prSet presAssocID="{724DB2EF-DF51-487F-9DAA-A52564735722}" presName="spN" presStyleCnt="0"/>
      <dgm:spPr/>
    </dgm:pt>
  </dgm:ptLst>
  <dgm:cxnLst>
    <dgm:cxn modelId="{0E26D83E-029E-4A11-BF96-D2E3847C1778}" type="presOf" srcId="{724DB2EF-DF51-487F-9DAA-A52564735722}" destId="{04CCCFAB-7ABC-4D48-B643-607B97F33B64}" srcOrd="0" destOrd="0" presId="urn:microsoft.com/office/officeart/2009/3/layout/RandomtoResultProcess"/>
    <dgm:cxn modelId="{12C59376-D16C-4D0B-A943-85CCEB9B8905}" type="presOf" srcId="{985E4897-442A-44D1-AE61-CFE23A3E863B}" destId="{92ADDFC6-C7F6-420E-9865-F5CB2A6EE51D}" srcOrd="0" destOrd="0" presId="urn:microsoft.com/office/officeart/2009/3/layout/RandomtoResultProcess"/>
    <dgm:cxn modelId="{F1A29E7A-3469-484E-8B57-10C7243A34FD}" type="presOf" srcId="{0937D4CD-8BC9-45B1-B732-5B483BFE719C}" destId="{B5CF4B4E-6F6A-46F9-864B-C096C4C95359}" srcOrd="0" destOrd="0" presId="urn:microsoft.com/office/officeart/2009/3/layout/RandomtoResultProcess"/>
    <dgm:cxn modelId="{017AC4B5-1902-455C-AF2C-C5042108ACD5}" srcId="{0937D4CD-8BC9-45B1-B732-5B483BFE719C}" destId="{EA3030BE-7141-4588-9F28-4EACC45AADBE}" srcOrd="1" destOrd="0" parTransId="{647828BD-831F-41D7-94D8-21F0C37B499D}" sibTransId="{8AA4A42E-967F-4CB8-B85A-0E22ED68ADC5}"/>
    <dgm:cxn modelId="{2B8F22BE-5C2A-4453-A3E3-095D27C0DB48}" srcId="{0937D4CD-8BC9-45B1-B732-5B483BFE719C}" destId="{724DB2EF-DF51-487F-9DAA-A52564735722}" srcOrd="2" destOrd="0" parTransId="{618356CD-9392-4411-932D-CF18CC167E86}" sibTransId="{5F5672C2-AAB7-4503-8660-19B05500AC08}"/>
    <dgm:cxn modelId="{9499F0CE-FF42-41B8-8876-7A8D1269184A}" type="presOf" srcId="{EA3030BE-7141-4588-9F28-4EACC45AADBE}" destId="{01D68E7F-5106-4BF2-9515-D90C160FB605}" srcOrd="0" destOrd="0" presId="urn:microsoft.com/office/officeart/2009/3/layout/RandomtoResultProcess"/>
    <dgm:cxn modelId="{4CA20ED0-AEC9-40CD-89D7-131998CA39AB}" srcId="{0937D4CD-8BC9-45B1-B732-5B483BFE719C}" destId="{985E4897-442A-44D1-AE61-CFE23A3E863B}" srcOrd="0" destOrd="0" parTransId="{6E34308F-E99C-47E7-B381-855E56829C69}" sibTransId="{839329F1-19DE-4CA3-8562-C4A476F22D6A}"/>
    <dgm:cxn modelId="{C9A49FB3-5DB6-4262-ADBC-24A8A96BC217}" type="presParOf" srcId="{B5CF4B4E-6F6A-46F9-864B-C096C4C95359}" destId="{6A70CB02-90E3-49C6-829B-C1943F45C7E7}" srcOrd="0" destOrd="0" presId="urn:microsoft.com/office/officeart/2009/3/layout/RandomtoResultProcess"/>
    <dgm:cxn modelId="{C6F73A85-47A3-4C29-B801-E9E96ADB8E20}" type="presParOf" srcId="{6A70CB02-90E3-49C6-829B-C1943F45C7E7}" destId="{92ADDFC6-C7F6-420E-9865-F5CB2A6EE51D}" srcOrd="0" destOrd="0" presId="urn:microsoft.com/office/officeart/2009/3/layout/RandomtoResultProcess"/>
    <dgm:cxn modelId="{1625E965-8C3F-42A2-BA6B-F830DEEC3583}" type="presParOf" srcId="{6A70CB02-90E3-49C6-829B-C1943F45C7E7}" destId="{E5A98CA2-2AA1-4E3B-97BE-2339E227BE98}" srcOrd="1" destOrd="0" presId="urn:microsoft.com/office/officeart/2009/3/layout/RandomtoResultProcess"/>
    <dgm:cxn modelId="{BFF0B962-40A6-49FA-9F73-E5E7FB52344A}" type="presParOf" srcId="{6A70CB02-90E3-49C6-829B-C1943F45C7E7}" destId="{A0166465-781F-4BD2-9E3B-FADE45B8E82E}" srcOrd="2" destOrd="0" presId="urn:microsoft.com/office/officeart/2009/3/layout/RandomtoResultProcess"/>
    <dgm:cxn modelId="{8F742A94-C652-429B-B8C6-F84E6F255119}" type="presParOf" srcId="{6A70CB02-90E3-49C6-829B-C1943F45C7E7}" destId="{CE5C4B8A-2343-42BF-AC21-C41F9DF6B3BD}" srcOrd="3" destOrd="0" presId="urn:microsoft.com/office/officeart/2009/3/layout/RandomtoResultProcess"/>
    <dgm:cxn modelId="{9146E034-60C1-45B5-BED4-0D19925BA966}" type="presParOf" srcId="{6A70CB02-90E3-49C6-829B-C1943F45C7E7}" destId="{FB771AE9-BFDA-47AB-85E5-C8F46B6133D8}" srcOrd="4" destOrd="0" presId="urn:microsoft.com/office/officeart/2009/3/layout/RandomtoResultProcess"/>
    <dgm:cxn modelId="{8BB0D12E-6F43-4B00-8AFE-52392EB5974A}" type="presParOf" srcId="{6A70CB02-90E3-49C6-829B-C1943F45C7E7}" destId="{61172C85-5925-4540-AB56-63A720333748}" srcOrd="5" destOrd="0" presId="urn:microsoft.com/office/officeart/2009/3/layout/RandomtoResultProcess"/>
    <dgm:cxn modelId="{59D2E466-1CA6-4F09-8227-D499E3931D47}" type="presParOf" srcId="{6A70CB02-90E3-49C6-829B-C1943F45C7E7}" destId="{FA97BE50-1AE8-4BD5-AFB9-0EC784EABD19}" srcOrd="6" destOrd="0" presId="urn:microsoft.com/office/officeart/2009/3/layout/RandomtoResultProcess"/>
    <dgm:cxn modelId="{78B62423-EDEE-4B3E-8BD4-623CF8826317}" type="presParOf" srcId="{6A70CB02-90E3-49C6-829B-C1943F45C7E7}" destId="{E62D93B1-88A2-499A-BFAE-30E0CC754EA4}" srcOrd="7" destOrd="0" presId="urn:microsoft.com/office/officeart/2009/3/layout/RandomtoResultProcess"/>
    <dgm:cxn modelId="{3AD2A27D-12FC-4F66-A12B-E3C1F544B7C7}" type="presParOf" srcId="{6A70CB02-90E3-49C6-829B-C1943F45C7E7}" destId="{26A9F4BB-647B-4EA4-91BE-E4A8B0E9A502}" srcOrd="8" destOrd="0" presId="urn:microsoft.com/office/officeart/2009/3/layout/RandomtoResultProcess"/>
    <dgm:cxn modelId="{351131F0-FBAB-4519-A567-171ED967033F}" type="presParOf" srcId="{6A70CB02-90E3-49C6-829B-C1943F45C7E7}" destId="{880C2D06-6CB6-45DC-8EA0-6A99A178843C}" srcOrd="9" destOrd="0" presId="urn:microsoft.com/office/officeart/2009/3/layout/RandomtoResultProcess"/>
    <dgm:cxn modelId="{6033E123-0EB5-41A3-A97A-48D8933E8D31}" type="presParOf" srcId="{6A70CB02-90E3-49C6-829B-C1943F45C7E7}" destId="{3C0C522E-6A9C-4B4A-A17E-723BB7D0B5FC}" srcOrd="10" destOrd="0" presId="urn:microsoft.com/office/officeart/2009/3/layout/RandomtoResultProcess"/>
    <dgm:cxn modelId="{DBE27CA0-47CD-4A1D-A4D1-07328DE0D0F1}" type="presParOf" srcId="{6A70CB02-90E3-49C6-829B-C1943F45C7E7}" destId="{531F2073-242C-44BF-AA2D-B518DFCBFFB0}" srcOrd="11" destOrd="0" presId="urn:microsoft.com/office/officeart/2009/3/layout/RandomtoResultProcess"/>
    <dgm:cxn modelId="{5CBA8110-FD82-4A91-B3E6-5D73B18FD44D}" type="presParOf" srcId="{6A70CB02-90E3-49C6-829B-C1943F45C7E7}" destId="{D62DB871-C395-4489-AFD9-4A5590605988}" srcOrd="12" destOrd="0" presId="urn:microsoft.com/office/officeart/2009/3/layout/RandomtoResultProcess"/>
    <dgm:cxn modelId="{805FF27B-6860-49DD-8D93-60BB0EE585A9}" type="presParOf" srcId="{6A70CB02-90E3-49C6-829B-C1943F45C7E7}" destId="{06E7F71F-59D5-46CC-B78B-8CA2CF6BAF0C}" srcOrd="13" destOrd="0" presId="urn:microsoft.com/office/officeart/2009/3/layout/RandomtoResultProcess"/>
    <dgm:cxn modelId="{D7995066-F8B6-4C87-BD32-672232946C37}" type="presParOf" srcId="{6A70CB02-90E3-49C6-829B-C1943F45C7E7}" destId="{3F486391-E9F1-49FC-B90C-FBD2AF93E8E7}" srcOrd="14" destOrd="0" presId="urn:microsoft.com/office/officeart/2009/3/layout/RandomtoResultProcess"/>
    <dgm:cxn modelId="{1C83BF46-D4F2-40BA-8C87-60DEE7EAA132}" type="presParOf" srcId="{6A70CB02-90E3-49C6-829B-C1943F45C7E7}" destId="{2DC5A0CB-B508-4E5D-A9C4-4BD0750ED64E}" srcOrd="15" destOrd="0" presId="urn:microsoft.com/office/officeart/2009/3/layout/RandomtoResultProcess"/>
    <dgm:cxn modelId="{15BD46E7-8328-46E8-A5D8-00ED11B083C1}" type="presParOf" srcId="{6A70CB02-90E3-49C6-829B-C1943F45C7E7}" destId="{4EED691A-96C9-4BE3-B015-8348CA4734D8}" srcOrd="16" destOrd="0" presId="urn:microsoft.com/office/officeart/2009/3/layout/RandomtoResultProcess"/>
    <dgm:cxn modelId="{A4976BDD-A2E7-401F-B0A1-7DDE377DB274}" type="presParOf" srcId="{6A70CB02-90E3-49C6-829B-C1943F45C7E7}" destId="{825F527F-B8A1-429C-BB0A-0D147F9FBDAD}" srcOrd="17" destOrd="0" presId="urn:microsoft.com/office/officeart/2009/3/layout/RandomtoResultProcess"/>
    <dgm:cxn modelId="{6A9B48B4-41FC-4DA3-B37B-6E3616805828}" type="presParOf" srcId="{6A70CB02-90E3-49C6-829B-C1943F45C7E7}" destId="{83B2082E-4282-4D38-AB26-36ADBC9C8D95}" srcOrd="18" destOrd="0" presId="urn:microsoft.com/office/officeart/2009/3/layout/RandomtoResultProcess"/>
    <dgm:cxn modelId="{DD8A474D-A11A-4482-A5C2-5C7667130C74}" type="presParOf" srcId="{B5CF4B4E-6F6A-46F9-864B-C096C4C95359}" destId="{2B100C1E-6C5B-468C-973A-B10CEEF4059B}" srcOrd="1" destOrd="0" presId="urn:microsoft.com/office/officeart/2009/3/layout/RandomtoResultProcess"/>
    <dgm:cxn modelId="{2E0A4F1F-72E3-4244-83AF-3B16F40CA999}" type="presParOf" srcId="{2B100C1E-6C5B-468C-973A-B10CEEF4059B}" destId="{B1D80428-FBEA-4AF0-BA12-AC9F78A3E5D1}" srcOrd="0" destOrd="0" presId="urn:microsoft.com/office/officeart/2009/3/layout/RandomtoResultProcess"/>
    <dgm:cxn modelId="{992DB3B3-AFE9-4572-963C-9BF534733D68}" type="presParOf" srcId="{2B100C1E-6C5B-468C-973A-B10CEEF4059B}" destId="{54A4A39A-A646-4A54-B00A-4C4A4B197E43}" srcOrd="1" destOrd="0" presId="urn:microsoft.com/office/officeart/2009/3/layout/RandomtoResultProcess"/>
    <dgm:cxn modelId="{0371202B-B5E7-446D-B9EA-83CE80A8B1F7}" type="presParOf" srcId="{B5CF4B4E-6F6A-46F9-864B-C096C4C95359}" destId="{F4F3FD7B-5CE9-4992-B026-D610C9634B2E}" srcOrd="2" destOrd="0" presId="urn:microsoft.com/office/officeart/2009/3/layout/RandomtoResultProcess"/>
    <dgm:cxn modelId="{06BB4D07-0B96-4305-98B9-141B10BAE4A1}" type="presParOf" srcId="{F4F3FD7B-5CE9-4992-B026-D610C9634B2E}" destId="{01D68E7F-5106-4BF2-9515-D90C160FB605}" srcOrd="0" destOrd="0" presId="urn:microsoft.com/office/officeart/2009/3/layout/RandomtoResultProcess"/>
    <dgm:cxn modelId="{5D9657AD-2F6D-4CD5-A3EA-02440C704034}" type="presParOf" srcId="{F4F3FD7B-5CE9-4992-B026-D610C9634B2E}" destId="{EE270A19-8176-4AF0-BB77-9423D220BC2F}" srcOrd="1" destOrd="0" presId="urn:microsoft.com/office/officeart/2009/3/layout/RandomtoResultProcess"/>
    <dgm:cxn modelId="{E33754A1-CFDE-40B1-82FD-9C4815152E03}" type="presParOf" srcId="{B5CF4B4E-6F6A-46F9-864B-C096C4C95359}" destId="{54501AD8-E7A5-4D49-9FE7-0D5AB5EC886A}" srcOrd="3" destOrd="0" presId="urn:microsoft.com/office/officeart/2009/3/layout/RandomtoResultProcess"/>
    <dgm:cxn modelId="{6370BD7C-88A5-431E-A560-EF5C643D9DEF}" type="presParOf" srcId="{54501AD8-E7A5-4D49-9FE7-0D5AB5EC886A}" destId="{8500604D-A222-4116-964D-7E6DB5C333AE}" srcOrd="0" destOrd="0" presId="urn:microsoft.com/office/officeart/2009/3/layout/RandomtoResultProcess"/>
    <dgm:cxn modelId="{1EAE2864-24E5-4618-959E-68D4951C7391}" type="presParOf" srcId="{54501AD8-E7A5-4D49-9FE7-0D5AB5EC886A}" destId="{E546282E-693D-426A-A995-FD02784CF750}" srcOrd="1" destOrd="0" presId="urn:microsoft.com/office/officeart/2009/3/layout/RandomtoResultProcess"/>
    <dgm:cxn modelId="{D36E548C-C652-4612-A049-A98622CE5199}" type="presParOf" srcId="{B5CF4B4E-6F6A-46F9-864B-C096C4C95359}" destId="{B79B8708-C5A8-4612-A021-745C1ACA1200}" srcOrd="4" destOrd="0" presId="urn:microsoft.com/office/officeart/2009/3/layout/RandomtoResultProcess"/>
    <dgm:cxn modelId="{4D5AA8F7-AF13-4C65-A6EA-435873AB2D2F}" type="presParOf" srcId="{B79B8708-C5A8-4612-A021-745C1ACA1200}" destId="{04CCCFAB-7ABC-4D48-B643-607B97F33B64}" srcOrd="0" destOrd="0" presId="urn:microsoft.com/office/officeart/2009/3/layout/RandomtoResultProcess"/>
    <dgm:cxn modelId="{0B595746-7281-478E-8FC8-EE28454A40B8}" type="presParOf" srcId="{B79B8708-C5A8-4612-A021-745C1ACA1200}" destId="{E35D2FD1-1E5D-4F91-A850-BFF2000DFDFD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DDFC6-C7F6-420E-9865-F5CB2A6EE51D}">
      <dsp:nvSpPr>
        <dsp:cNvPr id="0" name=""/>
        <dsp:cNvSpPr/>
      </dsp:nvSpPr>
      <dsp:spPr>
        <a:xfrm>
          <a:off x="126288" y="1976561"/>
          <a:ext cx="1826330" cy="601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/>
            <a:t>Globalisasi</a:t>
          </a:r>
        </a:p>
      </dsp:txBody>
      <dsp:txXfrm>
        <a:off x="126288" y="1976561"/>
        <a:ext cx="1826330" cy="601859"/>
      </dsp:txXfrm>
    </dsp:sp>
    <dsp:sp modelId="{E5A98CA2-2AA1-4E3B-97BE-2339E227BE98}">
      <dsp:nvSpPr>
        <dsp:cNvPr id="0" name=""/>
        <dsp:cNvSpPr/>
      </dsp:nvSpPr>
      <dsp:spPr>
        <a:xfrm>
          <a:off x="124213" y="1793513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166465-781F-4BD2-9E3B-FADE45B8E82E}">
      <dsp:nvSpPr>
        <dsp:cNvPr id="0" name=""/>
        <dsp:cNvSpPr/>
      </dsp:nvSpPr>
      <dsp:spPr>
        <a:xfrm>
          <a:off x="225906" y="1590126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5C4B8A-2343-42BF-AC21-C41F9DF6B3BD}">
      <dsp:nvSpPr>
        <dsp:cNvPr id="0" name=""/>
        <dsp:cNvSpPr/>
      </dsp:nvSpPr>
      <dsp:spPr>
        <a:xfrm>
          <a:off x="469970" y="1630804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71AE9-BFDA-47AB-85E5-C8F46B6133D8}">
      <dsp:nvSpPr>
        <dsp:cNvPr id="0" name=""/>
        <dsp:cNvSpPr/>
      </dsp:nvSpPr>
      <dsp:spPr>
        <a:xfrm>
          <a:off x="673357" y="1407078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72C85-5925-4540-AB56-63A720333748}">
      <dsp:nvSpPr>
        <dsp:cNvPr id="0" name=""/>
        <dsp:cNvSpPr/>
      </dsp:nvSpPr>
      <dsp:spPr>
        <a:xfrm>
          <a:off x="937760" y="1325723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97BE50-1AE8-4BD5-AFB9-0EC784EABD19}">
      <dsp:nvSpPr>
        <dsp:cNvPr id="0" name=""/>
        <dsp:cNvSpPr/>
      </dsp:nvSpPr>
      <dsp:spPr>
        <a:xfrm>
          <a:off x="1263179" y="1468094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2D93B1-88A2-499A-BFAE-30E0CC754EA4}">
      <dsp:nvSpPr>
        <dsp:cNvPr id="0" name=""/>
        <dsp:cNvSpPr/>
      </dsp:nvSpPr>
      <dsp:spPr>
        <a:xfrm>
          <a:off x="1466566" y="1569788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A9F4BB-647B-4EA4-91BE-E4A8B0E9A502}">
      <dsp:nvSpPr>
        <dsp:cNvPr id="0" name=""/>
        <dsp:cNvSpPr/>
      </dsp:nvSpPr>
      <dsp:spPr>
        <a:xfrm>
          <a:off x="1751307" y="1793513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0C2D06-6CB6-45DC-8EA0-6A99A178843C}">
      <dsp:nvSpPr>
        <dsp:cNvPr id="0" name=""/>
        <dsp:cNvSpPr/>
      </dsp:nvSpPr>
      <dsp:spPr>
        <a:xfrm>
          <a:off x="1873339" y="2017239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0C522E-6A9C-4B4A-A17E-723BB7D0B5FC}">
      <dsp:nvSpPr>
        <dsp:cNvPr id="0" name=""/>
        <dsp:cNvSpPr/>
      </dsp:nvSpPr>
      <dsp:spPr>
        <a:xfrm>
          <a:off x="815728" y="1590126"/>
          <a:ext cx="373567" cy="3735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1F2073-242C-44BF-AA2D-B518DFCBFFB0}">
      <dsp:nvSpPr>
        <dsp:cNvPr id="0" name=""/>
        <dsp:cNvSpPr/>
      </dsp:nvSpPr>
      <dsp:spPr>
        <a:xfrm>
          <a:off x="22519" y="2362996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2DB871-C395-4489-AFD9-4A5590605988}">
      <dsp:nvSpPr>
        <dsp:cNvPr id="0" name=""/>
        <dsp:cNvSpPr/>
      </dsp:nvSpPr>
      <dsp:spPr>
        <a:xfrm>
          <a:off x="144551" y="2546044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7F71F-59D5-46CC-B78B-8CA2CF6BAF0C}">
      <dsp:nvSpPr>
        <dsp:cNvPr id="0" name=""/>
        <dsp:cNvSpPr/>
      </dsp:nvSpPr>
      <dsp:spPr>
        <a:xfrm>
          <a:off x="449632" y="2708754"/>
          <a:ext cx="332060" cy="33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486391-E9F1-49FC-B90C-FBD2AF93E8E7}">
      <dsp:nvSpPr>
        <dsp:cNvPr id="0" name=""/>
        <dsp:cNvSpPr/>
      </dsp:nvSpPr>
      <dsp:spPr>
        <a:xfrm>
          <a:off x="876744" y="2973157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C5A0CB-B508-4E5D-A9C4-4BD0750ED64E}">
      <dsp:nvSpPr>
        <dsp:cNvPr id="0" name=""/>
        <dsp:cNvSpPr/>
      </dsp:nvSpPr>
      <dsp:spPr>
        <a:xfrm>
          <a:off x="958099" y="2708754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ED691A-96C9-4BE3-B015-8348CA4734D8}">
      <dsp:nvSpPr>
        <dsp:cNvPr id="0" name=""/>
        <dsp:cNvSpPr/>
      </dsp:nvSpPr>
      <dsp:spPr>
        <a:xfrm>
          <a:off x="1161486" y="2993495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5F527F-B8A1-429C-BB0A-0D147F9FBDAD}">
      <dsp:nvSpPr>
        <dsp:cNvPr id="0" name=""/>
        <dsp:cNvSpPr/>
      </dsp:nvSpPr>
      <dsp:spPr>
        <a:xfrm>
          <a:off x="1344534" y="2668076"/>
          <a:ext cx="332060" cy="33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B2082E-4282-4D38-AB26-36ADBC9C8D95}">
      <dsp:nvSpPr>
        <dsp:cNvPr id="0" name=""/>
        <dsp:cNvSpPr/>
      </dsp:nvSpPr>
      <dsp:spPr>
        <a:xfrm>
          <a:off x="1791985" y="2586722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80428-FBEA-4AF0-BA12-AC9F78A3E5D1}">
      <dsp:nvSpPr>
        <dsp:cNvPr id="0" name=""/>
        <dsp:cNvSpPr/>
      </dsp:nvSpPr>
      <dsp:spPr>
        <a:xfrm>
          <a:off x="2020276" y="1630465"/>
          <a:ext cx="670459" cy="1279979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D68E7F-5106-4BF2-9515-D90C160FB605}">
      <dsp:nvSpPr>
        <dsp:cNvPr id="0" name=""/>
        <dsp:cNvSpPr/>
      </dsp:nvSpPr>
      <dsp:spPr>
        <a:xfrm>
          <a:off x="2690735" y="1631087"/>
          <a:ext cx="1828525" cy="127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/>
            <a:t>Bahasa Investasi</a:t>
          </a:r>
        </a:p>
      </dsp:txBody>
      <dsp:txXfrm>
        <a:off x="2690735" y="1631087"/>
        <a:ext cx="1828525" cy="1279967"/>
      </dsp:txXfrm>
    </dsp:sp>
    <dsp:sp modelId="{8500604D-A222-4116-964D-7E6DB5C333AE}">
      <dsp:nvSpPr>
        <dsp:cNvPr id="0" name=""/>
        <dsp:cNvSpPr/>
      </dsp:nvSpPr>
      <dsp:spPr>
        <a:xfrm>
          <a:off x="4519260" y="1630465"/>
          <a:ext cx="670459" cy="1279979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CCFAB-7ABC-4D48-B643-607B97F33B64}">
      <dsp:nvSpPr>
        <dsp:cNvPr id="0" name=""/>
        <dsp:cNvSpPr/>
      </dsp:nvSpPr>
      <dsp:spPr>
        <a:xfrm>
          <a:off x="5262860" y="1524685"/>
          <a:ext cx="1554246" cy="155424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/>
            <a:t>Standar</a:t>
          </a:r>
        </a:p>
      </dsp:txBody>
      <dsp:txXfrm>
        <a:off x="5490474" y="1752299"/>
        <a:ext cx="1099018" cy="109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3DAB3-947E-4C4F-B360-006727CCC2F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74C8-B06B-4846-9769-0E8C598EB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996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658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1995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302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938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0182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7006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373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678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306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5932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932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836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BBCF-5D36-4B03-9761-4C530134C400}" type="datetimeFigureOut">
              <a:rPr lang="id-ID" smtClean="0"/>
              <a:pPr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Sejarah dan Gambaran Umum IFRS</a:t>
            </a:r>
            <a:endParaRPr lang="id-ID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4365601" y="6477219"/>
            <a:ext cx="216024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3841054" y="6401819"/>
            <a:ext cx="423664" cy="3684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</a:p>
        </p:txBody>
      </p:sp>
      <p:sp>
        <p:nvSpPr>
          <p:cNvPr id="9" name="Oval 8">
            <a:hlinkClick r:id="" action="ppaction://noaction"/>
          </p:cNvPr>
          <p:cNvSpPr/>
          <p:nvPr/>
        </p:nvSpPr>
        <p:spPr>
          <a:xfrm>
            <a:off x="4658266" y="6482211"/>
            <a:ext cx="216024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>
            <a:hlinkClick r:id="" action="ppaction://noaction"/>
          </p:cNvPr>
          <p:cNvSpPr/>
          <p:nvPr/>
        </p:nvSpPr>
        <p:spPr>
          <a:xfrm>
            <a:off x="4931681" y="6472586"/>
            <a:ext cx="216024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>
            <a:hlinkClick r:id="" action="ppaction://noaction"/>
          </p:cNvPr>
          <p:cNvSpPr/>
          <p:nvPr/>
        </p:nvSpPr>
        <p:spPr>
          <a:xfrm>
            <a:off x="5220072" y="6467594"/>
            <a:ext cx="216024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G:\Chandra Private\Proyek Presentasi\Icon\ip_icon_02_back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8370" y="6303242"/>
            <a:ext cx="510134" cy="510134"/>
          </a:xfrm>
          <a:prstGeom prst="rect">
            <a:avLst/>
          </a:prstGeom>
          <a:noFill/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60843303"/>
              </p:ext>
            </p:extLst>
          </p:nvPr>
        </p:nvGraphicFramePr>
        <p:xfrm>
          <a:off x="251520" y="1412776"/>
          <a:ext cx="691276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4748" y="2060848"/>
            <a:ext cx="2123728" cy="4824536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108980" y="4869160"/>
            <a:ext cx="7035020" cy="20162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108980" y="5104263"/>
            <a:ext cx="7035020" cy="1198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 algn="l">
              <a:lnSpc>
                <a:spcPct val="100000"/>
              </a:lnSpc>
              <a:spcBef>
                <a:spcPts val="0"/>
              </a:spcBef>
            </a:pPr>
            <a:r>
              <a:rPr lang="id-ID" sz="2000" dirty="0">
                <a:solidFill>
                  <a:schemeClr val="accent3">
                    <a:lumMod val="50000"/>
                  </a:schemeClr>
                </a:solidFill>
              </a:rPr>
              <a:t>FADHILAH SYAFRIA, S.T, M.KOM	</a:t>
            </a:r>
          </a:p>
          <a:p>
            <a:pPr marL="355600" indent="-342900" algn="l">
              <a:lnSpc>
                <a:spcPct val="100000"/>
              </a:lnSpc>
              <a:spcBef>
                <a:spcPts val="0"/>
              </a:spcBef>
            </a:pPr>
            <a:r>
              <a:rPr lang="id-ID" sz="2000" b="1" dirty="0">
                <a:solidFill>
                  <a:schemeClr val="accent3">
                    <a:lumMod val="50000"/>
                  </a:schemeClr>
                </a:solidFill>
              </a:rPr>
              <a:t>					</a:t>
            </a:r>
            <a:r>
              <a:rPr lang="id-ID" sz="1800" b="1" dirty="0">
                <a:solidFill>
                  <a:schemeClr val="accent3">
                    <a:lumMod val="50000"/>
                  </a:schemeClr>
                </a:solidFill>
              </a:rPr>
              <a:t>JURUSAN TEKNIK INFORMATIKA</a:t>
            </a:r>
          </a:p>
          <a:p>
            <a:pPr marL="355600" indent="-342900" algn="l">
              <a:lnSpc>
                <a:spcPct val="100000"/>
              </a:lnSpc>
              <a:spcBef>
                <a:spcPts val="0"/>
              </a:spcBef>
            </a:pPr>
            <a:r>
              <a:rPr lang="id-ID" sz="1800" b="1" dirty="0">
                <a:solidFill>
                  <a:schemeClr val="accent3">
                    <a:lumMod val="50000"/>
                  </a:schemeClr>
                </a:solidFill>
              </a:rPr>
              <a:t>					FAKULTAS SAINS &amp; TEKNOLOGI</a:t>
            </a:r>
          </a:p>
          <a:p>
            <a:pPr marL="355600" indent="-342900" algn="l">
              <a:lnSpc>
                <a:spcPct val="100000"/>
              </a:lnSpc>
              <a:spcBef>
                <a:spcPts val="0"/>
              </a:spcBef>
            </a:pPr>
            <a:r>
              <a:rPr lang="id-ID" sz="1800" b="1" dirty="0">
                <a:solidFill>
                  <a:schemeClr val="accent3">
                    <a:lumMod val="50000"/>
                  </a:schemeClr>
                </a:solidFill>
              </a:rPr>
              <a:t>					UIN SUSKA RIAU</a:t>
            </a:r>
            <a:endParaRPr lang="id-ID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9458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699792" y="2636912"/>
            <a:ext cx="6334571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b="1" dirty="0">
                <a:solidFill>
                  <a:schemeClr val="accent3">
                    <a:lumMod val="50000"/>
                  </a:schemeClr>
                </a:solidFill>
              </a:rPr>
              <a:t>NAÏVE BAYES CLASSIFIER </a:t>
            </a:r>
          </a:p>
          <a:p>
            <a:r>
              <a:rPr lang="en-US" altLang="id-ID" b="1" dirty="0">
                <a:solidFill>
                  <a:schemeClr val="accent3">
                    <a:lumMod val="50000"/>
                  </a:schemeClr>
                </a:solidFill>
              </a:rPr>
              <a:t>(NBC)</a:t>
            </a:r>
            <a:endParaRPr lang="id-ID" altLang="id-ID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id-ID" altLang="id-ID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9C0B41-3C44-44D9-968D-DA051F398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80443"/>
              </p:ext>
            </p:extLst>
          </p:nvPr>
        </p:nvGraphicFramePr>
        <p:xfrm>
          <a:off x="83367" y="908720"/>
          <a:ext cx="8966498" cy="2746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05">
                  <a:extLst>
                    <a:ext uri="{9D8B030D-6E8A-4147-A177-3AD203B41FA5}">
                      <a16:colId xmlns:a16="http://schemas.microsoft.com/office/drawing/2014/main" val="248781532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2036941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73921426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446238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53782463"/>
                    </a:ext>
                  </a:extLst>
                </a:gridCol>
                <a:gridCol w="1092279">
                  <a:extLst>
                    <a:ext uri="{9D8B030D-6E8A-4147-A177-3AD203B41FA5}">
                      <a16:colId xmlns:a16="http://schemas.microsoft.com/office/drawing/2014/main" val="1339747899"/>
                    </a:ext>
                  </a:extLst>
                </a:gridCol>
                <a:gridCol w="2017434">
                  <a:extLst>
                    <a:ext uri="{9D8B030D-6E8A-4147-A177-3AD203B41FA5}">
                      <a16:colId xmlns:a16="http://schemas.microsoft.com/office/drawing/2014/main" val="3113253083"/>
                    </a:ext>
                  </a:extLst>
                </a:gridCol>
              </a:tblGrid>
              <a:tr h="351418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Masa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Asuransi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2464"/>
                  </a:ext>
                </a:extLst>
              </a:tr>
              <a:tr h="368968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49113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15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0,166666667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68311"/>
                  </a:ext>
                </a:extLst>
              </a:tr>
              <a:tr h="368969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11-15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0,75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0,666666667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22359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5-10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0,166666667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50267"/>
                  </a:ext>
                </a:extLst>
              </a:tr>
              <a:tr h="352927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74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36CD91-1838-4AC4-9CEA-B4CAD23E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52254"/>
              </p:ext>
            </p:extLst>
          </p:nvPr>
        </p:nvGraphicFramePr>
        <p:xfrm>
          <a:off x="83368" y="3717032"/>
          <a:ext cx="897726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04">
                  <a:extLst>
                    <a:ext uri="{9D8B030D-6E8A-4147-A177-3AD203B41FA5}">
                      <a16:colId xmlns:a16="http://schemas.microsoft.com/office/drawing/2014/main" val="248781532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2036941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73921426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446238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5378246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39747899"/>
                    </a:ext>
                  </a:extLst>
                </a:gridCol>
                <a:gridCol w="2040362">
                  <a:extLst>
                    <a:ext uri="{9D8B030D-6E8A-4147-A177-3AD203B41FA5}">
                      <a16:colId xmlns:a16="http://schemas.microsoft.com/office/drawing/2014/main" val="3113253083"/>
                    </a:ext>
                  </a:extLst>
                </a:gridCol>
              </a:tblGrid>
              <a:tr h="343931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Cara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Pembayaran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2464"/>
                  </a:ext>
                </a:extLst>
              </a:tr>
              <a:tr h="35292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49113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Semesteran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0,166666667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6831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Tahunan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0,375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22359"/>
                  </a:ext>
                </a:extLst>
              </a:tr>
              <a:tr h="352927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Triwulan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0,375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0,166666667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50267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Bulanan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0,166666667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744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7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894493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07504" y="908720"/>
            <a:ext cx="8352928" cy="853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Langkah</a:t>
            </a:r>
            <a:r>
              <a:rPr lang="en-US" sz="2400" b="1" dirty="0"/>
              <a:t> 3 : </a:t>
            </a:r>
            <a:r>
              <a:rPr lang="en-US" sz="2400" b="1" dirty="0" err="1"/>
              <a:t>Kalikan</a:t>
            </a:r>
            <a:r>
              <a:rPr lang="en-US" sz="2400" b="1" dirty="0"/>
              <a:t> </a:t>
            </a:r>
            <a:r>
              <a:rPr lang="en-US" sz="2400" b="1" dirty="0" err="1"/>
              <a:t>semua</a:t>
            </a:r>
            <a:r>
              <a:rPr lang="en-US" sz="2400" b="1" dirty="0"/>
              <a:t> </a:t>
            </a:r>
            <a:r>
              <a:rPr lang="en-US" sz="2400" b="1" dirty="0" err="1"/>
              <a:t>probabilitas</a:t>
            </a:r>
            <a:r>
              <a:rPr lang="en-US" sz="2400" b="1" dirty="0"/>
              <a:t> </a:t>
            </a:r>
            <a:r>
              <a:rPr lang="en-US" sz="2400" b="1" dirty="0" err="1"/>
              <a:t>tiap</a:t>
            </a:r>
            <a:r>
              <a:rPr lang="en-US" sz="2400" b="1" dirty="0"/>
              <a:t> </a:t>
            </a:r>
            <a:r>
              <a:rPr lang="en-US" sz="2400" b="1" dirty="0" err="1"/>
              <a:t>atribut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pobabilitas</a:t>
            </a:r>
            <a:r>
              <a:rPr lang="en-US" sz="2400" b="1" dirty="0"/>
              <a:t> </a:t>
            </a:r>
            <a:r>
              <a:rPr lang="en-US" sz="2400" b="1" dirty="0" err="1"/>
              <a:t>tiap</a:t>
            </a:r>
            <a:r>
              <a:rPr lang="en-US" sz="2400" b="1" dirty="0"/>
              <a:t> </a:t>
            </a:r>
            <a:r>
              <a:rPr lang="en-US" sz="2400" b="1" dirty="0" err="1"/>
              <a:t>kelas</a:t>
            </a:r>
            <a:r>
              <a:rPr lang="en-US" sz="2400" b="1" dirty="0"/>
              <a:t> </a:t>
            </a:r>
            <a:r>
              <a:rPr lang="en-US" altLang="en-US" sz="2400" b="1" dirty="0"/>
              <a:t>P(</a:t>
            </a:r>
            <a:r>
              <a:rPr lang="en-US" altLang="en-US" sz="2400" b="1" dirty="0" err="1"/>
              <a:t>X|Ci</a:t>
            </a:r>
            <a:r>
              <a:rPr lang="en-US" altLang="en-US" sz="2400" b="1" dirty="0"/>
              <a:t>)*P(Ci )</a:t>
            </a:r>
            <a:r>
              <a:rPr lang="en-US" sz="2400" b="1" dirty="0"/>
              <a:t> </a:t>
            </a:r>
          </a:p>
          <a:p>
            <a:endParaRPr lang="en-US" altLang="en-US" sz="2400" b="1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id-ID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9067E9-A6F0-492B-B2B7-52ECF7C7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4" y="3068960"/>
            <a:ext cx="8942362" cy="378904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P(</a:t>
            </a:r>
            <a:r>
              <a:rPr lang="en-US" sz="2800" dirty="0" err="1"/>
              <a:t>Perempuan</a:t>
            </a:r>
            <a:r>
              <a:rPr lang="en-US" sz="2800" dirty="0"/>
              <a:t>\</a:t>
            </a:r>
            <a:r>
              <a:rPr lang="en-US" sz="2800" dirty="0" err="1"/>
              <a:t>Lancar</a:t>
            </a:r>
            <a:r>
              <a:rPr lang="en-US" sz="2800" dirty="0"/>
              <a:t>) * P(20-  29 </a:t>
            </a:r>
            <a:r>
              <a:rPr lang="en-US" sz="2800" dirty="0" err="1"/>
              <a:t>Tahun</a:t>
            </a:r>
            <a:r>
              <a:rPr lang="en-US" sz="2800" dirty="0"/>
              <a:t>\</a:t>
            </a:r>
            <a:r>
              <a:rPr lang="en-US" sz="2800" dirty="0" err="1"/>
              <a:t>Lancar</a:t>
            </a:r>
            <a:r>
              <a:rPr lang="en-US" sz="2800" dirty="0"/>
              <a:t>) * P(Kawin\</a:t>
            </a:r>
            <a:r>
              <a:rPr lang="en-US" sz="2800" dirty="0" err="1"/>
              <a:t>Lancar</a:t>
            </a:r>
            <a:r>
              <a:rPr lang="en-US" sz="2800" dirty="0"/>
              <a:t>) * P(</a:t>
            </a:r>
            <a:r>
              <a:rPr lang="en-US" sz="2800" dirty="0" err="1"/>
              <a:t>Pegawai</a:t>
            </a:r>
            <a:r>
              <a:rPr lang="en-US" sz="2800" dirty="0"/>
              <a:t> </a:t>
            </a:r>
            <a:r>
              <a:rPr lang="en-US" sz="2800" dirty="0" err="1"/>
              <a:t>Swasta</a:t>
            </a:r>
            <a:r>
              <a:rPr lang="en-US" sz="2800" dirty="0"/>
              <a:t>\</a:t>
            </a:r>
            <a:r>
              <a:rPr lang="en-US" sz="2800" dirty="0" err="1"/>
              <a:t>Lancar</a:t>
            </a:r>
            <a:r>
              <a:rPr lang="en-US" sz="2800" dirty="0"/>
              <a:t>) * P(&lt;25 Juta\</a:t>
            </a:r>
            <a:r>
              <a:rPr lang="en-US" sz="2800" dirty="0" err="1"/>
              <a:t>Lancar</a:t>
            </a:r>
            <a:r>
              <a:rPr lang="en-US" sz="2800" dirty="0"/>
              <a:t>) * P(5-10 </a:t>
            </a:r>
            <a:r>
              <a:rPr lang="en-US" sz="2800" dirty="0" err="1"/>
              <a:t>Tahun</a:t>
            </a:r>
            <a:r>
              <a:rPr lang="en-US" sz="2800" dirty="0"/>
              <a:t>\ </a:t>
            </a:r>
            <a:r>
              <a:rPr lang="en-US" sz="2800" dirty="0" err="1"/>
              <a:t>Lancar</a:t>
            </a:r>
            <a:r>
              <a:rPr lang="en-US" sz="2800" dirty="0"/>
              <a:t>) * P(</a:t>
            </a:r>
            <a:r>
              <a:rPr lang="en-US" sz="2800" dirty="0" err="1"/>
              <a:t>Triwulan</a:t>
            </a:r>
            <a:r>
              <a:rPr lang="en-US" sz="2800" dirty="0"/>
              <a:t>\</a:t>
            </a:r>
            <a:r>
              <a:rPr lang="en-US" sz="2800" dirty="0" err="1"/>
              <a:t>Lancar</a:t>
            </a:r>
            <a:r>
              <a:rPr lang="en-US" sz="2800" dirty="0"/>
              <a:t>).*P(</a:t>
            </a:r>
            <a:r>
              <a:rPr lang="en-US" sz="2800" dirty="0" err="1"/>
              <a:t>Lancar</a:t>
            </a:r>
            <a:r>
              <a:rPr lang="en-US" sz="2800" dirty="0"/>
              <a:t>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800" dirty="0"/>
              <a:t>= 0,5*0,25*0,5*0*0,5*0,25*0,375*</a:t>
            </a:r>
            <a:r>
              <a:rPr lang="en-US" sz="2800" dirty="0"/>
              <a:t>0,444444444 </a:t>
            </a:r>
            <a:r>
              <a:rPr lang="en-ID" sz="2800" dirty="0"/>
              <a:t>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P(</a:t>
            </a:r>
            <a:r>
              <a:rPr lang="en-US" sz="2800" dirty="0" err="1"/>
              <a:t>Perempuan</a:t>
            </a:r>
            <a:r>
              <a:rPr lang="en-US" sz="2800" dirty="0"/>
              <a:t>\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Lancar</a:t>
            </a:r>
            <a:r>
              <a:rPr lang="en-US" sz="2800" dirty="0"/>
              <a:t>) * P20-29 </a:t>
            </a:r>
            <a:r>
              <a:rPr lang="en-US" sz="2800" dirty="0" err="1"/>
              <a:t>Tahun</a:t>
            </a:r>
            <a:r>
              <a:rPr lang="en-US" sz="2800" dirty="0"/>
              <a:t>\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Lancar</a:t>
            </a:r>
            <a:r>
              <a:rPr lang="en-US" sz="2800" dirty="0"/>
              <a:t>) * P(Kawin\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Lancar</a:t>
            </a:r>
            <a:r>
              <a:rPr lang="en-US" sz="2800" dirty="0"/>
              <a:t>) * P(</a:t>
            </a:r>
            <a:r>
              <a:rPr lang="en-US" sz="2800" dirty="0" err="1"/>
              <a:t>Pegawai</a:t>
            </a:r>
            <a:r>
              <a:rPr lang="en-US" sz="2800" dirty="0"/>
              <a:t> </a:t>
            </a:r>
            <a:r>
              <a:rPr lang="en-US" sz="2800" dirty="0" err="1"/>
              <a:t>Swasta</a:t>
            </a:r>
            <a:r>
              <a:rPr lang="en-US" sz="2800" dirty="0"/>
              <a:t>\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Lancar</a:t>
            </a:r>
            <a:r>
              <a:rPr lang="en-US" sz="2800" dirty="0"/>
              <a:t>) * P(&lt;25 </a:t>
            </a:r>
            <a:r>
              <a:rPr lang="en-US" sz="2800" dirty="0" err="1"/>
              <a:t>Juta</a:t>
            </a:r>
            <a:r>
              <a:rPr lang="en-US" sz="2800" dirty="0"/>
              <a:t>\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Lancar</a:t>
            </a:r>
            <a:r>
              <a:rPr lang="en-US" sz="2800" dirty="0"/>
              <a:t>) * P(5-10 </a:t>
            </a:r>
            <a:r>
              <a:rPr lang="en-US" sz="2800" dirty="0" err="1"/>
              <a:t>Tahun</a:t>
            </a:r>
            <a:r>
              <a:rPr lang="en-US" sz="2800" dirty="0"/>
              <a:t>\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Lancar</a:t>
            </a:r>
            <a:r>
              <a:rPr lang="en-US" sz="2800" dirty="0"/>
              <a:t>) * P(</a:t>
            </a:r>
            <a:r>
              <a:rPr lang="en-US" sz="2800" dirty="0" err="1"/>
              <a:t>Triwulan</a:t>
            </a:r>
            <a:r>
              <a:rPr lang="en-US" sz="2800" dirty="0"/>
              <a:t>\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Lancar</a:t>
            </a:r>
            <a:r>
              <a:rPr lang="en-US" sz="2800" dirty="0"/>
              <a:t>).*P(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Lancar</a:t>
            </a:r>
            <a:r>
              <a:rPr lang="en-US" sz="2800" dirty="0"/>
              <a:t>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800" dirty="0"/>
              <a:t>= 0,5*0,25*1*0*0,75*0,25*0,25*</a:t>
            </a:r>
            <a:r>
              <a:rPr lang="en-US" sz="2800" dirty="0"/>
              <a:t> 0,222222222 </a:t>
            </a:r>
            <a:r>
              <a:rPr lang="en-ID" sz="2800" dirty="0"/>
              <a:t>= 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A79633-6CCD-4FF8-A5CE-E8F17646E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3799"/>
              </p:ext>
            </p:extLst>
          </p:nvPr>
        </p:nvGraphicFramePr>
        <p:xfrm>
          <a:off x="0" y="2060848"/>
          <a:ext cx="914399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9">
                  <a:extLst>
                    <a:ext uri="{9D8B030D-6E8A-4147-A177-3AD203B41FA5}">
                      <a16:colId xmlns:a16="http://schemas.microsoft.com/office/drawing/2014/main" val="4144830027"/>
                    </a:ext>
                  </a:extLst>
                </a:gridCol>
                <a:gridCol w="1165834">
                  <a:extLst>
                    <a:ext uri="{9D8B030D-6E8A-4147-A177-3AD203B41FA5}">
                      <a16:colId xmlns:a16="http://schemas.microsoft.com/office/drawing/2014/main" val="1787507925"/>
                    </a:ext>
                  </a:extLst>
                </a:gridCol>
                <a:gridCol w="597229">
                  <a:extLst>
                    <a:ext uri="{9D8B030D-6E8A-4147-A177-3AD203B41FA5}">
                      <a16:colId xmlns:a16="http://schemas.microsoft.com/office/drawing/2014/main" val="57762105"/>
                    </a:ext>
                  </a:extLst>
                </a:gridCol>
                <a:gridCol w="714334">
                  <a:extLst>
                    <a:ext uri="{9D8B030D-6E8A-4147-A177-3AD203B41FA5}">
                      <a16:colId xmlns:a16="http://schemas.microsoft.com/office/drawing/2014/main" val="3283781234"/>
                    </a:ext>
                  </a:extLst>
                </a:gridCol>
                <a:gridCol w="1111444">
                  <a:extLst>
                    <a:ext uri="{9D8B030D-6E8A-4147-A177-3AD203B41FA5}">
                      <a16:colId xmlns:a16="http://schemas.microsoft.com/office/drawing/2014/main" val="172178479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35729944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8166969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94765360"/>
                    </a:ext>
                  </a:extLst>
                </a:gridCol>
                <a:gridCol w="1043607">
                  <a:extLst>
                    <a:ext uri="{9D8B030D-6E8A-4147-A177-3AD203B41FA5}">
                      <a16:colId xmlns:a16="http://schemas.microsoft.com/office/drawing/2014/main" val="395890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Nama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Kelamin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Usia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Pekerjaan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Penghasilan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Masa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Asuransi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Cara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Pembayaran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Klasifikasi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9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Rasyidah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Perempuan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20-29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Kawin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Pegawai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Swasta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&lt;25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Juta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5-10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Triwulan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6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231277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FDDAC6-6134-4FB4-9D5D-D374B0A33FC0}"/>
              </a:ext>
            </a:extLst>
          </p:cNvPr>
          <p:cNvSpPr txBox="1">
            <a:spLocks/>
          </p:cNvSpPr>
          <p:nvPr/>
        </p:nvSpPr>
        <p:spPr>
          <a:xfrm>
            <a:off x="107504" y="1123165"/>
            <a:ext cx="8712968" cy="540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/>
              <a:t>P(</a:t>
            </a:r>
            <a:r>
              <a:rPr lang="en-US" sz="2400" dirty="0" err="1"/>
              <a:t>Perempuan</a:t>
            </a:r>
            <a:r>
              <a:rPr lang="en-US" sz="2400" dirty="0"/>
              <a:t>\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) * P20-29 </a:t>
            </a:r>
            <a:r>
              <a:rPr lang="en-US" sz="2400" dirty="0" err="1"/>
              <a:t>Tahun</a:t>
            </a:r>
            <a:r>
              <a:rPr lang="en-US" sz="2400" dirty="0"/>
              <a:t>\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) * P(Kawin\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) * P(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 err="1"/>
              <a:t>Swasta</a:t>
            </a:r>
            <a:r>
              <a:rPr lang="en-US" sz="2400" dirty="0"/>
              <a:t>\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) * P(&lt;25 Juta\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) * P(5-10 </a:t>
            </a:r>
            <a:r>
              <a:rPr lang="en-US" sz="2400" dirty="0" err="1"/>
              <a:t>Tahun</a:t>
            </a:r>
            <a:r>
              <a:rPr lang="en-US" sz="2400" dirty="0"/>
              <a:t>\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) * P(</a:t>
            </a:r>
            <a:r>
              <a:rPr lang="en-US" sz="2400" dirty="0" err="1"/>
              <a:t>Triwulan</a:t>
            </a:r>
            <a:r>
              <a:rPr lang="en-US" sz="2400" dirty="0"/>
              <a:t>\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).*P(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) </a:t>
            </a:r>
          </a:p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en-ID" sz="2400" dirty="0"/>
              <a:t>=0,333333333 * 0,333333333 * 0,833333333 </a:t>
            </a:r>
            <a:r>
              <a:rPr lang="en-US" sz="2400" dirty="0"/>
              <a:t>* </a:t>
            </a:r>
            <a:r>
              <a:rPr lang="en-ID" sz="2400" dirty="0"/>
              <a:t>0,333333333 * 0,5 * 0,166666667 * 0,166666667 * </a:t>
            </a:r>
            <a:r>
              <a:rPr lang="en-US" sz="2400" dirty="0"/>
              <a:t>0,333333333 </a:t>
            </a:r>
          </a:p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en-ID" sz="2400" dirty="0"/>
              <a:t>= </a:t>
            </a:r>
            <a:r>
              <a:rPr lang="en-US" sz="2400" dirty="0"/>
              <a:t>0,00014289 </a:t>
            </a:r>
          </a:p>
        </p:txBody>
      </p:sp>
    </p:spTree>
    <p:extLst>
      <p:ext uri="{BB962C8B-B14F-4D97-AF65-F5344CB8AC3E}">
        <p14:creationId xmlns:p14="http://schemas.microsoft.com/office/powerpoint/2010/main" val="15728868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07504" y="908720"/>
            <a:ext cx="8352928" cy="853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Langkah</a:t>
            </a:r>
            <a:r>
              <a:rPr lang="en-US" sz="2400" b="1" dirty="0"/>
              <a:t> 3 : </a:t>
            </a:r>
            <a:r>
              <a:rPr lang="en-US" sz="2400" b="1" dirty="0" err="1"/>
              <a:t>Bandingkan</a:t>
            </a:r>
            <a:r>
              <a:rPr lang="en-US" sz="2400" b="1" dirty="0"/>
              <a:t> Hasil Per Kelas, </a:t>
            </a:r>
            <a:r>
              <a:rPr lang="en-US" sz="2400" b="1" dirty="0" err="1"/>
              <a:t>kelas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nilai</a:t>
            </a:r>
            <a:r>
              <a:rPr lang="en-US" sz="2400" b="1" dirty="0"/>
              <a:t> </a:t>
            </a:r>
            <a:r>
              <a:rPr lang="en-US" altLang="en-US" sz="2400" b="1" dirty="0"/>
              <a:t>P(</a:t>
            </a:r>
            <a:r>
              <a:rPr lang="en-US" altLang="en-US" sz="2400" b="1" dirty="0" err="1"/>
              <a:t>X|Ci</a:t>
            </a:r>
            <a:r>
              <a:rPr lang="en-US" altLang="en-US" sz="2400" b="1" dirty="0"/>
              <a:t>)*P(Ci ) </a:t>
            </a:r>
            <a:r>
              <a:rPr lang="en-US" altLang="en-US" sz="2400" b="1" dirty="0" err="1"/>
              <a:t>tertinggi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adalah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kelas</a:t>
            </a:r>
            <a:r>
              <a:rPr lang="en-US" altLang="en-US" sz="2400" b="1" dirty="0"/>
              <a:t> yang </a:t>
            </a:r>
            <a:r>
              <a:rPr lang="en-US" altLang="en-US" sz="2400" b="1" dirty="0" err="1"/>
              <a:t>terpilih</a:t>
            </a:r>
            <a:endParaRPr lang="en-US" altLang="en-US" sz="2400" b="1" dirty="0"/>
          </a:p>
          <a:p>
            <a:endParaRPr lang="en-US" sz="2400" b="1" dirty="0"/>
          </a:p>
          <a:p>
            <a:pPr marL="0" indent="0">
              <a:buNone/>
            </a:pPr>
            <a:r>
              <a:rPr lang="en-US" sz="2800" dirty="0"/>
              <a:t>Dari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, </a:t>
            </a:r>
            <a:r>
              <a:rPr lang="en-US" sz="2800" dirty="0" err="1"/>
              <a:t>terlihat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tertinggi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pada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b="1" dirty="0"/>
              <a:t>(</a:t>
            </a:r>
            <a:r>
              <a:rPr lang="en-US" sz="2800" b="1" dirty="0" err="1"/>
              <a:t>P|Tidak</a:t>
            </a:r>
            <a:r>
              <a:rPr lang="en-US" sz="2800" b="1" dirty="0"/>
              <a:t> </a:t>
            </a:r>
            <a:r>
              <a:rPr lang="en-US" sz="2800" b="1" dirty="0" err="1"/>
              <a:t>Lancar</a:t>
            </a:r>
            <a:r>
              <a:rPr lang="en-US" sz="2800" b="1" dirty="0"/>
              <a:t>)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disimpulkan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status </a:t>
            </a:r>
            <a:r>
              <a:rPr lang="en-US" sz="2800" dirty="0" err="1"/>
              <a:t>nasabah</a:t>
            </a:r>
            <a:r>
              <a:rPr lang="en-US" sz="2800" dirty="0"/>
              <a:t> “</a:t>
            </a:r>
            <a:r>
              <a:rPr lang="en-US" sz="2800" dirty="0" err="1"/>
              <a:t>Rasyidah</a:t>
            </a:r>
            <a:r>
              <a:rPr lang="en-US" sz="2800" dirty="0"/>
              <a:t>”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klasifikasi</a:t>
            </a:r>
            <a:r>
              <a:rPr lang="en-US" sz="2800" dirty="0"/>
              <a:t> “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Lancar</a:t>
            </a:r>
            <a:r>
              <a:rPr lang="en-US" sz="2800" dirty="0"/>
              <a:t>”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endParaRPr lang="en-US" sz="2400" b="1" dirty="0"/>
          </a:p>
          <a:p>
            <a:endParaRPr lang="en-US" altLang="en-US" sz="2400" b="1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68970646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8D3877-69A8-44E9-BAC4-CCA012DF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7" y="1772816"/>
            <a:ext cx="90010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9666E3-54C3-4A14-9893-EC69CB038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98689"/>
              </p:ext>
            </p:extLst>
          </p:nvPr>
        </p:nvGraphicFramePr>
        <p:xfrm>
          <a:off x="107504" y="1672600"/>
          <a:ext cx="9001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75">
                  <a:extLst>
                    <a:ext uri="{9D8B030D-6E8A-4147-A177-3AD203B41FA5}">
                      <a16:colId xmlns:a16="http://schemas.microsoft.com/office/drawing/2014/main" val="4144830027"/>
                    </a:ext>
                  </a:extLst>
                </a:gridCol>
                <a:gridCol w="1164016">
                  <a:extLst>
                    <a:ext uri="{9D8B030D-6E8A-4147-A177-3AD203B41FA5}">
                      <a16:colId xmlns:a16="http://schemas.microsoft.com/office/drawing/2014/main" val="1787507925"/>
                    </a:ext>
                  </a:extLst>
                </a:gridCol>
                <a:gridCol w="1089771">
                  <a:extLst>
                    <a:ext uri="{9D8B030D-6E8A-4147-A177-3AD203B41FA5}">
                      <a16:colId xmlns:a16="http://schemas.microsoft.com/office/drawing/2014/main" val="57762105"/>
                    </a:ext>
                  </a:extLst>
                </a:gridCol>
                <a:gridCol w="816047">
                  <a:extLst>
                    <a:ext uri="{9D8B030D-6E8A-4147-A177-3AD203B41FA5}">
                      <a16:colId xmlns:a16="http://schemas.microsoft.com/office/drawing/2014/main" val="3283781234"/>
                    </a:ext>
                  </a:extLst>
                </a:gridCol>
                <a:gridCol w="1023278">
                  <a:extLst>
                    <a:ext uri="{9D8B030D-6E8A-4147-A177-3AD203B41FA5}">
                      <a16:colId xmlns:a16="http://schemas.microsoft.com/office/drawing/2014/main" val="1721784796"/>
                    </a:ext>
                  </a:extLst>
                </a:gridCol>
                <a:gridCol w="1023278">
                  <a:extLst>
                    <a:ext uri="{9D8B030D-6E8A-4147-A177-3AD203B41FA5}">
                      <a16:colId xmlns:a16="http://schemas.microsoft.com/office/drawing/2014/main" val="3357299440"/>
                    </a:ext>
                  </a:extLst>
                </a:gridCol>
                <a:gridCol w="1023278">
                  <a:extLst>
                    <a:ext uri="{9D8B030D-6E8A-4147-A177-3AD203B41FA5}">
                      <a16:colId xmlns:a16="http://schemas.microsoft.com/office/drawing/2014/main" val="81669694"/>
                    </a:ext>
                  </a:extLst>
                </a:gridCol>
                <a:gridCol w="1125635">
                  <a:extLst>
                    <a:ext uri="{9D8B030D-6E8A-4147-A177-3AD203B41FA5}">
                      <a16:colId xmlns:a16="http://schemas.microsoft.com/office/drawing/2014/main" val="2994765360"/>
                    </a:ext>
                  </a:extLst>
                </a:gridCol>
                <a:gridCol w="920922">
                  <a:extLst>
                    <a:ext uri="{9D8B030D-6E8A-4147-A177-3AD203B41FA5}">
                      <a16:colId xmlns:a16="http://schemas.microsoft.com/office/drawing/2014/main" val="395890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Nama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Kelamin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Usia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Pekerjaan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Penghasilan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Masa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Asuransi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Cara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Pembayaran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Klasifikasi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9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Rahmat</a:t>
                      </a:r>
                      <a:r>
                        <a:rPr lang="en-ID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400" baseline="0" dirty="0" err="1">
                          <a:solidFill>
                            <a:schemeClr val="tx1"/>
                          </a:solidFill>
                        </a:rPr>
                        <a:t>Saputra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Laki-Laki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30-40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Belum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 Kawin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Wiraswasta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&lt;25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Juta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11-15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Semesteran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6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06939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8D3877-69A8-44E9-BAC4-CCA012DF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7" y="1078142"/>
            <a:ext cx="9001000" cy="58072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P(</a:t>
            </a:r>
            <a:r>
              <a:rPr lang="en-US" dirty="0" err="1"/>
              <a:t>Laki-Laki</a:t>
            </a:r>
            <a:r>
              <a:rPr lang="en-US" dirty="0"/>
              <a:t>\</a:t>
            </a:r>
            <a:r>
              <a:rPr lang="en-US" dirty="0" err="1"/>
              <a:t>Lancar</a:t>
            </a:r>
            <a:r>
              <a:rPr lang="en-US" dirty="0"/>
              <a:t>) * P(30-40 </a:t>
            </a:r>
            <a:r>
              <a:rPr lang="en-US" dirty="0" err="1"/>
              <a:t>Tahun</a:t>
            </a:r>
            <a:r>
              <a:rPr lang="en-US" dirty="0"/>
              <a:t>\</a:t>
            </a:r>
            <a:r>
              <a:rPr lang="en-US" dirty="0" err="1"/>
              <a:t>Lancar</a:t>
            </a:r>
            <a:r>
              <a:rPr lang="en-US" dirty="0"/>
              <a:t>) * P(</a:t>
            </a:r>
            <a:r>
              <a:rPr lang="en-US" dirty="0" err="1"/>
              <a:t>Belum</a:t>
            </a:r>
            <a:r>
              <a:rPr lang="en-US" dirty="0"/>
              <a:t> Kawin\</a:t>
            </a:r>
            <a:r>
              <a:rPr lang="en-US" dirty="0" err="1"/>
              <a:t>Lancar</a:t>
            </a:r>
            <a:r>
              <a:rPr lang="en-US" dirty="0"/>
              <a:t>) * P(</a:t>
            </a:r>
            <a:r>
              <a:rPr lang="en-US" dirty="0" err="1"/>
              <a:t>Wiraswasta</a:t>
            </a:r>
            <a:r>
              <a:rPr lang="en-US" dirty="0"/>
              <a:t>\</a:t>
            </a:r>
            <a:r>
              <a:rPr lang="en-US" dirty="0" err="1"/>
              <a:t>Lancar</a:t>
            </a:r>
            <a:r>
              <a:rPr lang="en-US" dirty="0"/>
              <a:t>) * P(&lt;25 Juta\</a:t>
            </a:r>
            <a:r>
              <a:rPr lang="en-US" dirty="0" err="1"/>
              <a:t>Lancar</a:t>
            </a:r>
            <a:r>
              <a:rPr lang="en-US" dirty="0"/>
              <a:t>) * P(11-15 </a:t>
            </a:r>
            <a:r>
              <a:rPr lang="en-US" dirty="0" err="1"/>
              <a:t>Tahun</a:t>
            </a:r>
            <a:r>
              <a:rPr lang="en-US" dirty="0"/>
              <a:t>\ </a:t>
            </a:r>
            <a:r>
              <a:rPr lang="en-US" dirty="0" err="1"/>
              <a:t>Lancar</a:t>
            </a:r>
            <a:r>
              <a:rPr lang="en-US" dirty="0"/>
              <a:t>) * P(</a:t>
            </a:r>
            <a:r>
              <a:rPr lang="en-US" dirty="0" err="1"/>
              <a:t>Semesteran</a:t>
            </a:r>
            <a:r>
              <a:rPr lang="en-US" dirty="0"/>
              <a:t>\</a:t>
            </a:r>
            <a:r>
              <a:rPr lang="en-US" dirty="0" err="1"/>
              <a:t>Lancar</a:t>
            </a:r>
            <a:r>
              <a:rPr lang="en-US" dirty="0"/>
              <a:t>) *P(</a:t>
            </a:r>
            <a:r>
              <a:rPr lang="en-US" dirty="0" err="1"/>
              <a:t>Lancar</a:t>
            </a:r>
            <a:r>
              <a:rPr lang="en-US" dirty="0"/>
              <a:t>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dirty="0"/>
              <a:t>= 0,5*0,75*0,5*0,625*0,5*0,75*0,25*</a:t>
            </a:r>
            <a:r>
              <a:rPr lang="en-US" dirty="0"/>
              <a:t>0,444444444 </a:t>
            </a:r>
            <a:r>
              <a:rPr lang="en-ID" dirty="0"/>
              <a:t>= </a:t>
            </a:r>
            <a:r>
              <a:rPr lang="en-US" dirty="0"/>
              <a:t>0,004882813 </a:t>
            </a:r>
            <a:endParaRPr lang="en-ID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P(</a:t>
            </a:r>
            <a:r>
              <a:rPr lang="en-US" dirty="0" err="1"/>
              <a:t>Laki-Laki</a:t>
            </a:r>
            <a:r>
              <a:rPr lang="en-US" dirty="0"/>
              <a:t>\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P(30-40 </a:t>
            </a:r>
            <a:r>
              <a:rPr lang="en-US" dirty="0" err="1"/>
              <a:t>Tahun</a:t>
            </a:r>
            <a:r>
              <a:rPr lang="en-US" dirty="0"/>
              <a:t>\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</a:t>
            </a:r>
            <a:r>
              <a:rPr lang="en-US" dirty="0" err="1"/>
              <a:t>Belum</a:t>
            </a:r>
            <a:r>
              <a:rPr lang="en-US" dirty="0"/>
              <a:t> Kawin\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</a:t>
            </a:r>
            <a:r>
              <a:rPr lang="en-US" dirty="0" err="1"/>
              <a:t>Wiraswasta</a:t>
            </a:r>
            <a:r>
              <a:rPr lang="en-US" dirty="0"/>
              <a:t>\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P(&lt;25 </a:t>
            </a:r>
            <a:r>
              <a:rPr lang="en-US" dirty="0" err="1"/>
              <a:t>Juta</a:t>
            </a:r>
            <a:r>
              <a:rPr lang="en-US" dirty="0"/>
              <a:t>\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P(11-15 </a:t>
            </a:r>
            <a:r>
              <a:rPr lang="en-US" dirty="0" err="1"/>
              <a:t>Tahun</a:t>
            </a:r>
            <a:r>
              <a:rPr lang="en-US" dirty="0"/>
              <a:t>\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</a:t>
            </a:r>
            <a:r>
              <a:rPr lang="en-US" dirty="0" err="1"/>
              <a:t>Semesteran</a:t>
            </a:r>
            <a:r>
              <a:rPr lang="en-US" dirty="0"/>
              <a:t>\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).*P(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dirty="0"/>
              <a:t>= 0,5*0,5*0*0,5*0,75*0,25*0,25*</a:t>
            </a:r>
            <a:r>
              <a:rPr lang="en-US" dirty="0"/>
              <a:t> 0,222222222 </a:t>
            </a:r>
            <a:r>
              <a:rPr lang="en-ID" dirty="0"/>
              <a:t>= 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9666E3-54C3-4A14-9893-EC69CB038D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97" y="1048465"/>
          <a:ext cx="9001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75">
                  <a:extLst>
                    <a:ext uri="{9D8B030D-6E8A-4147-A177-3AD203B41FA5}">
                      <a16:colId xmlns:a16="http://schemas.microsoft.com/office/drawing/2014/main" val="4144830027"/>
                    </a:ext>
                  </a:extLst>
                </a:gridCol>
                <a:gridCol w="1164016">
                  <a:extLst>
                    <a:ext uri="{9D8B030D-6E8A-4147-A177-3AD203B41FA5}">
                      <a16:colId xmlns:a16="http://schemas.microsoft.com/office/drawing/2014/main" val="1787507925"/>
                    </a:ext>
                  </a:extLst>
                </a:gridCol>
                <a:gridCol w="1089771">
                  <a:extLst>
                    <a:ext uri="{9D8B030D-6E8A-4147-A177-3AD203B41FA5}">
                      <a16:colId xmlns:a16="http://schemas.microsoft.com/office/drawing/2014/main" val="57762105"/>
                    </a:ext>
                  </a:extLst>
                </a:gridCol>
                <a:gridCol w="816047">
                  <a:extLst>
                    <a:ext uri="{9D8B030D-6E8A-4147-A177-3AD203B41FA5}">
                      <a16:colId xmlns:a16="http://schemas.microsoft.com/office/drawing/2014/main" val="3283781234"/>
                    </a:ext>
                  </a:extLst>
                </a:gridCol>
                <a:gridCol w="1023278">
                  <a:extLst>
                    <a:ext uri="{9D8B030D-6E8A-4147-A177-3AD203B41FA5}">
                      <a16:colId xmlns:a16="http://schemas.microsoft.com/office/drawing/2014/main" val="1721784796"/>
                    </a:ext>
                  </a:extLst>
                </a:gridCol>
                <a:gridCol w="1023278">
                  <a:extLst>
                    <a:ext uri="{9D8B030D-6E8A-4147-A177-3AD203B41FA5}">
                      <a16:colId xmlns:a16="http://schemas.microsoft.com/office/drawing/2014/main" val="3357299440"/>
                    </a:ext>
                  </a:extLst>
                </a:gridCol>
                <a:gridCol w="1023278">
                  <a:extLst>
                    <a:ext uri="{9D8B030D-6E8A-4147-A177-3AD203B41FA5}">
                      <a16:colId xmlns:a16="http://schemas.microsoft.com/office/drawing/2014/main" val="81669694"/>
                    </a:ext>
                  </a:extLst>
                </a:gridCol>
                <a:gridCol w="1125635">
                  <a:extLst>
                    <a:ext uri="{9D8B030D-6E8A-4147-A177-3AD203B41FA5}">
                      <a16:colId xmlns:a16="http://schemas.microsoft.com/office/drawing/2014/main" val="2994765360"/>
                    </a:ext>
                  </a:extLst>
                </a:gridCol>
                <a:gridCol w="920922">
                  <a:extLst>
                    <a:ext uri="{9D8B030D-6E8A-4147-A177-3AD203B41FA5}">
                      <a16:colId xmlns:a16="http://schemas.microsoft.com/office/drawing/2014/main" val="395890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Nama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Kelamin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Usia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Pekerjaan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Penghasilan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Masa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Asuransi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Cara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Pembayaran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Klasifikasi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9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Rahmat</a:t>
                      </a:r>
                      <a:r>
                        <a:rPr lang="en-ID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400" baseline="0" dirty="0" err="1">
                          <a:solidFill>
                            <a:schemeClr val="tx1"/>
                          </a:solidFill>
                        </a:rPr>
                        <a:t>Saputra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Laki-Laki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30-40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Belum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 Kawin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Wiraswasta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&lt;25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Juta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11-15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Semesteran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6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17249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B893DC-F569-4A85-8292-9D496C7D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79512"/>
            <a:ext cx="8784976" cy="582436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P(</a:t>
            </a:r>
            <a:r>
              <a:rPr lang="en-US" dirty="0" err="1"/>
              <a:t>Laki-Laki</a:t>
            </a:r>
            <a:r>
              <a:rPr lang="en-US" dirty="0"/>
              <a:t>\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P30-40 </a:t>
            </a:r>
            <a:r>
              <a:rPr lang="en-US" dirty="0" err="1"/>
              <a:t>Tahun</a:t>
            </a:r>
            <a:r>
              <a:rPr lang="en-US" dirty="0"/>
              <a:t>\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</a:t>
            </a:r>
            <a:r>
              <a:rPr lang="en-US" dirty="0" err="1"/>
              <a:t>Belum</a:t>
            </a:r>
            <a:r>
              <a:rPr lang="en-US" dirty="0"/>
              <a:t> Kawin\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</a:t>
            </a:r>
            <a:r>
              <a:rPr lang="en-US" dirty="0" err="1"/>
              <a:t>Wiraswasta</a:t>
            </a:r>
            <a:r>
              <a:rPr lang="en-US" dirty="0"/>
              <a:t>\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P(&lt;25 </a:t>
            </a:r>
            <a:r>
              <a:rPr lang="en-US" dirty="0" err="1"/>
              <a:t>Juta</a:t>
            </a:r>
            <a:r>
              <a:rPr lang="en-US" dirty="0"/>
              <a:t>\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P(11-15 </a:t>
            </a:r>
            <a:r>
              <a:rPr lang="en-US" dirty="0" err="1"/>
              <a:t>Tahun</a:t>
            </a:r>
            <a:r>
              <a:rPr lang="en-US" dirty="0"/>
              <a:t>\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* P(</a:t>
            </a:r>
            <a:r>
              <a:rPr lang="en-US" dirty="0" err="1"/>
              <a:t>Semesteran</a:t>
            </a:r>
            <a:r>
              <a:rPr lang="en-US" dirty="0"/>
              <a:t>\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).*P(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dirty="0"/>
              <a:t>=</a:t>
            </a:r>
            <a:r>
              <a:rPr lang="en-US" dirty="0"/>
              <a:t>0,666666667 </a:t>
            </a:r>
            <a:r>
              <a:rPr lang="en-ID" dirty="0"/>
              <a:t>* </a:t>
            </a:r>
            <a:r>
              <a:rPr lang="en-ID" dirty="0">
                <a:solidFill>
                  <a:schemeClr val="tx1"/>
                </a:solidFill>
              </a:rPr>
              <a:t>0,5 </a:t>
            </a:r>
            <a:r>
              <a:rPr lang="en-ID" dirty="0"/>
              <a:t>* </a:t>
            </a:r>
            <a:r>
              <a:rPr lang="en-US" dirty="0"/>
              <a:t>0,166666667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ID" dirty="0">
                <a:solidFill>
                  <a:schemeClr val="tx1"/>
                </a:solidFill>
              </a:rPr>
              <a:t>0,333333333 </a:t>
            </a:r>
            <a:r>
              <a:rPr lang="en-ID" dirty="0"/>
              <a:t>* 0,5 * </a:t>
            </a:r>
            <a:r>
              <a:rPr lang="en-US" dirty="0"/>
              <a:t>0,666666667 </a:t>
            </a:r>
            <a:r>
              <a:rPr lang="en-ID" dirty="0"/>
              <a:t>*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0,166666667 </a:t>
            </a:r>
            <a:r>
              <a:rPr lang="en-ID" dirty="0"/>
              <a:t>* </a:t>
            </a:r>
            <a:r>
              <a:rPr lang="en-US" dirty="0"/>
              <a:t>0,333333333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dirty="0"/>
              <a:t>= </a:t>
            </a:r>
            <a:r>
              <a:rPr lang="en-US" dirty="0"/>
              <a:t>0,000342936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class </a:t>
            </a:r>
            <a:r>
              <a:rPr lang="en-US" dirty="0" err="1"/>
              <a:t>Lancar</a:t>
            </a:r>
            <a:r>
              <a:rPr lang="en-US" dirty="0"/>
              <a:t>,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P|Lancar</a:t>
            </a:r>
            <a:r>
              <a:rPr lang="en-US" b="1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status </a:t>
            </a:r>
            <a:r>
              <a:rPr lang="en-US" dirty="0" err="1"/>
              <a:t>nasabah</a:t>
            </a:r>
            <a:r>
              <a:rPr lang="en-US" dirty="0"/>
              <a:t> “</a:t>
            </a:r>
            <a:r>
              <a:rPr lang="en-US" dirty="0" err="1"/>
              <a:t>Rahmat</a:t>
            </a:r>
            <a:r>
              <a:rPr lang="en-US" dirty="0"/>
              <a:t> </a:t>
            </a:r>
            <a:r>
              <a:rPr lang="en-US" dirty="0" err="1"/>
              <a:t>Saputra</a:t>
            </a:r>
            <a:r>
              <a:rPr lang="en-US" dirty="0"/>
              <a:t>”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“</a:t>
            </a:r>
            <a:r>
              <a:rPr lang="en-US" b="1" dirty="0" err="1"/>
              <a:t>Lancar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60364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Latihan</a:t>
            </a:r>
            <a:r>
              <a:rPr lang="en-US" sz="4800" dirty="0">
                <a:solidFill>
                  <a:schemeClr val="tx1"/>
                </a:solidFill>
                <a:latin typeface="+mj-lt"/>
              </a:rPr>
              <a:t> 1 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2AEF14-9807-494C-BB31-E787A9507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940078"/>
            <a:ext cx="7786687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803283-6DD0-44FF-9BB7-F4B83E1F3D4F}"/>
              </a:ext>
            </a:extLst>
          </p:cNvPr>
          <p:cNvSpPr/>
          <p:nvPr/>
        </p:nvSpPr>
        <p:spPr>
          <a:xfrm>
            <a:off x="467544" y="5705380"/>
            <a:ext cx="81369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d-ID" sz="2200" dirty="0"/>
              <a:t>Test Set: Berdasarkan data </a:t>
            </a:r>
            <a:r>
              <a:rPr lang="en-US" sz="2200" dirty="0"/>
              <a:t>di </a:t>
            </a:r>
            <a:r>
              <a:rPr lang="en-US" sz="2200" dirty="0" err="1"/>
              <a:t>atas</a:t>
            </a:r>
            <a:r>
              <a:rPr lang="id-ID" sz="2200" dirty="0"/>
              <a:t>, apabila diketahui suatu daerah dengan harga tanah MAHAL, jarak dari pusat kota SEDANG, dan ADA angkutan umum</a:t>
            </a:r>
            <a:r>
              <a:rPr lang="en-US" sz="2200" dirty="0"/>
              <a:t>, </a:t>
            </a:r>
            <a:r>
              <a:rPr lang="en-US" sz="2200" dirty="0" err="1"/>
              <a:t>apakah</a:t>
            </a:r>
            <a:r>
              <a:rPr lang="en-US" sz="2200" dirty="0"/>
              <a:t> data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dipilih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perumahan</a:t>
            </a:r>
            <a:r>
              <a:rPr lang="en-US" sz="2200" dirty="0"/>
              <a:t> ???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775432644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Latihan</a:t>
            </a:r>
            <a:r>
              <a:rPr lang="en-US" sz="4800" dirty="0">
                <a:solidFill>
                  <a:schemeClr val="tx1"/>
                </a:solidFill>
                <a:latin typeface="+mj-lt"/>
              </a:rPr>
              <a:t> 2 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03283-6DD0-44FF-9BB7-F4B83E1F3D4F}"/>
              </a:ext>
            </a:extLst>
          </p:cNvPr>
          <p:cNvSpPr/>
          <p:nvPr/>
        </p:nvSpPr>
        <p:spPr>
          <a:xfrm>
            <a:off x="107504" y="5301208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d-ID" sz="2200" dirty="0"/>
              <a:t>Test Set: Berdasarkan data </a:t>
            </a:r>
            <a:r>
              <a:rPr lang="en-US" sz="2200" dirty="0"/>
              <a:t>di </a:t>
            </a:r>
            <a:r>
              <a:rPr lang="en-US" sz="2200" dirty="0" err="1"/>
              <a:t>atas</a:t>
            </a:r>
            <a:r>
              <a:rPr lang="id-ID" sz="2200" dirty="0"/>
              <a:t>, apabila diketahui suatu daerah dengan harga tanah </a:t>
            </a:r>
            <a:r>
              <a:rPr lang="en-US" sz="2200" dirty="0"/>
              <a:t>300 </a:t>
            </a:r>
            <a:r>
              <a:rPr lang="en-US" sz="2200" dirty="0" err="1"/>
              <a:t>juta</a:t>
            </a:r>
            <a:r>
              <a:rPr lang="id-ID" sz="2200" dirty="0"/>
              <a:t>, jarak dari pusat kota </a:t>
            </a:r>
            <a:r>
              <a:rPr lang="en-US" sz="2200" dirty="0"/>
              <a:t>17 km</a:t>
            </a:r>
            <a:r>
              <a:rPr lang="id-ID" sz="2200" dirty="0"/>
              <a:t>, dan </a:t>
            </a:r>
            <a:r>
              <a:rPr lang="en-US" sz="2200" dirty="0"/>
              <a:t>TIDAK </a:t>
            </a:r>
            <a:r>
              <a:rPr lang="en-US" sz="2200" dirty="0" err="1"/>
              <a:t>ada</a:t>
            </a:r>
            <a:r>
              <a:rPr lang="id-ID" sz="2200" dirty="0"/>
              <a:t> angkutan umum</a:t>
            </a:r>
            <a:r>
              <a:rPr lang="en-US" sz="2200" dirty="0"/>
              <a:t>, </a:t>
            </a:r>
            <a:r>
              <a:rPr lang="en-US" sz="2200" dirty="0" err="1"/>
              <a:t>apakah</a:t>
            </a:r>
            <a:r>
              <a:rPr lang="en-US" sz="2200" dirty="0"/>
              <a:t> data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dipilih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perumahan</a:t>
            </a:r>
            <a:r>
              <a:rPr lang="en-US" sz="2200" dirty="0"/>
              <a:t> ???</a:t>
            </a:r>
            <a:endParaRPr lang="id-ID" sz="22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E77657A-7ED1-4C5C-AB1C-B591DE8A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238"/>
            <a:ext cx="7056784" cy="408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7E560E-23E3-4D48-AE9C-78C6FD854B8F}"/>
              </a:ext>
            </a:extLst>
          </p:cNvPr>
          <p:cNvSpPr/>
          <p:nvPr/>
        </p:nvSpPr>
        <p:spPr>
          <a:xfrm>
            <a:off x="7273414" y="2155502"/>
            <a:ext cx="18705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0" dirty="0"/>
              <a:t>C1 </a:t>
            </a:r>
            <a:r>
              <a:rPr lang="en-US" sz="2200" dirty="0" err="1"/>
              <a:t>dalam</a:t>
            </a:r>
            <a:r>
              <a:rPr lang="en-US" sz="2200" dirty="0"/>
              <a:t> Juta</a:t>
            </a:r>
          </a:p>
          <a:p>
            <a:pPr algn="just">
              <a:defRPr/>
            </a:pPr>
            <a:r>
              <a:rPr lang="en-US" sz="2200" dirty="0"/>
              <a:t>C2 </a:t>
            </a:r>
            <a:r>
              <a:rPr lang="en-US" sz="2200" dirty="0" err="1"/>
              <a:t>dalam</a:t>
            </a:r>
            <a:r>
              <a:rPr lang="en-US" sz="2200" dirty="0"/>
              <a:t> Km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36550146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>
                <a:solidFill>
                  <a:schemeClr val="tx1"/>
                </a:solidFill>
                <a:latin typeface="+mj-lt"/>
              </a:rPr>
              <a:t>Pengantar </a:t>
            </a:r>
            <a:r>
              <a:rPr lang="en-US" sz="4800" dirty="0">
                <a:solidFill>
                  <a:schemeClr val="tx1"/>
                </a:solidFill>
                <a:latin typeface="+mj-lt"/>
              </a:rPr>
              <a:t>NBC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755576" y="1268760"/>
            <a:ext cx="8200528" cy="374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classifier yang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s-ES" altLang="en-US" b="1" dirty="0" err="1">
                <a:solidFill>
                  <a:srgbClr val="00B050"/>
                </a:solidFill>
              </a:rPr>
              <a:t>probabilitas</a:t>
            </a:r>
            <a:r>
              <a:rPr lang="es-ES" altLang="en-US" dirty="0"/>
              <a:t> dan Teorema</a:t>
            </a:r>
            <a:r>
              <a:rPr lang="es-ES" altLang="en-US" dirty="0">
                <a:solidFill>
                  <a:srgbClr val="FF0000"/>
                </a:solidFill>
              </a:rPr>
              <a:t> </a:t>
            </a:r>
            <a:r>
              <a:rPr lang="es-ES" altLang="en-US" dirty="0" err="1">
                <a:solidFill>
                  <a:srgbClr val="FF0000"/>
                </a:solidFill>
              </a:rPr>
              <a:t>Bayesian</a:t>
            </a:r>
            <a:r>
              <a:rPr lang="es-ES" altLang="en-US" dirty="0"/>
              <a:t> </a:t>
            </a:r>
            <a:r>
              <a:rPr lang="es-ES" altLang="en-US" dirty="0" err="1"/>
              <a:t>dengan</a:t>
            </a:r>
            <a:r>
              <a:rPr lang="es-ES" altLang="en-US" dirty="0"/>
              <a:t> </a:t>
            </a:r>
            <a:r>
              <a:rPr lang="en-US" altLang="en-US" dirty="0" err="1"/>
              <a:t>asumsi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variabel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B050"/>
                </a:solidFill>
              </a:rPr>
              <a:t>X</a:t>
            </a:r>
            <a:r>
              <a:rPr lang="en-US" altLang="en-US" dirty="0"/>
              <a:t> </a:t>
            </a:r>
            <a:r>
              <a:rPr lang="en-US" altLang="en-US" dirty="0" err="1"/>
              <a:t>bersifat</a:t>
            </a:r>
            <a:r>
              <a:rPr lang="en-US" altLang="en-US" dirty="0"/>
              <a:t> </a:t>
            </a:r>
            <a:r>
              <a:rPr lang="en-US" altLang="en-US" dirty="0" err="1"/>
              <a:t>bebas</a:t>
            </a:r>
            <a:r>
              <a:rPr lang="en-US" altLang="en-US" dirty="0"/>
              <a:t>(</a:t>
            </a:r>
            <a:r>
              <a:rPr lang="en-US" altLang="en-US" i="1" dirty="0"/>
              <a:t>independence)</a:t>
            </a:r>
          </a:p>
          <a:p>
            <a:r>
              <a:rPr lang="en-US" altLang="en-US" dirty="0" err="1"/>
              <a:t>Dengan</a:t>
            </a:r>
            <a:r>
              <a:rPr lang="en-US" altLang="en-US" dirty="0"/>
              <a:t> kata lain, </a:t>
            </a:r>
            <a:r>
              <a:rPr lang="en-US" altLang="en-US" b="1" dirty="0">
                <a:solidFill>
                  <a:srgbClr val="00B050"/>
                </a:solidFill>
              </a:rPr>
              <a:t>Naïve Bayesian Classifier</a:t>
            </a:r>
            <a:r>
              <a:rPr lang="en-US" altLang="en-US" dirty="0"/>
              <a:t> </a:t>
            </a:r>
            <a:r>
              <a:rPr lang="en-US" altLang="en-US" dirty="0" err="1"/>
              <a:t>mengasumsikan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keberadaan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sv-SE" altLang="en-US" dirty="0"/>
              <a:t>atribut (variabel) tidak ada kaitannya dengan </a:t>
            </a:r>
            <a:r>
              <a:rPr lang="en-US" altLang="en-US" dirty="0" err="1"/>
              <a:t>beradaan</a:t>
            </a:r>
            <a:r>
              <a:rPr lang="en-US" altLang="en-US" dirty="0"/>
              <a:t> </a:t>
            </a:r>
            <a:r>
              <a:rPr lang="en-US" altLang="en-US" dirty="0" err="1"/>
              <a:t>atribut</a:t>
            </a:r>
            <a:r>
              <a:rPr lang="en-US" altLang="en-US" dirty="0"/>
              <a:t> (</a:t>
            </a:r>
            <a:r>
              <a:rPr lang="en-US" altLang="en-US" dirty="0" err="1"/>
              <a:t>variabel</a:t>
            </a:r>
            <a:r>
              <a:rPr lang="en-US" altLang="en-US" dirty="0"/>
              <a:t>) yang lain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7841433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>
                <a:solidFill>
                  <a:schemeClr val="tx1"/>
                </a:solidFill>
                <a:latin typeface="+mj-lt"/>
              </a:rPr>
              <a:t>Pengantar </a:t>
            </a:r>
            <a:r>
              <a:rPr lang="en-US" sz="4800" dirty="0">
                <a:solidFill>
                  <a:schemeClr val="tx1"/>
                </a:solidFill>
                <a:latin typeface="+mj-lt"/>
              </a:rPr>
              <a:t>NBC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6D6FFA-3017-470A-9CA7-9B2C9F13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en-US" dirty="0"/>
              <a:t>Karena </a:t>
            </a:r>
            <a:r>
              <a:rPr lang="en-US" altLang="en-US" dirty="0" err="1"/>
              <a:t>asumsi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atribut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tidak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saling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terkait</a:t>
            </a:r>
            <a:r>
              <a:rPr lang="en-US" altLang="en-US" dirty="0"/>
              <a:t>(</a:t>
            </a:r>
            <a:r>
              <a:rPr lang="en-US" altLang="en-US" i="1" dirty="0"/>
              <a:t>conditionally independent), </a:t>
            </a:r>
            <a:r>
              <a:rPr lang="en-US" altLang="en-US" i="1" dirty="0" err="1"/>
              <a:t>maka</a:t>
            </a:r>
            <a:r>
              <a:rPr lang="en-US" altLang="en-US" i="1" dirty="0"/>
              <a:t>:</a:t>
            </a:r>
          </a:p>
          <a:p>
            <a:endParaRPr lang="en-US" altLang="en-US" i="1" dirty="0"/>
          </a:p>
          <a:p>
            <a:endParaRPr lang="en-US" altLang="en-US" i="1" dirty="0"/>
          </a:p>
          <a:p>
            <a:r>
              <a:rPr lang="en-US" altLang="en-US" dirty="0" err="1"/>
              <a:t>Bila</a:t>
            </a:r>
            <a:r>
              <a:rPr lang="en-US" altLang="en-US" dirty="0"/>
              <a:t> P(</a:t>
            </a:r>
            <a:r>
              <a:rPr lang="en-US" altLang="en-US" dirty="0" err="1"/>
              <a:t>X|Ci</a:t>
            </a:r>
            <a:r>
              <a:rPr lang="en-US" altLang="en-US" dirty="0"/>
              <a:t>)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diketahui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</a:t>
            </a:r>
            <a:r>
              <a:rPr lang="sv-SE" altLang="en-US" dirty="0"/>
              <a:t>perhitungan di atas, maka klas (label) dari data </a:t>
            </a:r>
            <a:r>
              <a:rPr lang="en-US" altLang="en-US" dirty="0" err="1"/>
              <a:t>sampel</a:t>
            </a:r>
            <a:r>
              <a:rPr lang="en-US" altLang="en-US" dirty="0"/>
              <a:t> X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klas</a:t>
            </a:r>
            <a:r>
              <a:rPr lang="en-US" altLang="en-US" dirty="0"/>
              <a:t> (label) yang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i="1" dirty="0"/>
              <a:t>P(</a:t>
            </a:r>
            <a:r>
              <a:rPr lang="en-US" altLang="en-US" i="1" dirty="0" err="1"/>
              <a:t>X|Ci</a:t>
            </a:r>
            <a:r>
              <a:rPr lang="en-US" altLang="en-US" i="1" dirty="0"/>
              <a:t>)*P(Ci) </a:t>
            </a:r>
            <a:r>
              <a:rPr lang="en-US" altLang="en-US" i="1" dirty="0" err="1"/>
              <a:t>maksimum</a:t>
            </a:r>
            <a:endParaRPr lang="en-US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74924A5-5AE2-4DD0-9769-9D1F951C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39560" r="28906" b="43956"/>
          <a:stretch>
            <a:fillRect/>
          </a:stretch>
        </p:blipFill>
        <p:spPr bwMode="auto">
          <a:xfrm>
            <a:off x="914400" y="2483768"/>
            <a:ext cx="403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95760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Tahapan</a:t>
            </a:r>
            <a:r>
              <a:rPr lang="en-US" sz="4800" dirty="0">
                <a:solidFill>
                  <a:schemeClr val="tx1"/>
                </a:solidFill>
                <a:latin typeface="+mj-lt"/>
              </a:rPr>
              <a:t> NBC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755576" y="1628800"/>
            <a:ext cx="8200528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(P(Ci)) </a:t>
            </a:r>
          </a:p>
          <a:p>
            <a:pPr lvl="0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altLang="en-US" dirty="0"/>
              <a:t>p</a:t>
            </a:r>
            <a:r>
              <a:rPr lang="id-ID" altLang="en-US" dirty="0"/>
              <a:t>robabilitas kemunculan setiap nilai untuk </a:t>
            </a:r>
            <a:r>
              <a:rPr lang="en-US" altLang="en-US" dirty="0" err="1"/>
              <a:t>tiap</a:t>
            </a:r>
            <a:r>
              <a:rPr lang="en-US" altLang="en-US" dirty="0"/>
              <a:t> </a:t>
            </a:r>
            <a:r>
              <a:rPr lang="id-ID" altLang="en-US" dirty="0"/>
              <a:t>atribut </a:t>
            </a:r>
            <a:r>
              <a:rPr lang="en-US" dirty="0"/>
              <a:t>(P(</a:t>
            </a:r>
            <a:r>
              <a:rPr lang="en-US" dirty="0" err="1"/>
              <a:t>X</a:t>
            </a:r>
            <a:r>
              <a:rPr lang="en-US" sz="2800" dirty="0" err="1"/>
              <a:t>k|</a:t>
            </a:r>
            <a:r>
              <a:rPr lang="en-US" dirty="0" err="1"/>
              <a:t>Ci</a:t>
            </a:r>
            <a:r>
              <a:rPr lang="en-US" dirty="0"/>
              <a:t>)) </a:t>
            </a:r>
            <a:endParaRPr lang="en-US" altLang="en-US" dirty="0"/>
          </a:p>
          <a:p>
            <a:r>
              <a:rPr lang="en-US" dirty="0" err="1"/>
              <a:t>Kalikan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pobabilitas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altLang="en-US" dirty="0"/>
              <a:t>P(</a:t>
            </a:r>
            <a:r>
              <a:rPr lang="en-US" altLang="en-US" dirty="0" err="1"/>
              <a:t>X|Ci</a:t>
            </a:r>
            <a:r>
              <a:rPr lang="en-US" altLang="en-US" dirty="0"/>
              <a:t>)*P(Ci )</a:t>
            </a:r>
            <a:r>
              <a:rPr lang="en-US" dirty="0"/>
              <a:t> </a:t>
            </a:r>
          </a:p>
          <a:p>
            <a:r>
              <a:rPr lang="en-US" dirty="0" err="1"/>
              <a:t>Bandingkan</a:t>
            </a:r>
            <a:r>
              <a:rPr lang="en-US" dirty="0"/>
              <a:t> Hasil Per Kelas,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altLang="en-US" dirty="0"/>
              <a:t>P(</a:t>
            </a:r>
            <a:r>
              <a:rPr lang="en-US" altLang="en-US" dirty="0" err="1"/>
              <a:t>X|Ci</a:t>
            </a:r>
            <a:r>
              <a:rPr lang="en-US" altLang="en-US" dirty="0"/>
              <a:t>)*P(Ci ) </a:t>
            </a:r>
            <a:r>
              <a:rPr lang="en-US" altLang="en-US" dirty="0" err="1"/>
              <a:t>tertinggi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kelas</a:t>
            </a:r>
            <a:r>
              <a:rPr lang="en-US" altLang="en-US" dirty="0"/>
              <a:t> yang </a:t>
            </a:r>
            <a:r>
              <a:rPr lang="en-US" altLang="en-US" dirty="0" err="1"/>
              <a:t>terpilih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051372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Contoh</a:t>
            </a:r>
            <a:r>
              <a:rPr lang="en-US" sz="4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+mj-lt"/>
              </a:rPr>
              <a:t>Kasus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2ECEC-F163-4EC3-B301-D1EDB4C94297}"/>
              </a:ext>
            </a:extLst>
          </p:cNvPr>
          <p:cNvSpPr txBox="1"/>
          <p:nvPr/>
        </p:nvSpPr>
        <p:spPr>
          <a:xfrm>
            <a:off x="467544" y="643454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Data </a:t>
            </a:r>
            <a:r>
              <a:rPr lang="en-ID" dirty="0" err="1"/>
              <a:t>Uji</a:t>
            </a:r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0A29A2B8-E332-4595-B721-3D7B768D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1" y="2286000"/>
            <a:ext cx="10242816" cy="3956960"/>
          </a:xfrm>
        </p:spPr>
        <p:txBody>
          <a:bodyPr>
            <a:normAutofit fontScale="85000" lnSpcReduction="20000"/>
          </a:bodyPr>
          <a:lstStyle/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US" sz="1050" dirty="0" err="1"/>
              <a:t>Sumber</a:t>
            </a:r>
            <a:r>
              <a:rPr lang="en-US" sz="1050" dirty="0"/>
              <a:t>  Data : </a:t>
            </a:r>
            <a:r>
              <a:rPr lang="en-US" sz="1050" dirty="0" err="1"/>
              <a:t>Jurnal</a:t>
            </a:r>
            <a:r>
              <a:rPr lang="en-US" sz="1050" dirty="0"/>
              <a:t> “PENERAPAN ALGORITMA NAIVE BAYES UNTUK MENGKLASIFIKASI DATA NASABAH ASURANSI” </a:t>
            </a:r>
            <a:r>
              <a:rPr lang="en-US" sz="1050" dirty="0" err="1"/>
              <a:t>oleh</a:t>
            </a:r>
            <a:r>
              <a:rPr lang="en-US" sz="1050" dirty="0"/>
              <a:t> </a:t>
            </a:r>
            <a:r>
              <a:rPr lang="en-US" sz="1050" dirty="0" err="1"/>
              <a:t>Bustami</a:t>
            </a:r>
            <a:r>
              <a:rPr lang="en-US" sz="1050" dirty="0"/>
              <a:t> </a:t>
            </a:r>
            <a:r>
              <a:rPr lang="en-US" sz="1050" dirty="0" err="1"/>
              <a:t>Dosen</a:t>
            </a:r>
            <a:r>
              <a:rPr lang="en-US" sz="1050" dirty="0"/>
              <a:t> </a:t>
            </a:r>
            <a:r>
              <a:rPr lang="en-US" sz="1050" dirty="0" err="1"/>
              <a:t>Teknik</a:t>
            </a:r>
            <a:r>
              <a:rPr lang="en-US" sz="1050" dirty="0"/>
              <a:t> </a:t>
            </a:r>
            <a:r>
              <a:rPr lang="en-US" sz="1050" dirty="0" err="1"/>
              <a:t>Informatika</a:t>
            </a:r>
            <a:r>
              <a:rPr lang="en-US" sz="1050" dirty="0"/>
              <a:t> </a:t>
            </a:r>
            <a:r>
              <a:rPr lang="en-US" sz="1050" dirty="0" err="1"/>
              <a:t>Universitas</a:t>
            </a:r>
            <a:r>
              <a:rPr lang="en-US" sz="1050" dirty="0"/>
              <a:t> </a:t>
            </a:r>
            <a:r>
              <a:rPr lang="en-US" sz="1050" dirty="0" err="1"/>
              <a:t>Malikussaleh</a:t>
            </a:r>
            <a:r>
              <a:rPr lang="en-US" sz="1050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8907B0-B3F1-42CF-86E4-3D280DAEBC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4" t="28125" r="15028" b="14553"/>
          <a:stretch/>
        </p:blipFill>
        <p:spPr>
          <a:xfrm>
            <a:off x="12982" y="1288475"/>
            <a:ext cx="9144000" cy="40152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FDC24F-EEB1-481D-988D-5B834D609C17}"/>
              </a:ext>
            </a:extLst>
          </p:cNvPr>
          <p:cNvSpPr txBox="1"/>
          <p:nvPr/>
        </p:nvSpPr>
        <p:spPr>
          <a:xfrm>
            <a:off x="254474" y="90872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Data </a:t>
            </a:r>
            <a:r>
              <a:rPr lang="en-ID" b="1" dirty="0" err="1"/>
              <a:t>Asuransi</a:t>
            </a:r>
            <a:r>
              <a:rPr lang="en-ID" b="1" dirty="0"/>
              <a:t> Bank</a:t>
            </a:r>
            <a:endParaRPr lang="en-US" b="1" dirty="0"/>
          </a:p>
        </p:txBody>
      </p:sp>
      <p:sp>
        <p:nvSpPr>
          <p:cNvPr id="21" name="Curved Right Arrow 3">
            <a:extLst>
              <a:ext uri="{FF2B5EF4-FFF2-40B4-BE49-F238E27FC236}">
                <a16:creationId xmlns:a16="http://schemas.microsoft.com/office/drawing/2014/main" id="{B975BDE1-00B1-483A-A460-BA5FE39E6FF6}"/>
              </a:ext>
            </a:extLst>
          </p:cNvPr>
          <p:cNvSpPr/>
          <p:nvPr/>
        </p:nvSpPr>
        <p:spPr>
          <a:xfrm>
            <a:off x="0" y="1854926"/>
            <a:ext cx="496883" cy="4804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8">
            <a:extLst>
              <a:ext uri="{FF2B5EF4-FFF2-40B4-BE49-F238E27FC236}">
                <a16:creationId xmlns:a16="http://schemas.microsoft.com/office/drawing/2014/main" id="{99A75879-78E1-4DBE-8FF0-94D8C317A483}"/>
              </a:ext>
            </a:extLst>
          </p:cNvPr>
          <p:cNvSpPr/>
          <p:nvPr/>
        </p:nvSpPr>
        <p:spPr>
          <a:xfrm>
            <a:off x="130608" y="4336870"/>
            <a:ext cx="404696" cy="24536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923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51520" y="1268760"/>
            <a:ext cx="7920880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Langkah</a:t>
            </a:r>
            <a:r>
              <a:rPr lang="en-US" sz="2400" b="1" dirty="0"/>
              <a:t> 1 : </a:t>
            </a:r>
            <a:r>
              <a:rPr lang="en-US" sz="2400" b="1" dirty="0" err="1"/>
              <a:t>Menghitung</a:t>
            </a:r>
            <a:r>
              <a:rPr lang="en-US" sz="2400" b="1" dirty="0"/>
              <a:t> </a:t>
            </a:r>
            <a:r>
              <a:rPr lang="en-US" sz="2400" b="1" dirty="0" err="1"/>
              <a:t>probabilitas</a:t>
            </a:r>
            <a:r>
              <a:rPr lang="en-US" sz="2400" b="1" dirty="0"/>
              <a:t> (P(</a:t>
            </a:r>
            <a:r>
              <a:rPr lang="en-US" sz="2400" b="1" dirty="0" err="1"/>
              <a:t>X</a:t>
            </a:r>
            <a:r>
              <a:rPr lang="en-US" sz="1800" b="1" dirty="0" err="1"/>
              <a:t>k|</a:t>
            </a:r>
            <a:r>
              <a:rPr lang="en-US" sz="2400" b="1" dirty="0" err="1"/>
              <a:t>Ci</a:t>
            </a:r>
            <a:r>
              <a:rPr lang="en-US" sz="2400" b="1" dirty="0"/>
              <a:t>))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kelas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ID" sz="2400" dirty="0"/>
              <a:t>	</a:t>
            </a:r>
          </a:p>
          <a:p>
            <a:pPr marL="0" indent="0">
              <a:buNone/>
            </a:pPr>
            <a:r>
              <a:rPr lang="en-ID" sz="2400" dirty="0"/>
              <a:t>	P (Y=</a:t>
            </a:r>
            <a:r>
              <a:rPr lang="en-ID" sz="2400" dirty="0" err="1"/>
              <a:t>Lancar</a:t>
            </a:r>
            <a:r>
              <a:rPr lang="en-ID" sz="2400" dirty="0"/>
              <a:t>) = 8/18 = </a:t>
            </a:r>
            <a:r>
              <a:rPr lang="en-US" sz="2400" dirty="0"/>
              <a:t>0,444444444 </a:t>
            </a:r>
            <a:endParaRPr lang="en-ID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400" dirty="0"/>
              <a:t>	P (Y=</a:t>
            </a:r>
            <a:r>
              <a:rPr lang="en-ID" sz="2400" dirty="0" err="1"/>
              <a:t>Kurang</a:t>
            </a:r>
            <a:r>
              <a:rPr lang="en-ID" sz="2400" dirty="0"/>
              <a:t> </a:t>
            </a:r>
            <a:r>
              <a:rPr lang="en-ID" sz="2400" dirty="0" err="1"/>
              <a:t>Lancar</a:t>
            </a:r>
            <a:r>
              <a:rPr lang="en-ID" sz="2400" dirty="0"/>
              <a:t>) = 4/18 = </a:t>
            </a:r>
            <a:r>
              <a:rPr lang="en-US" sz="2400" dirty="0"/>
              <a:t>0,222222222 </a:t>
            </a:r>
            <a:endParaRPr lang="en-ID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400" dirty="0"/>
              <a:t>	P (Y=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Lancar</a:t>
            </a:r>
            <a:r>
              <a:rPr lang="en-ID" sz="2400" dirty="0"/>
              <a:t>) = 6/18 = </a:t>
            </a:r>
            <a:r>
              <a:rPr lang="en-US" sz="2400" dirty="0"/>
              <a:t>0,333333333 </a:t>
            </a:r>
            <a:endParaRPr lang="en-ID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37513204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51520" y="1268760"/>
            <a:ext cx="835292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Langkah</a:t>
            </a:r>
            <a:r>
              <a:rPr lang="en-US" sz="2400" b="1" dirty="0"/>
              <a:t> 2 : </a:t>
            </a:r>
            <a:r>
              <a:rPr lang="en-US" sz="2400" b="1" dirty="0" err="1"/>
              <a:t>Menghitung</a:t>
            </a:r>
            <a:r>
              <a:rPr lang="en-US" sz="2400" b="1" dirty="0"/>
              <a:t> </a:t>
            </a:r>
            <a:r>
              <a:rPr lang="en-US" altLang="en-US" sz="2400" b="1" dirty="0"/>
              <a:t>p</a:t>
            </a:r>
            <a:r>
              <a:rPr lang="id-ID" altLang="en-US" sz="2400" b="1" dirty="0"/>
              <a:t>robabilitas</a:t>
            </a:r>
            <a:r>
              <a:rPr lang="en-US" altLang="en-US" sz="2400" b="1" dirty="0"/>
              <a:t> </a:t>
            </a:r>
            <a:r>
              <a:rPr lang="en-US" sz="2400" b="1" dirty="0"/>
              <a:t>(P(</a:t>
            </a:r>
            <a:r>
              <a:rPr lang="en-US" sz="2400" b="1" dirty="0" err="1"/>
              <a:t>X</a:t>
            </a:r>
            <a:r>
              <a:rPr lang="en-US" sz="1800" b="1" dirty="0" err="1"/>
              <a:t>k|</a:t>
            </a:r>
            <a:r>
              <a:rPr lang="en-US" sz="2400" b="1" dirty="0" err="1"/>
              <a:t>Ci</a:t>
            </a:r>
            <a:r>
              <a:rPr lang="en-US" sz="2400" b="1" dirty="0"/>
              <a:t>))</a:t>
            </a:r>
            <a:r>
              <a:rPr lang="id-ID" altLang="en-US" sz="2400" b="1" dirty="0"/>
              <a:t> kemunculan setiap nilai untuk </a:t>
            </a:r>
            <a:r>
              <a:rPr lang="en-US" altLang="en-US" sz="2400" b="1" dirty="0" err="1"/>
              <a:t>tiap</a:t>
            </a:r>
            <a:r>
              <a:rPr lang="en-US" altLang="en-US" sz="2400" b="1" dirty="0"/>
              <a:t> </a:t>
            </a:r>
            <a:r>
              <a:rPr lang="id-ID" altLang="en-US" sz="2400" b="1" dirty="0"/>
              <a:t>atribut </a:t>
            </a:r>
            <a:endParaRPr lang="en-US" altLang="en-US" sz="2400" b="1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id-ID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642B13-B2D4-4609-B628-3ED2CF77D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84765"/>
              </p:ext>
            </p:extLst>
          </p:nvPr>
        </p:nvGraphicFramePr>
        <p:xfrm>
          <a:off x="122159" y="2464144"/>
          <a:ext cx="8626307" cy="304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81">
                  <a:extLst>
                    <a:ext uri="{9D8B030D-6E8A-4147-A177-3AD203B41FA5}">
                      <a16:colId xmlns:a16="http://schemas.microsoft.com/office/drawing/2014/main" val="2487815321"/>
                    </a:ext>
                  </a:extLst>
                </a:gridCol>
                <a:gridCol w="912220">
                  <a:extLst>
                    <a:ext uri="{9D8B030D-6E8A-4147-A177-3AD203B41FA5}">
                      <a16:colId xmlns:a16="http://schemas.microsoft.com/office/drawing/2014/main" val="412036941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3921426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4462384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5378246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39747899"/>
                    </a:ext>
                  </a:extLst>
                </a:gridCol>
                <a:gridCol w="1872210">
                  <a:extLst>
                    <a:ext uri="{9D8B030D-6E8A-4147-A177-3AD203B41FA5}">
                      <a16:colId xmlns:a16="http://schemas.microsoft.com/office/drawing/2014/main" val="3113253083"/>
                    </a:ext>
                  </a:extLst>
                </a:gridCol>
              </a:tblGrid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ID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2000" baseline="0" dirty="0" err="1">
                          <a:solidFill>
                            <a:schemeClr val="tx1"/>
                          </a:solidFill>
                        </a:rPr>
                        <a:t>Kelamin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2464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2000" baseline="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49113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Laki-Laki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0,666666667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68311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err="1">
                          <a:solidFill>
                            <a:schemeClr val="tx1"/>
                          </a:solidFill>
                        </a:rPr>
                        <a:t>Perempuan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0,333333333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22359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5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24282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C4005B-9D10-4A6B-BB6A-CF2E3B93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07647"/>
              </p:ext>
            </p:extLst>
          </p:nvPr>
        </p:nvGraphicFramePr>
        <p:xfrm>
          <a:off x="35497" y="980728"/>
          <a:ext cx="9000999" cy="316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>
                  <a:extLst>
                    <a:ext uri="{9D8B030D-6E8A-4147-A177-3AD203B41FA5}">
                      <a16:colId xmlns:a16="http://schemas.microsoft.com/office/drawing/2014/main" val="248781532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12036941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3921426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446238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5378246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3974789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113253083"/>
                    </a:ext>
                  </a:extLst>
                </a:gridCol>
              </a:tblGrid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Usia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2464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49113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30-40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0,75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68311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20-29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0,333333333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22359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40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0,166666667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50267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74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EECC6B-D494-470F-A280-EC4D41065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83591"/>
              </p:ext>
            </p:extLst>
          </p:nvPr>
        </p:nvGraphicFramePr>
        <p:xfrm>
          <a:off x="35496" y="4221088"/>
          <a:ext cx="8994833" cy="252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48781532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12036941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3921426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446238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5378246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39747899"/>
                    </a:ext>
                  </a:extLst>
                </a:gridCol>
                <a:gridCol w="1650017">
                  <a:extLst>
                    <a:ext uri="{9D8B030D-6E8A-4147-A177-3AD203B41FA5}">
                      <a16:colId xmlns:a16="http://schemas.microsoft.com/office/drawing/2014/main" val="3113253083"/>
                    </a:ext>
                  </a:extLst>
                </a:gridCol>
              </a:tblGrid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2464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49113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Kawin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0,833333333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68311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Belum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Kawin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0,166666667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22359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5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9051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+mj-lt"/>
              </a:rPr>
              <a:t>Penyelesaian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F978E4-A5DF-4450-AD07-F386B2450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55605"/>
              </p:ext>
            </p:extLst>
          </p:nvPr>
        </p:nvGraphicFramePr>
        <p:xfrm>
          <a:off x="83367" y="838048"/>
          <a:ext cx="8809114" cy="289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482">
                  <a:extLst>
                    <a:ext uri="{9D8B030D-6E8A-4147-A177-3AD203B41FA5}">
                      <a16:colId xmlns:a16="http://schemas.microsoft.com/office/drawing/2014/main" val="2487815321"/>
                    </a:ext>
                  </a:extLst>
                </a:gridCol>
                <a:gridCol w="796951">
                  <a:extLst>
                    <a:ext uri="{9D8B030D-6E8A-4147-A177-3AD203B41FA5}">
                      <a16:colId xmlns:a16="http://schemas.microsoft.com/office/drawing/2014/main" val="41203694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3921426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446238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5378246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9747899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3113253083"/>
                    </a:ext>
                  </a:extLst>
                </a:gridCol>
              </a:tblGrid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Pekerjaan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2464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49113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PNS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0,375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0,333333333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68311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Pegawai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Swasta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0,333333333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22359"/>
                  </a:ext>
                </a:extLst>
              </a:tr>
              <a:tr h="295356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Wiraswasta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0,625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0,333333333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50267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74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20D237-4DE7-48B7-8556-8BD785D29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9899"/>
              </p:ext>
            </p:extLst>
          </p:nvPr>
        </p:nvGraphicFramePr>
        <p:xfrm>
          <a:off x="83366" y="3789040"/>
          <a:ext cx="8809113" cy="299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346">
                  <a:extLst>
                    <a:ext uri="{9D8B030D-6E8A-4147-A177-3AD203B41FA5}">
                      <a16:colId xmlns:a16="http://schemas.microsoft.com/office/drawing/2014/main" val="248781532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2036941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3921426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446238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5378246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9747899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3113253083"/>
                    </a:ext>
                  </a:extLst>
                </a:gridCol>
              </a:tblGrid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Penghasilan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2464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Kurang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ID" sz="18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Lancar</a:t>
                      </a: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49113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25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Juta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0,75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68311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25-50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Juta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22359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ID" sz="1800" baseline="0" dirty="0">
                          <a:solidFill>
                            <a:schemeClr val="tx1"/>
                          </a:solidFill>
                        </a:rPr>
                        <a:t> 50 </a:t>
                      </a:r>
                      <a:r>
                        <a:rPr lang="en-ID" sz="1800" baseline="0" dirty="0" err="1">
                          <a:solidFill>
                            <a:schemeClr val="tx1"/>
                          </a:solidFill>
                        </a:rPr>
                        <a:t>Juta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50267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63682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7364</TotalTime>
  <Words>1393</Words>
  <Application>Microsoft Office PowerPoint</Application>
  <PresentationFormat>On-screen Show (4:3)</PresentationFormat>
  <Paragraphs>406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Agency FB</vt:lpstr>
      <vt:lpstr>Arial</vt:lpstr>
      <vt:lpstr>Calibri</vt:lpstr>
      <vt:lpstr>Office Theme</vt:lpstr>
      <vt:lpstr>Sejarah dan Gambaran Umum IFRS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IFRS</dc:title>
  <dc:creator>SGH040QTBH</dc:creator>
  <cp:lastModifiedBy>Fadhilah Syafria</cp:lastModifiedBy>
  <cp:revision>236</cp:revision>
  <dcterms:created xsi:type="dcterms:W3CDTF">2012-12-03T03:36:14Z</dcterms:created>
  <dcterms:modified xsi:type="dcterms:W3CDTF">2019-04-25T12:55:02Z</dcterms:modified>
</cp:coreProperties>
</file>