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672" r:id="rId2"/>
    <p:sldMasterId id="2147483718" r:id="rId3"/>
  </p:sldMasterIdLst>
  <p:notesMasterIdLst>
    <p:notesMasterId r:id="rId116"/>
  </p:notesMasterIdLst>
  <p:handoutMasterIdLst>
    <p:handoutMasterId r:id="rId117"/>
  </p:handoutMasterIdLst>
  <p:sldIdLst>
    <p:sldId id="395" r:id="rId4"/>
    <p:sldId id="396" r:id="rId5"/>
    <p:sldId id="547" r:id="rId6"/>
    <p:sldId id="398" r:id="rId7"/>
    <p:sldId id="397" r:id="rId8"/>
    <p:sldId id="517" r:id="rId9"/>
    <p:sldId id="400" r:id="rId10"/>
    <p:sldId id="401" r:id="rId11"/>
    <p:sldId id="399" r:id="rId12"/>
    <p:sldId id="404" r:id="rId13"/>
    <p:sldId id="405" r:id="rId14"/>
    <p:sldId id="447" r:id="rId15"/>
    <p:sldId id="448" r:id="rId16"/>
    <p:sldId id="541" r:id="rId17"/>
    <p:sldId id="542" r:id="rId18"/>
    <p:sldId id="543" r:id="rId19"/>
    <p:sldId id="544" r:id="rId20"/>
    <p:sldId id="406" r:id="rId21"/>
    <p:sldId id="411" r:id="rId22"/>
    <p:sldId id="506" r:id="rId23"/>
    <p:sldId id="546" r:id="rId24"/>
    <p:sldId id="414" r:id="rId25"/>
    <p:sldId id="413" r:id="rId26"/>
    <p:sldId id="415" r:id="rId27"/>
    <p:sldId id="416" r:id="rId28"/>
    <p:sldId id="507" r:id="rId29"/>
    <p:sldId id="417" r:id="rId30"/>
    <p:sldId id="510" r:id="rId31"/>
    <p:sldId id="511" r:id="rId32"/>
    <p:sldId id="513" r:id="rId33"/>
    <p:sldId id="420" r:id="rId34"/>
    <p:sldId id="421" r:id="rId35"/>
    <p:sldId id="422" r:id="rId36"/>
    <p:sldId id="423" r:id="rId37"/>
    <p:sldId id="424" r:id="rId38"/>
    <p:sldId id="425" r:id="rId39"/>
    <p:sldId id="426" r:id="rId40"/>
    <p:sldId id="514" r:id="rId41"/>
    <p:sldId id="515" r:id="rId42"/>
    <p:sldId id="516" r:id="rId43"/>
    <p:sldId id="520" r:id="rId44"/>
    <p:sldId id="519" r:id="rId45"/>
    <p:sldId id="536" r:id="rId46"/>
    <p:sldId id="523" r:id="rId47"/>
    <p:sldId id="429" r:id="rId48"/>
    <p:sldId id="430" r:id="rId49"/>
    <p:sldId id="431" r:id="rId50"/>
    <p:sldId id="524" r:id="rId51"/>
    <p:sldId id="433" r:id="rId52"/>
    <p:sldId id="434" r:id="rId53"/>
    <p:sldId id="435" r:id="rId54"/>
    <p:sldId id="538" r:id="rId55"/>
    <p:sldId id="540" r:id="rId56"/>
    <p:sldId id="539" r:id="rId57"/>
    <p:sldId id="436" r:id="rId58"/>
    <p:sldId id="437" r:id="rId59"/>
    <p:sldId id="438" r:id="rId60"/>
    <p:sldId id="439" r:id="rId61"/>
    <p:sldId id="525" r:id="rId62"/>
    <p:sldId id="440" r:id="rId63"/>
    <p:sldId id="441" r:id="rId64"/>
    <p:sldId id="442" r:id="rId65"/>
    <p:sldId id="443" r:id="rId66"/>
    <p:sldId id="444" r:id="rId67"/>
    <p:sldId id="445" r:id="rId68"/>
    <p:sldId id="446" r:id="rId69"/>
    <p:sldId id="526" r:id="rId70"/>
    <p:sldId id="559" r:id="rId71"/>
    <p:sldId id="560" r:id="rId72"/>
    <p:sldId id="449" r:id="rId73"/>
    <p:sldId id="450" r:id="rId74"/>
    <p:sldId id="451" r:id="rId75"/>
    <p:sldId id="452" r:id="rId76"/>
    <p:sldId id="453" r:id="rId77"/>
    <p:sldId id="454" r:id="rId78"/>
    <p:sldId id="548" r:id="rId79"/>
    <p:sldId id="549" r:id="rId80"/>
    <p:sldId id="550" r:id="rId81"/>
    <p:sldId id="455" r:id="rId82"/>
    <p:sldId id="456" r:id="rId83"/>
    <p:sldId id="457" r:id="rId84"/>
    <p:sldId id="458" r:id="rId85"/>
    <p:sldId id="459" r:id="rId86"/>
    <p:sldId id="460" r:id="rId87"/>
    <p:sldId id="461" r:id="rId88"/>
    <p:sldId id="462" r:id="rId89"/>
    <p:sldId id="463" r:id="rId90"/>
    <p:sldId id="464" r:id="rId91"/>
    <p:sldId id="465" r:id="rId92"/>
    <p:sldId id="466" r:id="rId93"/>
    <p:sldId id="467" r:id="rId94"/>
    <p:sldId id="468" r:id="rId95"/>
    <p:sldId id="469" r:id="rId96"/>
    <p:sldId id="470" r:id="rId97"/>
    <p:sldId id="471" r:id="rId98"/>
    <p:sldId id="472" r:id="rId99"/>
    <p:sldId id="473" r:id="rId100"/>
    <p:sldId id="474" r:id="rId101"/>
    <p:sldId id="475" r:id="rId102"/>
    <p:sldId id="527" r:id="rId103"/>
    <p:sldId id="476" r:id="rId104"/>
    <p:sldId id="528" r:id="rId105"/>
    <p:sldId id="529" r:id="rId106"/>
    <p:sldId id="537" r:id="rId107"/>
    <p:sldId id="479" r:id="rId108"/>
    <p:sldId id="551" r:id="rId109"/>
    <p:sldId id="558" r:id="rId110"/>
    <p:sldId id="552" r:id="rId111"/>
    <p:sldId id="555" r:id="rId112"/>
    <p:sldId id="554" r:id="rId113"/>
    <p:sldId id="557" r:id="rId114"/>
    <p:sldId id="394" r:id="rId115"/>
  </p:sldIdLst>
  <p:sldSz cx="12192000" cy="6858000"/>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400" kern="1200">
        <a:solidFill>
          <a:schemeClr val="tx1"/>
        </a:solidFill>
        <a:latin typeface="Times New Roman" pitchFamily="18" charset="0"/>
        <a:ea typeface="+mn-ea"/>
        <a:cs typeface="+mn-cs"/>
      </a:defRPr>
    </a:lvl6pPr>
    <a:lvl7pPr marL="2743200" algn="l" defTabSz="914400" rtl="0" eaLnBrk="1" latinLnBrk="0" hangingPunct="1">
      <a:defRPr sz="1400" kern="1200">
        <a:solidFill>
          <a:schemeClr val="tx1"/>
        </a:solidFill>
        <a:latin typeface="Times New Roman" pitchFamily="18" charset="0"/>
        <a:ea typeface="+mn-ea"/>
        <a:cs typeface="+mn-cs"/>
      </a:defRPr>
    </a:lvl7pPr>
    <a:lvl8pPr marL="3200400" algn="l" defTabSz="914400" rtl="0" eaLnBrk="1" latinLnBrk="0" hangingPunct="1">
      <a:defRPr sz="1400" kern="1200">
        <a:solidFill>
          <a:schemeClr val="tx1"/>
        </a:solidFill>
        <a:latin typeface="Times New Roman" pitchFamily="18" charset="0"/>
        <a:ea typeface="+mn-ea"/>
        <a:cs typeface="+mn-cs"/>
      </a:defRPr>
    </a:lvl8pPr>
    <a:lvl9pPr marL="3657600" algn="l" defTabSz="914400" rtl="0" eaLnBrk="1" latinLnBrk="0" hangingPunct="1">
      <a:defRPr sz="1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5" autoAdjust="0"/>
    <p:restoredTop sz="94660"/>
  </p:normalViewPr>
  <p:slideViewPr>
    <p:cSldViewPr>
      <p:cViewPr varScale="1">
        <p:scale>
          <a:sx n="85" d="100"/>
          <a:sy n="85" d="100"/>
        </p:scale>
        <p:origin x="66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17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handoutMaster" Target="handoutMasters/handoutMaster1.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400800" y="8750300"/>
            <a:ext cx="387350" cy="301625"/>
          </a:xfrm>
          <a:prstGeom prst="rect">
            <a:avLst/>
          </a:prstGeom>
          <a:noFill/>
          <a:ln w="12700">
            <a:noFill/>
            <a:miter lim="800000"/>
            <a:headEnd/>
            <a:tailEnd/>
          </a:ln>
          <a:effectLst/>
        </p:spPr>
        <p:txBody>
          <a:bodyPr wrap="none" lIns="90488" tIns="44450" rIns="90488" bIns="44450" anchor="ctr">
            <a:spAutoFit/>
          </a:bodyPr>
          <a:lstStyle/>
          <a:p>
            <a:pPr algn="r">
              <a:defRPr/>
            </a:pPr>
            <a:fld id="{59C28C3F-693D-416D-AF67-1EC09B380F82}" type="slidenum">
              <a:rPr lang="en-US">
                <a:latin typeface="Times New Roman" charset="0"/>
              </a:rPr>
              <a:pPr algn="r">
                <a:defRPr/>
              </a:pPr>
              <a:t>‹#›</a:t>
            </a:fld>
            <a:endParaRPr lang="en-US">
              <a:latin typeface="Times New Roman" charset="0"/>
            </a:endParaRPr>
          </a:p>
        </p:txBody>
      </p:sp>
    </p:spTree>
    <p:extLst>
      <p:ext uri="{BB962C8B-B14F-4D97-AF65-F5344CB8AC3E}">
        <p14:creationId xmlns:p14="http://schemas.microsoft.com/office/powerpoint/2010/main" val="9242749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27" name="Rectangle 3"/>
          <p:cNvSpPr>
            <a:spLocks noGrp="1" noRot="1" noChangeAspect="1" noChangeArrowheads="1" noTextEdit="1"/>
          </p:cNvSpPr>
          <p:nvPr>
            <p:ph type="sldImg" idx="2"/>
          </p:nvPr>
        </p:nvSpPr>
        <p:spPr bwMode="auto">
          <a:xfrm>
            <a:off x="393700" y="692150"/>
            <a:ext cx="6070600" cy="3416300"/>
          </a:xfrm>
          <a:prstGeom prst="rect">
            <a:avLst/>
          </a:prstGeom>
          <a:noFill/>
          <a:ln w="12700">
            <a:solidFill>
              <a:schemeClr val="tx1"/>
            </a:solidFill>
            <a:miter lim="800000"/>
            <a:headEnd/>
            <a:tailEnd/>
          </a:ln>
        </p:spPr>
      </p:sp>
      <p:sp>
        <p:nvSpPr>
          <p:cNvPr id="2052" name="Rectangle 4"/>
          <p:cNvSpPr>
            <a:spLocks noChangeArrowheads="1"/>
          </p:cNvSpPr>
          <p:nvPr/>
        </p:nvSpPr>
        <p:spPr bwMode="auto">
          <a:xfrm>
            <a:off x="6400800" y="8750300"/>
            <a:ext cx="387350" cy="301625"/>
          </a:xfrm>
          <a:prstGeom prst="rect">
            <a:avLst/>
          </a:prstGeom>
          <a:noFill/>
          <a:ln w="12700">
            <a:noFill/>
            <a:miter lim="800000"/>
            <a:headEnd/>
            <a:tailEnd/>
          </a:ln>
          <a:effectLst/>
        </p:spPr>
        <p:txBody>
          <a:bodyPr wrap="none" lIns="90488" tIns="44450" rIns="90488" bIns="44450" anchor="ctr">
            <a:spAutoFit/>
          </a:bodyPr>
          <a:lstStyle/>
          <a:p>
            <a:pPr algn="r">
              <a:defRPr/>
            </a:pPr>
            <a:fld id="{C26B9714-067F-40D5-8AE2-61908FBB6D16}" type="slidenum">
              <a:rPr lang="en-US">
                <a:latin typeface="Times New Roman" charset="0"/>
              </a:rPr>
              <a:pPr algn="r">
                <a:defRPr/>
              </a:pPr>
              <a:t>‹#›</a:t>
            </a:fld>
            <a:endParaRPr lang="en-US">
              <a:latin typeface="Times New Roman" charset="0"/>
            </a:endParaRPr>
          </a:p>
        </p:txBody>
      </p:sp>
    </p:spTree>
    <p:extLst>
      <p:ext uri="{BB962C8B-B14F-4D97-AF65-F5344CB8AC3E}">
        <p14:creationId xmlns:p14="http://schemas.microsoft.com/office/powerpoint/2010/main" val="7386027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53EBDD0-1E86-472B-9C8A-EFEA27B7E87F}" type="slidenum">
              <a:rPr lang="en-US" altLang="en-US"/>
              <a:pPr eaLnBrk="1" hangingPunct="1">
                <a:spcBef>
                  <a:spcPct val="0"/>
                </a:spcBef>
              </a:pPr>
              <a:t>1</a:t>
            </a:fld>
            <a:endParaRPr lang="en-US" altLang="en-US"/>
          </a:p>
        </p:txBody>
      </p:sp>
      <p:sp>
        <p:nvSpPr>
          <p:cNvPr id="103427" name="Rectangle 2"/>
          <p:cNvSpPr>
            <a:spLocks noGrp="1" noRot="1" noChangeAspect="1" noChangeArrowheads="1" noTextEdit="1"/>
          </p:cNvSpPr>
          <p:nvPr>
            <p:ph type="sldImg"/>
          </p:nvPr>
        </p:nvSpPr>
        <p:spPr>
          <a:xfrm>
            <a:off x="393700" y="692150"/>
            <a:ext cx="6070600" cy="3416300"/>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62991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3AB2472-1F0C-438A-AB66-3336C9D75CC5}" type="slidenum">
              <a:rPr lang="en-US" altLang="en-US"/>
              <a:pPr eaLnBrk="1" hangingPunct="1">
                <a:spcBef>
                  <a:spcPct val="0"/>
                </a:spcBef>
              </a:pPr>
              <a:t>21</a:t>
            </a:fld>
            <a:endParaRPr lang="en-US" altLang="en-US"/>
          </a:p>
        </p:txBody>
      </p:sp>
      <p:sp>
        <p:nvSpPr>
          <p:cNvPr id="119811" name="Rectangle 2"/>
          <p:cNvSpPr>
            <a:spLocks noGrp="1" noRot="1" noChangeAspect="1" noChangeArrowheads="1" noTextEdit="1"/>
          </p:cNvSpPr>
          <p:nvPr>
            <p:ph type="sldImg"/>
          </p:nvPr>
        </p:nvSpPr>
        <p:spPr>
          <a:xfrm>
            <a:off x="393700" y="692150"/>
            <a:ext cx="6070600" cy="3416300"/>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05791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0242EA3-4C84-451E-98C0-F820D719D867}" type="slidenum">
              <a:rPr lang="en-US" altLang="en-US"/>
              <a:pPr eaLnBrk="1" hangingPunct="1">
                <a:spcBef>
                  <a:spcPct val="0"/>
                </a:spcBef>
              </a:pPr>
              <a:t>26</a:t>
            </a:fld>
            <a:endParaRPr lang="en-US" altLang="en-US"/>
          </a:p>
        </p:txBody>
      </p:sp>
      <p:sp>
        <p:nvSpPr>
          <p:cNvPr id="114691" name="Rectangle 2"/>
          <p:cNvSpPr>
            <a:spLocks noGrp="1" noRot="1" noChangeAspect="1" noChangeArrowheads="1" noTextEdit="1"/>
          </p:cNvSpPr>
          <p:nvPr>
            <p:ph type="sldImg"/>
          </p:nvPr>
        </p:nvSpPr>
        <p:spPr>
          <a:xfrm>
            <a:off x="393700" y="692150"/>
            <a:ext cx="6070600" cy="3416300"/>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60989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5967C70-BC8E-49BB-BF0E-4337D7E3D583}" type="slidenum">
              <a:rPr lang="en-US" altLang="en-US"/>
              <a:pPr eaLnBrk="1" hangingPunct="1">
                <a:spcBef>
                  <a:spcPct val="0"/>
                </a:spcBef>
              </a:pPr>
              <a:t>28</a:t>
            </a:fld>
            <a:endParaRPr lang="en-US" altLang="en-US"/>
          </a:p>
        </p:txBody>
      </p:sp>
      <p:sp>
        <p:nvSpPr>
          <p:cNvPr id="108547" name="Rectangle 2"/>
          <p:cNvSpPr>
            <a:spLocks noGrp="1" noRot="1" noChangeAspect="1" noChangeArrowheads="1" noTextEdit="1"/>
          </p:cNvSpPr>
          <p:nvPr>
            <p:ph type="sldImg"/>
          </p:nvPr>
        </p:nvSpPr>
        <p:spPr>
          <a:xfrm>
            <a:off x="393700" y="692150"/>
            <a:ext cx="6070600" cy="3416300"/>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93369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5DA35AC-F00F-41BC-AEBC-6D4A196A9E7A}" type="slidenum">
              <a:rPr lang="en-US" altLang="en-US"/>
              <a:pPr eaLnBrk="1" hangingPunct="1">
                <a:spcBef>
                  <a:spcPct val="0"/>
                </a:spcBef>
              </a:pPr>
              <a:t>29</a:t>
            </a:fld>
            <a:endParaRPr lang="en-US" altLang="en-US"/>
          </a:p>
        </p:txBody>
      </p:sp>
      <p:sp>
        <p:nvSpPr>
          <p:cNvPr id="109571" name="Rectangle 2"/>
          <p:cNvSpPr>
            <a:spLocks noGrp="1" noRot="1" noChangeAspect="1" noChangeArrowheads="1" noTextEdit="1"/>
          </p:cNvSpPr>
          <p:nvPr>
            <p:ph type="sldImg"/>
          </p:nvPr>
        </p:nvSpPr>
        <p:spPr>
          <a:xfrm>
            <a:off x="393700" y="692150"/>
            <a:ext cx="6070600" cy="3416300"/>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77588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5DA35AC-F00F-41BC-AEBC-6D4A196A9E7A}" type="slidenum">
              <a:rPr lang="en-US" altLang="en-US"/>
              <a:pPr eaLnBrk="1" hangingPunct="1">
                <a:spcBef>
                  <a:spcPct val="0"/>
                </a:spcBef>
              </a:pPr>
              <a:t>30</a:t>
            </a:fld>
            <a:endParaRPr lang="en-US" altLang="en-US"/>
          </a:p>
        </p:txBody>
      </p:sp>
      <p:sp>
        <p:nvSpPr>
          <p:cNvPr id="109571" name="Rectangle 2"/>
          <p:cNvSpPr>
            <a:spLocks noGrp="1" noRot="1" noChangeAspect="1" noChangeArrowheads="1" noTextEdit="1"/>
          </p:cNvSpPr>
          <p:nvPr>
            <p:ph type="sldImg"/>
          </p:nvPr>
        </p:nvSpPr>
        <p:spPr>
          <a:xfrm>
            <a:off x="393700" y="692150"/>
            <a:ext cx="6070600" cy="3416300"/>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8877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5967C70-BC8E-49BB-BF0E-4337D7E3D583}" type="slidenum">
              <a:rPr lang="en-US" altLang="en-US"/>
              <a:pPr eaLnBrk="1" hangingPunct="1">
                <a:spcBef>
                  <a:spcPct val="0"/>
                </a:spcBef>
              </a:pPr>
              <a:t>31</a:t>
            </a:fld>
            <a:endParaRPr lang="en-US" altLang="en-US"/>
          </a:p>
        </p:txBody>
      </p:sp>
      <p:sp>
        <p:nvSpPr>
          <p:cNvPr id="108547" name="Rectangle 2"/>
          <p:cNvSpPr>
            <a:spLocks noGrp="1" noRot="1" noChangeAspect="1" noChangeArrowheads="1" noTextEdit="1"/>
          </p:cNvSpPr>
          <p:nvPr>
            <p:ph type="sldImg"/>
          </p:nvPr>
        </p:nvSpPr>
        <p:spPr>
          <a:xfrm>
            <a:off x="393700" y="692150"/>
            <a:ext cx="6070600" cy="3416300"/>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20644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5DA35AC-F00F-41BC-AEBC-6D4A196A9E7A}" type="slidenum">
              <a:rPr lang="en-US" altLang="en-US"/>
              <a:pPr eaLnBrk="1" hangingPunct="1">
                <a:spcBef>
                  <a:spcPct val="0"/>
                </a:spcBef>
              </a:pPr>
              <a:t>32</a:t>
            </a:fld>
            <a:endParaRPr lang="en-US" altLang="en-US"/>
          </a:p>
        </p:txBody>
      </p:sp>
      <p:sp>
        <p:nvSpPr>
          <p:cNvPr id="109571" name="Rectangle 2"/>
          <p:cNvSpPr>
            <a:spLocks noGrp="1" noRot="1" noChangeAspect="1" noChangeArrowheads="1" noTextEdit="1"/>
          </p:cNvSpPr>
          <p:nvPr>
            <p:ph type="sldImg"/>
          </p:nvPr>
        </p:nvSpPr>
        <p:spPr>
          <a:xfrm>
            <a:off x="393700" y="692150"/>
            <a:ext cx="6070600" cy="3416300"/>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61101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5967C70-BC8E-49BB-BF0E-4337D7E3D583}" type="slidenum">
              <a:rPr lang="en-US" altLang="en-US"/>
              <a:pPr eaLnBrk="1" hangingPunct="1">
                <a:spcBef>
                  <a:spcPct val="0"/>
                </a:spcBef>
              </a:pPr>
              <a:t>41</a:t>
            </a:fld>
            <a:endParaRPr lang="en-US" altLang="en-US"/>
          </a:p>
        </p:txBody>
      </p:sp>
      <p:sp>
        <p:nvSpPr>
          <p:cNvPr id="108547" name="Rectangle 2"/>
          <p:cNvSpPr>
            <a:spLocks noGrp="1" noRot="1" noChangeAspect="1" noChangeArrowheads="1" noTextEdit="1"/>
          </p:cNvSpPr>
          <p:nvPr>
            <p:ph type="sldImg"/>
          </p:nvPr>
        </p:nvSpPr>
        <p:spPr>
          <a:xfrm>
            <a:off x="393700" y="692150"/>
            <a:ext cx="6070600" cy="3416300"/>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22677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5DA35AC-F00F-41BC-AEBC-6D4A196A9E7A}" type="slidenum">
              <a:rPr lang="en-US" altLang="en-US"/>
              <a:pPr eaLnBrk="1" hangingPunct="1">
                <a:spcBef>
                  <a:spcPct val="0"/>
                </a:spcBef>
              </a:pPr>
              <a:t>44</a:t>
            </a:fld>
            <a:endParaRPr lang="en-US" altLang="en-US"/>
          </a:p>
        </p:txBody>
      </p:sp>
      <p:sp>
        <p:nvSpPr>
          <p:cNvPr id="109571" name="Rectangle 2"/>
          <p:cNvSpPr>
            <a:spLocks noGrp="1" noRot="1" noChangeAspect="1" noChangeArrowheads="1" noTextEdit="1"/>
          </p:cNvSpPr>
          <p:nvPr>
            <p:ph type="sldImg"/>
          </p:nvPr>
        </p:nvSpPr>
        <p:spPr>
          <a:xfrm>
            <a:off x="393700" y="692150"/>
            <a:ext cx="6070600" cy="3416300"/>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36910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0242EA3-4C84-451E-98C0-F820D719D867}" type="slidenum">
              <a:rPr lang="en-US" altLang="en-US"/>
              <a:pPr eaLnBrk="1" hangingPunct="1">
                <a:spcBef>
                  <a:spcPct val="0"/>
                </a:spcBef>
              </a:pPr>
              <a:t>49</a:t>
            </a:fld>
            <a:endParaRPr lang="en-US" altLang="en-US"/>
          </a:p>
        </p:txBody>
      </p:sp>
      <p:sp>
        <p:nvSpPr>
          <p:cNvPr id="114691" name="Rectangle 2"/>
          <p:cNvSpPr>
            <a:spLocks noGrp="1" noRot="1" noChangeAspect="1" noChangeArrowheads="1" noTextEdit="1"/>
          </p:cNvSpPr>
          <p:nvPr>
            <p:ph type="sldImg"/>
          </p:nvPr>
        </p:nvSpPr>
        <p:spPr>
          <a:xfrm>
            <a:off x="393700" y="692150"/>
            <a:ext cx="6070600" cy="3416300"/>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57838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0F696BF-F7FF-41F8-A5E9-F0709863CDB3}" type="slidenum">
              <a:rPr lang="en-US" altLang="en-US"/>
              <a:pPr eaLnBrk="1" hangingPunct="1">
                <a:spcBef>
                  <a:spcPct val="0"/>
                </a:spcBef>
              </a:pPr>
              <a:t>9</a:t>
            </a:fld>
            <a:endParaRPr lang="en-US" altLang="en-US"/>
          </a:p>
        </p:txBody>
      </p:sp>
      <p:sp>
        <p:nvSpPr>
          <p:cNvPr id="104451" name="Rectangle 2"/>
          <p:cNvSpPr>
            <a:spLocks noGrp="1" noRot="1" noChangeAspect="1" noChangeArrowheads="1" noTextEdit="1"/>
          </p:cNvSpPr>
          <p:nvPr>
            <p:ph type="sldImg"/>
          </p:nvPr>
        </p:nvSpPr>
        <p:spPr>
          <a:xfrm>
            <a:off x="393700" y="692150"/>
            <a:ext cx="6070600" cy="3416300"/>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64460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0242EA3-4C84-451E-98C0-F820D719D867}" type="slidenum">
              <a:rPr lang="en-US" altLang="en-US"/>
              <a:pPr eaLnBrk="1" hangingPunct="1">
                <a:spcBef>
                  <a:spcPct val="0"/>
                </a:spcBef>
              </a:pPr>
              <a:t>50</a:t>
            </a:fld>
            <a:endParaRPr lang="en-US" altLang="en-US"/>
          </a:p>
        </p:txBody>
      </p:sp>
      <p:sp>
        <p:nvSpPr>
          <p:cNvPr id="114691" name="Rectangle 2"/>
          <p:cNvSpPr>
            <a:spLocks noGrp="1" noRot="1" noChangeAspect="1" noChangeArrowheads="1" noTextEdit="1"/>
          </p:cNvSpPr>
          <p:nvPr>
            <p:ph type="sldImg"/>
          </p:nvPr>
        </p:nvSpPr>
        <p:spPr>
          <a:xfrm>
            <a:off x="393700" y="692150"/>
            <a:ext cx="6070600" cy="3416300"/>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4409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0242EA3-4C84-451E-98C0-F820D719D867}" type="slidenum">
              <a:rPr lang="en-US" altLang="en-US"/>
              <a:pPr eaLnBrk="1" hangingPunct="1">
                <a:spcBef>
                  <a:spcPct val="0"/>
                </a:spcBef>
              </a:pPr>
              <a:t>55</a:t>
            </a:fld>
            <a:endParaRPr lang="en-US" altLang="en-US"/>
          </a:p>
        </p:txBody>
      </p:sp>
      <p:sp>
        <p:nvSpPr>
          <p:cNvPr id="114691" name="Rectangle 2"/>
          <p:cNvSpPr>
            <a:spLocks noGrp="1" noRot="1" noChangeAspect="1" noChangeArrowheads="1" noTextEdit="1"/>
          </p:cNvSpPr>
          <p:nvPr>
            <p:ph type="sldImg"/>
          </p:nvPr>
        </p:nvSpPr>
        <p:spPr>
          <a:xfrm>
            <a:off x="393700" y="692150"/>
            <a:ext cx="6070600" cy="3416300"/>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70390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0242EA3-4C84-451E-98C0-F820D719D867}" type="slidenum">
              <a:rPr lang="en-US" altLang="en-US"/>
              <a:pPr eaLnBrk="1" hangingPunct="1">
                <a:spcBef>
                  <a:spcPct val="0"/>
                </a:spcBef>
              </a:pPr>
              <a:t>56</a:t>
            </a:fld>
            <a:endParaRPr lang="en-US" altLang="en-US"/>
          </a:p>
        </p:txBody>
      </p:sp>
      <p:sp>
        <p:nvSpPr>
          <p:cNvPr id="114691" name="Rectangle 2"/>
          <p:cNvSpPr>
            <a:spLocks noGrp="1" noRot="1" noChangeAspect="1" noChangeArrowheads="1" noTextEdit="1"/>
          </p:cNvSpPr>
          <p:nvPr>
            <p:ph type="sldImg"/>
          </p:nvPr>
        </p:nvSpPr>
        <p:spPr>
          <a:xfrm>
            <a:off x="393700" y="692150"/>
            <a:ext cx="6070600" cy="3416300"/>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12148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0242EA3-4C84-451E-98C0-F820D719D867}" type="slidenum">
              <a:rPr lang="en-US" altLang="en-US"/>
              <a:pPr eaLnBrk="1" hangingPunct="1">
                <a:spcBef>
                  <a:spcPct val="0"/>
                </a:spcBef>
              </a:pPr>
              <a:t>57</a:t>
            </a:fld>
            <a:endParaRPr lang="en-US" altLang="en-US"/>
          </a:p>
        </p:txBody>
      </p:sp>
      <p:sp>
        <p:nvSpPr>
          <p:cNvPr id="114691" name="Rectangle 2"/>
          <p:cNvSpPr>
            <a:spLocks noGrp="1" noRot="1" noChangeAspect="1" noChangeArrowheads="1" noTextEdit="1"/>
          </p:cNvSpPr>
          <p:nvPr>
            <p:ph type="sldImg"/>
          </p:nvPr>
        </p:nvSpPr>
        <p:spPr>
          <a:xfrm>
            <a:off x="393700" y="692150"/>
            <a:ext cx="6070600" cy="3416300"/>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46254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0242EA3-4C84-451E-98C0-F820D719D867}" type="slidenum">
              <a:rPr lang="en-US" altLang="en-US"/>
              <a:pPr eaLnBrk="1" hangingPunct="1">
                <a:spcBef>
                  <a:spcPct val="0"/>
                </a:spcBef>
              </a:pPr>
              <a:t>58</a:t>
            </a:fld>
            <a:endParaRPr lang="en-US" altLang="en-US"/>
          </a:p>
        </p:txBody>
      </p:sp>
      <p:sp>
        <p:nvSpPr>
          <p:cNvPr id="114691" name="Rectangle 2"/>
          <p:cNvSpPr>
            <a:spLocks noGrp="1" noRot="1" noChangeAspect="1" noChangeArrowheads="1" noTextEdit="1"/>
          </p:cNvSpPr>
          <p:nvPr>
            <p:ph type="sldImg"/>
          </p:nvPr>
        </p:nvSpPr>
        <p:spPr>
          <a:xfrm>
            <a:off x="393700" y="692150"/>
            <a:ext cx="6070600" cy="3416300"/>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77625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0242EA3-4C84-451E-98C0-F820D719D867}" type="slidenum">
              <a:rPr lang="en-US" altLang="en-US"/>
              <a:pPr eaLnBrk="1" hangingPunct="1">
                <a:spcBef>
                  <a:spcPct val="0"/>
                </a:spcBef>
              </a:pPr>
              <a:t>59</a:t>
            </a:fld>
            <a:endParaRPr lang="en-US" altLang="en-US"/>
          </a:p>
        </p:txBody>
      </p:sp>
      <p:sp>
        <p:nvSpPr>
          <p:cNvPr id="114691" name="Rectangle 2"/>
          <p:cNvSpPr>
            <a:spLocks noGrp="1" noRot="1" noChangeAspect="1" noChangeArrowheads="1" noTextEdit="1"/>
          </p:cNvSpPr>
          <p:nvPr>
            <p:ph type="sldImg"/>
          </p:nvPr>
        </p:nvSpPr>
        <p:spPr>
          <a:xfrm>
            <a:off x="393700" y="692150"/>
            <a:ext cx="6070600" cy="3416300"/>
          </a:xfrm>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58398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207FE24-C2F0-4E48-80A9-2C5987C91EFE}" type="slidenum">
              <a:rPr lang="en-US" altLang="en-US"/>
              <a:pPr eaLnBrk="1" hangingPunct="1">
                <a:spcBef>
                  <a:spcPct val="0"/>
                </a:spcBef>
              </a:pPr>
              <a:t>60</a:t>
            </a:fld>
            <a:endParaRPr lang="en-US" altLang="en-US"/>
          </a:p>
        </p:txBody>
      </p:sp>
      <p:sp>
        <p:nvSpPr>
          <p:cNvPr id="116739" name="Rectangle 2"/>
          <p:cNvSpPr>
            <a:spLocks noGrp="1" noRot="1" noChangeAspect="1" noChangeArrowheads="1" noTextEdit="1"/>
          </p:cNvSpPr>
          <p:nvPr>
            <p:ph type="sldImg"/>
          </p:nvPr>
        </p:nvSpPr>
        <p:spPr>
          <a:xfrm>
            <a:off x="393700" y="692150"/>
            <a:ext cx="6070600" cy="3416300"/>
          </a:xfrm>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83769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3D0F78F-CA8B-4E05-A113-E167EF2157B7}" type="slidenum">
              <a:rPr lang="en-US" altLang="en-US"/>
              <a:pPr eaLnBrk="1" hangingPunct="1">
                <a:spcBef>
                  <a:spcPct val="0"/>
                </a:spcBef>
              </a:pPr>
              <a:t>61</a:t>
            </a:fld>
            <a:endParaRPr lang="en-US" altLang="en-US"/>
          </a:p>
        </p:txBody>
      </p:sp>
      <p:sp>
        <p:nvSpPr>
          <p:cNvPr id="115715" name="Rectangle 2"/>
          <p:cNvSpPr>
            <a:spLocks noGrp="1" noRot="1" noChangeAspect="1" noChangeArrowheads="1" noTextEdit="1"/>
          </p:cNvSpPr>
          <p:nvPr>
            <p:ph type="sldImg"/>
          </p:nvPr>
        </p:nvSpPr>
        <p:spPr>
          <a:xfrm>
            <a:off x="393700" y="692150"/>
            <a:ext cx="6070600" cy="34163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488775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3D0F78F-CA8B-4E05-A113-E167EF2157B7}" type="slidenum">
              <a:rPr lang="en-US" altLang="en-US"/>
              <a:pPr eaLnBrk="1" hangingPunct="1">
                <a:spcBef>
                  <a:spcPct val="0"/>
                </a:spcBef>
              </a:pPr>
              <a:t>62</a:t>
            </a:fld>
            <a:endParaRPr lang="en-US" altLang="en-US"/>
          </a:p>
        </p:txBody>
      </p:sp>
      <p:sp>
        <p:nvSpPr>
          <p:cNvPr id="115715" name="Rectangle 2"/>
          <p:cNvSpPr>
            <a:spLocks noGrp="1" noRot="1" noChangeAspect="1" noChangeArrowheads="1" noTextEdit="1"/>
          </p:cNvSpPr>
          <p:nvPr>
            <p:ph type="sldImg"/>
          </p:nvPr>
        </p:nvSpPr>
        <p:spPr>
          <a:xfrm>
            <a:off x="393700" y="692150"/>
            <a:ext cx="6070600" cy="34163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317066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3D0F78F-CA8B-4E05-A113-E167EF2157B7}" type="slidenum">
              <a:rPr lang="en-US" altLang="en-US"/>
              <a:pPr eaLnBrk="1" hangingPunct="1">
                <a:spcBef>
                  <a:spcPct val="0"/>
                </a:spcBef>
              </a:pPr>
              <a:t>63</a:t>
            </a:fld>
            <a:endParaRPr lang="en-US" altLang="en-US"/>
          </a:p>
        </p:txBody>
      </p:sp>
      <p:sp>
        <p:nvSpPr>
          <p:cNvPr id="115715" name="Rectangle 2"/>
          <p:cNvSpPr>
            <a:spLocks noGrp="1" noRot="1" noChangeAspect="1" noChangeArrowheads="1" noTextEdit="1"/>
          </p:cNvSpPr>
          <p:nvPr>
            <p:ph type="sldImg"/>
          </p:nvPr>
        </p:nvSpPr>
        <p:spPr>
          <a:xfrm>
            <a:off x="393700" y="692150"/>
            <a:ext cx="6070600" cy="34163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95684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3AB2472-1F0C-438A-AB66-3336C9D75CC5}" type="slidenum">
              <a:rPr lang="en-US" altLang="en-US"/>
              <a:pPr eaLnBrk="1" hangingPunct="1">
                <a:spcBef>
                  <a:spcPct val="0"/>
                </a:spcBef>
              </a:pPr>
              <a:t>12</a:t>
            </a:fld>
            <a:endParaRPr lang="en-US" altLang="en-US"/>
          </a:p>
        </p:txBody>
      </p:sp>
      <p:sp>
        <p:nvSpPr>
          <p:cNvPr id="119811" name="Rectangle 2"/>
          <p:cNvSpPr>
            <a:spLocks noGrp="1" noRot="1" noChangeAspect="1" noChangeArrowheads="1" noTextEdit="1"/>
          </p:cNvSpPr>
          <p:nvPr>
            <p:ph type="sldImg"/>
          </p:nvPr>
        </p:nvSpPr>
        <p:spPr>
          <a:xfrm>
            <a:off x="393700" y="692150"/>
            <a:ext cx="6070600" cy="3416300"/>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25047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3D0F78F-CA8B-4E05-A113-E167EF2157B7}" type="slidenum">
              <a:rPr lang="en-US" altLang="en-US"/>
              <a:pPr eaLnBrk="1" hangingPunct="1">
                <a:spcBef>
                  <a:spcPct val="0"/>
                </a:spcBef>
              </a:pPr>
              <a:t>64</a:t>
            </a:fld>
            <a:endParaRPr lang="en-US" altLang="en-US"/>
          </a:p>
        </p:txBody>
      </p:sp>
      <p:sp>
        <p:nvSpPr>
          <p:cNvPr id="115715" name="Rectangle 2"/>
          <p:cNvSpPr>
            <a:spLocks noGrp="1" noRot="1" noChangeAspect="1" noChangeArrowheads="1" noTextEdit="1"/>
          </p:cNvSpPr>
          <p:nvPr>
            <p:ph type="sldImg"/>
          </p:nvPr>
        </p:nvSpPr>
        <p:spPr>
          <a:xfrm>
            <a:off x="393700" y="692150"/>
            <a:ext cx="6070600" cy="34163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1667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C7A0189-B26D-4053-9A87-76F17F9CF9A0}" type="slidenum">
              <a:rPr lang="en-US" altLang="en-US"/>
              <a:pPr eaLnBrk="1" hangingPunct="1">
                <a:spcBef>
                  <a:spcPct val="0"/>
                </a:spcBef>
              </a:pPr>
              <a:t>65</a:t>
            </a:fld>
            <a:endParaRPr lang="en-US" altLang="en-US"/>
          </a:p>
        </p:txBody>
      </p:sp>
      <p:sp>
        <p:nvSpPr>
          <p:cNvPr id="117763" name="Rectangle 2"/>
          <p:cNvSpPr>
            <a:spLocks noGrp="1" noRot="1" noChangeAspect="1" noChangeArrowheads="1" noTextEdit="1"/>
          </p:cNvSpPr>
          <p:nvPr>
            <p:ph type="sldImg"/>
          </p:nvPr>
        </p:nvSpPr>
        <p:spPr>
          <a:xfrm>
            <a:off x="393700" y="692150"/>
            <a:ext cx="6070600" cy="3416300"/>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840379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5A8230F-A496-4056-9C58-234062C77B98}" type="slidenum">
              <a:rPr lang="en-US" altLang="en-US"/>
              <a:pPr eaLnBrk="1" hangingPunct="1">
                <a:spcBef>
                  <a:spcPct val="0"/>
                </a:spcBef>
              </a:pPr>
              <a:t>66</a:t>
            </a:fld>
            <a:endParaRPr lang="en-US" altLang="en-US"/>
          </a:p>
        </p:txBody>
      </p:sp>
      <p:sp>
        <p:nvSpPr>
          <p:cNvPr id="118787" name="Rectangle 2"/>
          <p:cNvSpPr>
            <a:spLocks noGrp="1" noRot="1" noChangeAspect="1" noChangeArrowheads="1" noTextEdit="1"/>
          </p:cNvSpPr>
          <p:nvPr>
            <p:ph type="sldImg"/>
          </p:nvPr>
        </p:nvSpPr>
        <p:spPr>
          <a:xfrm>
            <a:off x="393700" y="692150"/>
            <a:ext cx="6070600" cy="3416300"/>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858277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3D0F78F-CA8B-4E05-A113-E167EF2157B7}" type="slidenum">
              <a:rPr lang="en-US" altLang="en-US"/>
              <a:pPr eaLnBrk="1" hangingPunct="1">
                <a:spcBef>
                  <a:spcPct val="0"/>
                </a:spcBef>
              </a:pPr>
              <a:t>67</a:t>
            </a:fld>
            <a:endParaRPr lang="en-US" altLang="en-US"/>
          </a:p>
        </p:txBody>
      </p:sp>
      <p:sp>
        <p:nvSpPr>
          <p:cNvPr id="115715" name="Rectangle 2"/>
          <p:cNvSpPr>
            <a:spLocks noGrp="1" noRot="1" noChangeAspect="1" noChangeArrowheads="1" noTextEdit="1"/>
          </p:cNvSpPr>
          <p:nvPr>
            <p:ph type="sldImg"/>
          </p:nvPr>
        </p:nvSpPr>
        <p:spPr>
          <a:xfrm>
            <a:off x="393700" y="692150"/>
            <a:ext cx="6070600" cy="3416300"/>
          </a:xfrm>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71164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53EBDD0-1E86-472B-9C8A-EFEA27B7E87F}" type="slidenum">
              <a:rPr lang="en-US" altLang="en-US"/>
              <a:pPr eaLnBrk="1" hangingPunct="1">
                <a:spcBef>
                  <a:spcPct val="0"/>
                </a:spcBef>
              </a:pPr>
              <a:t>68</a:t>
            </a:fld>
            <a:endParaRPr lang="en-US" altLang="en-US"/>
          </a:p>
        </p:txBody>
      </p:sp>
      <p:sp>
        <p:nvSpPr>
          <p:cNvPr id="103427" name="Rectangle 2"/>
          <p:cNvSpPr>
            <a:spLocks noGrp="1" noRot="1" noChangeAspect="1" noChangeArrowheads="1" noTextEdit="1"/>
          </p:cNvSpPr>
          <p:nvPr>
            <p:ph type="sldImg"/>
          </p:nvPr>
        </p:nvSpPr>
        <p:spPr>
          <a:xfrm>
            <a:off x="393700" y="692150"/>
            <a:ext cx="6070600" cy="3416300"/>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092750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3AB2472-1F0C-438A-AB66-3336C9D75CC5}" type="slidenum">
              <a:rPr lang="en-US" altLang="en-US"/>
              <a:pPr eaLnBrk="1" hangingPunct="1">
                <a:spcBef>
                  <a:spcPct val="0"/>
                </a:spcBef>
              </a:pPr>
              <a:t>70</a:t>
            </a:fld>
            <a:endParaRPr lang="en-US" altLang="en-US"/>
          </a:p>
        </p:txBody>
      </p:sp>
      <p:sp>
        <p:nvSpPr>
          <p:cNvPr id="119811" name="Rectangle 2"/>
          <p:cNvSpPr>
            <a:spLocks noGrp="1" noRot="1" noChangeAspect="1" noChangeArrowheads="1" noTextEdit="1"/>
          </p:cNvSpPr>
          <p:nvPr>
            <p:ph type="sldImg"/>
          </p:nvPr>
        </p:nvSpPr>
        <p:spPr>
          <a:xfrm>
            <a:off x="393700" y="692150"/>
            <a:ext cx="6070600" cy="3416300"/>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281500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3AB2472-1F0C-438A-AB66-3336C9D75CC5}" type="slidenum">
              <a:rPr lang="en-US" altLang="en-US"/>
              <a:pPr eaLnBrk="1" hangingPunct="1">
                <a:spcBef>
                  <a:spcPct val="0"/>
                </a:spcBef>
              </a:pPr>
              <a:t>72</a:t>
            </a:fld>
            <a:endParaRPr lang="en-US" altLang="en-US"/>
          </a:p>
        </p:txBody>
      </p:sp>
      <p:sp>
        <p:nvSpPr>
          <p:cNvPr id="119811" name="Rectangle 2"/>
          <p:cNvSpPr>
            <a:spLocks noGrp="1" noRot="1" noChangeAspect="1" noChangeArrowheads="1" noTextEdit="1"/>
          </p:cNvSpPr>
          <p:nvPr>
            <p:ph type="sldImg"/>
          </p:nvPr>
        </p:nvSpPr>
        <p:spPr>
          <a:xfrm>
            <a:off x="393700" y="692150"/>
            <a:ext cx="6070600" cy="3416300"/>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453611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4E35120-CA54-4A9D-A3E6-ED21C911490B}" type="slidenum">
              <a:rPr lang="en-US" altLang="en-US"/>
              <a:pPr eaLnBrk="1" hangingPunct="1">
                <a:spcBef>
                  <a:spcPct val="0"/>
                </a:spcBef>
              </a:pPr>
              <a:t>80</a:t>
            </a:fld>
            <a:endParaRPr lang="en-US" altLang="en-US"/>
          </a:p>
        </p:txBody>
      </p:sp>
      <p:sp>
        <p:nvSpPr>
          <p:cNvPr id="120835" name="Rectangle 2"/>
          <p:cNvSpPr>
            <a:spLocks noGrp="1" noRot="1" noChangeAspect="1" noChangeArrowheads="1" noTextEdit="1"/>
          </p:cNvSpPr>
          <p:nvPr>
            <p:ph type="sldImg"/>
          </p:nvPr>
        </p:nvSpPr>
        <p:spPr>
          <a:xfrm>
            <a:off x="393700" y="692150"/>
            <a:ext cx="6070600" cy="3416300"/>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230371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4E35120-CA54-4A9D-A3E6-ED21C911490B}" type="slidenum">
              <a:rPr lang="en-US" altLang="en-US"/>
              <a:pPr eaLnBrk="1" hangingPunct="1">
                <a:spcBef>
                  <a:spcPct val="0"/>
                </a:spcBef>
              </a:pPr>
              <a:t>81</a:t>
            </a:fld>
            <a:endParaRPr lang="en-US" altLang="en-US"/>
          </a:p>
        </p:txBody>
      </p:sp>
      <p:sp>
        <p:nvSpPr>
          <p:cNvPr id="120835" name="Rectangle 2"/>
          <p:cNvSpPr>
            <a:spLocks noGrp="1" noRot="1" noChangeAspect="1" noChangeArrowheads="1" noTextEdit="1"/>
          </p:cNvSpPr>
          <p:nvPr>
            <p:ph type="sldImg"/>
          </p:nvPr>
        </p:nvSpPr>
        <p:spPr>
          <a:xfrm>
            <a:off x="393700" y="692150"/>
            <a:ext cx="6070600" cy="3416300"/>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020320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4E35120-CA54-4A9D-A3E6-ED21C911490B}" type="slidenum">
              <a:rPr lang="en-US" altLang="en-US"/>
              <a:pPr eaLnBrk="1" hangingPunct="1">
                <a:spcBef>
                  <a:spcPct val="0"/>
                </a:spcBef>
              </a:pPr>
              <a:t>83</a:t>
            </a:fld>
            <a:endParaRPr lang="en-US" altLang="en-US"/>
          </a:p>
        </p:txBody>
      </p:sp>
      <p:sp>
        <p:nvSpPr>
          <p:cNvPr id="120835" name="Rectangle 2"/>
          <p:cNvSpPr>
            <a:spLocks noGrp="1" noRot="1" noChangeAspect="1" noChangeArrowheads="1" noTextEdit="1"/>
          </p:cNvSpPr>
          <p:nvPr>
            <p:ph type="sldImg"/>
          </p:nvPr>
        </p:nvSpPr>
        <p:spPr>
          <a:xfrm>
            <a:off x="393700" y="692150"/>
            <a:ext cx="6070600" cy="3416300"/>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57580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3AB2472-1F0C-438A-AB66-3336C9D75CC5}" type="slidenum">
              <a:rPr lang="en-US" altLang="en-US"/>
              <a:pPr eaLnBrk="1" hangingPunct="1">
                <a:spcBef>
                  <a:spcPct val="0"/>
                </a:spcBef>
              </a:pPr>
              <a:t>13</a:t>
            </a:fld>
            <a:endParaRPr lang="en-US" altLang="en-US"/>
          </a:p>
        </p:txBody>
      </p:sp>
      <p:sp>
        <p:nvSpPr>
          <p:cNvPr id="119811" name="Rectangle 2"/>
          <p:cNvSpPr>
            <a:spLocks noGrp="1" noRot="1" noChangeAspect="1" noChangeArrowheads="1" noTextEdit="1"/>
          </p:cNvSpPr>
          <p:nvPr>
            <p:ph type="sldImg"/>
          </p:nvPr>
        </p:nvSpPr>
        <p:spPr>
          <a:xfrm>
            <a:off x="393700" y="692150"/>
            <a:ext cx="6070600" cy="3416300"/>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719220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4E35120-CA54-4A9D-A3E6-ED21C911490B}" type="slidenum">
              <a:rPr lang="en-US" altLang="en-US"/>
              <a:pPr eaLnBrk="1" hangingPunct="1">
                <a:spcBef>
                  <a:spcPct val="0"/>
                </a:spcBef>
              </a:pPr>
              <a:t>84</a:t>
            </a:fld>
            <a:endParaRPr lang="en-US" altLang="en-US"/>
          </a:p>
        </p:txBody>
      </p:sp>
      <p:sp>
        <p:nvSpPr>
          <p:cNvPr id="120835" name="Rectangle 2"/>
          <p:cNvSpPr>
            <a:spLocks noGrp="1" noRot="1" noChangeAspect="1" noChangeArrowheads="1" noTextEdit="1"/>
          </p:cNvSpPr>
          <p:nvPr>
            <p:ph type="sldImg"/>
          </p:nvPr>
        </p:nvSpPr>
        <p:spPr>
          <a:xfrm>
            <a:off x="393700" y="692150"/>
            <a:ext cx="6070600" cy="3416300"/>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451480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4E35120-CA54-4A9D-A3E6-ED21C911490B}" type="slidenum">
              <a:rPr lang="en-US" altLang="en-US"/>
              <a:pPr eaLnBrk="1" hangingPunct="1">
                <a:spcBef>
                  <a:spcPct val="0"/>
                </a:spcBef>
              </a:pPr>
              <a:t>85</a:t>
            </a:fld>
            <a:endParaRPr lang="en-US" altLang="en-US"/>
          </a:p>
        </p:txBody>
      </p:sp>
      <p:sp>
        <p:nvSpPr>
          <p:cNvPr id="120835" name="Rectangle 2"/>
          <p:cNvSpPr>
            <a:spLocks noGrp="1" noRot="1" noChangeAspect="1" noChangeArrowheads="1" noTextEdit="1"/>
          </p:cNvSpPr>
          <p:nvPr>
            <p:ph type="sldImg"/>
          </p:nvPr>
        </p:nvSpPr>
        <p:spPr>
          <a:xfrm>
            <a:off x="393700" y="692150"/>
            <a:ext cx="6070600" cy="3416300"/>
          </a:xfrm>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511345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80F12AE-804D-4BF7-9384-0B428E34F280}" type="slidenum">
              <a:rPr lang="en-US" altLang="en-US"/>
              <a:pPr eaLnBrk="1" hangingPunct="1">
                <a:spcBef>
                  <a:spcPct val="0"/>
                </a:spcBef>
              </a:pPr>
              <a:t>87</a:t>
            </a:fld>
            <a:endParaRPr lang="en-US" altLang="en-US"/>
          </a:p>
        </p:txBody>
      </p:sp>
      <p:sp>
        <p:nvSpPr>
          <p:cNvPr id="121859" name="Rectangle 2"/>
          <p:cNvSpPr>
            <a:spLocks noGrp="1" noRot="1" noChangeAspect="1" noChangeArrowheads="1" noTextEdit="1"/>
          </p:cNvSpPr>
          <p:nvPr>
            <p:ph type="sldImg"/>
          </p:nvPr>
        </p:nvSpPr>
        <p:spPr>
          <a:xfrm>
            <a:off x="393700" y="692150"/>
            <a:ext cx="6070600" cy="3416300"/>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815026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732178B-5ACF-4848-B9C7-12F697FADC3B}" type="slidenum">
              <a:rPr lang="en-US" altLang="en-US"/>
              <a:pPr eaLnBrk="1" hangingPunct="1">
                <a:spcBef>
                  <a:spcPct val="0"/>
                </a:spcBef>
              </a:pPr>
              <a:t>89</a:t>
            </a:fld>
            <a:endParaRPr lang="en-US" altLang="en-US"/>
          </a:p>
        </p:txBody>
      </p:sp>
      <p:sp>
        <p:nvSpPr>
          <p:cNvPr id="122883" name="Rectangle 2"/>
          <p:cNvSpPr>
            <a:spLocks noGrp="1" noRot="1" noChangeAspect="1" noChangeArrowheads="1" noTextEdit="1"/>
          </p:cNvSpPr>
          <p:nvPr>
            <p:ph type="sldImg"/>
          </p:nvPr>
        </p:nvSpPr>
        <p:spPr>
          <a:xfrm>
            <a:off x="393700" y="692150"/>
            <a:ext cx="6070600" cy="3416300"/>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12372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7A3B2CE-FF08-455A-9F05-F447ED869F5F}" type="slidenum">
              <a:rPr lang="en-US" altLang="en-US"/>
              <a:pPr eaLnBrk="1" hangingPunct="1">
                <a:spcBef>
                  <a:spcPct val="0"/>
                </a:spcBef>
              </a:pPr>
              <a:t>91</a:t>
            </a:fld>
            <a:endParaRPr lang="en-US" altLang="en-US"/>
          </a:p>
        </p:txBody>
      </p:sp>
      <p:sp>
        <p:nvSpPr>
          <p:cNvPr id="123907" name="Rectangle 2"/>
          <p:cNvSpPr>
            <a:spLocks noGrp="1" noRot="1" noChangeAspect="1" noChangeArrowheads="1" noTextEdit="1"/>
          </p:cNvSpPr>
          <p:nvPr>
            <p:ph type="sldImg"/>
          </p:nvPr>
        </p:nvSpPr>
        <p:spPr>
          <a:xfrm>
            <a:off x="393700" y="692150"/>
            <a:ext cx="6070600" cy="3416300"/>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429637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E610C6D-66A6-41D3-A5F3-B21D377DF91D}" type="slidenum">
              <a:rPr lang="en-US" altLang="en-US"/>
              <a:pPr eaLnBrk="1" hangingPunct="1">
                <a:spcBef>
                  <a:spcPct val="0"/>
                </a:spcBef>
              </a:pPr>
              <a:t>92</a:t>
            </a:fld>
            <a:endParaRPr lang="en-US" altLang="en-US"/>
          </a:p>
        </p:txBody>
      </p:sp>
      <p:sp>
        <p:nvSpPr>
          <p:cNvPr id="124931" name="Rectangle 2"/>
          <p:cNvSpPr>
            <a:spLocks noGrp="1" noRot="1" noChangeAspect="1" noChangeArrowheads="1" noTextEdit="1"/>
          </p:cNvSpPr>
          <p:nvPr>
            <p:ph type="sldImg"/>
          </p:nvPr>
        </p:nvSpPr>
        <p:spPr>
          <a:xfrm>
            <a:off x="393700" y="692150"/>
            <a:ext cx="6070600" cy="3416300"/>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08117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2FD8933-367B-4CBA-8A7E-CA6F220E98B6}" type="slidenum">
              <a:rPr lang="en-US" altLang="en-US"/>
              <a:pPr eaLnBrk="1" hangingPunct="1">
                <a:spcBef>
                  <a:spcPct val="0"/>
                </a:spcBef>
              </a:pPr>
              <a:t>93</a:t>
            </a:fld>
            <a:endParaRPr lang="en-US" altLang="en-US"/>
          </a:p>
        </p:txBody>
      </p:sp>
      <p:sp>
        <p:nvSpPr>
          <p:cNvPr id="128003" name="Rectangle 2"/>
          <p:cNvSpPr>
            <a:spLocks noGrp="1" noRot="1" noChangeAspect="1" noChangeArrowheads="1" noTextEdit="1"/>
          </p:cNvSpPr>
          <p:nvPr>
            <p:ph type="sldImg"/>
          </p:nvPr>
        </p:nvSpPr>
        <p:spPr>
          <a:xfrm>
            <a:off x="393700" y="692150"/>
            <a:ext cx="6070600" cy="3416300"/>
          </a:xfrm>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069979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EACC751-5382-4827-992B-DFC8073DDE41}" type="slidenum">
              <a:rPr lang="en-US" altLang="en-US"/>
              <a:pPr eaLnBrk="1" hangingPunct="1">
                <a:spcBef>
                  <a:spcPct val="0"/>
                </a:spcBef>
              </a:pPr>
              <a:t>94</a:t>
            </a:fld>
            <a:endParaRPr lang="en-US" altLang="en-US"/>
          </a:p>
        </p:txBody>
      </p:sp>
      <p:sp>
        <p:nvSpPr>
          <p:cNvPr id="129027" name="Rectangle 2"/>
          <p:cNvSpPr>
            <a:spLocks noGrp="1" noRot="1" noChangeAspect="1" noChangeArrowheads="1" noTextEdit="1"/>
          </p:cNvSpPr>
          <p:nvPr>
            <p:ph type="sldImg"/>
          </p:nvPr>
        </p:nvSpPr>
        <p:spPr>
          <a:xfrm>
            <a:off x="393700" y="692150"/>
            <a:ext cx="6070600" cy="3416300"/>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284593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9CD6527-16B6-429B-A950-5DA70440B021}" type="slidenum">
              <a:rPr lang="en-US" altLang="en-US"/>
              <a:pPr eaLnBrk="1" hangingPunct="1">
                <a:spcBef>
                  <a:spcPct val="0"/>
                </a:spcBef>
              </a:pPr>
              <a:t>95</a:t>
            </a:fld>
            <a:endParaRPr lang="en-US" altLang="en-US"/>
          </a:p>
        </p:txBody>
      </p:sp>
      <p:sp>
        <p:nvSpPr>
          <p:cNvPr id="130051" name="Rectangle 2"/>
          <p:cNvSpPr>
            <a:spLocks noGrp="1" noRot="1" noChangeAspect="1" noChangeArrowheads="1" noTextEdit="1"/>
          </p:cNvSpPr>
          <p:nvPr>
            <p:ph type="sldImg"/>
          </p:nvPr>
        </p:nvSpPr>
        <p:spPr>
          <a:xfrm>
            <a:off x="393700" y="692150"/>
            <a:ext cx="6070600" cy="3416300"/>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8910162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BF53C8B-D29C-4312-9448-74F379409405}" type="slidenum">
              <a:rPr lang="en-US" altLang="en-US"/>
              <a:pPr eaLnBrk="1" hangingPunct="1">
                <a:spcBef>
                  <a:spcPct val="0"/>
                </a:spcBef>
              </a:pPr>
              <a:t>96</a:t>
            </a:fld>
            <a:endParaRPr lang="en-US" altLang="en-US"/>
          </a:p>
        </p:txBody>
      </p:sp>
      <p:sp>
        <p:nvSpPr>
          <p:cNvPr id="131075" name="Rectangle 2"/>
          <p:cNvSpPr>
            <a:spLocks noGrp="1" noRot="1" noChangeAspect="1" noChangeArrowheads="1" noTextEdit="1"/>
          </p:cNvSpPr>
          <p:nvPr>
            <p:ph type="sldImg"/>
          </p:nvPr>
        </p:nvSpPr>
        <p:spPr>
          <a:xfrm>
            <a:off x="393700" y="692150"/>
            <a:ext cx="6070600" cy="3416300"/>
          </a:xfrm>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0524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3AB2472-1F0C-438A-AB66-3336C9D75CC5}" type="slidenum">
              <a:rPr lang="en-US" altLang="en-US"/>
              <a:pPr eaLnBrk="1" hangingPunct="1">
                <a:spcBef>
                  <a:spcPct val="0"/>
                </a:spcBef>
              </a:pPr>
              <a:t>14</a:t>
            </a:fld>
            <a:endParaRPr lang="en-US" altLang="en-US"/>
          </a:p>
        </p:txBody>
      </p:sp>
      <p:sp>
        <p:nvSpPr>
          <p:cNvPr id="119811" name="Rectangle 2"/>
          <p:cNvSpPr>
            <a:spLocks noGrp="1" noRot="1" noChangeAspect="1" noChangeArrowheads="1" noTextEdit="1"/>
          </p:cNvSpPr>
          <p:nvPr>
            <p:ph type="sldImg"/>
          </p:nvPr>
        </p:nvSpPr>
        <p:spPr>
          <a:xfrm>
            <a:off x="393700" y="692150"/>
            <a:ext cx="6070600" cy="3416300"/>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277741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A793644-F1E4-4AFE-A7D7-4335E39501C5}" type="slidenum">
              <a:rPr lang="en-US" altLang="en-US"/>
              <a:pPr eaLnBrk="1" hangingPunct="1">
                <a:spcBef>
                  <a:spcPct val="0"/>
                </a:spcBef>
              </a:pPr>
              <a:t>97</a:t>
            </a:fld>
            <a:endParaRPr lang="en-US" altLang="en-US"/>
          </a:p>
        </p:txBody>
      </p:sp>
      <p:sp>
        <p:nvSpPr>
          <p:cNvPr id="125955" name="Rectangle 2"/>
          <p:cNvSpPr>
            <a:spLocks noGrp="1" noRot="1" noChangeAspect="1" noChangeArrowheads="1" noTextEdit="1"/>
          </p:cNvSpPr>
          <p:nvPr>
            <p:ph type="sldImg"/>
          </p:nvPr>
        </p:nvSpPr>
        <p:spPr>
          <a:xfrm>
            <a:off x="393700" y="692150"/>
            <a:ext cx="6070600" cy="3416300"/>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169101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3B52EF-27C2-4FE3-8F1A-FBC885C34516}" type="slidenum">
              <a:rPr lang="en-US" altLang="ko-KR" smtClean="0">
                <a:latin typeface="Times New Roman" panose="02020603050405020304" pitchFamily="18" charset="0"/>
              </a:rPr>
              <a:pPr/>
              <a:t>98</a:t>
            </a:fld>
            <a:endParaRPr lang="en-US" altLang="ko-KR">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a:xfrm>
            <a:off x="393700" y="692150"/>
            <a:ext cx="6070600" cy="3416300"/>
          </a:xfrm>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latin typeface="Times New Roman" panose="02020603050405020304" pitchFamily="18" charset="0"/>
            </a:endParaRPr>
          </a:p>
        </p:txBody>
      </p:sp>
    </p:spTree>
    <p:extLst>
      <p:ext uri="{BB962C8B-B14F-4D97-AF65-F5344CB8AC3E}">
        <p14:creationId xmlns:p14="http://schemas.microsoft.com/office/powerpoint/2010/main" val="19243311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D8EDFC9-F70A-477E-AD1C-ADB7974BCEDD}" type="slidenum">
              <a:rPr lang="en-US" altLang="en-US"/>
              <a:pPr eaLnBrk="1" hangingPunct="1">
                <a:spcBef>
                  <a:spcPct val="0"/>
                </a:spcBef>
              </a:pPr>
              <a:t>99</a:t>
            </a:fld>
            <a:endParaRPr lang="en-US" altLang="en-US"/>
          </a:p>
        </p:txBody>
      </p:sp>
      <p:sp>
        <p:nvSpPr>
          <p:cNvPr id="126979" name="Rectangle 2"/>
          <p:cNvSpPr>
            <a:spLocks noGrp="1" noRot="1" noChangeAspect="1" noChangeArrowheads="1" noTextEdit="1"/>
          </p:cNvSpPr>
          <p:nvPr>
            <p:ph type="sldImg"/>
          </p:nvPr>
        </p:nvSpPr>
        <p:spPr>
          <a:xfrm>
            <a:off x="393700" y="692150"/>
            <a:ext cx="6070600" cy="34163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164955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D8EDFC9-F70A-477E-AD1C-ADB7974BCEDD}" type="slidenum">
              <a:rPr lang="en-US" altLang="en-US"/>
              <a:pPr eaLnBrk="1" hangingPunct="1">
                <a:spcBef>
                  <a:spcPct val="0"/>
                </a:spcBef>
              </a:pPr>
              <a:t>100</a:t>
            </a:fld>
            <a:endParaRPr lang="en-US" altLang="en-US"/>
          </a:p>
        </p:txBody>
      </p:sp>
      <p:sp>
        <p:nvSpPr>
          <p:cNvPr id="126979" name="Rectangle 2"/>
          <p:cNvSpPr>
            <a:spLocks noGrp="1" noRot="1" noChangeAspect="1" noChangeArrowheads="1" noTextEdit="1"/>
          </p:cNvSpPr>
          <p:nvPr>
            <p:ph type="sldImg"/>
          </p:nvPr>
        </p:nvSpPr>
        <p:spPr>
          <a:xfrm>
            <a:off x="393700" y="692150"/>
            <a:ext cx="6070600" cy="34163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208904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D8EDFC9-F70A-477E-AD1C-ADB7974BCEDD}" type="slidenum">
              <a:rPr lang="en-US" altLang="en-US"/>
              <a:pPr eaLnBrk="1" hangingPunct="1">
                <a:spcBef>
                  <a:spcPct val="0"/>
                </a:spcBef>
              </a:pPr>
              <a:t>102</a:t>
            </a:fld>
            <a:endParaRPr lang="en-US" altLang="en-US"/>
          </a:p>
        </p:txBody>
      </p:sp>
      <p:sp>
        <p:nvSpPr>
          <p:cNvPr id="126979" name="Rectangle 2"/>
          <p:cNvSpPr>
            <a:spLocks noGrp="1" noRot="1" noChangeAspect="1" noChangeArrowheads="1" noTextEdit="1"/>
          </p:cNvSpPr>
          <p:nvPr>
            <p:ph type="sldImg"/>
          </p:nvPr>
        </p:nvSpPr>
        <p:spPr>
          <a:xfrm>
            <a:off x="393700" y="692150"/>
            <a:ext cx="6070600" cy="34163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172649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D8EDFC9-F70A-477E-AD1C-ADB7974BCEDD}" type="slidenum">
              <a:rPr lang="en-US" altLang="en-US"/>
              <a:pPr eaLnBrk="1" hangingPunct="1">
                <a:spcBef>
                  <a:spcPct val="0"/>
                </a:spcBef>
              </a:pPr>
              <a:t>103</a:t>
            </a:fld>
            <a:endParaRPr lang="en-US" altLang="en-US"/>
          </a:p>
        </p:txBody>
      </p:sp>
      <p:sp>
        <p:nvSpPr>
          <p:cNvPr id="126979" name="Rectangle 2"/>
          <p:cNvSpPr>
            <a:spLocks noGrp="1" noRot="1" noChangeAspect="1" noChangeArrowheads="1" noTextEdit="1"/>
          </p:cNvSpPr>
          <p:nvPr>
            <p:ph type="sldImg"/>
          </p:nvPr>
        </p:nvSpPr>
        <p:spPr>
          <a:xfrm>
            <a:off x="393700" y="692150"/>
            <a:ext cx="6070600" cy="34163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2498190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CCA20FC-9374-40CE-AAE2-32F2A85C3A9B}" type="slidenum">
              <a:rPr lang="en-US" altLang="en-US"/>
              <a:pPr eaLnBrk="1" hangingPunct="1">
                <a:spcBef>
                  <a:spcPct val="0"/>
                </a:spcBef>
              </a:pPr>
              <a:t>104</a:t>
            </a:fld>
            <a:endParaRPr lang="en-US" altLang="en-US"/>
          </a:p>
        </p:txBody>
      </p:sp>
      <p:sp>
        <p:nvSpPr>
          <p:cNvPr id="112643" name="Rectangle 2"/>
          <p:cNvSpPr>
            <a:spLocks noGrp="1" noRot="1" noChangeAspect="1" noChangeArrowheads="1" noTextEdit="1"/>
          </p:cNvSpPr>
          <p:nvPr>
            <p:ph type="sldImg"/>
          </p:nvPr>
        </p:nvSpPr>
        <p:spPr>
          <a:xfrm>
            <a:off x="393700" y="692150"/>
            <a:ext cx="6070600" cy="34163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301704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7191688-D3B8-4400-AFB2-DD3D6293D2F1}" type="slidenum">
              <a:rPr lang="en-US" altLang="en-US"/>
              <a:pPr eaLnBrk="1" hangingPunct="1">
                <a:spcBef>
                  <a:spcPct val="0"/>
                </a:spcBef>
              </a:pPr>
              <a:t>105</a:t>
            </a:fld>
            <a:endParaRPr lang="en-US" altLang="en-US"/>
          </a:p>
        </p:txBody>
      </p:sp>
      <p:sp>
        <p:nvSpPr>
          <p:cNvPr id="133123" name="Rectangle 2"/>
          <p:cNvSpPr>
            <a:spLocks noGrp="1" noRot="1" noChangeAspect="1" noChangeArrowheads="1" noTextEdit="1"/>
          </p:cNvSpPr>
          <p:nvPr>
            <p:ph type="sldImg"/>
          </p:nvPr>
        </p:nvSpPr>
        <p:spPr>
          <a:xfrm>
            <a:off x="393700" y="692150"/>
            <a:ext cx="6070600" cy="3416300"/>
          </a:xfrm>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363601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D8EDFC9-F70A-477E-AD1C-ADB7974BCEDD}" type="slidenum">
              <a:rPr lang="en-US" altLang="en-US"/>
              <a:pPr eaLnBrk="1" hangingPunct="1">
                <a:spcBef>
                  <a:spcPct val="0"/>
                </a:spcBef>
              </a:pPr>
              <a:t>106</a:t>
            </a:fld>
            <a:endParaRPr lang="en-US" altLang="en-US"/>
          </a:p>
        </p:txBody>
      </p:sp>
      <p:sp>
        <p:nvSpPr>
          <p:cNvPr id="126979" name="Rectangle 2"/>
          <p:cNvSpPr>
            <a:spLocks noGrp="1" noRot="1" noChangeAspect="1" noChangeArrowheads="1" noTextEdit="1"/>
          </p:cNvSpPr>
          <p:nvPr>
            <p:ph type="sldImg"/>
          </p:nvPr>
        </p:nvSpPr>
        <p:spPr>
          <a:xfrm>
            <a:off x="393700" y="692150"/>
            <a:ext cx="6070600" cy="34163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4353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D8EDFC9-F70A-477E-AD1C-ADB7974BCEDD}" type="slidenum">
              <a:rPr lang="en-US" altLang="en-US"/>
              <a:pPr eaLnBrk="1" hangingPunct="1">
                <a:spcBef>
                  <a:spcPct val="0"/>
                </a:spcBef>
              </a:pPr>
              <a:t>107</a:t>
            </a:fld>
            <a:endParaRPr lang="en-US" altLang="en-US"/>
          </a:p>
        </p:txBody>
      </p:sp>
      <p:sp>
        <p:nvSpPr>
          <p:cNvPr id="126979" name="Rectangle 2"/>
          <p:cNvSpPr>
            <a:spLocks noGrp="1" noRot="1" noChangeAspect="1" noChangeArrowheads="1" noTextEdit="1"/>
          </p:cNvSpPr>
          <p:nvPr>
            <p:ph type="sldImg"/>
          </p:nvPr>
        </p:nvSpPr>
        <p:spPr>
          <a:xfrm>
            <a:off x="393700" y="692150"/>
            <a:ext cx="6070600" cy="34163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724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3AB2472-1F0C-438A-AB66-3336C9D75CC5}" type="slidenum">
              <a:rPr lang="en-US" altLang="en-US"/>
              <a:pPr eaLnBrk="1" hangingPunct="1">
                <a:spcBef>
                  <a:spcPct val="0"/>
                </a:spcBef>
              </a:pPr>
              <a:t>15</a:t>
            </a:fld>
            <a:endParaRPr lang="en-US" altLang="en-US"/>
          </a:p>
        </p:txBody>
      </p:sp>
      <p:sp>
        <p:nvSpPr>
          <p:cNvPr id="119811" name="Rectangle 2"/>
          <p:cNvSpPr>
            <a:spLocks noGrp="1" noRot="1" noChangeAspect="1" noChangeArrowheads="1" noTextEdit="1"/>
          </p:cNvSpPr>
          <p:nvPr>
            <p:ph type="sldImg"/>
          </p:nvPr>
        </p:nvSpPr>
        <p:spPr>
          <a:xfrm>
            <a:off x="393700" y="692150"/>
            <a:ext cx="6070600" cy="3416300"/>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716561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D8EDFC9-F70A-477E-AD1C-ADB7974BCEDD}" type="slidenum">
              <a:rPr lang="en-US" altLang="en-US"/>
              <a:pPr eaLnBrk="1" hangingPunct="1">
                <a:spcBef>
                  <a:spcPct val="0"/>
                </a:spcBef>
              </a:pPr>
              <a:t>108</a:t>
            </a:fld>
            <a:endParaRPr lang="en-US" altLang="en-US"/>
          </a:p>
        </p:txBody>
      </p:sp>
      <p:sp>
        <p:nvSpPr>
          <p:cNvPr id="126979" name="Rectangle 2"/>
          <p:cNvSpPr>
            <a:spLocks noGrp="1" noRot="1" noChangeAspect="1" noChangeArrowheads="1" noTextEdit="1"/>
          </p:cNvSpPr>
          <p:nvPr>
            <p:ph type="sldImg"/>
          </p:nvPr>
        </p:nvSpPr>
        <p:spPr>
          <a:xfrm>
            <a:off x="393700" y="692150"/>
            <a:ext cx="6070600" cy="34163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617715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D8EDFC9-F70A-477E-AD1C-ADB7974BCEDD}" type="slidenum">
              <a:rPr lang="en-US" altLang="en-US"/>
              <a:pPr eaLnBrk="1" hangingPunct="1">
                <a:spcBef>
                  <a:spcPct val="0"/>
                </a:spcBef>
              </a:pPr>
              <a:t>109</a:t>
            </a:fld>
            <a:endParaRPr lang="en-US" altLang="en-US"/>
          </a:p>
        </p:txBody>
      </p:sp>
      <p:sp>
        <p:nvSpPr>
          <p:cNvPr id="126979" name="Rectangle 2"/>
          <p:cNvSpPr>
            <a:spLocks noGrp="1" noRot="1" noChangeAspect="1" noChangeArrowheads="1" noTextEdit="1"/>
          </p:cNvSpPr>
          <p:nvPr>
            <p:ph type="sldImg"/>
          </p:nvPr>
        </p:nvSpPr>
        <p:spPr>
          <a:xfrm>
            <a:off x="393700" y="692150"/>
            <a:ext cx="6070600" cy="34163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534118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D8EDFC9-F70A-477E-AD1C-ADB7974BCEDD}" type="slidenum">
              <a:rPr lang="en-US" altLang="en-US"/>
              <a:pPr eaLnBrk="1" hangingPunct="1">
                <a:spcBef>
                  <a:spcPct val="0"/>
                </a:spcBef>
              </a:pPr>
              <a:t>110</a:t>
            </a:fld>
            <a:endParaRPr lang="en-US" altLang="en-US"/>
          </a:p>
        </p:txBody>
      </p:sp>
      <p:sp>
        <p:nvSpPr>
          <p:cNvPr id="126979" name="Rectangle 2"/>
          <p:cNvSpPr>
            <a:spLocks noGrp="1" noRot="1" noChangeAspect="1" noChangeArrowheads="1" noTextEdit="1"/>
          </p:cNvSpPr>
          <p:nvPr>
            <p:ph type="sldImg"/>
          </p:nvPr>
        </p:nvSpPr>
        <p:spPr>
          <a:xfrm>
            <a:off x="393700" y="692150"/>
            <a:ext cx="6070600" cy="34163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21307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D8EDFC9-F70A-477E-AD1C-ADB7974BCEDD}" type="slidenum">
              <a:rPr lang="en-US" altLang="en-US"/>
              <a:pPr eaLnBrk="1" hangingPunct="1">
                <a:spcBef>
                  <a:spcPct val="0"/>
                </a:spcBef>
              </a:pPr>
              <a:t>111</a:t>
            </a:fld>
            <a:endParaRPr lang="en-US" altLang="en-US"/>
          </a:p>
        </p:txBody>
      </p:sp>
      <p:sp>
        <p:nvSpPr>
          <p:cNvPr id="126979" name="Rectangle 2"/>
          <p:cNvSpPr>
            <a:spLocks noGrp="1" noRot="1" noChangeAspect="1" noChangeArrowheads="1" noTextEdit="1"/>
          </p:cNvSpPr>
          <p:nvPr>
            <p:ph type="sldImg"/>
          </p:nvPr>
        </p:nvSpPr>
        <p:spPr>
          <a:xfrm>
            <a:off x="393700" y="692150"/>
            <a:ext cx="6070600" cy="341630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6416950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w="9525"/>
        </p:spPr>
        <p:txBody>
          <a:bodyPr/>
          <a:lstStyle/>
          <a:p>
            <a:endParaRPr lang="en-US">
              <a:latin typeface="Times New Roman" pitchFamily="18" charset="0"/>
            </a:endParaRPr>
          </a:p>
        </p:txBody>
      </p:sp>
      <p:sp>
        <p:nvSpPr>
          <p:cNvPr id="28675" name="Rectangle 3"/>
          <p:cNvSpPr>
            <a:spLocks noGrp="1" noRot="1" noChangeAspect="1" noChangeArrowheads="1" noTextEdit="1"/>
          </p:cNvSpPr>
          <p:nvPr>
            <p:ph type="sldImg"/>
          </p:nvPr>
        </p:nvSpPr>
        <p:spPr>
          <a:xfrm>
            <a:off x="393700" y="692150"/>
            <a:ext cx="6070600"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3AB2472-1F0C-438A-AB66-3336C9D75CC5}" type="slidenum">
              <a:rPr lang="en-US" altLang="en-US"/>
              <a:pPr eaLnBrk="1" hangingPunct="1">
                <a:spcBef>
                  <a:spcPct val="0"/>
                </a:spcBef>
              </a:pPr>
              <a:t>16</a:t>
            </a:fld>
            <a:endParaRPr lang="en-US" altLang="en-US"/>
          </a:p>
        </p:txBody>
      </p:sp>
      <p:sp>
        <p:nvSpPr>
          <p:cNvPr id="119811" name="Rectangle 2"/>
          <p:cNvSpPr>
            <a:spLocks noGrp="1" noRot="1" noChangeAspect="1" noChangeArrowheads="1" noTextEdit="1"/>
          </p:cNvSpPr>
          <p:nvPr>
            <p:ph type="sldImg"/>
          </p:nvPr>
        </p:nvSpPr>
        <p:spPr>
          <a:xfrm>
            <a:off x="393700" y="692150"/>
            <a:ext cx="6070600" cy="3416300"/>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6270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3AB2472-1F0C-438A-AB66-3336C9D75CC5}" type="slidenum">
              <a:rPr lang="en-US" altLang="en-US"/>
              <a:pPr eaLnBrk="1" hangingPunct="1">
                <a:spcBef>
                  <a:spcPct val="0"/>
                </a:spcBef>
              </a:pPr>
              <a:t>17</a:t>
            </a:fld>
            <a:endParaRPr lang="en-US" altLang="en-US"/>
          </a:p>
        </p:txBody>
      </p:sp>
      <p:sp>
        <p:nvSpPr>
          <p:cNvPr id="119811" name="Rectangle 2"/>
          <p:cNvSpPr>
            <a:spLocks noGrp="1" noRot="1" noChangeAspect="1" noChangeArrowheads="1" noTextEdit="1"/>
          </p:cNvSpPr>
          <p:nvPr>
            <p:ph type="sldImg"/>
          </p:nvPr>
        </p:nvSpPr>
        <p:spPr>
          <a:xfrm>
            <a:off x="393700" y="692150"/>
            <a:ext cx="6070600" cy="3416300"/>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40735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207299B-042E-4FD4-867C-D610A5AEAC73}" type="slidenum">
              <a:rPr lang="en-US" altLang="en-US"/>
              <a:pPr eaLnBrk="1" hangingPunct="1">
                <a:spcBef>
                  <a:spcPct val="0"/>
                </a:spcBef>
              </a:pPr>
              <a:t>18</a:t>
            </a:fld>
            <a:endParaRPr lang="en-US" altLang="en-US"/>
          </a:p>
        </p:txBody>
      </p:sp>
      <p:sp>
        <p:nvSpPr>
          <p:cNvPr id="106499" name="Rectangle 2"/>
          <p:cNvSpPr>
            <a:spLocks noGrp="1" noRot="1" noChangeAspect="1" noChangeArrowheads="1" noTextEdit="1"/>
          </p:cNvSpPr>
          <p:nvPr>
            <p:ph type="sldImg"/>
          </p:nvPr>
        </p:nvSpPr>
        <p:spPr>
          <a:xfrm>
            <a:off x="393700" y="692150"/>
            <a:ext cx="6070600" cy="3416300"/>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70695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EAF2489-40DE-4D6F-AB8E-B6360AC7339C}" type="datetimeFigureOut">
              <a:rPr lang="en-US"/>
              <a:pPr>
                <a:defRPr/>
              </a:pPr>
              <a:t>9/18/2020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72AE6E-3B04-4B4D-96BD-876A176BBBC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00744B0-DA4E-479F-A00A-332F5853B212}" type="datetimeFigureOut">
              <a:rPr lang="en-US"/>
              <a:pPr>
                <a:defRPr/>
              </a:pPr>
              <a:t>9/18/2020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08493C-1A1D-40E1-A4EE-D91AEF7E5CA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417C76F-2E86-40BA-9EAB-A66D2A643C91}" type="datetimeFigureOut">
              <a:rPr lang="en-US"/>
              <a:pPr>
                <a:defRPr/>
              </a:pPr>
              <a:t>9/18/2020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D58E17A-16BF-4B6C-8B5D-E10A76A9FE2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EED7DDE-7D5D-40E9-9639-7699E40305A8}" type="datetimeFigureOut">
              <a:rPr lang="en-US"/>
              <a:pPr>
                <a:defRPr/>
              </a:pPr>
              <a:t>9/18/2020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4801C15-1EBA-47CE-A496-E3F04BBE1C0F}"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A2FA847-6AF0-4B96-96DF-A22222FFAEF6}" type="datetimeFigureOut">
              <a:rPr lang="en-US"/>
              <a:pPr>
                <a:defRPr/>
              </a:pPr>
              <a:t>9/18/2020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E75CAB-E157-4AEF-952B-BA30C1BD9A01}"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1B17980-578C-4797-974F-6F0036F52257}" type="datetimeFigureOut">
              <a:rPr lang="en-US"/>
              <a:pPr>
                <a:defRPr/>
              </a:pPr>
              <a:t>9/18/2020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6B5E59B-2A97-41EF-B220-4D2D8A15F77B}"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DCD3FF5-D4C3-4073-B43D-369F4203EACD}" type="datetimeFigureOut">
              <a:rPr lang="en-US"/>
              <a:pPr>
                <a:defRPr/>
              </a:pPr>
              <a:t>9/18/2020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414671A-985F-4AC6-860E-3985512208CF}"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6C8D5A29-2A38-4894-867D-6C42C2E0B966}" type="datetimeFigureOut">
              <a:rPr lang="en-US"/>
              <a:pPr>
                <a:defRPr/>
              </a:pPr>
              <a:t>9/18/2020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73910D6-A8E8-4986-B52F-419300DEDF6A}"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223E294-ECD1-4760-AD8B-9F7E6A31E0CB}" type="datetimeFigureOut">
              <a:rPr lang="en-US"/>
              <a:pPr>
                <a:defRPr/>
              </a:pPr>
              <a:t>9/18/2020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152AB05-6629-457E-A919-F28E2025BE83}"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8FBA7EE-AA79-43ED-998D-0EA4CFB796D3}" type="datetimeFigureOut">
              <a:rPr lang="en-US"/>
              <a:pPr>
                <a:defRPr/>
              </a:pPr>
              <a:t>9/18/2020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D983EC6D-8AE0-4031-AF46-746D0E95FA2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893DF7B-EF12-4756-9949-3799CFF08AFE}" type="datetimeFigureOut">
              <a:rPr lang="en-US"/>
              <a:pPr>
                <a:defRPr/>
              </a:pPr>
              <a:t>9/18/2020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5C9BDC-5FCB-4D6F-9213-3E4FE57296D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E0711EF-43BF-4E8B-8283-8D368C454195}" type="datetimeFigureOut">
              <a:rPr lang="en-US"/>
              <a:pPr>
                <a:defRPr/>
              </a:pPr>
              <a:t>9/18/2020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8509703-0989-47BB-94F0-51821302ED76}"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3B95D6B-6BCE-42F0-8CFE-ABBDAA6DE296}" type="datetimeFigureOut">
              <a:rPr lang="en-US"/>
              <a:pPr>
                <a:defRPr/>
              </a:pPr>
              <a:t>9/18/2020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D34C3E-33AD-40D6-ABB9-9E1A4FD160FA}"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E44ABA2-460B-49E8-B592-2D0D708AF99E}" type="datetimeFigureOut">
              <a:rPr lang="en-US"/>
              <a:pPr>
                <a:defRPr/>
              </a:pPr>
              <a:t>9/18/2020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025F22-C70F-4345-82C3-2B893F1F3FA0}"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5B7436BE-6538-451A-B0A4-8FBF3F6B20BE}" type="datetimeFigureOut">
              <a:rPr lang="en-US"/>
              <a:pPr>
                <a:defRPr/>
              </a:pPr>
              <a:t>9/18/2020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426D65-4F7F-4196-988D-B247B6CCFE32}"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400"/>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40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40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40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0EED7DDE-7D5D-40E9-9639-7699E40305A8}" type="datetimeFigureOut">
              <a:rPr lang="en-US" smtClean="0"/>
              <a:pPr>
                <a:defRPr/>
              </a:pPr>
              <a:t>9/18/2020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94801C15-1EBA-47CE-A496-E3F04BBE1C0F}" type="slidenum">
              <a:rPr lang="en-US" smtClean="0"/>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CA2FA847-6AF0-4B96-96DF-A22222FFAEF6}" type="datetimeFigureOut">
              <a:rPr lang="en-US" smtClean="0"/>
              <a:pPr>
                <a:defRPr/>
              </a:pPr>
              <a:t>9/18/2020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5E75CAB-E157-4AEF-952B-BA30C1BD9A01}" type="slidenum">
              <a:rPr lang="en-US" smtClean="0"/>
              <a:pPr>
                <a:defRPr/>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01B17980-578C-4797-974F-6F0036F52257}" type="datetimeFigureOut">
              <a:rPr lang="en-US" smtClean="0"/>
              <a:pPr>
                <a:defRPr/>
              </a:pPr>
              <a:t>9/18/2020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6B5E59B-2A97-41EF-B220-4D2D8A15F77B}" type="slidenum">
              <a:rPr lang="en-US" smtClean="0"/>
              <a:pPr>
                <a:defRPr/>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40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400"/>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0DCD3FF5-D4C3-4073-B43D-369F4203EACD}" type="datetimeFigureOut">
              <a:rPr lang="en-US" smtClean="0"/>
              <a:pPr>
                <a:defRPr/>
              </a:pPr>
              <a:t>9/18/2020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414671A-985F-4AC6-860E-3985512208CF}" type="slidenum">
              <a:rPr lang="en-US" smtClean="0"/>
              <a:pPr>
                <a:defRPr/>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6C8D5A29-2A38-4894-867D-6C42C2E0B966}" type="datetimeFigureOut">
              <a:rPr lang="en-US" smtClean="0"/>
              <a:pPr>
                <a:defRPr/>
              </a:pPr>
              <a:t>9/18/2020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73910D6-A8E8-4986-B52F-419300DEDF6A}"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A223E294-ECD1-4760-AD8B-9F7E6A31E0CB}" type="datetimeFigureOut">
              <a:rPr lang="en-US" smtClean="0"/>
              <a:pPr>
                <a:defRPr/>
              </a:pPr>
              <a:t>9/18/2020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152AB05-6629-457E-A919-F28E2025BE83}" type="slidenum">
              <a:rPr lang="en-US" smtClean="0"/>
              <a:pPr>
                <a:defRPr/>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8FBA7EE-AA79-43ED-998D-0EA4CFB796D3}" type="datetimeFigureOut">
              <a:rPr lang="en-US" smtClean="0"/>
              <a:pPr>
                <a:defRPr/>
              </a:pPr>
              <a:t>9/18/2020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983EC6D-8AE0-4031-AF46-746D0E95FA22}"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C0910E1-5B78-46F2-A001-744F23D85187}" type="datetimeFigureOut">
              <a:rPr lang="en-US"/>
              <a:pPr>
                <a:defRPr/>
              </a:pPr>
              <a:t>9/18/2020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FCD1496-25F4-40E0-9AC4-6D6D427BD6C4}"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pPr>
              <a:defRPr/>
            </a:pPr>
            <a:fld id="{8893DF7B-EF12-4756-9949-3799CFF08AFE}" type="datetimeFigureOut">
              <a:rPr lang="en-US" smtClean="0"/>
              <a:pPr>
                <a:defRPr/>
              </a:pPr>
              <a:t>9/18/2020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15C9BDC-5FCB-4D6F-9213-3E4FE57296DE}"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03B95D6B-6BCE-42F0-8CFE-ABBDAA6DE296}" type="datetimeFigureOut">
              <a:rPr lang="en-US" smtClean="0"/>
              <a:pPr>
                <a:defRPr/>
              </a:pPr>
              <a:t>9/18/2020</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13D34C3E-33AD-40D6-ABB9-9E1A4FD160FA}" type="slidenum">
              <a:rPr lang="en-US" smtClean="0"/>
              <a:pPr>
                <a:defRPr/>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400"/>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400"/>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400"/>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40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400"/>
          </a:p>
        </p:txBody>
      </p:sp>
    </p:spTree>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8E44ABA2-460B-49E8-B592-2D0D708AF99E}" type="datetimeFigureOut">
              <a:rPr lang="en-US" smtClean="0"/>
              <a:pPr>
                <a:defRPr/>
              </a:pPr>
              <a:t>9/18/2020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E025F22-C70F-4345-82C3-2B893F1F3FA0}" type="slidenum">
              <a:rPr lang="en-US" smtClean="0"/>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B7436BE-6538-451A-B0A4-8FBF3F6B20BE}" type="datetimeFigureOut">
              <a:rPr lang="en-US" smtClean="0"/>
              <a:pPr>
                <a:defRPr/>
              </a:pPr>
              <a:t>9/18/2020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C426D65-4F7F-4196-988D-B247B6CCFE3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4A2DA400-C56B-420B-A102-5C653DC894A2}" type="datetimeFigureOut">
              <a:rPr lang="en-US"/>
              <a:pPr>
                <a:defRPr/>
              </a:pPr>
              <a:t>9/18/2020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E8C70F-3B44-4E1E-B3D3-BEACA5B2F09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FAD71BC-7B72-459A-8A9D-CCEE151EC926}" type="datetimeFigureOut">
              <a:rPr lang="en-US"/>
              <a:pPr>
                <a:defRPr/>
              </a:pPr>
              <a:t>9/18/2020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BEF8AC4-DD5B-4DCE-9460-0AE2D89DDA9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09A703E-EB75-49E5-A2D1-7BFBACF4BF2D}" type="datetimeFigureOut">
              <a:rPr lang="en-US"/>
              <a:pPr>
                <a:defRPr/>
              </a:pPr>
              <a:t>9/18/2020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5A7489F-171B-4721-BB73-3412426F275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6913C63-B031-400F-BFC0-4BF6A1E81E36}" type="datetimeFigureOut">
              <a:rPr lang="en-US"/>
              <a:pPr>
                <a:defRPr/>
              </a:pPr>
              <a:t>9/18/2020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FF8A841-CE38-4B25-B499-5820222F200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AA9F87D-DF8B-47F5-97D7-4B5258398FD8}" type="datetimeFigureOut">
              <a:rPr lang="en-US"/>
              <a:pPr>
                <a:defRPr/>
              </a:pPr>
              <a:t>9/18/2020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396F82D-912C-4E2A-9A0F-E1EF02E439F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45E7C88-2884-41C1-8123-E4D14E1B6484}" type="datetimeFigureOut">
              <a:rPr lang="en-US"/>
              <a:pPr>
                <a:defRPr/>
              </a:pPr>
              <a:t>9/18/2020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42763EC-2D44-455D-9D88-2F3DE9BE803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smtClean="0">
                <a:solidFill>
                  <a:schemeClr val="tx1">
                    <a:tint val="75000"/>
                  </a:schemeClr>
                </a:solidFill>
                <a:latin typeface="Times New Roman" charset="0"/>
              </a:defRPr>
            </a:lvl1pPr>
          </a:lstStyle>
          <a:p>
            <a:pPr>
              <a:defRPr/>
            </a:pPr>
            <a:fld id="{D5DEE640-51DE-427F-B715-8C1971D8DD05}" type="datetimeFigureOut">
              <a:rPr lang="en-US"/>
              <a:pPr>
                <a:defRPr/>
              </a:pPr>
              <a:t>9/18/2020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smtClean="0">
                <a:solidFill>
                  <a:schemeClr val="tx1">
                    <a:tint val="75000"/>
                  </a:schemeClr>
                </a:solidFill>
                <a:latin typeface="Times New Roman" charset="0"/>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smtClean="0">
                <a:solidFill>
                  <a:schemeClr val="tx1">
                    <a:tint val="75000"/>
                  </a:schemeClr>
                </a:solidFill>
                <a:latin typeface="Times New Roman" charset="0"/>
              </a:defRPr>
            </a:lvl1pPr>
          </a:lstStyle>
          <a:p>
            <a:pPr>
              <a:defRPr/>
            </a:pPr>
            <a:fld id="{B0EBDC50-6AC6-49FF-ACA1-100190CE59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smtClean="0">
                <a:solidFill>
                  <a:schemeClr val="tx1">
                    <a:tint val="75000"/>
                  </a:schemeClr>
                </a:solidFill>
                <a:latin typeface="Times New Roman" charset="0"/>
              </a:defRPr>
            </a:lvl1pPr>
          </a:lstStyle>
          <a:p>
            <a:pPr>
              <a:defRPr/>
            </a:pPr>
            <a:fld id="{AD6C7467-B5A2-489B-AC6C-796001DD67DA}" type="datetimeFigureOut">
              <a:rPr lang="en-US"/>
              <a:pPr>
                <a:defRPr/>
              </a:pPr>
              <a:t>9/18/2020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smtClean="0">
                <a:solidFill>
                  <a:schemeClr val="tx1">
                    <a:tint val="75000"/>
                  </a:schemeClr>
                </a:solidFill>
                <a:latin typeface="Times New Roman" charset="0"/>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smtClean="0">
                <a:solidFill>
                  <a:schemeClr val="tx1">
                    <a:tint val="75000"/>
                  </a:schemeClr>
                </a:solidFill>
                <a:latin typeface="Times New Roman" charset="0"/>
              </a:defRPr>
            </a:lvl1pPr>
          </a:lstStyle>
          <a:p>
            <a:pPr>
              <a:defRPr/>
            </a:pPr>
            <a:fld id="{326526F1-7126-4AB6-A648-0EC7C63F566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400"/>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400"/>
          </a:p>
        </p:txBody>
      </p:sp>
      <p:sp>
        <p:nvSpPr>
          <p:cNvPr id="14" name="Right Triangle 13"/>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40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D5DEE640-51DE-427F-B715-8C1971D8DD05}" type="datetimeFigureOut">
              <a:rPr lang="en-US" smtClean="0"/>
              <a:pPr>
                <a:defRPr/>
              </a:pPr>
              <a:t>9/18/2020</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B0EBDC50-6AC6-49FF-ACA1-100190CE5936}"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10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4.xml"/></Relationships>
</file>

<file path=ppt/slides/_rels/slide10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7.xml"/><Relationship Id="rId1" Type="http://schemas.openxmlformats.org/officeDocument/2006/relationships/slideLayout" Target="../slideLayouts/slideLayout2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hyperlink" Target="http://www.businessdictionary.com/definition/open-system.html" TargetMode="External"/><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hyperlink" Target="http://condor.depaul.edu/elliott/435/idl/Hello.idl.html" TargetMode="Externa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3075" name="Rectangle 2"/>
          <p:cNvSpPr>
            <a:spLocks noGrp="1" noChangeArrowheads="1"/>
          </p:cNvSpPr>
          <p:nvPr>
            <p:ph type="ctrTitle"/>
          </p:nvPr>
        </p:nvSpPr>
        <p:spPr>
          <a:xfrm>
            <a:off x="2209800" y="350838"/>
            <a:ext cx="7772400" cy="5016500"/>
          </a:xfrm>
        </p:spPr>
        <p:txBody>
          <a:bodyPr>
            <a:normAutofit fontScale="90000"/>
          </a:bodyPr>
          <a:lstStyle/>
          <a:p>
            <a:r>
              <a:rPr lang="en-US" altLang="en-US" sz="2400" dirty="0">
                <a:solidFill>
                  <a:schemeClr val="tx1"/>
                </a:solidFill>
              </a:rPr>
              <a:t>DISTRIBUTED SYSTEMS</a:t>
            </a:r>
            <a:br>
              <a:rPr lang="en-US" altLang="en-US" sz="2400" dirty="0">
                <a:solidFill>
                  <a:schemeClr val="tx1"/>
                </a:solidFill>
              </a:rPr>
            </a:br>
            <a:r>
              <a:rPr lang="en-US" altLang="en-US" sz="2400" dirty="0">
                <a:solidFill>
                  <a:schemeClr val="tx1"/>
                </a:solidFill>
              </a:rPr>
              <a:t>Principles and Paradigms</a:t>
            </a:r>
            <a:br>
              <a:rPr lang="en-US" altLang="en-US" sz="2400" dirty="0">
                <a:solidFill>
                  <a:schemeClr val="tx1"/>
                </a:solidFill>
              </a:rPr>
            </a:br>
            <a:r>
              <a:rPr lang="en-US" altLang="en-US" sz="1800" dirty="0">
                <a:solidFill>
                  <a:schemeClr val="tx1"/>
                </a:solidFill>
              </a:rPr>
              <a:t>Third Edition</a:t>
            </a:r>
            <a:br>
              <a:rPr lang="en-US" altLang="en-US" dirty="0">
                <a:solidFill>
                  <a:schemeClr val="tx1"/>
                </a:solidFill>
              </a:rPr>
            </a:br>
            <a:r>
              <a:rPr lang="en-US" altLang="en-US" sz="1800" dirty="0">
                <a:solidFill>
                  <a:schemeClr val="tx1"/>
                </a:solidFill>
              </a:rPr>
              <a:t>MAARTEN VAN STEEN </a:t>
            </a:r>
            <a:br>
              <a:rPr lang="en-US" altLang="en-US" sz="1800" dirty="0">
                <a:solidFill>
                  <a:schemeClr val="tx1"/>
                </a:solidFill>
              </a:rPr>
            </a:br>
            <a:r>
              <a:rPr lang="en-US" altLang="en-US" sz="1800" dirty="0">
                <a:solidFill>
                  <a:schemeClr val="tx1"/>
                </a:solidFill>
              </a:rPr>
              <a:t>ANDREW S. TANENBAUM</a:t>
            </a:r>
            <a:br>
              <a:rPr lang="en-US" altLang="en-US" sz="1800" dirty="0">
                <a:solidFill>
                  <a:schemeClr val="tx1"/>
                </a:solidFill>
              </a:rPr>
            </a:br>
            <a:br>
              <a:rPr lang="en-US" altLang="en-US" sz="1800" dirty="0">
                <a:solidFill>
                  <a:schemeClr val="tx1"/>
                </a:solidFill>
              </a:rPr>
            </a:br>
            <a:br>
              <a:rPr lang="en-US" altLang="en-US" dirty="0"/>
            </a:br>
            <a:r>
              <a:rPr lang="en-US" altLang="en-US" dirty="0">
                <a:solidFill>
                  <a:srgbClr val="7030A0"/>
                </a:solidFill>
              </a:rPr>
              <a:t>Chapter 1</a:t>
            </a:r>
            <a:br>
              <a:rPr lang="en-US" altLang="en-US" dirty="0">
                <a:solidFill>
                  <a:srgbClr val="7030A0"/>
                </a:solidFill>
              </a:rPr>
            </a:br>
            <a:r>
              <a:rPr lang="en-US" altLang="en-US" dirty="0">
                <a:solidFill>
                  <a:srgbClr val="7030A0"/>
                </a:solidFill>
              </a:rPr>
              <a:t> </a:t>
            </a:r>
            <a:r>
              <a:rPr lang="en-US" altLang="en-US" sz="4000" dirty="0">
                <a:solidFill>
                  <a:srgbClr val="7030A0"/>
                </a:solidFill>
              </a:rPr>
              <a:t>Introduction</a:t>
            </a:r>
            <a:br>
              <a:rPr lang="en-US" altLang="en-US" sz="4000" dirty="0">
                <a:solidFill>
                  <a:srgbClr val="7030A0"/>
                </a:solidFill>
              </a:rPr>
            </a:br>
            <a:br>
              <a:rPr lang="en-US" altLang="en-US" sz="4000" dirty="0">
                <a:solidFill>
                  <a:srgbClr val="7030A0"/>
                </a:solidFill>
              </a:rPr>
            </a:br>
            <a:r>
              <a:rPr lang="en-US" altLang="en-US" sz="4000" dirty="0">
                <a:solidFill>
                  <a:srgbClr val="7030A0"/>
                </a:solidFill>
                <a:latin typeface="Cambria" panose="02040503050406030204" pitchFamily="18" charset="0"/>
              </a:rPr>
              <a:t>Many modifications by Clark Elliott</a:t>
            </a:r>
            <a:br>
              <a:rPr lang="en-US" altLang="en-US" sz="4000" dirty="0">
                <a:solidFill>
                  <a:srgbClr val="7030A0"/>
                </a:solidFill>
                <a:latin typeface="Cambria" panose="02040503050406030204" pitchFamily="18" charset="0"/>
              </a:rPr>
            </a:br>
            <a:endParaRPr lang="en-US" altLang="en-US" sz="4000" dirty="0">
              <a:solidFill>
                <a:srgbClr val="7030A0"/>
              </a:solidFill>
              <a:latin typeface="Cambria" panose="02040503050406030204" pitchFamily="18" charset="0"/>
            </a:endParaRPr>
          </a:p>
        </p:txBody>
      </p:sp>
    </p:spTree>
    <p:extLst>
      <p:ext uri="{BB962C8B-B14F-4D97-AF65-F5344CB8AC3E}">
        <p14:creationId xmlns:p14="http://schemas.microsoft.com/office/powerpoint/2010/main" val="1817996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dirty="0">
                <a:latin typeface="Times New Roman" panose="02020603050405020304" pitchFamily="18" charset="0"/>
              </a:rPr>
              <a:t>Copyright 2020 Clark Elliott</a:t>
            </a:r>
          </a:p>
        </p:txBody>
      </p:sp>
      <p:sp>
        <p:nvSpPr>
          <p:cNvPr id="10243" name="Rectangle 2"/>
          <p:cNvSpPr>
            <a:spLocks noGrp="1" noChangeArrowheads="1"/>
          </p:cNvSpPr>
          <p:nvPr>
            <p:ph type="title"/>
          </p:nvPr>
        </p:nvSpPr>
        <p:spPr/>
        <p:txBody>
          <a:bodyPr/>
          <a:lstStyle/>
          <a:p>
            <a:pPr eaLnBrk="1" hangingPunct="1"/>
            <a:r>
              <a:rPr lang="en-US" altLang="en-US" sz="3600" dirty="0">
                <a:solidFill>
                  <a:srgbClr val="7030A0"/>
                </a:solidFill>
              </a:rPr>
              <a:t>Societies = distributed model</a:t>
            </a:r>
          </a:p>
        </p:txBody>
      </p:sp>
      <p:sp>
        <p:nvSpPr>
          <p:cNvPr id="10244" name="Rectangle 3"/>
          <p:cNvSpPr>
            <a:spLocks noGrp="1" noChangeArrowheads="1"/>
          </p:cNvSpPr>
          <p:nvPr>
            <p:ph type="body" idx="1"/>
          </p:nvPr>
        </p:nvSpPr>
        <p:spPr/>
        <p:txBody>
          <a:bodyPr/>
          <a:lstStyle/>
          <a:p>
            <a:pPr eaLnBrk="1" hangingPunct="1"/>
            <a:r>
              <a:rPr lang="en-US" altLang="en-US" dirty="0"/>
              <a:t>People work in societies, and understand them.</a:t>
            </a:r>
          </a:p>
          <a:p>
            <a:pPr lvl="1" eaLnBrk="1" hangingPunct="1"/>
            <a:r>
              <a:rPr lang="en-US" altLang="en-US" dirty="0"/>
              <a:t>Why not software?</a:t>
            </a:r>
          </a:p>
          <a:p>
            <a:pPr lvl="1" eaLnBrk="1" hangingPunct="1"/>
            <a:endParaRPr lang="en-US" altLang="en-US" dirty="0"/>
          </a:p>
          <a:p>
            <a:pPr lvl="1" eaLnBrk="1" hangingPunct="1"/>
            <a:r>
              <a:rPr lang="en-US" altLang="en-US" dirty="0"/>
              <a:t>The rise of agents—maintain their own state and goals</a:t>
            </a:r>
          </a:p>
          <a:p>
            <a:pPr lvl="1" eaLnBrk="1" hangingPunct="1"/>
            <a:endParaRPr lang="en-US" altLang="en-US" dirty="0"/>
          </a:p>
          <a:p>
            <a:pPr lvl="1" eaLnBrk="1" hangingPunct="1"/>
            <a:r>
              <a:rPr lang="en-US" altLang="en-US" dirty="0"/>
              <a:t>The rise of autonomous agents—especially as computers and programs become more intelligent and capable of independent decisions.</a:t>
            </a:r>
          </a:p>
          <a:p>
            <a:pPr lvl="1" eaLnBrk="1" hangingPunct="1"/>
            <a:endParaRPr lang="en-US" altLang="en-US" dirty="0"/>
          </a:p>
          <a:p>
            <a:pPr lvl="1" eaLnBrk="1" hangingPunct="1"/>
            <a:r>
              <a:rPr lang="en-US" altLang="en-US" dirty="0"/>
              <a:t>The human brain is coming online as processing nodes in computer networks, with brain/machine interfaces</a:t>
            </a:r>
          </a:p>
        </p:txBody>
      </p:sp>
    </p:spTree>
    <p:extLst>
      <p:ext uri="{BB962C8B-B14F-4D97-AF65-F5344CB8AC3E}">
        <p14:creationId xmlns:p14="http://schemas.microsoft.com/office/powerpoint/2010/main" val="353418437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66563" name="Rectangle 2"/>
          <p:cNvSpPr>
            <a:spLocks noGrp="1" noChangeArrowheads="1"/>
          </p:cNvSpPr>
          <p:nvPr>
            <p:ph type="title"/>
          </p:nvPr>
        </p:nvSpPr>
        <p:spPr>
          <a:xfrm>
            <a:off x="1524000" y="304800"/>
            <a:ext cx="8686800" cy="762000"/>
          </a:xfrm>
        </p:spPr>
        <p:txBody>
          <a:bodyPr>
            <a:normAutofit fontScale="90000"/>
          </a:bodyPr>
          <a:lstStyle/>
          <a:p>
            <a:r>
              <a:rPr lang="en-US" altLang="en-US" sz="4000" dirty="0">
                <a:latin typeface="Cambria" panose="02040503050406030204" pitchFamily="18" charset="0"/>
              </a:rPr>
              <a:t>Coordinating with a Distributed System</a:t>
            </a:r>
            <a:endParaRPr lang="en-US" altLang="en-US" dirty="0">
              <a:solidFill>
                <a:srgbClr val="7030A0"/>
              </a:solidFill>
              <a:latin typeface="Cambria" panose="02040503050406030204" pitchFamily="18" charset="0"/>
            </a:endParaRPr>
          </a:p>
        </p:txBody>
      </p:sp>
      <p:sp>
        <p:nvSpPr>
          <p:cNvPr id="66564" name="Rectangle 3"/>
          <p:cNvSpPr>
            <a:spLocks noGrp="1" noChangeArrowheads="1"/>
          </p:cNvSpPr>
          <p:nvPr>
            <p:ph type="body" idx="1"/>
          </p:nvPr>
        </p:nvSpPr>
        <p:spPr>
          <a:xfrm>
            <a:off x="762000" y="1066800"/>
            <a:ext cx="10591800" cy="4876800"/>
          </a:xfrm>
        </p:spPr>
        <p:txBody>
          <a:bodyPr>
            <a:normAutofit fontScale="92500" lnSpcReduction="20000"/>
          </a:bodyPr>
          <a:lstStyle/>
          <a:p>
            <a:pPr algn="l" eaLnBrk="1" hangingPunct="1">
              <a:lnSpc>
                <a:spcPct val="90000"/>
              </a:lnSpc>
              <a:buFontTx/>
              <a:buNone/>
            </a:pPr>
            <a:endParaRPr lang="en-US" altLang="en-US" sz="3200" dirty="0">
              <a:latin typeface="Cambria" panose="02040503050406030204" pitchFamily="18" charset="0"/>
            </a:endParaRPr>
          </a:p>
          <a:p>
            <a:pPr lvl="1">
              <a:lnSpc>
                <a:spcPct val="90000"/>
              </a:lnSpc>
            </a:pPr>
            <a:r>
              <a:rPr lang="en-US" altLang="en-US" sz="2800" dirty="0">
                <a:latin typeface="Cambria" panose="02040503050406030204" pitchFamily="18" charset="0"/>
              </a:rPr>
              <a:t>Block sender until send buffer not full</a:t>
            </a:r>
          </a:p>
          <a:p>
            <a:pPr lvl="1">
              <a:lnSpc>
                <a:spcPct val="90000"/>
              </a:lnSpc>
            </a:pPr>
            <a:endParaRPr lang="en-US" altLang="en-US" sz="2800" dirty="0">
              <a:latin typeface="Cambria" panose="02040503050406030204" pitchFamily="18" charset="0"/>
            </a:endParaRPr>
          </a:p>
          <a:p>
            <a:pPr lvl="1">
              <a:lnSpc>
                <a:spcPct val="90000"/>
              </a:lnSpc>
            </a:pPr>
            <a:r>
              <a:rPr lang="en-US" altLang="en-US" sz="2800" dirty="0">
                <a:latin typeface="Cambria" panose="02040503050406030204" pitchFamily="18" charset="0"/>
              </a:rPr>
              <a:t>Block sender until local network subsystem sends the message buffer</a:t>
            </a:r>
          </a:p>
          <a:p>
            <a:pPr lvl="1">
              <a:lnSpc>
                <a:spcPct val="90000"/>
              </a:lnSpc>
            </a:pPr>
            <a:endParaRPr lang="en-US" altLang="en-US" sz="2800" dirty="0">
              <a:latin typeface="Cambria" panose="02040503050406030204" pitchFamily="18" charset="0"/>
            </a:endParaRPr>
          </a:p>
          <a:p>
            <a:pPr lvl="1">
              <a:lnSpc>
                <a:spcPct val="90000"/>
              </a:lnSpc>
            </a:pPr>
            <a:r>
              <a:rPr lang="en-US" altLang="en-US" sz="2800" dirty="0">
                <a:latin typeface="Cambria" panose="02040503050406030204" pitchFamily="18" charset="0"/>
              </a:rPr>
              <a:t>Block sender until remote network subsystem receives the message and sends ack.</a:t>
            </a:r>
          </a:p>
          <a:p>
            <a:pPr lvl="1">
              <a:lnSpc>
                <a:spcPct val="90000"/>
              </a:lnSpc>
            </a:pPr>
            <a:endParaRPr lang="en-US" altLang="en-US" sz="2800" dirty="0">
              <a:latin typeface="Cambria" panose="02040503050406030204" pitchFamily="18" charset="0"/>
            </a:endParaRPr>
          </a:p>
          <a:p>
            <a:pPr lvl="1">
              <a:lnSpc>
                <a:spcPct val="90000"/>
              </a:lnSpc>
            </a:pPr>
            <a:r>
              <a:rPr lang="en-US" altLang="en-US" sz="2800" dirty="0">
                <a:latin typeface="Cambria" panose="02040503050406030204" pitchFamily="18" charset="0"/>
              </a:rPr>
              <a:t>Block sender until consumer application processing queue receives message and sends ack.</a:t>
            </a:r>
          </a:p>
          <a:p>
            <a:pPr lvl="1">
              <a:lnSpc>
                <a:spcPct val="90000"/>
              </a:lnSpc>
            </a:pPr>
            <a:endParaRPr lang="en-US" altLang="en-US" sz="2800" dirty="0">
              <a:latin typeface="Cambria" panose="02040503050406030204" pitchFamily="18" charset="0"/>
            </a:endParaRPr>
          </a:p>
          <a:p>
            <a:pPr lvl="1">
              <a:lnSpc>
                <a:spcPct val="90000"/>
              </a:lnSpc>
            </a:pPr>
            <a:r>
              <a:rPr lang="en-US" altLang="en-US" sz="2800" dirty="0">
                <a:latin typeface="Cambria" panose="02040503050406030204" pitchFamily="18" charset="0"/>
              </a:rPr>
              <a:t>Block the sender until the application actually starts processing the request and sends the ack.</a:t>
            </a:r>
          </a:p>
          <a:p>
            <a:pPr lvl="1">
              <a:lnSpc>
                <a:spcPct val="90000"/>
              </a:lnSpc>
            </a:pPr>
            <a:endParaRPr lang="en-US" altLang="en-US" sz="2800" dirty="0">
              <a:latin typeface="Cambria" panose="02040503050406030204" pitchFamily="18" charset="0"/>
            </a:endParaRPr>
          </a:p>
          <a:p>
            <a:pPr lvl="1">
              <a:lnSpc>
                <a:spcPct val="90000"/>
              </a:lnSpc>
            </a:pPr>
            <a:r>
              <a:rPr lang="en-US" altLang="en-US" sz="2800" dirty="0">
                <a:latin typeface="Cambria" panose="02040503050406030204" pitchFamily="18" charset="0"/>
              </a:rPr>
              <a:t>Etc.</a:t>
            </a:r>
          </a:p>
        </p:txBody>
      </p:sp>
    </p:spTree>
    <p:extLst>
      <p:ext uri="{BB962C8B-B14F-4D97-AF65-F5344CB8AC3E}">
        <p14:creationId xmlns:p14="http://schemas.microsoft.com/office/powerpoint/2010/main" val="3868824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72707" name="Rectangle 2"/>
          <p:cNvSpPr>
            <a:spLocks noGrp="1" noChangeArrowheads="1"/>
          </p:cNvSpPr>
          <p:nvPr>
            <p:ph type="title"/>
          </p:nvPr>
        </p:nvSpPr>
        <p:spPr/>
        <p:txBody>
          <a:bodyPr/>
          <a:lstStyle/>
          <a:p>
            <a:pPr eaLnBrk="1" hangingPunct="1"/>
            <a:r>
              <a:rPr lang="en-US" altLang="en-US">
                <a:solidFill>
                  <a:srgbClr val="7030A0"/>
                </a:solidFill>
              </a:rPr>
              <a:t>Process coordination w/ msgs</a:t>
            </a:r>
          </a:p>
        </p:txBody>
      </p:sp>
      <p:sp>
        <p:nvSpPr>
          <p:cNvPr id="72708" name="Rectangle 3"/>
          <p:cNvSpPr>
            <a:spLocks noGrp="1" noChangeArrowheads="1"/>
          </p:cNvSpPr>
          <p:nvPr>
            <p:ph type="body" idx="1"/>
          </p:nvPr>
        </p:nvSpPr>
        <p:spPr/>
        <p:txBody>
          <a:bodyPr/>
          <a:lstStyle/>
          <a:p>
            <a:pPr eaLnBrk="1" hangingPunct="1">
              <a:buFontTx/>
              <a:buNone/>
            </a:pPr>
            <a:r>
              <a:rPr lang="en-US" altLang="en-US" sz="1800"/>
              <a:t>Alternatives for blocking and buffering in message passing</a:t>
            </a:r>
            <a:r>
              <a:rPr lang="en-US" altLang="en-US"/>
              <a:t>.</a:t>
            </a:r>
          </a:p>
        </p:txBody>
      </p:sp>
      <p:sp>
        <p:nvSpPr>
          <p:cNvPr id="72709" name="Text Box 4"/>
          <p:cNvSpPr txBox="1">
            <a:spLocks noChangeArrowheads="1"/>
          </p:cNvSpPr>
          <p:nvPr/>
        </p:nvSpPr>
        <p:spPr bwMode="auto">
          <a:xfrm>
            <a:off x="5257800" y="2743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latin typeface="Times New Roman" panose="02020603050405020304" pitchFamily="18" charset="0"/>
              </a:rPr>
              <a:t>1.15</a:t>
            </a:r>
          </a:p>
        </p:txBody>
      </p:sp>
      <p:pic>
        <p:nvPicPr>
          <p:cNvPr id="72710" name="Picture 5"/>
          <p:cNvPicPr>
            <a:picLocks noChangeAspect="1" noChangeArrowheads="1"/>
          </p:cNvPicPr>
          <p:nvPr/>
        </p:nvPicPr>
        <p:blipFill>
          <a:blip r:embed="rId2">
            <a:extLst>
              <a:ext uri="{28A0092B-C50C-407E-A947-70E740481C1C}">
                <a14:useLocalDpi xmlns:a14="http://schemas.microsoft.com/office/drawing/2010/main" val="0"/>
              </a:ext>
            </a:extLst>
          </a:blip>
          <a:srcRect l="30357" t="44864" r="27579" b="38217"/>
          <a:stretch>
            <a:fillRect/>
          </a:stretch>
        </p:blipFill>
        <p:spPr bwMode="auto">
          <a:xfrm>
            <a:off x="2371726" y="1314450"/>
            <a:ext cx="74961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79898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66563" name="Rectangle 2"/>
          <p:cNvSpPr>
            <a:spLocks noGrp="1" noChangeArrowheads="1"/>
          </p:cNvSpPr>
          <p:nvPr>
            <p:ph type="title"/>
          </p:nvPr>
        </p:nvSpPr>
        <p:spPr/>
        <p:txBody>
          <a:bodyPr>
            <a:normAutofit/>
          </a:bodyPr>
          <a:lstStyle/>
          <a:p>
            <a:pPr eaLnBrk="1" hangingPunct="1"/>
            <a:r>
              <a:rPr lang="en-US" altLang="en-US" dirty="0">
                <a:solidFill>
                  <a:srgbClr val="7030A0"/>
                </a:solidFill>
                <a:latin typeface="Cambria" panose="02040503050406030204" pitchFamily="18" charset="0"/>
              </a:rPr>
              <a:t>Asynchronous calls—Many styles!</a:t>
            </a:r>
          </a:p>
        </p:txBody>
      </p:sp>
      <p:sp>
        <p:nvSpPr>
          <p:cNvPr id="66564" name="Rectangle 3"/>
          <p:cNvSpPr>
            <a:spLocks noGrp="1" noChangeArrowheads="1"/>
          </p:cNvSpPr>
          <p:nvPr>
            <p:ph type="body" idx="1"/>
          </p:nvPr>
        </p:nvSpPr>
        <p:spPr>
          <a:xfrm>
            <a:off x="762000" y="1417638"/>
            <a:ext cx="10515600" cy="4754562"/>
          </a:xfrm>
        </p:spPr>
        <p:txBody>
          <a:bodyPr>
            <a:normAutofit/>
          </a:bodyPr>
          <a:lstStyle/>
          <a:p>
            <a:pPr>
              <a:lnSpc>
                <a:spcPct val="90000"/>
              </a:lnSpc>
            </a:pPr>
            <a:r>
              <a:rPr lang="en-US" altLang="en-US" sz="2800" dirty="0">
                <a:latin typeface="Cambria" panose="02040503050406030204" pitchFamily="18" charset="0"/>
              </a:rPr>
              <a:t>There is </a:t>
            </a:r>
            <a:r>
              <a:rPr lang="en-US" altLang="en-US" sz="2800" i="1" dirty="0">
                <a:latin typeface="Cambria" panose="02040503050406030204" pitchFamily="18" charset="0"/>
              </a:rPr>
              <a:t>one</a:t>
            </a:r>
            <a:r>
              <a:rPr lang="en-US" altLang="en-US" sz="2800" dirty="0">
                <a:latin typeface="Cambria" panose="02040503050406030204" pitchFamily="18" charset="0"/>
              </a:rPr>
              <a:t> kind of blocking (synchronous) call: send the message, then block waiting until you get a return message.</a:t>
            </a:r>
          </a:p>
          <a:p>
            <a:pPr>
              <a:lnSpc>
                <a:spcPct val="90000"/>
              </a:lnSpc>
            </a:pPr>
            <a:endParaRPr lang="en-US" altLang="en-US" sz="2800" dirty="0">
              <a:latin typeface="Cambria" panose="02040503050406030204" pitchFamily="18" charset="0"/>
            </a:endParaRPr>
          </a:p>
          <a:p>
            <a:pPr>
              <a:lnSpc>
                <a:spcPct val="90000"/>
              </a:lnSpc>
            </a:pPr>
            <a:r>
              <a:rPr lang="en-US" altLang="en-US" sz="2800" dirty="0">
                <a:latin typeface="Cambria" panose="02040503050406030204" pitchFamily="18" charset="0"/>
              </a:rPr>
              <a:t>There are </a:t>
            </a:r>
            <a:r>
              <a:rPr lang="en-US" altLang="en-US" sz="2800" i="1" dirty="0">
                <a:latin typeface="Cambria" panose="02040503050406030204" pitchFamily="18" charset="0"/>
              </a:rPr>
              <a:t>many </a:t>
            </a:r>
            <a:r>
              <a:rPr lang="en-US" altLang="en-US" sz="2800" dirty="0">
                <a:latin typeface="Cambria" panose="02040503050406030204" pitchFamily="18" charset="0"/>
              </a:rPr>
              <a:t>kinds of asynchronous calls.</a:t>
            </a:r>
          </a:p>
          <a:p>
            <a:pPr>
              <a:lnSpc>
                <a:spcPct val="90000"/>
              </a:lnSpc>
            </a:pPr>
            <a:endParaRPr lang="en-US" altLang="en-US" sz="2800" dirty="0">
              <a:latin typeface="Cambria" panose="02040503050406030204" pitchFamily="18" charset="0"/>
            </a:endParaRPr>
          </a:p>
          <a:p>
            <a:pPr lvl="1">
              <a:lnSpc>
                <a:spcPct val="90000"/>
              </a:lnSpc>
            </a:pPr>
            <a:r>
              <a:rPr lang="en-US" altLang="en-US" sz="2400" dirty="0">
                <a:latin typeface="Cambria" panose="02040503050406030204" pitchFamily="18" charset="0"/>
              </a:rPr>
              <a:t>Minimally, send and forget… move on immediately.</a:t>
            </a:r>
          </a:p>
          <a:p>
            <a:pPr lvl="1">
              <a:lnSpc>
                <a:spcPct val="90000"/>
              </a:lnSpc>
            </a:pPr>
            <a:endParaRPr lang="en-US" altLang="en-US" sz="2400" dirty="0">
              <a:latin typeface="Cambria" panose="02040503050406030204" pitchFamily="18" charset="0"/>
            </a:endParaRPr>
          </a:p>
          <a:p>
            <a:pPr lvl="1">
              <a:lnSpc>
                <a:spcPct val="90000"/>
              </a:lnSpc>
            </a:pPr>
            <a:r>
              <a:rPr lang="en-US" altLang="en-US" sz="2400" dirty="0">
                <a:latin typeface="Cambria" panose="02040503050406030204" pitchFamily="18" charset="0"/>
              </a:rPr>
              <a:t>Maximally, wait until the server application actually starts work on the request.</a:t>
            </a:r>
          </a:p>
          <a:p>
            <a:pPr lvl="1">
              <a:lnSpc>
                <a:spcPct val="90000"/>
              </a:lnSpc>
            </a:pPr>
            <a:endParaRPr lang="en-US" altLang="en-US" sz="2400" dirty="0">
              <a:latin typeface="Cambria" panose="02040503050406030204" pitchFamily="18" charset="0"/>
            </a:endParaRPr>
          </a:p>
          <a:p>
            <a:pPr lvl="1">
              <a:lnSpc>
                <a:spcPct val="90000"/>
              </a:lnSpc>
            </a:pPr>
            <a:r>
              <a:rPr lang="en-US" altLang="en-US" sz="2400" dirty="0">
                <a:latin typeface="Cambria" panose="02040503050406030204" pitchFamily="18" charset="0"/>
              </a:rPr>
              <a:t>Every variation in between.</a:t>
            </a:r>
          </a:p>
          <a:p>
            <a:pPr>
              <a:lnSpc>
                <a:spcPct val="90000"/>
              </a:lnSpc>
            </a:pPr>
            <a:endParaRPr lang="en-US" altLang="en-US" sz="2800" dirty="0">
              <a:latin typeface="Cambria" panose="02040503050406030204" pitchFamily="18" charset="0"/>
            </a:endParaRPr>
          </a:p>
        </p:txBody>
      </p:sp>
    </p:spTree>
    <p:extLst>
      <p:ext uri="{BB962C8B-B14F-4D97-AF65-F5344CB8AC3E}">
        <p14:creationId xmlns:p14="http://schemas.microsoft.com/office/powerpoint/2010/main" val="296484608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66563" name="Rectangle 2"/>
          <p:cNvSpPr>
            <a:spLocks noGrp="1" noChangeArrowheads="1"/>
          </p:cNvSpPr>
          <p:nvPr>
            <p:ph type="title"/>
          </p:nvPr>
        </p:nvSpPr>
        <p:spPr/>
        <p:txBody>
          <a:bodyPr>
            <a:normAutofit/>
          </a:bodyPr>
          <a:lstStyle/>
          <a:p>
            <a:pPr eaLnBrk="1" hangingPunct="1"/>
            <a:r>
              <a:rPr lang="en-US" altLang="en-US" dirty="0">
                <a:solidFill>
                  <a:srgbClr val="7030A0"/>
                </a:solidFill>
                <a:latin typeface="Cambria" panose="02040503050406030204" pitchFamily="18" charset="0"/>
              </a:rPr>
              <a:t>Asynchronous calls—complex</a:t>
            </a:r>
          </a:p>
        </p:txBody>
      </p:sp>
      <p:sp>
        <p:nvSpPr>
          <p:cNvPr id="66564" name="Rectangle 3"/>
          <p:cNvSpPr>
            <a:spLocks noGrp="1" noChangeArrowheads="1"/>
          </p:cNvSpPr>
          <p:nvPr>
            <p:ph type="body" idx="1"/>
          </p:nvPr>
        </p:nvSpPr>
        <p:spPr>
          <a:xfrm>
            <a:off x="609600" y="1524000"/>
            <a:ext cx="10820400" cy="4343400"/>
          </a:xfrm>
        </p:spPr>
        <p:txBody>
          <a:bodyPr>
            <a:normAutofit/>
          </a:bodyPr>
          <a:lstStyle/>
          <a:p>
            <a:pPr>
              <a:lnSpc>
                <a:spcPct val="90000"/>
              </a:lnSpc>
            </a:pPr>
            <a:endParaRPr lang="en-US" altLang="en-US" sz="2800" dirty="0">
              <a:latin typeface="Cambria" panose="02040503050406030204" pitchFamily="18" charset="0"/>
            </a:endParaRPr>
          </a:p>
          <a:p>
            <a:pPr>
              <a:lnSpc>
                <a:spcPct val="90000"/>
              </a:lnSpc>
            </a:pPr>
            <a:r>
              <a:rPr lang="en-US" altLang="en-US" sz="2800" dirty="0">
                <a:latin typeface="Cambria" panose="02040503050406030204" pitchFamily="18" charset="0"/>
              </a:rPr>
              <a:t>In addition to all the complexities of determining when you release the caller to go about its work…</a:t>
            </a:r>
          </a:p>
          <a:p>
            <a:pPr>
              <a:lnSpc>
                <a:spcPct val="90000"/>
              </a:lnSpc>
            </a:pPr>
            <a:endParaRPr lang="en-US" altLang="en-US" sz="2800" dirty="0">
              <a:latin typeface="Cambria" panose="02040503050406030204" pitchFamily="18" charset="0"/>
            </a:endParaRPr>
          </a:p>
          <a:p>
            <a:pPr>
              <a:lnSpc>
                <a:spcPct val="90000"/>
              </a:lnSpc>
            </a:pPr>
            <a:r>
              <a:rPr lang="en-US" altLang="en-US" sz="2800" dirty="0">
                <a:latin typeface="Cambria" panose="02040503050406030204" pitchFamily="18" charset="0"/>
              </a:rPr>
              <a:t>When the result is ready on the server, you must now </a:t>
            </a:r>
            <a:r>
              <a:rPr lang="en-US" altLang="en-US" sz="2800" i="1" dirty="0">
                <a:latin typeface="Cambria" panose="02040503050406030204" pitchFamily="18" charset="0"/>
              </a:rPr>
              <a:t>interrupt</a:t>
            </a:r>
            <a:r>
              <a:rPr lang="en-US" altLang="en-US" sz="2800" dirty="0">
                <a:latin typeface="Cambria" panose="02040503050406030204" pitchFamily="18" charset="0"/>
              </a:rPr>
              <a:t> work back on the client to receive it.</a:t>
            </a:r>
          </a:p>
          <a:p>
            <a:pPr>
              <a:lnSpc>
                <a:spcPct val="90000"/>
              </a:lnSpc>
            </a:pPr>
            <a:endParaRPr lang="en-US" altLang="en-US" sz="2800" dirty="0">
              <a:latin typeface="Cambria" panose="02040503050406030204" pitchFamily="18" charset="0"/>
            </a:endParaRPr>
          </a:p>
          <a:p>
            <a:pPr>
              <a:lnSpc>
                <a:spcPct val="90000"/>
              </a:lnSpc>
            </a:pPr>
            <a:r>
              <a:rPr lang="en-US" altLang="en-US" sz="2800" dirty="0">
                <a:latin typeface="Cambria" panose="02040503050406030204" pitchFamily="18" charset="0"/>
              </a:rPr>
              <a:t>Typically the client must maintain a “results server” to receive the result into a buffer. The client has to check periodically and branch to handle it. So the client must also be a server!</a:t>
            </a:r>
          </a:p>
        </p:txBody>
      </p:sp>
    </p:spTree>
    <p:extLst>
      <p:ext uri="{BB962C8B-B14F-4D97-AF65-F5344CB8AC3E}">
        <p14:creationId xmlns:p14="http://schemas.microsoft.com/office/powerpoint/2010/main" val="225994746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43011" name="Rectangle 2"/>
          <p:cNvSpPr>
            <a:spLocks noGrp="1" noChangeArrowheads="1"/>
          </p:cNvSpPr>
          <p:nvPr>
            <p:ph type="title"/>
          </p:nvPr>
        </p:nvSpPr>
        <p:spPr>
          <a:xfrm>
            <a:off x="1524000" y="185738"/>
            <a:ext cx="9144000" cy="1143000"/>
          </a:xfrm>
        </p:spPr>
        <p:txBody>
          <a:bodyPr>
            <a:normAutofit fontScale="90000"/>
          </a:bodyPr>
          <a:lstStyle/>
          <a:p>
            <a:r>
              <a:rPr lang="en-US" altLang="en-US" sz="4000" dirty="0"/>
              <a:t>False assumptions made by first time Distributed Systems developers:</a:t>
            </a:r>
            <a:endParaRPr lang="en-US" altLang="en-US" sz="4000" dirty="0">
              <a:solidFill>
                <a:srgbClr val="7030A0"/>
              </a:solidFill>
            </a:endParaRPr>
          </a:p>
        </p:txBody>
      </p:sp>
      <p:sp>
        <p:nvSpPr>
          <p:cNvPr id="43012" name="Rectangle 3"/>
          <p:cNvSpPr>
            <a:spLocks noGrp="1" noChangeArrowheads="1"/>
          </p:cNvSpPr>
          <p:nvPr>
            <p:ph type="body" idx="1"/>
          </p:nvPr>
        </p:nvSpPr>
        <p:spPr>
          <a:xfrm>
            <a:off x="1219200" y="1447801"/>
            <a:ext cx="9448800" cy="4419600"/>
          </a:xfrm>
        </p:spPr>
        <p:txBody>
          <a:bodyPr>
            <a:normAutofit fontScale="47500" lnSpcReduction="20000"/>
          </a:bodyPr>
          <a:lstStyle/>
          <a:p>
            <a:pPr algn="l" eaLnBrk="1" hangingPunct="1"/>
            <a:r>
              <a:rPr lang="en-US" altLang="en-US" sz="3600" dirty="0">
                <a:latin typeface="Cambria" panose="02040503050406030204" pitchFamily="18" charset="0"/>
                <a:ea typeface="Cambria" panose="02040503050406030204" pitchFamily="18" charset="0"/>
              </a:rPr>
              <a:t>The network is reliable.</a:t>
            </a:r>
          </a:p>
          <a:p>
            <a:pPr algn="l" eaLnBrk="1" hangingPunct="1"/>
            <a:endParaRPr lang="en-US" altLang="en-US" sz="3600" dirty="0">
              <a:latin typeface="Cambria" panose="02040503050406030204" pitchFamily="18" charset="0"/>
              <a:ea typeface="Cambria" panose="02040503050406030204" pitchFamily="18" charset="0"/>
            </a:endParaRPr>
          </a:p>
          <a:p>
            <a:pPr algn="l" eaLnBrk="1" hangingPunct="1"/>
            <a:r>
              <a:rPr lang="en-US" altLang="en-US" sz="3600" dirty="0">
                <a:latin typeface="Cambria" panose="02040503050406030204" pitchFamily="18" charset="0"/>
                <a:ea typeface="Cambria" panose="02040503050406030204" pitchFamily="18" charset="0"/>
              </a:rPr>
              <a:t>The network is secure.</a:t>
            </a:r>
          </a:p>
          <a:p>
            <a:pPr algn="l" eaLnBrk="1" hangingPunct="1"/>
            <a:endParaRPr lang="en-US" altLang="en-US" sz="3600" dirty="0">
              <a:latin typeface="Cambria" panose="02040503050406030204" pitchFamily="18" charset="0"/>
              <a:ea typeface="Cambria" panose="02040503050406030204" pitchFamily="18" charset="0"/>
            </a:endParaRPr>
          </a:p>
          <a:p>
            <a:pPr algn="l" eaLnBrk="1" hangingPunct="1"/>
            <a:r>
              <a:rPr lang="en-US" altLang="en-US" sz="3600" dirty="0">
                <a:latin typeface="Cambria" panose="02040503050406030204" pitchFamily="18" charset="0"/>
                <a:ea typeface="Cambria" panose="02040503050406030204" pitchFamily="18" charset="0"/>
              </a:rPr>
              <a:t>The network is homogeneous.</a:t>
            </a:r>
          </a:p>
          <a:p>
            <a:pPr algn="l" eaLnBrk="1" hangingPunct="1"/>
            <a:endParaRPr lang="en-US" altLang="en-US" sz="3600" dirty="0">
              <a:latin typeface="Cambria" panose="02040503050406030204" pitchFamily="18" charset="0"/>
              <a:ea typeface="Cambria" panose="02040503050406030204" pitchFamily="18" charset="0"/>
            </a:endParaRPr>
          </a:p>
          <a:p>
            <a:pPr algn="l" eaLnBrk="1" hangingPunct="1"/>
            <a:r>
              <a:rPr lang="en-US" altLang="en-US" sz="3600" dirty="0">
                <a:latin typeface="Cambria" panose="02040503050406030204" pitchFamily="18" charset="0"/>
                <a:ea typeface="Cambria" panose="02040503050406030204" pitchFamily="18" charset="0"/>
              </a:rPr>
              <a:t>The topology does not change.</a:t>
            </a:r>
          </a:p>
          <a:p>
            <a:pPr algn="l" eaLnBrk="1" hangingPunct="1"/>
            <a:endParaRPr lang="en-US" altLang="en-US" sz="3600" dirty="0">
              <a:latin typeface="Cambria" panose="02040503050406030204" pitchFamily="18" charset="0"/>
              <a:ea typeface="Cambria" panose="02040503050406030204" pitchFamily="18" charset="0"/>
            </a:endParaRPr>
          </a:p>
          <a:p>
            <a:pPr algn="l" eaLnBrk="1" hangingPunct="1"/>
            <a:r>
              <a:rPr lang="en-US" altLang="en-US" sz="3600" dirty="0">
                <a:latin typeface="Cambria" panose="02040503050406030204" pitchFamily="18" charset="0"/>
                <a:ea typeface="Cambria" panose="02040503050406030204" pitchFamily="18" charset="0"/>
              </a:rPr>
              <a:t>Latency is zero.</a:t>
            </a:r>
          </a:p>
          <a:p>
            <a:pPr algn="l" eaLnBrk="1" hangingPunct="1"/>
            <a:endParaRPr lang="en-US" altLang="en-US" sz="3600" dirty="0">
              <a:latin typeface="Cambria" panose="02040503050406030204" pitchFamily="18" charset="0"/>
              <a:ea typeface="Cambria" panose="02040503050406030204" pitchFamily="18" charset="0"/>
            </a:endParaRPr>
          </a:p>
          <a:p>
            <a:pPr algn="l" eaLnBrk="1" hangingPunct="1"/>
            <a:r>
              <a:rPr lang="en-US" altLang="en-US" sz="3600" dirty="0">
                <a:latin typeface="Cambria" panose="02040503050406030204" pitchFamily="18" charset="0"/>
                <a:ea typeface="Cambria" panose="02040503050406030204" pitchFamily="18" charset="0"/>
              </a:rPr>
              <a:t>Bandwidth is infinite.</a:t>
            </a:r>
          </a:p>
          <a:p>
            <a:pPr algn="l" eaLnBrk="1" hangingPunct="1"/>
            <a:endParaRPr lang="en-US" altLang="en-US" sz="3600" dirty="0">
              <a:latin typeface="Cambria" panose="02040503050406030204" pitchFamily="18" charset="0"/>
              <a:ea typeface="Cambria" panose="02040503050406030204" pitchFamily="18" charset="0"/>
            </a:endParaRPr>
          </a:p>
          <a:p>
            <a:pPr algn="l" eaLnBrk="1" hangingPunct="1"/>
            <a:r>
              <a:rPr lang="en-US" altLang="en-US" sz="3600" dirty="0">
                <a:latin typeface="Cambria" panose="02040503050406030204" pitchFamily="18" charset="0"/>
                <a:ea typeface="Cambria" panose="02040503050406030204" pitchFamily="18" charset="0"/>
              </a:rPr>
              <a:t>Transport cost is zero.</a:t>
            </a:r>
          </a:p>
          <a:p>
            <a:pPr algn="l" eaLnBrk="1" hangingPunct="1"/>
            <a:endParaRPr lang="en-US" altLang="en-US" sz="3600" dirty="0">
              <a:latin typeface="Cambria" panose="02040503050406030204" pitchFamily="18" charset="0"/>
              <a:ea typeface="Cambria" panose="02040503050406030204" pitchFamily="18" charset="0"/>
            </a:endParaRPr>
          </a:p>
          <a:p>
            <a:pPr algn="l" eaLnBrk="1" hangingPunct="1"/>
            <a:r>
              <a:rPr lang="en-US" altLang="en-US" sz="3600" dirty="0">
                <a:latin typeface="Cambria" panose="02040503050406030204" pitchFamily="18" charset="0"/>
                <a:ea typeface="Cambria" panose="02040503050406030204" pitchFamily="18" charset="0"/>
              </a:rPr>
              <a:t>There is one administrator.</a:t>
            </a:r>
          </a:p>
          <a:p>
            <a:pPr marL="109728" indent="0">
              <a:buNone/>
            </a:pPr>
            <a:endParaRPr lang="en-US" altLang="en-US" sz="2800" dirty="0"/>
          </a:p>
        </p:txBody>
      </p:sp>
    </p:spTree>
    <p:extLst>
      <p:ext uri="{BB962C8B-B14F-4D97-AF65-F5344CB8AC3E}">
        <p14:creationId xmlns:p14="http://schemas.microsoft.com/office/powerpoint/2010/main" val="12801293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1800">
                <a:solidFill>
                  <a:schemeClr val="tx1"/>
                </a:solidFill>
                <a:latin typeface="Arial" panose="020B0604020202020204" pitchFamily="34" charset="0"/>
              </a:defRPr>
            </a:lvl1pPr>
            <a:lvl2pPr marL="557213" indent="-214313" eaLnBrk="0" hangingPunct="0">
              <a:spcBef>
                <a:spcPct val="20000"/>
              </a:spcBef>
              <a:buClr>
                <a:schemeClr val="accent2"/>
              </a:buClr>
              <a:buChar char="–"/>
              <a:defRPr sz="1500">
                <a:solidFill>
                  <a:schemeClr val="tx1"/>
                </a:solidFill>
                <a:latin typeface="Times New Roman" panose="02020603050405020304" pitchFamily="18" charset="0"/>
              </a:defRPr>
            </a:lvl2pPr>
            <a:lvl3pPr marL="857250" indent="-171450" eaLnBrk="0" hangingPunct="0">
              <a:spcBef>
                <a:spcPct val="20000"/>
              </a:spcBef>
              <a:buClr>
                <a:schemeClr val="accent2"/>
              </a:buClr>
              <a:buChar char="•"/>
              <a:defRPr sz="1800">
                <a:solidFill>
                  <a:schemeClr val="tx1"/>
                </a:solidFill>
                <a:latin typeface="Times New Roman" panose="02020603050405020304" pitchFamily="18" charset="0"/>
              </a:defRPr>
            </a:lvl3pPr>
            <a:lvl4pPr marL="1200150" indent="-171450" eaLnBrk="0" hangingPunct="0">
              <a:spcBef>
                <a:spcPct val="20000"/>
              </a:spcBef>
              <a:buClr>
                <a:schemeClr val="accent2"/>
              </a:buClr>
              <a:buChar char="–"/>
              <a:defRPr sz="1500">
                <a:solidFill>
                  <a:schemeClr val="tx1"/>
                </a:solidFill>
                <a:latin typeface="Times New Roman" panose="02020603050405020304" pitchFamily="18" charset="0"/>
              </a:defRPr>
            </a:lvl4pPr>
            <a:lvl5pPr marL="1543050" indent="-171450" eaLnBrk="0" hangingPunct="0">
              <a:spcBef>
                <a:spcPct val="20000"/>
              </a:spcBef>
              <a:buClr>
                <a:schemeClr val="accent2"/>
              </a:buClr>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lr>
                <a:schemeClr val="accent2"/>
              </a:buClr>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lr>
                <a:schemeClr val="accent2"/>
              </a:buClr>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lr>
                <a:schemeClr val="accent2"/>
              </a:buClr>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lr>
                <a:schemeClr val="accent2"/>
              </a:buClr>
              <a:buChar char="»"/>
              <a:defRPr sz="1500">
                <a:solidFill>
                  <a:schemeClr val="tx1"/>
                </a:solidFill>
                <a:latin typeface="Times New Roman" panose="02020603050405020304" pitchFamily="18" charset="0"/>
              </a:defRPr>
            </a:lvl9pPr>
          </a:lstStyle>
          <a:p>
            <a:pPr eaLnBrk="1" hangingPunct="1">
              <a:spcBef>
                <a:spcPct val="0"/>
              </a:spcBef>
              <a:buClrTx/>
              <a:buFontTx/>
              <a:buNone/>
            </a:pPr>
            <a:r>
              <a:rPr lang="en-US" altLang="en-US" sz="750">
                <a:latin typeface="Times New Roman" panose="02020603050405020304" pitchFamily="18" charset="0"/>
              </a:rPr>
              <a:t>Tanenbaum &amp; Van Steen, Distributed Systems: Principles and Paradigms, 2e, (c) 2007 Prentice-Hall, Inc. All rights reserved. 0-13-239227-5</a:t>
            </a:r>
          </a:p>
        </p:txBody>
      </p:sp>
      <p:sp>
        <p:nvSpPr>
          <p:cNvPr id="76803" name="Rectangle 2"/>
          <p:cNvSpPr>
            <a:spLocks noGrp="1" noChangeArrowheads="1"/>
          </p:cNvSpPr>
          <p:nvPr>
            <p:ph type="title"/>
          </p:nvPr>
        </p:nvSpPr>
        <p:spPr/>
        <p:txBody>
          <a:bodyPr>
            <a:normAutofit/>
          </a:bodyPr>
          <a:lstStyle/>
          <a:p>
            <a:pPr eaLnBrk="1" hangingPunct="1"/>
            <a:r>
              <a:rPr lang="en-US" altLang="en-US"/>
              <a:t>Electronic Health Care Systems (2)</a:t>
            </a:r>
          </a:p>
        </p:txBody>
      </p:sp>
      <p:sp>
        <p:nvSpPr>
          <p:cNvPr id="76804" name="Rectangle 3"/>
          <p:cNvSpPr>
            <a:spLocks noGrp="1" noChangeArrowheads="1"/>
          </p:cNvSpPr>
          <p:nvPr>
            <p:ph type="body" idx="1"/>
          </p:nvPr>
        </p:nvSpPr>
        <p:spPr>
          <a:xfrm>
            <a:off x="2667000" y="4689872"/>
            <a:ext cx="6858000" cy="628650"/>
          </a:xfrm>
        </p:spPr>
        <p:txBody>
          <a:bodyPr>
            <a:normAutofit fontScale="47500" lnSpcReduction="20000"/>
          </a:bodyPr>
          <a:lstStyle/>
          <a:p>
            <a:pPr eaLnBrk="1" hangingPunct="1">
              <a:buFontTx/>
              <a:buNone/>
            </a:pPr>
            <a:r>
              <a:rPr lang="en-US" altLang="en-US"/>
              <a:t>Figure 1-12. Monitoring a person in a pervasive electronic health care system, using (a) a local hub or </a:t>
            </a:r>
          </a:p>
          <a:p>
            <a:pPr eaLnBrk="1" hangingPunct="1">
              <a:buFontTx/>
              <a:buNone/>
            </a:pPr>
            <a:r>
              <a:rPr lang="en-US" altLang="en-US"/>
              <a:t>(b) a continuous wireless connection.</a:t>
            </a:r>
          </a:p>
        </p:txBody>
      </p:sp>
      <p:pic>
        <p:nvPicPr>
          <p:cNvPr id="76805" name="Picture 4" descr="01-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9408" y="1997869"/>
            <a:ext cx="6455569"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71958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66563" name="Rectangle 2"/>
          <p:cNvSpPr>
            <a:spLocks noGrp="1" noChangeArrowheads="1"/>
          </p:cNvSpPr>
          <p:nvPr>
            <p:ph type="title"/>
          </p:nvPr>
        </p:nvSpPr>
        <p:spPr/>
        <p:txBody>
          <a:bodyPr>
            <a:normAutofit/>
          </a:bodyPr>
          <a:lstStyle/>
          <a:p>
            <a:pPr eaLnBrk="1" hangingPunct="1"/>
            <a:r>
              <a:rPr lang="en-US" altLang="en-US" dirty="0">
                <a:solidFill>
                  <a:srgbClr val="7030A0"/>
                </a:solidFill>
                <a:latin typeface="Cambria" panose="02040503050406030204" pitchFamily="18" charset="0"/>
              </a:rPr>
              <a:t>DS questions for wearable EHC systems</a:t>
            </a:r>
          </a:p>
        </p:txBody>
      </p:sp>
      <p:sp>
        <p:nvSpPr>
          <p:cNvPr id="66564" name="Rectangle 3"/>
          <p:cNvSpPr>
            <a:spLocks noGrp="1" noChangeArrowheads="1"/>
          </p:cNvSpPr>
          <p:nvPr>
            <p:ph type="body" idx="1"/>
          </p:nvPr>
        </p:nvSpPr>
        <p:spPr>
          <a:xfrm>
            <a:off x="609600" y="1524000"/>
            <a:ext cx="10820400" cy="4343400"/>
          </a:xfrm>
        </p:spPr>
        <p:txBody>
          <a:bodyPr>
            <a:normAutofit/>
          </a:bodyPr>
          <a:lstStyle/>
          <a:p>
            <a:pPr>
              <a:lnSpc>
                <a:spcPct val="90000"/>
              </a:lnSpc>
            </a:pPr>
            <a:endParaRPr lang="en-US" altLang="en-US" sz="2800" dirty="0">
              <a:latin typeface="Cambria" panose="02040503050406030204" pitchFamily="18" charset="0"/>
            </a:endParaRPr>
          </a:p>
          <a:p>
            <a:pPr>
              <a:lnSpc>
                <a:spcPct val="90000"/>
              </a:lnSpc>
            </a:pPr>
            <a:r>
              <a:rPr lang="en-US" altLang="en-US" sz="2800" dirty="0">
                <a:latin typeface="Cambria" panose="02040503050406030204" pitchFamily="18" charset="0"/>
              </a:rPr>
              <a:t>What are the tradeoffs? Which design minimizes losses and maximize the gains?</a:t>
            </a:r>
          </a:p>
          <a:p>
            <a:pPr>
              <a:lnSpc>
                <a:spcPct val="90000"/>
              </a:lnSpc>
            </a:pPr>
            <a:endParaRPr lang="en-US" altLang="en-US" sz="2800" dirty="0">
              <a:latin typeface="Cambria" panose="02040503050406030204" pitchFamily="18" charset="0"/>
            </a:endParaRPr>
          </a:p>
          <a:p>
            <a:pPr>
              <a:lnSpc>
                <a:spcPct val="90000"/>
              </a:lnSpc>
            </a:pPr>
            <a:r>
              <a:rPr lang="en-US" altLang="en-US" sz="2800" dirty="0">
                <a:latin typeface="Cambria" panose="02040503050406030204" pitchFamily="18" charset="0"/>
              </a:rPr>
              <a:t>What are the priorities?</a:t>
            </a:r>
          </a:p>
          <a:p>
            <a:pPr>
              <a:lnSpc>
                <a:spcPct val="90000"/>
              </a:lnSpc>
            </a:pPr>
            <a:endParaRPr lang="en-US" altLang="en-US" sz="2800" dirty="0">
              <a:latin typeface="Cambria" panose="02040503050406030204" pitchFamily="18" charset="0"/>
            </a:endParaRPr>
          </a:p>
          <a:p>
            <a:pPr>
              <a:lnSpc>
                <a:spcPct val="90000"/>
              </a:lnSpc>
            </a:pPr>
            <a:r>
              <a:rPr lang="en-US" altLang="en-US" sz="2800" dirty="0">
                <a:latin typeface="Cambria" panose="02040503050406030204" pitchFamily="18" charset="0"/>
              </a:rPr>
              <a:t>What are the absolute constraints? Health? Legal? Costs?</a:t>
            </a:r>
          </a:p>
          <a:p>
            <a:pPr>
              <a:lnSpc>
                <a:spcPct val="90000"/>
              </a:lnSpc>
            </a:pPr>
            <a:endParaRPr lang="en-US" altLang="en-US" sz="2800" dirty="0">
              <a:latin typeface="Cambria" panose="02040503050406030204" pitchFamily="18" charset="0"/>
            </a:endParaRPr>
          </a:p>
          <a:p>
            <a:pPr>
              <a:lnSpc>
                <a:spcPct val="90000"/>
              </a:lnSpc>
            </a:pPr>
            <a:r>
              <a:rPr lang="en-US" altLang="en-US" sz="2800" dirty="0">
                <a:latin typeface="Cambria" panose="02040503050406030204" pitchFamily="18" charset="0"/>
              </a:rPr>
              <a:t>These are different questions. All may have to be addressed algorithmically</a:t>
            </a:r>
          </a:p>
          <a:p>
            <a:pPr>
              <a:lnSpc>
                <a:spcPct val="90000"/>
              </a:lnSpc>
            </a:pPr>
            <a:endParaRPr lang="en-US" altLang="en-US" sz="2800" dirty="0">
              <a:latin typeface="Cambria" panose="02040503050406030204" pitchFamily="18" charset="0"/>
            </a:endParaRPr>
          </a:p>
          <a:p>
            <a:pPr>
              <a:lnSpc>
                <a:spcPct val="90000"/>
              </a:lnSpc>
            </a:pPr>
            <a:endParaRPr lang="en-US" altLang="en-US" sz="2800" dirty="0">
              <a:latin typeface="Cambria" panose="02040503050406030204" pitchFamily="18" charset="0"/>
            </a:endParaRPr>
          </a:p>
          <a:p>
            <a:pPr>
              <a:lnSpc>
                <a:spcPct val="90000"/>
              </a:lnSpc>
            </a:pPr>
            <a:endParaRPr lang="en-US" altLang="en-US" sz="2800" dirty="0">
              <a:latin typeface="Cambria" panose="02040503050406030204" pitchFamily="18" charset="0"/>
            </a:endParaRPr>
          </a:p>
        </p:txBody>
      </p:sp>
    </p:spTree>
    <p:extLst>
      <p:ext uri="{BB962C8B-B14F-4D97-AF65-F5344CB8AC3E}">
        <p14:creationId xmlns:p14="http://schemas.microsoft.com/office/powerpoint/2010/main" val="25821847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66563" name="Rectangle 2"/>
          <p:cNvSpPr>
            <a:spLocks noGrp="1" noChangeArrowheads="1"/>
          </p:cNvSpPr>
          <p:nvPr>
            <p:ph type="title"/>
          </p:nvPr>
        </p:nvSpPr>
        <p:spPr/>
        <p:txBody>
          <a:bodyPr>
            <a:normAutofit/>
          </a:bodyPr>
          <a:lstStyle/>
          <a:p>
            <a:pPr eaLnBrk="1" hangingPunct="1"/>
            <a:endParaRPr lang="en-US" altLang="en-US" dirty="0">
              <a:solidFill>
                <a:srgbClr val="7030A0"/>
              </a:solidFill>
              <a:latin typeface="Cambria" panose="02040503050406030204" pitchFamily="18" charset="0"/>
            </a:endParaRPr>
          </a:p>
        </p:txBody>
      </p:sp>
      <p:sp>
        <p:nvSpPr>
          <p:cNvPr id="66564" name="Rectangle 3"/>
          <p:cNvSpPr>
            <a:spLocks noGrp="1" noChangeArrowheads="1"/>
          </p:cNvSpPr>
          <p:nvPr>
            <p:ph type="body" idx="1"/>
          </p:nvPr>
        </p:nvSpPr>
        <p:spPr>
          <a:xfrm>
            <a:off x="609600" y="1524000"/>
            <a:ext cx="10820400" cy="4343400"/>
          </a:xfrm>
        </p:spPr>
        <p:txBody>
          <a:bodyPr>
            <a:normAutofit fontScale="85000" lnSpcReduction="20000"/>
          </a:bodyPr>
          <a:lstStyle/>
          <a:p>
            <a:pPr>
              <a:lnSpc>
                <a:spcPct val="90000"/>
              </a:lnSpc>
            </a:pPr>
            <a:endParaRPr lang="en-US" altLang="en-US" sz="2800" dirty="0">
              <a:latin typeface="Cambria" panose="02040503050406030204" pitchFamily="18" charset="0"/>
            </a:endParaRPr>
          </a:p>
          <a:p>
            <a:pPr>
              <a:lnSpc>
                <a:spcPct val="90000"/>
              </a:lnSpc>
            </a:pPr>
            <a:r>
              <a:rPr lang="en-US" altLang="en-US" sz="2800" dirty="0">
                <a:latin typeface="Cambria" panose="02040503050406030204" pitchFamily="18" charset="0"/>
                <a:ea typeface="Cambria" panose="02040503050406030204" pitchFamily="18" charset="0"/>
              </a:rPr>
              <a:t>Where and how should monitored data be stored?</a:t>
            </a:r>
          </a:p>
          <a:p>
            <a:pPr>
              <a:lnSpc>
                <a:spcPct val="90000"/>
              </a:lnSpc>
            </a:pPr>
            <a:endParaRPr lang="en-US" altLang="en-US" sz="2800" dirty="0">
              <a:latin typeface="Cambria" panose="02040503050406030204" pitchFamily="18" charset="0"/>
              <a:ea typeface="Cambria" panose="02040503050406030204" pitchFamily="18" charset="0"/>
            </a:endParaRPr>
          </a:p>
          <a:p>
            <a:pPr>
              <a:lnSpc>
                <a:spcPct val="90000"/>
              </a:lnSpc>
            </a:pPr>
            <a:r>
              <a:rPr lang="en-US" altLang="en-US" sz="2800" dirty="0">
                <a:latin typeface="Cambria" panose="02040503050406030204" pitchFamily="18" charset="0"/>
                <a:ea typeface="Cambria" panose="02040503050406030204" pitchFamily="18" charset="0"/>
              </a:rPr>
              <a:t>How can we prevent loss of crucial data?</a:t>
            </a:r>
          </a:p>
          <a:p>
            <a:pPr>
              <a:lnSpc>
                <a:spcPct val="90000"/>
              </a:lnSpc>
            </a:pPr>
            <a:endParaRPr lang="en-US" altLang="en-US" sz="2800" dirty="0">
              <a:latin typeface="Cambria" panose="02040503050406030204" pitchFamily="18" charset="0"/>
              <a:ea typeface="Cambria" panose="02040503050406030204" pitchFamily="18" charset="0"/>
            </a:endParaRPr>
          </a:p>
          <a:p>
            <a:pPr>
              <a:lnSpc>
                <a:spcPct val="90000"/>
              </a:lnSpc>
            </a:pPr>
            <a:r>
              <a:rPr lang="en-US" altLang="en-US" sz="2800" dirty="0">
                <a:latin typeface="Cambria" panose="02040503050406030204" pitchFamily="18" charset="0"/>
                <a:ea typeface="Cambria" panose="02040503050406030204" pitchFamily="18" charset="0"/>
              </a:rPr>
              <a:t>What infrastructure is needed to generate and propagate alerts?</a:t>
            </a:r>
          </a:p>
          <a:p>
            <a:pPr>
              <a:lnSpc>
                <a:spcPct val="90000"/>
              </a:lnSpc>
            </a:pPr>
            <a:endParaRPr lang="en-US" altLang="en-US" sz="2800" dirty="0">
              <a:latin typeface="Cambria" panose="02040503050406030204" pitchFamily="18" charset="0"/>
              <a:ea typeface="Cambria" panose="02040503050406030204" pitchFamily="18" charset="0"/>
            </a:endParaRPr>
          </a:p>
          <a:p>
            <a:pPr>
              <a:lnSpc>
                <a:spcPct val="90000"/>
              </a:lnSpc>
            </a:pPr>
            <a:r>
              <a:rPr lang="en-US" altLang="en-US" sz="2800" dirty="0">
                <a:latin typeface="Cambria" panose="02040503050406030204" pitchFamily="18" charset="0"/>
                <a:ea typeface="Cambria" panose="02040503050406030204" pitchFamily="18" charset="0"/>
              </a:rPr>
              <a:t>How can physicians provide online feedback?</a:t>
            </a:r>
          </a:p>
          <a:p>
            <a:pPr>
              <a:lnSpc>
                <a:spcPct val="90000"/>
              </a:lnSpc>
            </a:pPr>
            <a:endParaRPr lang="en-US" altLang="en-US" sz="2800" dirty="0">
              <a:latin typeface="Cambria" panose="02040503050406030204" pitchFamily="18" charset="0"/>
              <a:ea typeface="Cambria" panose="02040503050406030204" pitchFamily="18" charset="0"/>
            </a:endParaRPr>
          </a:p>
          <a:p>
            <a:pPr>
              <a:lnSpc>
                <a:spcPct val="90000"/>
              </a:lnSpc>
            </a:pPr>
            <a:r>
              <a:rPr lang="en-US" altLang="en-US" sz="2800" dirty="0">
                <a:latin typeface="Cambria" panose="02040503050406030204" pitchFamily="18" charset="0"/>
                <a:ea typeface="Cambria" panose="02040503050406030204" pitchFamily="18" charset="0"/>
              </a:rPr>
              <a:t>How can extreme robustness of the monitoring system be realized?</a:t>
            </a:r>
          </a:p>
          <a:p>
            <a:pPr>
              <a:lnSpc>
                <a:spcPct val="90000"/>
              </a:lnSpc>
            </a:pPr>
            <a:endParaRPr lang="en-US" altLang="en-US" sz="2800" dirty="0">
              <a:latin typeface="Cambria" panose="02040503050406030204" pitchFamily="18" charset="0"/>
              <a:ea typeface="Cambria" panose="02040503050406030204" pitchFamily="18" charset="0"/>
            </a:endParaRPr>
          </a:p>
          <a:p>
            <a:pPr>
              <a:lnSpc>
                <a:spcPct val="90000"/>
              </a:lnSpc>
            </a:pPr>
            <a:r>
              <a:rPr lang="en-US" altLang="en-US" sz="2800" dirty="0">
                <a:latin typeface="Cambria" panose="02040503050406030204" pitchFamily="18" charset="0"/>
                <a:ea typeface="Cambria" panose="02040503050406030204" pitchFamily="18" charset="0"/>
              </a:rPr>
              <a:t>What are the security issues and how can the proper policies be enforced?</a:t>
            </a:r>
          </a:p>
          <a:p>
            <a:pPr>
              <a:lnSpc>
                <a:spcPct val="90000"/>
              </a:lnSpc>
            </a:pPr>
            <a:endParaRPr lang="en-US" altLang="en-US" sz="2800" dirty="0">
              <a:latin typeface="Cambria" panose="02040503050406030204" pitchFamily="18" charset="0"/>
              <a:ea typeface="Cambria" panose="02040503050406030204" pitchFamily="18" charset="0"/>
            </a:endParaRPr>
          </a:p>
          <a:p>
            <a:pPr>
              <a:lnSpc>
                <a:spcPct val="90000"/>
              </a:lnSpc>
            </a:pPr>
            <a:r>
              <a:rPr lang="en-US" altLang="en-US" sz="2800" dirty="0">
                <a:latin typeface="Cambria" panose="02040503050406030204" pitchFamily="18" charset="0"/>
                <a:ea typeface="Cambria" panose="02040503050406030204" pitchFamily="18" charset="0"/>
              </a:rPr>
              <a:t>What are the relative costs of different systems, now and as maintained?</a:t>
            </a:r>
          </a:p>
          <a:p>
            <a:pPr>
              <a:lnSpc>
                <a:spcPct val="90000"/>
              </a:lnSpc>
            </a:pPr>
            <a:endParaRPr lang="en-US" altLang="en-US" sz="2800" dirty="0">
              <a:latin typeface="Cambria" panose="02040503050406030204" pitchFamily="18" charset="0"/>
            </a:endParaRPr>
          </a:p>
          <a:p>
            <a:pPr>
              <a:lnSpc>
                <a:spcPct val="90000"/>
              </a:lnSpc>
            </a:pPr>
            <a:endParaRPr lang="en-US" altLang="en-US" sz="2800" dirty="0">
              <a:latin typeface="Cambria" panose="02040503050406030204" pitchFamily="18" charset="0"/>
            </a:endParaRPr>
          </a:p>
        </p:txBody>
      </p:sp>
    </p:spTree>
    <p:extLst>
      <p:ext uri="{BB962C8B-B14F-4D97-AF65-F5344CB8AC3E}">
        <p14:creationId xmlns:p14="http://schemas.microsoft.com/office/powerpoint/2010/main" val="317680277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66563" name="Rectangle 2"/>
          <p:cNvSpPr>
            <a:spLocks noGrp="1" noChangeArrowheads="1"/>
          </p:cNvSpPr>
          <p:nvPr>
            <p:ph type="title"/>
          </p:nvPr>
        </p:nvSpPr>
        <p:spPr/>
        <p:txBody>
          <a:bodyPr>
            <a:normAutofit/>
          </a:bodyPr>
          <a:lstStyle/>
          <a:p>
            <a:pPr eaLnBrk="1" hangingPunct="1"/>
            <a:r>
              <a:rPr lang="en-US" altLang="en-US" dirty="0">
                <a:solidFill>
                  <a:srgbClr val="7030A0"/>
                </a:solidFill>
                <a:latin typeface="Cambria" panose="02040503050406030204" pitchFamily="18" charset="0"/>
              </a:rPr>
              <a:t>Data stored at the hospital server—pros</a:t>
            </a:r>
          </a:p>
        </p:txBody>
      </p:sp>
      <p:sp>
        <p:nvSpPr>
          <p:cNvPr id="66564" name="Rectangle 3"/>
          <p:cNvSpPr>
            <a:spLocks noGrp="1" noChangeArrowheads="1"/>
          </p:cNvSpPr>
          <p:nvPr>
            <p:ph type="body" idx="1"/>
          </p:nvPr>
        </p:nvSpPr>
        <p:spPr>
          <a:xfrm>
            <a:off x="609600" y="1417638"/>
            <a:ext cx="10820400" cy="4343400"/>
          </a:xfrm>
        </p:spPr>
        <p:txBody>
          <a:bodyPr>
            <a:normAutofit fontScale="70000" lnSpcReduction="20000"/>
          </a:bodyPr>
          <a:lstStyle/>
          <a:p>
            <a:pPr>
              <a:lnSpc>
                <a:spcPct val="110000"/>
              </a:lnSpc>
            </a:pPr>
            <a:r>
              <a:rPr lang="en-US" altLang="en-US" sz="3100" dirty="0">
                <a:latin typeface="Cambria" panose="02040503050406030204" pitchFamily="18" charset="0"/>
              </a:rPr>
              <a:t>Professional security and backups—it’s </a:t>
            </a:r>
            <a:r>
              <a:rPr lang="en-US" altLang="en-US" sz="3100" i="1" dirty="0">
                <a:latin typeface="Cambria" panose="02040503050406030204" pitchFamily="18" charset="0"/>
              </a:rPr>
              <a:t>our</a:t>
            </a:r>
            <a:r>
              <a:rPr lang="en-US" altLang="en-US" sz="3100" dirty="0">
                <a:latin typeface="Cambria" panose="02040503050406030204" pitchFamily="18" charset="0"/>
              </a:rPr>
              <a:t> job to manage the data.</a:t>
            </a:r>
          </a:p>
          <a:p>
            <a:pPr>
              <a:lnSpc>
                <a:spcPct val="110000"/>
              </a:lnSpc>
            </a:pPr>
            <a:endParaRPr lang="en-US" altLang="en-US" sz="3100" dirty="0">
              <a:latin typeface="Cambria" panose="02040503050406030204" pitchFamily="18" charset="0"/>
            </a:endParaRPr>
          </a:p>
          <a:p>
            <a:pPr>
              <a:lnSpc>
                <a:spcPct val="110000"/>
              </a:lnSpc>
            </a:pPr>
            <a:r>
              <a:rPr lang="en-US" altLang="en-US" sz="3100" dirty="0">
                <a:latin typeface="Cambria" panose="02040503050406030204" pitchFamily="18" charset="0"/>
              </a:rPr>
              <a:t>Easy data aggregation for e.g., AI systems (AI doing a better job now than highly-trained radiologists for some applications.)</a:t>
            </a:r>
          </a:p>
          <a:p>
            <a:pPr>
              <a:lnSpc>
                <a:spcPct val="110000"/>
              </a:lnSpc>
            </a:pPr>
            <a:endParaRPr lang="en-US" altLang="en-US" sz="3100" dirty="0">
              <a:latin typeface="Cambria" panose="02040503050406030204" pitchFamily="18" charset="0"/>
            </a:endParaRPr>
          </a:p>
          <a:p>
            <a:pPr>
              <a:lnSpc>
                <a:spcPct val="110000"/>
              </a:lnSpc>
            </a:pPr>
            <a:r>
              <a:rPr lang="en-US" altLang="en-US" sz="3100" dirty="0">
                <a:latin typeface="Cambria" panose="02040503050406030204" pitchFamily="18" charset="0"/>
              </a:rPr>
              <a:t>Regular upload of data means little loss from patient error (they drop the body device in the bathtub).</a:t>
            </a:r>
          </a:p>
          <a:p>
            <a:pPr>
              <a:lnSpc>
                <a:spcPct val="110000"/>
              </a:lnSpc>
            </a:pPr>
            <a:endParaRPr lang="en-US" altLang="en-US" sz="3100" dirty="0">
              <a:latin typeface="Cambria" panose="02040503050406030204" pitchFamily="18" charset="0"/>
            </a:endParaRPr>
          </a:p>
          <a:p>
            <a:pPr>
              <a:lnSpc>
                <a:spcPct val="110000"/>
              </a:lnSpc>
            </a:pPr>
            <a:r>
              <a:rPr lang="en-US" altLang="en-US" sz="3100" dirty="0">
                <a:latin typeface="Cambria" panose="02040503050406030204" pitchFamily="18" charset="0"/>
              </a:rPr>
              <a:t>Continuous monitoring of the patient and can inform an M.D. of emergency circumstances.</a:t>
            </a:r>
          </a:p>
          <a:p>
            <a:pPr>
              <a:lnSpc>
                <a:spcPct val="110000"/>
              </a:lnSpc>
            </a:pPr>
            <a:endParaRPr lang="en-US" altLang="en-US" sz="3100" dirty="0">
              <a:latin typeface="Cambria" panose="02040503050406030204" pitchFamily="18" charset="0"/>
            </a:endParaRPr>
          </a:p>
          <a:p>
            <a:pPr>
              <a:lnSpc>
                <a:spcPct val="110000"/>
              </a:lnSpc>
            </a:pPr>
            <a:r>
              <a:rPr lang="en-US" altLang="en-US" sz="3100" dirty="0">
                <a:latin typeface="Cambria" panose="02040503050406030204" pitchFamily="18" charset="0"/>
              </a:rPr>
              <a:t>Outside of network connectivity, the end-user device is cheap and simple.</a:t>
            </a:r>
          </a:p>
          <a:p>
            <a:pPr>
              <a:lnSpc>
                <a:spcPct val="90000"/>
              </a:lnSpc>
            </a:pPr>
            <a:endParaRPr lang="en-US" altLang="en-US" sz="2800" dirty="0">
              <a:latin typeface="Cambria" panose="02040503050406030204" pitchFamily="18" charset="0"/>
            </a:endParaRPr>
          </a:p>
          <a:p>
            <a:pPr>
              <a:lnSpc>
                <a:spcPct val="90000"/>
              </a:lnSpc>
            </a:pPr>
            <a:endParaRPr lang="en-US" altLang="en-US" sz="2800" dirty="0">
              <a:latin typeface="Cambria" panose="02040503050406030204" pitchFamily="18" charset="0"/>
            </a:endParaRPr>
          </a:p>
          <a:p>
            <a:pPr>
              <a:lnSpc>
                <a:spcPct val="90000"/>
              </a:lnSpc>
            </a:pPr>
            <a:endParaRPr lang="en-US" altLang="en-US" sz="2800" dirty="0">
              <a:latin typeface="Cambria" panose="02040503050406030204" pitchFamily="18" charset="0"/>
            </a:endParaRPr>
          </a:p>
          <a:p>
            <a:pPr>
              <a:lnSpc>
                <a:spcPct val="90000"/>
              </a:lnSpc>
            </a:pPr>
            <a:endParaRPr lang="en-US" altLang="en-US" sz="2800" dirty="0">
              <a:latin typeface="Cambria" panose="02040503050406030204" pitchFamily="18" charset="0"/>
            </a:endParaRPr>
          </a:p>
        </p:txBody>
      </p:sp>
    </p:spTree>
    <p:extLst>
      <p:ext uri="{BB962C8B-B14F-4D97-AF65-F5344CB8AC3E}">
        <p14:creationId xmlns:p14="http://schemas.microsoft.com/office/powerpoint/2010/main" val="39412031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66563" name="Rectangle 2"/>
          <p:cNvSpPr>
            <a:spLocks noGrp="1" noChangeArrowheads="1"/>
          </p:cNvSpPr>
          <p:nvPr>
            <p:ph type="title"/>
          </p:nvPr>
        </p:nvSpPr>
        <p:spPr/>
        <p:txBody>
          <a:bodyPr>
            <a:normAutofit/>
          </a:bodyPr>
          <a:lstStyle/>
          <a:p>
            <a:pPr eaLnBrk="1" hangingPunct="1"/>
            <a:r>
              <a:rPr lang="en-US" altLang="en-US" dirty="0">
                <a:solidFill>
                  <a:srgbClr val="7030A0"/>
                </a:solidFill>
                <a:latin typeface="Cambria" panose="02040503050406030204" pitchFamily="18" charset="0"/>
              </a:rPr>
              <a:t>Data stored at the hospital server—cons</a:t>
            </a:r>
          </a:p>
        </p:txBody>
      </p:sp>
      <p:sp>
        <p:nvSpPr>
          <p:cNvPr id="66564" name="Rectangle 3"/>
          <p:cNvSpPr>
            <a:spLocks noGrp="1" noChangeArrowheads="1"/>
          </p:cNvSpPr>
          <p:nvPr>
            <p:ph type="body" idx="1"/>
          </p:nvPr>
        </p:nvSpPr>
        <p:spPr>
          <a:xfrm>
            <a:off x="609600" y="1524000"/>
            <a:ext cx="10820400" cy="4343400"/>
          </a:xfrm>
        </p:spPr>
        <p:txBody>
          <a:bodyPr>
            <a:normAutofit/>
          </a:bodyPr>
          <a:lstStyle/>
          <a:p>
            <a:pPr>
              <a:lnSpc>
                <a:spcPct val="90000"/>
              </a:lnSpc>
            </a:pPr>
            <a:r>
              <a:rPr lang="en-US" altLang="en-US" sz="2800" dirty="0">
                <a:latin typeface="Cambria" panose="02040503050406030204" pitchFamily="18" charset="0"/>
              </a:rPr>
              <a:t>Legally responsible for the data</a:t>
            </a:r>
          </a:p>
          <a:p>
            <a:pPr>
              <a:lnSpc>
                <a:spcPct val="90000"/>
              </a:lnSpc>
            </a:pPr>
            <a:endParaRPr lang="en-US" altLang="en-US" sz="2800" dirty="0">
              <a:latin typeface="Cambria" panose="02040503050406030204" pitchFamily="18" charset="0"/>
            </a:endParaRPr>
          </a:p>
          <a:p>
            <a:pPr>
              <a:lnSpc>
                <a:spcPct val="90000"/>
              </a:lnSpc>
            </a:pPr>
            <a:r>
              <a:rPr lang="en-US" altLang="en-US" sz="2800" dirty="0">
                <a:latin typeface="Cambria" panose="02040503050406030204" pitchFamily="18" charset="0"/>
              </a:rPr>
              <a:t>Potentially catastrophic breaches of privacy on a large scale.</a:t>
            </a:r>
          </a:p>
          <a:p>
            <a:pPr>
              <a:lnSpc>
                <a:spcPct val="90000"/>
              </a:lnSpc>
            </a:pPr>
            <a:endParaRPr lang="en-US" altLang="en-US" sz="2800" dirty="0">
              <a:latin typeface="Cambria" panose="02040503050406030204" pitchFamily="18" charset="0"/>
            </a:endParaRPr>
          </a:p>
          <a:p>
            <a:pPr>
              <a:lnSpc>
                <a:spcPct val="90000"/>
              </a:lnSpc>
            </a:pPr>
            <a:r>
              <a:rPr lang="en-US" altLang="en-US" sz="2800" dirty="0">
                <a:latin typeface="Cambria" panose="02040503050406030204" pitchFamily="18" charset="0"/>
              </a:rPr>
              <a:t>Must maintain a regular connection with the end-user (patient) requiring reliable connection. Not always possible in rural areas, or in third-world countries.</a:t>
            </a:r>
          </a:p>
          <a:p>
            <a:pPr>
              <a:lnSpc>
                <a:spcPct val="90000"/>
              </a:lnSpc>
            </a:pPr>
            <a:endParaRPr lang="en-US" altLang="en-US" sz="2800" dirty="0">
              <a:latin typeface="Cambria" panose="02040503050406030204" pitchFamily="18" charset="0"/>
            </a:endParaRPr>
          </a:p>
          <a:p>
            <a:pPr>
              <a:lnSpc>
                <a:spcPct val="90000"/>
              </a:lnSpc>
            </a:pPr>
            <a:r>
              <a:rPr lang="en-US" altLang="en-US" sz="2800" dirty="0">
                <a:latin typeface="Cambria" panose="02040503050406030204" pitchFamily="18" charset="0"/>
              </a:rPr>
              <a:t>During network outages, the patient is at risk.</a:t>
            </a:r>
          </a:p>
          <a:p>
            <a:pPr>
              <a:lnSpc>
                <a:spcPct val="90000"/>
              </a:lnSpc>
            </a:pPr>
            <a:endParaRPr lang="en-US" altLang="en-US" sz="2800" dirty="0">
              <a:latin typeface="Cambria" panose="02040503050406030204" pitchFamily="18" charset="0"/>
            </a:endParaRPr>
          </a:p>
          <a:p>
            <a:pPr>
              <a:lnSpc>
                <a:spcPct val="90000"/>
              </a:lnSpc>
            </a:pPr>
            <a:endParaRPr lang="en-US" altLang="en-US" sz="2800" dirty="0">
              <a:latin typeface="Cambria" panose="02040503050406030204" pitchFamily="18" charset="0"/>
            </a:endParaRPr>
          </a:p>
          <a:p>
            <a:pPr>
              <a:lnSpc>
                <a:spcPct val="90000"/>
              </a:lnSpc>
            </a:pPr>
            <a:endParaRPr lang="en-US" altLang="en-US" sz="2800" dirty="0">
              <a:latin typeface="Cambria" panose="02040503050406030204" pitchFamily="18" charset="0"/>
            </a:endParaRPr>
          </a:p>
        </p:txBody>
      </p:sp>
    </p:spTree>
    <p:extLst>
      <p:ext uri="{BB962C8B-B14F-4D97-AF65-F5344CB8AC3E}">
        <p14:creationId xmlns:p14="http://schemas.microsoft.com/office/powerpoint/2010/main" val="142238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dirty="0">
                <a:latin typeface="Times New Roman" panose="02020603050405020304" pitchFamily="18" charset="0"/>
              </a:rPr>
              <a:t>Copyright 2020 Clark Elliott</a:t>
            </a:r>
          </a:p>
        </p:txBody>
      </p:sp>
      <p:sp>
        <p:nvSpPr>
          <p:cNvPr id="13315" name="Rectangle 2"/>
          <p:cNvSpPr>
            <a:spLocks noGrp="1" noChangeArrowheads="1"/>
          </p:cNvSpPr>
          <p:nvPr>
            <p:ph type="title"/>
          </p:nvPr>
        </p:nvSpPr>
        <p:spPr/>
        <p:txBody>
          <a:bodyPr/>
          <a:lstStyle/>
          <a:p>
            <a:pPr eaLnBrk="1" hangingPunct="1"/>
            <a:r>
              <a:rPr lang="en-US" altLang="en-US" sz="3600" dirty="0">
                <a:solidFill>
                  <a:srgbClr val="7030A0"/>
                </a:solidFill>
              </a:rPr>
              <a:t>We’ll include intranets in </a:t>
            </a:r>
            <a:r>
              <a:rPr lang="en-US" altLang="en-US" sz="3600">
                <a:solidFill>
                  <a:srgbClr val="7030A0"/>
                </a:solidFill>
              </a:rPr>
              <a:t>our discussions</a:t>
            </a:r>
            <a:endParaRPr lang="en-US" altLang="en-US" sz="3600" dirty="0">
              <a:solidFill>
                <a:srgbClr val="7030A0"/>
              </a:solidFill>
            </a:endParaRPr>
          </a:p>
        </p:txBody>
      </p:sp>
      <p:sp>
        <p:nvSpPr>
          <p:cNvPr id="13316" name="Rectangle 3"/>
          <p:cNvSpPr>
            <a:spLocks noGrp="1" noChangeArrowheads="1"/>
          </p:cNvSpPr>
          <p:nvPr>
            <p:ph type="body" idx="1"/>
          </p:nvPr>
        </p:nvSpPr>
        <p:spPr/>
        <p:txBody>
          <a:bodyPr/>
          <a:lstStyle/>
          <a:p>
            <a:pPr eaLnBrk="1" hangingPunct="1"/>
            <a:r>
              <a:rPr lang="en-US" altLang="en-US" dirty="0"/>
              <a:t>Like internet</a:t>
            </a:r>
          </a:p>
          <a:p>
            <a:pPr eaLnBrk="1" hangingPunct="1"/>
            <a:endParaRPr lang="en-US" altLang="en-US" dirty="0"/>
          </a:p>
          <a:p>
            <a:pPr eaLnBrk="1" hangingPunct="1"/>
            <a:r>
              <a:rPr lang="en-US" altLang="en-US" dirty="0"/>
              <a:t>Locally administered</a:t>
            </a:r>
          </a:p>
          <a:p>
            <a:pPr eaLnBrk="1" hangingPunct="1"/>
            <a:endParaRPr lang="en-US" altLang="en-US" dirty="0"/>
          </a:p>
          <a:p>
            <a:pPr eaLnBrk="1" hangingPunct="1"/>
            <a:r>
              <a:rPr lang="en-US" altLang="en-US" dirty="0"/>
              <a:t>Boundary allows policy enforcement, including for security</a:t>
            </a:r>
          </a:p>
          <a:p>
            <a:pPr lvl="1" eaLnBrk="1" hangingPunct="1"/>
            <a:r>
              <a:rPr lang="en-US" altLang="en-US" dirty="0"/>
              <a:t>Firewall might allow/disallow packets based on remote source or content</a:t>
            </a:r>
          </a:p>
          <a:p>
            <a:pPr lvl="1" eaLnBrk="1" hangingPunct="1"/>
            <a:endParaRPr lang="en-US" altLang="en-US" dirty="0"/>
          </a:p>
          <a:p>
            <a:pPr eaLnBrk="1" hangingPunct="1"/>
            <a:r>
              <a:rPr lang="en-US" altLang="en-US" dirty="0"/>
              <a:t>Possibly connected to Internet via router</a:t>
            </a:r>
          </a:p>
        </p:txBody>
      </p:sp>
    </p:spTree>
    <p:extLst>
      <p:ext uri="{BB962C8B-B14F-4D97-AF65-F5344CB8AC3E}">
        <p14:creationId xmlns:p14="http://schemas.microsoft.com/office/powerpoint/2010/main" val="35714684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66563" name="Rectangle 2"/>
          <p:cNvSpPr>
            <a:spLocks noGrp="1" noChangeArrowheads="1"/>
          </p:cNvSpPr>
          <p:nvPr>
            <p:ph type="title"/>
          </p:nvPr>
        </p:nvSpPr>
        <p:spPr/>
        <p:txBody>
          <a:bodyPr>
            <a:normAutofit/>
          </a:bodyPr>
          <a:lstStyle/>
          <a:p>
            <a:pPr eaLnBrk="1" hangingPunct="1"/>
            <a:r>
              <a:rPr lang="en-US" altLang="en-US" dirty="0">
                <a:solidFill>
                  <a:srgbClr val="7030A0"/>
                </a:solidFill>
                <a:latin typeface="Cambria" panose="02040503050406030204" pitchFamily="18" charset="0"/>
              </a:rPr>
              <a:t>Data on the patient device—pros</a:t>
            </a:r>
          </a:p>
        </p:txBody>
      </p:sp>
      <p:sp>
        <p:nvSpPr>
          <p:cNvPr id="66564" name="Rectangle 3"/>
          <p:cNvSpPr>
            <a:spLocks noGrp="1" noChangeArrowheads="1"/>
          </p:cNvSpPr>
          <p:nvPr>
            <p:ph type="body" idx="1"/>
          </p:nvPr>
        </p:nvSpPr>
        <p:spPr>
          <a:xfrm>
            <a:off x="609600" y="1524000"/>
            <a:ext cx="10820400" cy="4343400"/>
          </a:xfrm>
        </p:spPr>
        <p:txBody>
          <a:bodyPr>
            <a:normAutofit/>
          </a:bodyPr>
          <a:lstStyle/>
          <a:p>
            <a:pPr>
              <a:lnSpc>
                <a:spcPct val="90000"/>
              </a:lnSpc>
            </a:pPr>
            <a:r>
              <a:rPr lang="en-US" altLang="en-US" sz="2800" dirty="0">
                <a:latin typeface="Cambria" panose="02040503050406030204" pitchFamily="18" charset="0"/>
              </a:rPr>
              <a:t>Patient is entirely responsible for keeping the data safe. Complete legal deniability by the hospital if the data is not stored at the hospital.</a:t>
            </a:r>
          </a:p>
          <a:p>
            <a:pPr>
              <a:lnSpc>
                <a:spcPct val="90000"/>
              </a:lnSpc>
            </a:pPr>
            <a:endParaRPr lang="en-US" altLang="en-US" sz="2800" dirty="0">
              <a:latin typeface="Cambria" panose="02040503050406030204" pitchFamily="18" charset="0"/>
            </a:endParaRPr>
          </a:p>
          <a:p>
            <a:pPr>
              <a:lnSpc>
                <a:spcPct val="90000"/>
              </a:lnSpc>
            </a:pPr>
            <a:r>
              <a:rPr lang="en-US" altLang="en-US" sz="2800" dirty="0">
                <a:latin typeface="Cambria" panose="02040503050406030204" pitchFamily="18" charset="0"/>
              </a:rPr>
              <a:t>Intelligent device can process the data locally and signal emergency conditions immediately even without network connectivity.</a:t>
            </a:r>
          </a:p>
          <a:p>
            <a:pPr>
              <a:lnSpc>
                <a:spcPct val="90000"/>
              </a:lnSpc>
            </a:pPr>
            <a:endParaRPr lang="en-US" altLang="en-US" sz="2800" dirty="0">
              <a:latin typeface="Cambria" panose="02040503050406030204" pitchFamily="18" charset="0"/>
            </a:endParaRPr>
          </a:p>
        </p:txBody>
      </p:sp>
    </p:spTree>
    <p:extLst>
      <p:ext uri="{BB962C8B-B14F-4D97-AF65-F5344CB8AC3E}">
        <p14:creationId xmlns:p14="http://schemas.microsoft.com/office/powerpoint/2010/main" val="365364686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66563" name="Rectangle 2"/>
          <p:cNvSpPr>
            <a:spLocks noGrp="1" noChangeArrowheads="1"/>
          </p:cNvSpPr>
          <p:nvPr>
            <p:ph type="title"/>
          </p:nvPr>
        </p:nvSpPr>
        <p:spPr/>
        <p:txBody>
          <a:bodyPr>
            <a:normAutofit/>
          </a:bodyPr>
          <a:lstStyle/>
          <a:p>
            <a:pPr eaLnBrk="1" hangingPunct="1"/>
            <a:r>
              <a:rPr lang="en-US" altLang="en-US" dirty="0">
                <a:solidFill>
                  <a:srgbClr val="7030A0"/>
                </a:solidFill>
                <a:latin typeface="Cambria" panose="02040503050406030204" pitchFamily="18" charset="0"/>
              </a:rPr>
              <a:t>Data on the patient device—cons</a:t>
            </a:r>
          </a:p>
        </p:txBody>
      </p:sp>
      <p:sp>
        <p:nvSpPr>
          <p:cNvPr id="66564" name="Rectangle 3"/>
          <p:cNvSpPr>
            <a:spLocks noGrp="1" noChangeArrowheads="1"/>
          </p:cNvSpPr>
          <p:nvPr>
            <p:ph type="body" idx="1"/>
          </p:nvPr>
        </p:nvSpPr>
        <p:spPr>
          <a:xfrm>
            <a:off x="609600" y="1524000"/>
            <a:ext cx="10820400" cy="4343400"/>
          </a:xfrm>
        </p:spPr>
        <p:txBody>
          <a:bodyPr>
            <a:normAutofit fontScale="92500" lnSpcReduction="10000"/>
          </a:bodyPr>
          <a:lstStyle/>
          <a:p>
            <a:pPr>
              <a:lnSpc>
                <a:spcPct val="90000"/>
              </a:lnSpc>
            </a:pPr>
            <a:r>
              <a:rPr lang="en-US" altLang="en-US" sz="2800" dirty="0">
                <a:latin typeface="Cambria" panose="02040503050406030204" pitchFamily="18" charset="0"/>
              </a:rPr>
              <a:t>Intelligent device is more expensive to purchase and insure.</a:t>
            </a:r>
          </a:p>
          <a:p>
            <a:pPr>
              <a:lnSpc>
                <a:spcPct val="90000"/>
              </a:lnSpc>
            </a:pPr>
            <a:endParaRPr lang="en-US" altLang="en-US" sz="2800" dirty="0">
              <a:latin typeface="Cambria" panose="02040503050406030204" pitchFamily="18" charset="0"/>
            </a:endParaRPr>
          </a:p>
          <a:p>
            <a:pPr>
              <a:lnSpc>
                <a:spcPct val="90000"/>
              </a:lnSpc>
            </a:pPr>
            <a:r>
              <a:rPr lang="en-US" altLang="en-US" sz="2800" dirty="0">
                <a:latin typeface="Cambria" panose="02040503050406030204" pitchFamily="18" charset="0"/>
              </a:rPr>
              <a:t>Intelligent device becomes a legal issue regarding correct signaling of emergency conditions.</a:t>
            </a:r>
          </a:p>
          <a:p>
            <a:pPr>
              <a:lnSpc>
                <a:spcPct val="90000"/>
              </a:lnSpc>
            </a:pPr>
            <a:endParaRPr lang="en-US" altLang="en-US" sz="2800" dirty="0">
              <a:latin typeface="Cambria" panose="02040503050406030204" pitchFamily="18" charset="0"/>
            </a:endParaRPr>
          </a:p>
          <a:p>
            <a:pPr>
              <a:lnSpc>
                <a:spcPct val="90000"/>
              </a:lnSpc>
            </a:pPr>
            <a:r>
              <a:rPr lang="en-US" altLang="en-US" sz="2800" dirty="0">
                <a:latin typeface="Cambria" panose="02040503050406030204" pitchFamily="18" charset="0"/>
              </a:rPr>
              <a:t>Ill, often elderly, patients should not be in charge of keeping data safe from privacy leaks, data loss, catastrophic equipment failure from misuse (e.g., dropping in the bathtub).</a:t>
            </a:r>
          </a:p>
          <a:p>
            <a:pPr>
              <a:lnSpc>
                <a:spcPct val="90000"/>
              </a:lnSpc>
            </a:pPr>
            <a:endParaRPr lang="en-US" altLang="en-US" sz="2800" dirty="0">
              <a:latin typeface="Cambria" panose="02040503050406030204" pitchFamily="18" charset="0"/>
            </a:endParaRPr>
          </a:p>
          <a:p>
            <a:pPr>
              <a:lnSpc>
                <a:spcPct val="90000"/>
              </a:lnSpc>
            </a:pPr>
            <a:r>
              <a:rPr lang="en-US" altLang="en-US" sz="2800" dirty="0">
                <a:latin typeface="Cambria" panose="02040503050406030204" pitchFamily="18" charset="0"/>
              </a:rPr>
              <a:t>Expensive devices may be stolen or lost.</a:t>
            </a:r>
          </a:p>
          <a:p>
            <a:pPr>
              <a:lnSpc>
                <a:spcPct val="90000"/>
              </a:lnSpc>
            </a:pPr>
            <a:endParaRPr lang="en-US" altLang="en-US" sz="2800" dirty="0">
              <a:latin typeface="Cambria" panose="02040503050406030204" pitchFamily="18" charset="0"/>
            </a:endParaRPr>
          </a:p>
          <a:p>
            <a:pPr>
              <a:lnSpc>
                <a:spcPct val="90000"/>
              </a:lnSpc>
            </a:pPr>
            <a:r>
              <a:rPr lang="en-US" altLang="en-US" sz="2800" dirty="0">
                <a:latin typeface="Cambria" panose="02040503050406030204" pitchFamily="18" charset="0"/>
              </a:rPr>
              <a:t>Data has to be regularly uploaded by the patient, a questionable roll.</a:t>
            </a:r>
          </a:p>
        </p:txBody>
      </p:sp>
    </p:spTree>
    <p:extLst>
      <p:ext uri="{BB962C8B-B14F-4D97-AF65-F5344CB8AC3E}">
        <p14:creationId xmlns:p14="http://schemas.microsoft.com/office/powerpoint/2010/main" val="27995622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7" name="Rectangle 3"/>
          <p:cNvSpPr>
            <a:spLocks noGrp="1" noChangeArrowheads="1"/>
          </p:cNvSpPr>
          <p:nvPr>
            <p:ph idx="1"/>
          </p:nvPr>
        </p:nvSpPr>
        <p:spPr>
          <a:xfrm>
            <a:off x="1981200" y="1371600"/>
            <a:ext cx="8153400" cy="4800600"/>
          </a:xfrm>
        </p:spPr>
        <p:txBody>
          <a:bodyPr>
            <a:normAutofit/>
          </a:bodyPr>
          <a:lstStyle/>
          <a:p>
            <a:pPr>
              <a:defRPr/>
            </a:pPr>
            <a:endParaRPr lang="en-US" sz="3600" dirty="0">
              <a:latin typeface="Arial" pitchFamily="34" charset="0"/>
            </a:endParaRPr>
          </a:p>
        </p:txBody>
      </p:sp>
      <p:sp>
        <p:nvSpPr>
          <p:cNvPr id="477186" name="Rectangle 2"/>
          <p:cNvSpPr>
            <a:spLocks noGrp="1" noChangeArrowheads="1"/>
          </p:cNvSpPr>
          <p:nvPr>
            <p:ph type="title"/>
          </p:nvPr>
        </p:nvSpPr>
        <p:spPr>
          <a:xfrm>
            <a:off x="2057400" y="304801"/>
            <a:ext cx="6838950" cy="766877"/>
          </a:xfrm>
        </p:spPr>
        <p:txBody>
          <a:bodyPr>
            <a:normAutofit/>
          </a:bodyPr>
          <a:lstStyle/>
          <a:p>
            <a:pPr>
              <a:defRPr/>
            </a:pPr>
            <a:endParaRPr lang="en-US" dirty="0">
              <a:latin typeface="Arial" pitchFamily="34" charset="0"/>
            </a:endParaRPr>
          </a:p>
        </p:txBody>
      </p:sp>
    </p:spTree>
    <p:extLst>
      <p:ext uri="{BB962C8B-B14F-4D97-AF65-F5344CB8AC3E}">
        <p14:creationId xmlns:p14="http://schemas.microsoft.com/office/powerpoint/2010/main" val="212473752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0179" name="Rectangle 2"/>
          <p:cNvSpPr>
            <a:spLocks noGrp="1" noChangeArrowheads="1"/>
          </p:cNvSpPr>
          <p:nvPr>
            <p:ph type="title"/>
          </p:nvPr>
        </p:nvSpPr>
        <p:spPr/>
        <p:txBody>
          <a:bodyPr/>
          <a:lstStyle/>
          <a:p>
            <a:pPr eaLnBrk="1" hangingPunct="1"/>
            <a:r>
              <a:rPr lang="en-US" altLang="en-US" sz="4000" dirty="0">
                <a:solidFill>
                  <a:srgbClr val="7030A0"/>
                </a:solidFill>
              </a:rPr>
              <a:t>What is a </a:t>
            </a:r>
            <a:r>
              <a:rPr lang="en-US" altLang="en-US" sz="4000" i="1" dirty="0">
                <a:solidFill>
                  <a:srgbClr val="7030A0"/>
                </a:solidFill>
              </a:rPr>
              <a:t>process</a:t>
            </a:r>
            <a:r>
              <a:rPr lang="en-US" altLang="en-US" sz="4000" dirty="0">
                <a:solidFill>
                  <a:srgbClr val="7030A0"/>
                </a:solidFill>
              </a:rPr>
              <a:t>?</a:t>
            </a:r>
          </a:p>
        </p:txBody>
      </p:sp>
      <p:sp>
        <p:nvSpPr>
          <p:cNvPr id="50180" name="Rectangle 3"/>
          <p:cNvSpPr>
            <a:spLocks noGrp="1" noChangeArrowheads="1"/>
          </p:cNvSpPr>
          <p:nvPr>
            <p:ph type="body" idx="1"/>
          </p:nvPr>
        </p:nvSpPr>
        <p:spPr>
          <a:xfrm>
            <a:off x="838200" y="1295400"/>
            <a:ext cx="10363200" cy="5024439"/>
          </a:xfrm>
        </p:spPr>
        <p:txBody>
          <a:bodyPr>
            <a:normAutofit/>
          </a:bodyPr>
          <a:lstStyle/>
          <a:p>
            <a:pPr algn="l" eaLnBrk="1" hangingPunct="1"/>
            <a:endParaRPr lang="en-US" altLang="en-US" dirty="0">
              <a:latin typeface="Cambria" panose="02040503050406030204" pitchFamily="18" charset="0"/>
            </a:endParaRPr>
          </a:p>
          <a:p>
            <a:pPr algn="l" eaLnBrk="1" hangingPunct="1"/>
            <a:r>
              <a:rPr lang="en-US" altLang="en-US" dirty="0">
                <a:latin typeface="Cambria" panose="02040503050406030204" pitchFamily="18" charset="0"/>
              </a:rPr>
              <a:t>A process is the basic engine of work on a computer system. A process is a computer program that is being executed.</a:t>
            </a:r>
          </a:p>
          <a:p>
            <a:pPr algn="l" eaLnBrk="1" hangingPunct="1"/>
            <a:endParaRPr lang="en-US" altLang="en-US" dirty="0">
              <a:latin typeface="Cambria" panose="02040503050406030204" pitchFamily="18" charset="0"/>
            </a:endParaRPr>
          </a:p>
          <a:p>
            <a:pPr algn="l" eaLnBrk="1" hangingPunct="1"/>
            <a:r>
              <a:rPr lang="en-US" altLang="en-US" dirty="0">
                <a:latin typeface="Cambria" panose="02040503050406030204" pitchFamily="18" charset="0"/>
              </a:rPr>
              <a:t>This is true in local systems with all processes running on a [single] central processing unit (CPU).</a:t>
            </a:r>
          </a:p>
          <a:p>
            <a:pPr algn="l" eaLnBrk="1" hangingPunct="1"/>
            <a:endParaRPr lang="en-US" altLang="en-US" dirty="0">
              <a:latin typeface="Cambria" panose="02040503050406030204" pitchFamily="18" charset="0"/>
            </a:endParaRPr>
          </a:p>
          <a:p>
            <a:pPr algn="l" eaLnBrk="1" hangingPunct="1"/>
            <a:r>
              <a:rPr lang="en-US" altLang="en-US" dirty="0">
                <a:latin typeface="Cambria" panose="02040503050406030204" pitchFamily="18" charset="0"/>
              </a:rPr>
              <a:t>It is also true in a distributed system, where processes may run on different, network-connected CPUs.</a:t>
            </a:r>
          </a:p>
        </p:txBody>
      </p:sp>
    </p:spTree>
    <p:extLst>
      <p:ext uri="{BB962C8B-B14F-4D97-AF65-F5344CB8AC3E}">
        <p14:creationId xmlns:p14="http://schemas.microsoft.com/office/powerpoint/2010/main" val="4088611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0179" name="Rectangle 2"/>
          <p:cNvSpPr>
            <a:spLocks noGrp="1" noChangeArrowheads="1"/>
          </p:cNvSpPr>
          <p:nvPr>
            <p:ph type="title"/>
          </p:nvPr>
        </p:nvSpPr>
        <p:spPr/>
        <p:txBody>
          <a:bodyPr/>
          <a:lstStyle/>
          <a:p>
            <a:pPr eaLnBrk="1" hangingPunct="1"/>
            <a:endParaRPr lang="en-US" altLang="en-US" sz="4000" dirty="0">
              <a:solidFill>
                <a:srgbClr val="7030A0"/>
              </a:solidFill>
            </a:endParaRPr>
          </a:p>
        </p:txBody>
      </p:sp>
      <p:sp>
        <p:nvSpPr>
          <p:cNvPr id="50180" name="Rectangle 3"/>
          <p:cNvSpPr>
            <a:spLocks noGrp="1" noChangeArrowheads="1"/>
          </p:cNvSpPr>
          <p:nvPr>
            <p:ph type="body" idx="1"/>
          </p:nvPr>
        </p:nvSpPr>
        <p:spPr>
          <a:xfrm>
            <a:off x="609600" y="1524000"/>
            <a:ext cx="10972800" cy="4800600"/>
          </a:xfrm>
        </p:spPr>
        <p:txBody>
          <a:bodyPr/>
          <a:lstStyle/>
          <a:p>
            <a:pPr algn="l" eaLnBrk="1" hangingPunct="1"/>
            <a:r>
              <a:rPr lang="en-US" altLang="en-US" sz="2800" dirty="0">
                <a:latin typeface="Cambria" panose="02040503050406030204" pitchFamily="18" charset="0"/>
              </a:rPr>
              <a:t>One program can run in many processes at the same time, such as when you start up multiple instances of a browser on your PC.</a:t>
            </a:r>
          </a:p>
          <a:p>
            <a:pPr algn="l" eaLnBrk="1" hangingPunct="1"/>
            <a:endParaRPr lang="en-US" altLang="en-US" sz="2800" dirty="0">
              <a:latin typeface="Cambria" panose="02040503050406030204" pitchFamily="18" charset="0"/>
            </a:endParaRPr>
          </a:p>
          <a:p>
            <a:pPr algn="l" eaLnBrk="1" hangingPunct="1"/>
            <a:r>
              <a:rPr lang="en-US" altLang="en-US" sz="2800" dirty="0">
                <a:latin typeface="Cambria" panose="02040503050406030204" pitchFamily="18" charset="0"/>
              </a:rPr>
              <a:t>The CPU of a computer system runs the instructions of a process one at a time, in order.</a:t>
            </a:r>
          </a:p>
          <a:p>
            <a:pPr algn="l" eaLnBrk="1" hangingPunct="1"/>
            <a:endParaRPr lang="en-US" altLang="en-US" sz="2800" dirty="0">
              <a:latin typeface="Cambria" panose="02040503050406030204" pitchFamily="18" charset="0"/>
            </a:endParaRPr>
          </a:p>
          <a:p>
            <a:pPr algn="l" eaLnBrk="1" hangingPunct="1"/>
            <a:r>
              <a:rPr lang="en-US" altLang="en-US" sz="2800" dirty="0">
                <a:latin typeface="Cambria" panose="02040503050406030204" pitchFamily="18" charset="0"/>
              </a:rPr>
              <a:t>Processes use resources, such as memory, disk space, printers, displays.</a:t>
            </a:r>
          </a:p>
        </p:txBody>
      </p:sp>
    </p:spTree>
    <p:extLst>
      <p:ext uri="{BB962C8B-B14F-4D97-AF65-F5344CB8AC3E}">
        <p14:creationId xmlns:p14="http://schemas.microsoft.com/office/powerpoint/2010/main" val="585432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0179" name="Rectangle 2"/>
          <p:cNvSpPr>
            <a:spLocks noGrp="1" noChangeArrowheads="1"/>
          </p:cNvSpPr>
          <p:nvPr>
            <p:ph type="title"/>
          </p:nvPr>
        </p:nvSpPr>
        <p:spPr/>
        <p:txBody>
          <a:bodyPr/>
          <a:lstStyle/>
          <a:p>
            <a:pPr eaLnBrk="1" hangingPunct="1"/>
            <a:r>
              <a:rPr lang="en-US" altLang="en-US" sz="4000" dirty="0">
                <a:solidFill>
                  <a:srgbClr val="7030A0"/>
                </a:solidFill>
              </a:rPr>
              <a:t>Distributed processing</a:t>
            </a:r>
          </a:p>
        </p:txBody>
      </p:sp>
      <p:sp>
        <p:nvSpPr>
          <p:cNvPr id="50180" name="Rectangle 3"/>
          <p:cNvSpPr>
            <a:spLocks noGrp="1" noChangeArrowheads="1"/>
          </p:cNvSpPr>
          <p:nvPr>
            <p:ph type="body" idx="1"/>
          </p:nvPr>
        </p:nvSpPr>
        <p:spPr>
          <a:xfrm>
            <a:off x="609600" y="1524000"/>
            <a:ext cx="10972800" cy="4800600"/>
          </a:xfrm>
        </p:spPr>
        <p:txBody>
          <a:bodyPr/>
          <a:lstStyle/>
          <a:p>
            <a:pPr algn="l" eaLnBrk="1" hangingPunct="1"/>
            <a:r>
              <a:rPr lang="en-US" altLang="en-US" sz="2800" dirty="0">
                <a:latin typeface="Cambria" panose="02040503050406030204" pitchFamily="18" charset="0"/>
              </a:rPr>
              <a:t>In a distributed system, many processes many work together to implement one multi-processing program design.</a:t>
            </a:r>
          </a:p>
          <a:p>
            <a:pPr algn="l" eaLnBrk="1" hangingPunct="1"/>
            <a:endParaRPr lang="en-US" altLang="en-US" sz="2800" dirty="0">
              <a:latin typeface="Cambria" panose="02040503050406030204" pitchFamily="18" charset="0"/>
            </a:endParaRPr>
          </a:p>
          <a:p>
            <a:pPr algn="l" eaLnBrk="1" hangingPunct="1"/>
            <a:r>
              <a:rPr lang="en-US" altLang="en-US" sz="2800" dirty="0">
                <a:latin typeface="Cambria" panose="02040503050406030204" pitchFamily="18" charset="0"/>
              </a:rPr>
              <a:t>Client/Server programs—one process for the server and (possibly) many processes for the clients.</a:t>
            </a:r>
          </a:p>
          <a:p>
            <a:pPr algn="l" eaLnBrk="1" hangingPunct="1"/>
            <a:endParaRPr lang="en-US" altLang="en-US" sz="2800" dirty="0">
              <a:latin typeface="Cambria" panose="02040503050406030204" pitchFamily="18" charset="0"/>
            </a:endParaRPr>
          </a:p>
          <a:p>
            <a:pPr algn="l" eaLnBrk="1" hangingPunct="1"/>
            <a:r>
              <a:rPr lang="en-US" altLang="en-US" sz="2800" dirty="0">
                <a:latin typeface="Cambria" panose="02040503050406030204" pitchFamily="18" charset="0"/>
              </a:rPr>
              <a:t>Peer-to-peer systems—many like processes cooperating together.</a:t>
            </a:r>
          </a:p>
          <a:p>
            <a:pPr algn="l" eaLnBrk="1" hangingPunct="1"/>
            <a:endParaRPr lang="en-US" altLang="en-US" sz="2800" dirty="0">
              <a:latin typeface="Cambria" panose="02040503050406030204" pitchFamily="18" charset="0"/>
            </a:endParaRPr>
          </a:p>
          <a:p>
            <a:pPr algn="l" eaLnBrk="1" hangingPunct="1"/>
            <a:r>
              <a:rPr lang="en-US" altLang="en-US" sz="2800" dirty="0">
                <a:latin typeface="Cambria" panose="02040503050406030204" pitchFamily="18" charset="0"/>
              </a:rPr>
              <a:t>We will implement a number of such programs this quarter.</a:t>
            </a:r>
          </a:p>
        </p:txBody>
      </p:sp>
    </p:spTree>
    <p:extLst>
      <p:ext uri="{BB962C8B-B14F-4D97-AF65-F5344CB8AC3E}">
        <p14:creationId xmlns:p14="http://schemas.microsoft.com/office/powerpoint/2010/main" val="3089309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0179" name="Rectangle 2"/>
          <p:cNvSpPr>
            <a:spLocks noGrp="1" noChangeArrowheads="1"/>
          </p:cNvSpPr>
          <p:nvPr>
            <p:ph type="title"/>
          </p:nvPr>
        </p:nvSpPr>
        <p:spPr/>
        <p:txBody>
          <a:bodyPr/>
          <a:lstStyle/>
          <a:p>
            <a:pPr eaLnBrk="1" hangingPunct="1"/>
            <a:r>
              <a:rPr lang="en-US" altLang="en-US" sz="4000" dirty="0">
                <a:solidFill>
                  <a:srgbClr val="7030A0"/>
                </a:solidFill>
              </a:rPr>
              <a:t>Threads vs. processes</a:t>
            </a:r>
          </a:p>
        </p:txBody>
      </p:sp>
      <p:sp>
        <p:nvSpPr>
          <p:cNvPr id="50180" name="Rectangle 3"/>
          <p:cNvSpPr>
            <a:spLocks noGrp="1" noChangeArrowheads="1"/>
          </p:cNvSpPr>
          <p:nvPr>
            <p:ph type="body" idx="1"/>
          </p:nvPr>
        </p:nvSpPr>
        <p:spPr>
          <a:xfrm>
            <a:off x="609600" y="1524000"/>
            <a:ext cx="10972800" cy="4800600"/>
          </a:xfrm>
        </p:spPr>
        <p:txBody>
          <a:bodyPr/>
          <a:lstStyle/>
          <a:p>
            <a:pPr algn="l" eaLnBrk="1" hangingPunct="1"/>
            <a:r>
              <a:rPr lang="en-US" altLang="en-US" sz="2800" dirty="0">
                <a:latin typeface="Cambria" panose="02040503050406030204" pitchFamily="18" charset="0"/>
              </a:rPr>
              <a:t>Processes are complex and “resource intensive” entities. They have unique process IDs, their own memory, their own security controls, their own access to file structures, their own accounting and so on. They are scheduled in the CPU as first-class entities.</a:t>
            </a:r>
          </a:p>
          <a:p>
            <a:pPr algn="l" eaLnBrk="1" hangingPunct="1"/>
            <a:endParaRPr lang="en-US" altLang="en-US" sz="2800" dirty="0">
              <a:latin typeface="Cambria" panose="02040503050406030204" pitchFamily="18" charset="0"/>
            </a:endParaRPr>
          </a:p>
          <a:p>
            <a:pPr algn="l" eaLnBrk="1" hangingPunct="1"/>
            <a:r>
              <a:rPr lang="en-US" altLang="en-US" sz="2800" dirty="0">
                <a:latin typeface="Cambria" panose="02040503050406030204" pitchFamily="18" charset="0"/>
              </a:rPr>
              <a:t>Threads (of execution) typically share the memory of one process. User threads are managed by the process itself. They are less powerful and less expensive to create and destroy.</a:t>
            </a:r>
          </a:p>
        </p:txBody>
      </p:sp>
    </p:spTree>
    <p:extLst>
      <p:ext uri="{BB962C8B-B14F-4D97-AF65-F5344CB8AC3E}">
        <p14:creationId xmlns:p14="http://schemas.microsoft.com/office/powerpoint/2010/main" val="3668463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0179" name="Rectangle 2"/>
          <p:cNvSpPr>
            <a:spLocks noGrp="1" noChangeArrowheads="1"/>
          </p:cNvSpPr>
          <p:nvPr>
            <p:ph type="title"/>
          </p:nvPr>
        </p:nvSpPr>
        <p:spPr/>
        <p:txBody>
          <a:bodyPr/>
          <a:lstStyle/>
          <a:p>
            <a:pPr eaLnBrk="1" hangingPunct="1"/>
            <a:r>
              <a:rPr lang="en-US" altLang="en-US" sz="4000" dirty="0">
                <a:solidFill>
                  <a:srgbClr val="7030A0"/>
                </a:solidFill>
              </a:rPr>
              <a:t>In general, consider threads this way…</a:t>
            </a:r>
          </a:p>
        </p:txBody>
      </p:sp>
      <p:sp>
        <p:nvSpPr>
          <p:cNvPr id="50180" name="Rectangle 3"/>
          <p:cNvSpPr>
            <a:spLocks noGrp="1" noChangeArrowheads="1"/>
          </p:cNvSpPr>
          <p:nvPr>
            <p:ph type="body" idx="1"/>
          </p:nvPr>
        </p:nvSpPr>
        <p:spPr>
          <a:xfrm>
            <a:off x="609600" y="1524000"/>
            <a:ext cx="10972800" cy="4800600"/>
          </a:xfrm>
        </p:spPr>
        <p:txBody>
          <a:bodyPr/>
          <a:lstStyle/>
          <a:p>
            <a:pPr algn="l" eaLnBrk="1" hangingPunct="1"/>
            <a:endParaRPr lang="en-US" altLang="en-US" sz="2800" dirty="0">
              <a:latin typeface="Cambria" panose="02040503050406030204" pitchFamily="18" charset="0"/>
            </a:endParaRPr>
          </a:p>
          <a:p>
            <a:pPr algn="l" eaLnBrk="1" hangingPunct="1"/>
            <a:r>
              <a:rPr lang="en-US" altLang="en-US" sz="2800" dirty="0">
                <a:latin typeface="Cambria" panose="02040503050406030204" pitchFamily="18" charset="0"/>
              </a:rPr>
              <a:t>Processes </a:t>
            </a:r>
            <a:r>
              <a:rPr lang="en-US" altLang="en-US" sz="2800" i="1" dirty="0">
                <a:latin typeface="Cambria" panose="02040503050406030204" pitchFamily="18" charset="0"/>
              </a:rPr>
              <a:t>are</a:t>
            </a:r>
            <a:r>
              <a:rPr lang="en-US" altLang="en-US" sz="2800" dirty="0">
                <a:latin typeface="Cambria" panose="02040503050406030204" pitchFamily="18" charset="0"/>
              </a:rPr>
              <a:t> separate threads of execution on the hardware and to the operating system.</a:t>
            </a:r>
          </a:p>
          <a:p>
            <a:pPr algn="l" eaLnBrk="1" hangingPunct="1"/>
            <a:endParaRPr lang="en-US" altLang="en-US" sz="2800" dirty="0">
              <a:latin typeface="Cambria" panose="02040503050406030204" pitchFamily="18" charset="0"/>
            </a:endParaRPr>
          </a:p>
          <a:p>
            <a:pPr algn="l" eaLnBrk="1" hangingPunct="1"/>
            <a:r>
              <a:rPr lang="en-US" altLang="en-US" sz="2800" dirty="0">
                <a:latin typeface="Cambria" panose="02040503050406030204" pitchFamily="18" charset="0"/>
              </a:rPr>
              <a:t>User threads</a:t>
            </a:r>
            <a:r>
              <a:rPr lang="en-US" altLang="en-US" sz="2800" i="1" dirty="0">
                <a:latin typeface="Cambria" panose="02040503050406030204" pitchFamily="18" charset="0"/>
              </a:rPr>
              <a:t> look to the programmer</a:t>
            </a:r>
            <a:r>
              <a:rPr lang="en-US" altLang="en-US" sz="2800" dirty="0">
                <a:latin typeface="Cambria" panose="02040503050406030204" pitchFamily="18" charset="0"/>
              </a:rPr>
              <a:t> like they are separate threads of execution. But under the hood they are all still part of the same process.</a:t>
            </a:r>
          </a:p>
        </p:txBody>
      </p:sp>
    </p:spTree>
    <p:extLst>
      <p:ext uri="{BB962C8B-B14F-4D97-AF65-F5344CB8AC3E}">
        <p14:creationId xmlns:p14="http://schemas.microsoft.com/office/powerpoint/2010/main" val="1103445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0179" name="Rectangle 2"/>
          <p:cNvSpPr>
            <a:spLocks noGrp="1" noChangeArrowheads="1"/>
          </p:cNvSpPr>
          <p:nvPr>
            <p:ph type="title"/>
          </p:nvPr>
        </p:nvSpPr>
        <p:spPr/>
        <p:txBody>
          <a:bodyPr/>
          <a:lstStyle/>
          <a:p>
            <a:pPr eaLnBrk="1" hangingPunct="1"/>
            <a:r>
              <a:rPr lang="en-US" altLang="en-US" sz="4000" dirty="0">
                <a:solidFill>
                  <a:srgbClr val="7030A0"/>
                </a:solidFill>
              </a:rPr>
              <a:t>In general, consider threads this way…</a:t>
            </a:r>
          </a:p>
        </p:txBody>
      </p:sp>
      <p:sp>
        <p:nvSpPr>
          <p:cNvPr id="50180" name="Rectangle 3"/>
          <p:cNvSpPr>
            <a:spLocks noGrp="1" noChangeArrowheads="1"/>
          </p:cNvSpPr>
          <p:nvPr>
            <p:ph type="body" idx="1"/>
          </p:nvPr>
        </p:nvSpPr>
        <p:spPr>
          <a:xfrm>
            <a:off x="609600" y="1524000"/>
            <a:ext cx="10972800" cy="4800600"/>
          </a:xfrm>
        </p:spPr>
        <p:txBody>
          <a:bodyPr>
            <a:normAutofit lnSpcReduction="10000"/>
          </a:bodyPr>
          <a:lstStyle/>
          <a:p>
            <a:pPr algn="l" eaLnBrk="1" hangingPunct="1"/>
            <a:endParaRPr lang="en-US" altLang="en-US" sz="2800" dirty="0">
              <a:latin typeface="Cambria" panose="02040503050406030204" pitchFamily="18" charset="0"/>
            </a:endParaRPr>
          </a:p>
          <a:p>
            <a:pPr algn="l" eaLnBrk="1" hangingPunct="1"/>
            <a:r>
              <a:rPr lang="en-US" altLang="en-US" sz="2800" dirty="0">
                <a:latin typeface="Cambria" panose="02040503050406030204" pitchFamily="18" charset="0"/>
              </a:rPr>
              <a:t>An application programmer with no access to the operating system processes could always re-write a multi-threading program without the user threads and still get the same behavior.</a:t>
            </a:r>
          </a:p>
          <a:p>
            <a:pPr algn="l" eaLnBrk="1" hangingPunct="1"/>
            <a:endParaRPr lang="en-US" altLang="en-US" sz="2800" dirty="0">
              <a:latin typeface="Cambria" panose="02040503050406030204" pitchFamily="18" charset="0"/>
            </a:endParaRPr>
          </a:p>
          <a:p>
            <a:pPr algn="l" eaLnBrk="1" hangingPunct="1"/>
            <a:r>
              <a:rPr lang="en-US" altLang="en-US" sz="2800" dirty="0">
                <a:latin typeface="Cambria" panose="02040503050406030204" pitchFamily="18" charset="0"/>
              </a:rPr>
              <a:t>She could not do the same with a multi-processing program, which relies on operating system support.</a:t>
            </a:r>
          </a:p>
          <a:p>
            <a:pPr algn="l" eaLnBrk="1" hangingPunct="1"/>
            <a:endParaRPr lang="en-US" altLang="en-US" sz="2800" dirty="0">
              <a:latin typeface="Cambria" panose="02040503050406030204" pitchFamily="18" charset="0"/>
            </a:endParaRPr>
          </a:p>
          <a:p>
            <a:pPr algn="l" eaLnBrk="1" hangingPunct="1"/>
            <a:r>
              <a:rPr lang="en-US" altLang="en-US" sz="2800" dirty="0">
                <a:latin typeface="Cambria" panose="02040503050406030204" pitchFamily="18" charset="0"/>
              </a:rPr>
              <a:t>However, conceptually we can often think of the two in the same way from a design standpoint—as multiple </a:t>
            </a:r>
            <a:r>
              <a:rPr lang="en-US" altLang="en-US" sz="2800" dirty="0" err="1">
                <a:latin typeface="Cambria" panose="02040503050406030204" pitchFamily="18" charset="0"/>
              </a:rPr>
              <a:t>simulatanious</a:t>
            </a:r>
            <a:r>
              <a:rPr lang="en-US" altLang="en-US" sz="2800" dirty="0">
                <a:latin typeface="Cambria" panose="02040503050406030204" pitchFamily="18" charset="0"/>
              </a:rPr>
              <a:t> threads of execution.</a:t>
            </a:r>
          </a:p>
        </p:txBody>
      </p:sp>
    </p:spTree>
    <p:extLst>
      <p:ext uri="{BB962C8B-B14F-4D97-AF65-F5344CB8AC3E}">
        <p14:creationId xmlns:p14="http://schemas.microsoft.com/office/powerpoint/2010/main" val="3633604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1843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18435" name="Rectangle 2"/>
          <p:cNvSpPr>
            <a:spLocks noGrp="1" noChangeArrowheads="1"/>
          </p:cNvSpPr>
          <p:nvPr>
            <p:ph type="title"/>
          </p:nvPr>
        </p:nvSpPr>
        <p:spPr/>
        <p:txBody>
          <a:bodyPr>
            <a:normAutofit/>
          </a:bodyPr>
          <a:lstStyle/>
          <a:p>
            <a:pPr eaLnBrk="1" hangingPunct="1"/>
            <a:r>
              <a:rPr lang="en-US" altLang="en-US" sz="4000" dirty="0">
                <a:solidFill>
                  <a:srgbClr val="7030A0"/>
                </a:solidFill>
              </a:rPr>
              <a:t>Distributed System—second view</a:t>
            </a:r>
          </a:p>
        </p:txBody>
      </p:sp>
      <p:sp>
        <p:nvSpPr>
          <p:cNvPr id="18436" name="Text Box 3"/>
          <p:cNvSpPr txBox="1">
            <a:spLocks noChangeArrowheads="1"/>
          </p:cNvSpPr>
          <p:nvPr/>
        </p:nvSpPr>
        <p:spPr bwMode="auto">
          <a:xfrm>
            <a:off x="1524000" y="5354638"/>
            <a:ext cx="9144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609600" indent="-609600"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FontTx/>
              <a:buNone/>
            </a:pPr>
            <a:r>
              <a:rPr lang="en-US" altLang="en-US"/>
              <a:t>Figure 1-1. A distributed system organized as middleware. The middleware layer extends over multiple machines, and offers each  application the same interface.</a:t>
            </a:r>
          </a:p>
        </p:txBody>
      </p:sp>
      <p:pic>
        <p:nvPicPr>
          <p:cNvPr id="18437" name="Picture 6" descr="01-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6150" y="1749426"/>
            <a:ext cx="789305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039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24579" name="Rectangle 2"/>
          <p:cNvSpPr>
            <a:spLocks noGrp="1" noChangeArrowheads="1"/>
          </p:cNvSpPr>
          <p:nvPr>
            <p:ph type="title"/>
          </p:nvPr>
        </p:nvSpPr>
        <p:spPr/>
        <p:txBody>
          <a:bodyPr/>
          <a:lstStyle/>
          <a:p>
            <a:pPr eaLnBrk="1" hangingPunct="1"/>
            <a:r>
              <a:rPr lang="en-US" altLang="en-US" sz="4000" dirty="0">
                <a:solidFill>
                  <a:srgbClr val="7030A0"/>
                </a:solidFill>
              </a:rPr>
              <a:t>Open Systems</a:t>
            </a:r>
          </a:p>
        </p:txBody>
      </p:sp>
      <p:sp>
        <p:nvSpPr>
          <p:cNvPr id="24580" name="Rectangle 3"/>
          <p:cNvSpPr>
            <a:spLocks noGrp="1" noChangeArrowheads="1"/>
          </p:cNvSpPr>
          <p:nvPr>
            <p:ph type="body" idx="1"/>
          </p:nvPr>
        </p:nvSpPr>
        <p:spPr>
          <a:xfrm>
            <a:off x="914400" y="1417638"/>
            <a:ext cx="10134600" cy="4754563"/>
          </a:xfrm>
        </p:spPr>
        <p:txBody>
          <a:bodyPr>
            <a:normAutofit/>
          </a:bodyPr>
          <a:lstStyle/>
          <a:p>
            <a:pPr algn="l" eaLnBrk="1" hangingPunct="1">
              <a:buFont typeface="Wingdings" panose="05000000000000000000" pitchFamily="2" charset="2"/>
              <a:buChar char="Ø"/>
            </a:pPr>
            <a:r>
              <a:rPr lang="en-US" altLang="en-US" dirty="0">
                <a:latin typeface="Cambria" panose="02040503050406030204" pitchFamily="18" charset="0"/>
              </a:rPr>
              <a:t>Non-proprietary system (don’t have to pay for rights)</a:t>
            </a:r>
          </a:p>
          <a:p>
            <a:pPr algn="l" eaLnBrk="1" hangingPunct="1">
              <a:buFont typeface="Wingdings" panose="05000000000000000000" pitchFamily="2" charset="2"/>
              <a:buChar char="Ø"/>
            </a:pPr>
            <a:endParaRPr lang="en-US" altLang="en-US" dirty="0">
              <a:latin typeface="Cambria" panose="02040503050406030204" pitchFamily="18" charset="0"/>
            </a:endParaRPr>
          </a:p>
          <a:p>
            <a:pPr algn="l" eaLnBrk="1" hangingPunct="1">
              <a:buFont typeface="Wingdings" panose="05000000000000000000" pitchFamily="2" charset="2"/>
              <a:buChar char="Ø"/>
            </a:pPr>
            <a:r>
              <a:rPr lang="en-US" altLang="en-US" dirty="0">
                <a:latin typeface="Cambria" panose="02040503050406030204" pitchFamily="18" charset="0"/>
              </a:rPr>
              <a:t>Publicly known set of interfaces</a:t>
            </a:r>
          </a:p>
          <a:p>
            <a:pPr algn="l" eaLnBrk="1" hangingPunct="1">
              <a:buFont typeface="Wingdings" panose="05000000000000000000" pitchFamily="2" charset="2"/>
              <a:buChar char="Ø"/>
            </a:pPr>
            <a:endParaRPr lang="en-US" altLang="en-US" dirty="0">
              <a:latin typeface="Cambria" panose="02040503050406030204" pitchFamily="18" charset="0"/>
            </a:endParaRPr>
          </a:p>
          <a:p>
            <a:pPr algn="l" eaLnBrk="1" hangingPunct="1">
              <a:buFont typeface="Wingdings" panose="05000000000000000000" pitchFamily="2" charset="2"/>
              <a:buChar char="Ø"/>
            </a:pPr>
            <a:r>
              <a:rPr lang="en-US" altLang="en-US" dirty="0">
                <a:latin typeface="Cambria" panose="02040503050406030204" pitchFamily="18" charset="0"/>
              </a:rPr>
              <a:t>Anyone can write for, and use the defined standard interfaces to communicate with a system that adheres to the same standards.</a:t>
            </a:r>
          </a:p>
          <a:p>
            <a:pPr algn="l" eaLnBrk="1" hangingPunct="1">
              <a:buFont typeface="Wingdings" panose="05000000000000000000" pitchFamily="2" charset="2"/>
              <a:buChar char="Ø"/>
            </a:pPr>
            <a:endParaRPr lang="en-US" altLang="en-US" dirty="0">
              <a:latin typeface="Cambria" panose="02040503050406030204" pitchFamily="18" charset="0"/>
            </a:endParaRPr>
          </a:p>
          <a:p>
            <a:pPr algn="l" eaLnBrk="1" hangingPunct="1">
              <a:buFont typeface="Wingdings" panose="05000000000000000000" pitchFamily="2" charset="2"/>
              <a:buChar char="Ø"/>
            </a:pPr>
            <a:r>
              <a:rPr lang="en-US" altLang="en-US" dirty="0">
                <a:latin typeface="Cambria" panose="02040503050406030204" pitchFamily="18" charset="0"/>
              </a:rPr>
              <a:t>The interface is defined, the implementation is open</a:t>
            </a:r>
          </a:p>
          <a:p>
            <a:pPr algn="l" eaLnBrk="1" hangingPunct="1">
              <a:buFont typeface="Wingdings" panose="05000000000000000000" pitchFamily="2" charset="2"/>
              <a:buChar char="Ø"/>
            </a:pPr>
            <a:endParaRPr lang="en-US" altLang="en-US" dirty="0">
              <a:latin typeface="Cambria" panose="02040503050406030204" pitchFamily="18" charset="0"/>
            </a:endParaRPr>
          </a:p>
          <a:p>
            <a:pPr algn="l" eaLnBrk="1" hangingPunct="1">
              <a:buFont typeface="Wingdings" panose="05000000000000000000" pitchFamily="2" charset="2"/>
              <a:buChar char="Ø"/>
            </a:pPr>
            <a:r>
              <a:rPr lang="en-US" altLang="en-US" dirty="0">
                <a:latin typeface="Cambria" panose="02040503050406030204" pitchFamily="18" charset="0"/>
              </a:rPr>
              <a:t>Encourages development by many independent stakeholders</a:t>
            </a:r>
          </a:p>
        </p:txBody>
      </p:sp>
    </p:spTree>
    <p:extLst>
      <p:ext uri="{BB962C8B-B14F-4D97-AF65-F5344CB8AC3E}">
        <p14:creationId xmlns:p14="http://schemas.microsoft.com/office/powerpoint/2010/main" val="270397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p:txBody>
          <a:bodyPr/>
          <a:lstStyle/>
          <a:p>
            <a:pPr eaLnBrk="1" hangingPunct="1"/>
            <a:endParaRPr lang="en-US" altLang="en-US" sz="3600" dirty="0">
              <a:solidFill>
                <a:srgbClr val="7030A0"/>
              </a:solidFill>
            </a:endParaRPr>
          </a:p>
        </p:txBody>
      </p:sp>
      <p:sp>
        <p:nvSpPr>
          <p:cNvPr id="4100" name="Rectangle 3"/>
          <p:cNvSpPr>
            <a:spLocks noGrp="1" noChangeArrowheads="1"/>
          </p:cNvSpPr>
          <p:nvPr>
            <p:ph type="body" idx="4294967295"/>
          </p:nvPr>
        </p:nvSpPr>
        <p:spPr>
          <a:xfrm>
            <a:off x="1792288" y="1065213"/>
            <a:ext cx="8875712" cy="5086350"/>
          </a:xfrm>
        </p:spPr>
        <p:txBody>
          <a:bodyPr/>
          <a:lstStyle/>
          <a:p>
            <a:pPr algn="ctr" eaLnBrk="1" hangingPunct="1"/>
            <a:endParaRPr lang="en-US" altLang="en-US" sz="3200" dirty="0"/>
          </a:p>
          <a:p>
            <a:pPr marL="109728" indent="0" algn="ctr" eaLnBrk="1" hangingPunct="1">
              <a:buNone/>
            </a:pPr>
            <a:r>
              <a:rPr lang="en-US" altLang="en-US" sz="3200" dirty="0"/>
              <a:t>This lecture is copyright by Clark Elliott 2020</a:t>
            </a:r>
          </a:p>
          <a:p>
            <a:pPr marL="109728" indent="0" algn="ctr" eaLnBrk="1" hangingPunct="1">
              <a:buNone/>
            </a:pPr>
            <a:r>
              <a:rPr lang="en-US" altLang="en-US" sz="3200" dirty="0"/>
              <a:t>All rights reserved</a:t>
            </a:r>
          </a:p>
          <a:p>
            <a:pPr algn="ctr" eaLnBrk="1" hangingPunct="1"/>
            <a:endParaRPr lang="en-US" altLang="en-US" sz="3200" dirty="0"/>
          </a:p>
          <a:p>
            <a:pPr marL="109728" indent="0" algn="ctr" eaLnBrk="1" hangingPunct="1">
              <a:buNone/>
            </a:pPr>
            <a:r>
              <a:rPr lang="en-US" altLang="en-US" sz="3200" dirty="0"/>
              <a:t>This lecture may not be copied, distributed or presented electronically without express written permission.</a:t>
            </a:r>
          </a:p>
        </p:txBody>
      </p:sp>
    </p:spTree>
    <p:extLst>
      <p:ext uri="{BB962C8B-B14F-4D97-AF65-F5344CB8AC3E}">
        <p14:creationId xmlns:p14="http://schemas.microsoft.com/office/powerpoint/2010/main" val="797246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24579" name="Rectangle 2"/>
          <p:cNvSpPr>
            <a:spLocks noGrp="1" noChangeArrowheads="1"/>
          </p:cNvSpPr>
          <p:nvPr>
            <p:ph type="title"/>
          </p:nvPr>
        </p:nvSpPr>
        <p:spPr/>
        <p:txBody>
          <a:bodyPr/>
          <a:lstStyle/>
          <a:p>
            <a:pPr eaLnBrk="1" hangingPunct="1"/>
            <a:r>
              <a:rPr lang="en-US" altLang="en-US" sz="4000" dirty="0">
                <a:solidFill>
                  <a:srgbClr val="7030A0"/>
                </a:solidFill>
              </a:rPr>
              <a:t>Open Systems</a:t>
            </a:r>
          </a:p>
        </p:txBody>
      </p:sp>
      <p:sp>
        <p:nvSpPr>
          <p:cNvPr id="24580" name="Rectangle 3"/>
          <p:cNvSpPr>
            <a:spLocks noGrp="1" noChangeArrowheads="1"/>
          </p:cNvSpPr>
          <p:nvPr>
            <p:ph type="body" idx="1"/>
          </p:nvPr>
        </p:nvSpPr>
        <p:spPr>
          <a:xfrm>
            <a:off x="609600" y="1417638"/>
            <a:ext cx="10363200" cy="4754563"/>
          </a:xfrm>
        </p:spPr>
        <p:txBody>
          <a:bodyPr>
            <a:normAutofit/>
          </a:bodyPr>
          <a:lstStyle/>
          <a:p>
            <a:pPr algn="l" eaLnBrk="1" hangingPunct="1">
              <a:buFont typeface="Wingdings" panose="05000000000000000000" pitchFamily="2" charset="2"/>
              <a:buChar char="Ø"/>
            </a:pPr>
            <a:r>
              <a:rPr lang="en-US" altLang="en-US" dirty="0">
                <a:latin typeface="Cambria" panose="02040503050406030204" pitchFamily="18" charset="0"/>
              </a:rPr>
              <a:t>Interoperability—IDLs define the syntax of the interfaces:  names of functions/methods, parameters, return values, exceptions raised on errors, etc.</a:t>
            </a:r>
          </a:p>
          <a:p>
            <a:pPr algn="l" eaLnBrk="1" hangingPunct="1">
              <a:buFont typeface="Wingdings" panose="05000000000000000000" pitchFamily="2" charset="2"/>
              <a:buChar char="Ø"/>
            </a:pPr>
            <a:endParaRPr lang="en-US" altLang="en-US" dirty="0">
              <a:latin typeface="Cambria" panose="02040503050406030204" pitchFamily="18" charset="0"/>
            </a:endParaRPr>
          </a:p>
          <a:p>
            <a:pPr algn="l" eaLnBrk="1" hangingPunct="1">
              <a:buFont typeface="Wingdings" panose="05000000000000000000" pitchFamily="2" charset="2"/>
              <a:buChar char="Ø"/>
            </a:pPr>
            <a:r>
              <a:rPr lang="en-US" altLang="en-US" dirty="0">
                <a:latin typeface="Cambria" panose="02040503050406030204" pitchFamily="18" charset="0"/>
              </a:rPr>
              <a:t>Semantics is defined differently and elsewhere—the behavior of the services and clients operating </a:t>
            </a:r>
            <a:r>
              <a:rPr lang="en-US" altLang="en-US" i="1" dirty="0">
                <a:latin typeface="Cambria" panose="02040503050406030204" pitchFamily="18" charset="0"/>
              </a:rPr>
              <a:t>through</a:t>
            </a:r>
            <a:r>
              <a:rPr lang="en-US" altLang="en-US" dirty="0">
                <a:latin typeface="Cambria" panose="02040503050406030204" pitchFamily="18" charset="0"/>
              </a:rPr>
              <a:t> the defined interfaces.</a:t>
            </a:r>
          </a:p>
          <a:p>
            <a:pPr algn="l" eaLnBrk="1" hangingPunct="1">
              <a:buFont typeface="Wingdings" panose="05000000000000000000" pitchFamily="2" charset="2"/>
              <a:buChar char="Ø"/>
            </a:pPr>
            <a:endParaRPr lang="en-US" altLang="en-US" dirty="0">
              <a:latin typeface="Cambria" panose="02040503050406030204" pitchFamily="18" charset="0"/>
            </a:endParaRPr>
          </a:p>
          <a:p>
            <a:pPr algn="l" eaLnBrk="1" hangingPunct="1">
              <a:buFont typeface="Wingdings" panose="05000000000000000000" pitchFamily="2" charset="2"/>
              <a:buChar char="Ø"/>
            </a:pPr>
            <a:r>
              <a:rPr lang="en-US" altLang="en-US" dirty="0">
                <a:latin typeface="Cambria" panose="02040503050406030204" pitchFamily="18" charset="0"/>
              </a:rPr>
              <a:t>Is your code portable to another installation?</a:t>
            </a:r>
          </a:p>
          <a:p>
            <a:pPr algn="l" eaLnBrk="1" hangingPunct="1">
              <a:buFont typeface="Wingdings" panose="05000000000000000000" pitchFamily="2" charset="2"/>
              <a:buChar char="Ø"/>
            </a:pPr>
            <a:endParaRPr lang="en-US" altLang="en-US" dirty="0">
              <a:latin typeface="Cambria" panose="02040503050406030204" pitchFamily="18" charset="0"/>
            </a:endParaRPr>
          </a:p>
          <a:p>
            <a:pPr algn="l" eaLnBrk="1" hangingPunct="1">
              <a:buFont typeface="Wingdings" panose="05000000000000000000" pitchFamily="2" charset="2"/>
              <a:buChar char="Ø"/>
            </a:pPr>
            <a:r>
              <a:rPr lang="en-US" altLang="en-US" i="1" dirty="0">
                <a:latin typeface="Cambria" panose="02040503050406030204" pitchFamily="18" charset="0"/>
              </a:rPr>
              <a:t>Policy</a:t>
            </a:r>
            <a:r>
              <a:rPr lang="en-US" altLang="en-US" dirty="0">
                <a:latin typeface="Cambria" panose="02040503050406030204" pitchFamily="18" charset="0"/>
              </a:rPr>
              <a:t> separate from </a:t>
            </a:r>
            <a:r>
              <a:rPr lang="en-US" altLang="en-US" i="1" dirty="0">
                <a:latin typeface="Cambria" panose="02040503050406030204" pitchFamily="18" charset="0"/>
              </a:rPr>
              <a:t>implementation. </a:t>
            </a:r>
            <a:r>
              <a:rPr lang="en-US" altLang="en-US" dirty="0">
                <a:latin typeface="Cambria" panose="02040503050406030204" pitchFamily="18" charset="0"/>
              </a:rPr>
              <a:t>Runs on PC </a:t>
            </a:r>
            <a:r>
              <a:rPr lang="en-US" altLang="en-US" b="1" dirty="0">
                <a:latin typeface="Cambria" panose="02040503050406030204" pitchFamily="18" charset="0"/>
              </a:rPr>
              <a:t>&amp;</a:t>
            </a:r>
            <a:r>
              <a:rPr lang="en-US" altLang="en-US" dirty="0">
                <a:latin typeface="Cambria" panose="02040503050406030204" pitchFamily="18" charset="0"/>
              </a:rPr>
              <a:t> Mac</a:t>
            </a:r>
            <a:endParaRPr lang="en-US" altLang="en-US" i="1" dirty="0">
              <a:latin typeface="Cambria" panose="02040503050406030204" pitchFamily="18" charset="0"/>
            </a:endParaRPr>
          </a:p>
          <a:p>
            <a:pPr algn="l" eaLnBrk="1" hangingPunct="1">
              <a:buFont typeface="Arial" panose="020B0604020202020204" pitchFamily="34" charset="0"/>
              <a:buChar char="•"/>
            </a:pPr>
            <a:endParaRPr lang="en-US" altLang="en-US" dirty="0">
              <a:latin typeface="Cambria" panose="02040503050406030204" pitchFamily="18" charset="0"/>
            </a:endParaRPr>
          </a:p>
        </p:txBody>
      </p:sp>
    </p:spTree>
    <p:extLst>
      <p:ext uri="{BB962C8B-B14F-4D97-AF65-F5344CB8AC3E}">
        <p14:creationId xmlns:p14="http://schemas.microsoft.com/office/powerpoint/2010/main" val="3827128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0179" name="Rectangle 2"/>
          <p:cNvSpPr>
            <a:spLocks noGrp="1" noChangeArrowheads="1"/>
          </p:cNvSpPr>
          <p:nvPr>
            <p:ph type="title"/>
          </p:nvPr>
        </p:nvSpPr>
        <p:spPr/>
        <p:txBody>
          <a:bodyPr/>
          <a:lstStyle/>
          <a:p>
            <a:pPr eaLnBrk="1" hangingPunct="1"/>
            <a:r>
              <a:rPr lang="en-US" altLang="en-US" sz="4000" dirty="0">
                <a:solidFill>
                  <a:srgbClr val="7030A0"/>
                </a:solidFill>
              </a:rPr>
              <a:t>Four requirements</a:t>
            </a:r>
          </a:p>
        </p:txBody>
      </p:sp>
      <p:sp>
        <p:nvSpPr>
          <p:cNvPr id="50180" name="Rectangle 3"/>
          <p:cNvSpPr>
            <a:spLocks noGrp="1" noChangeArrowheads="1"/>
          </p:cNvSpPr>
          <p:nvPr>
            <p:ph type="body" idx="1"/>
          </p:nvPr>
        </p:nvSpPr>
        <p:spPr>
          <a:xfrm>
            <a:off x="609600" y="1524000"/>
            <a:ext cx="10972800" cy="4800600"/>
          </a:xfrm>
        </p:spPr>
        <p:txBody>
          <a:bodyPr>
            <a:normAutofit lnSpcReduction="10000"/>
          </a:bodyPr>
          <a:lstStyle/>
          <a:p>
            <a:pPr>
              <a:buFontTx/>
              <a:buAutoNum type="arabicParenBoth"/>
            </a:pPr>
            <a:r>
              <a:rPr lang="en-US" altLang="en-US" sz="2800" dirty="0">
                <a:latin typeface="Cambria" panose="02040503050406030204" pitchFamily="18" charset="0"/>
              </a:rPr>
              <a:t>Fully defined, so that all vendors can work within the same framework</a:t>
            </a:r>
          </a:p>
          <a:p>
            <a:pPr>
              <a:buFontTx/>
              <a:buAutoNum type="arabicParenBoth"/>
            </a:pPr>
            <a:endParaRPr lang="en-US" altLang="en-US" sz="2800" dirty="0">
              <a:latin typeface="Cambria" panose="02040503050406030204" pitchFamily="18" charset="0"/>
            </a:endParaRPr>
          </a:p>
          <a:p>
            <a:pPr>
              <a:buFontTx/>
              <a:buAutoNum type="arabicParenBoth"/>
            </a:pPr>
            <a:r>
              <a:rPr lang="en-US" altLang="en-US" sz="2800" dirty="0">
                <a:latin typeface="Cambria" panose="02040503050406030204" pitchFamily="18" charset="0"/>
              </a:rPr>
              <a:t>Stable over a reasonable length of time, so that the vendors have fixed development targets</a:t>
            </a:r>
          </a:p>
          <a:p>
            <a:pPr>
              <a:buFontTx/>
              <a:buAutoNum type="arabicParenBoth"/>
            </a:pPr>
            <a:endParaRPr lang="en-US" altLang="en-US" sz="2800" dirty="0">
              <a:latin typeface="Cambria" panose="02040503050406030204" pitchFamily="18" charset="0"/>
            </a:endParaRPr>
          </a:p>
          <a:p>
            <a:pPr>
              <a:buFontTx/>
              <a:buAutoNum type="arabicParenBoth"/>
            </a:pPr>
            <a:r>
              <a:rPr lang="en-US" altLang="en-US" sz="2800" dirty="0">
                <a:latin typeface="Cambria" panose="02040503050406030204" pitchFamily="18" charset="0"/>
              </a:rPr>
              <a:t>Interfaces are publicly available</a:t>
            </a:r>
          </a:p>
          <a:p>
            <a:pPr>
              <a:buFontTx/>
              <a:buAutoNum type="arabicParenBoth"/>
            </a:pPr>
            <a:endParaRPr lang="en-US" altLang="en-US" sz="2800" dirty="0">
              <a:latin typeface="Cambria" panose="02040503050406030204" pitchFamily="18" charset="0"/>
            </a:endParaRPr>
          </a:p>
          <a:p>
            <a:pPr>
              <a:buFontTx/>
              <a:buAutoNum type="arabicParenBoth"/>
            </a:pPr>
            <a:r>
              <a:rPr lang="en-US" altLang="en-US" sz="2800" dirty="0">
                <a:latin typeface="Cambria" panose="02040503050406030204" pitchFamily="18" charset="0"/>
              </a:rPr>
              <a:t>Are not under </a:t>
            </a:r>
            <a:r>
              <a:rPr lang="en-US" altLang="en-US" sz="2800" i="1" dirty="0">
                <a:latin typeface="Cambria" panose="02040503050406030204" pitchFamily="18" charset="0"/>
              </a:rPr>
              <a:t>arbitrary</a:t>
            </a:r>
            <a:r>
              <a:rPr lang="en-US" altLang="en-US" sz="2800" dirty="0">
                <a:latin typeface="Cambria" panose="02040503050406030204" pitchFamily="18" charset="0"/>
              </a:rPr>
              <a:t> control of any one firm or vendor.</a:t>
            </a:r>
          </a:p>
          <a:p>
            <a:pPr>
              <a:buFontTx/>
              <a:buAutoNum type="arabicParenBoth"/>
            </a:pPr>
            <a:endParaRPr lang="en-US" altLang="en-US" sz="2800" dirty="0">
              <a:latin typeface="Cambria" panose="02040503050406030204" pitchFamily="18" charset="0"/>
            </a:endParaRPr>
          </a:p>
          <a:p>
            <a:pPr marL="109728" indent="0" algn="ctr">
              <a:buNone/>
            </a:pPr>
            <a:r>
              <a:rPr lang="en-US" altLang="en-US" sz="2000" dirty="0">
                <a:latin typeface="Cambria" panose="02040503050406030204" pitchFamily="18" charset="0"/>
                <a:hlinkClick r:id="rId3"/>
              </a:rPr>
              <a:t>http://www.businessdictionary.com/definition/open-system.html</a:t>
            </a:r>
            <a:endParaRPr lang="en-US" altLang="en-US" sz="2000" dirty="0">
              <a:latin typeface="Cambria" panose="02040503050406030204" pitchFamily="18" charset="0"/>
            </a:endParaRPr>
          </a:p>
          <a:p>
            <a:pPr>
              <a:buFontTx/>
              <a:buAutoNum type="arabicParenBoth"/>
            </a:pPr>
            <a:endParaRPr lang="en-US" altLang="en-US" sz="2800" dirty="0">
              <a:latin typeface="Cambria" panose="02040503050406030204" pitchFamily="18" charset="0"/>
            </a:endParaRPr>
          </a:p>
          <a:p>
            <a:pPr marL="624078" indent="-514350" algn="l" eaLnBrk="1" hangingPunct="1">
              <a:buFont typeface="+mj-lt"/>
              <a:buAutoNum type="arabicPeriod"/>
            </a:pPr>
            <a:endParaRPr lang="en-US" altLang="en-US" sz="2800" dirty="0">
              <a:latin typeface="Cambria" panose="02040503050406030204" pitchFamily="18" charset="0"/>
            </a:endParaRPr>
          </a:p>
        </p:txBody>
      </p:sp>
    </p:spTree>
    <p:extLst>
      <p:ext uri="{BB962C8B-B14F-4D97-AF65-F5344CB8AC3E}">
        <p14:creationId xmlns:p14="http://schemas.microsoft.com/office/powerpoint/2010/main" val="1620406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26627" name="Rectangle 2"/>
          <p:cNvSpPr>
            <a:spLocks noGrp="1" noChangeArrowheads="1"/>
          </p:cNvSpPr>
          <p:nvPr>
            <p:ph type="title"/>
          </p:nvPr>
        </p:nvSpPr>
        <p:spPr>
          <a:xfrm>
            <a:off x="1628775" y="239713"/>
            <a:ext cx="9144000" cy="781050"/>
          </a:xfrm>
        </p:spPr>
        <p:txBody>
          <a:bodyPr/>
          <a:lstStyle/>
          <a:p>
            <a:pPr eaLnBrk="1" hangingPunct="1"/>
            <a:r>
              <a:rPr lang="en-US" altLang="en-US" sz="4000">
                <a:solidFill>
                  <a:srgbClr val="7030A0"/>
                </a:solidFill>
                <a:latin typeface="Cambria" panose="02040503050406030204" pitchFamily="18" charset="0"/>
              </a:rPr>
              <a:t>IDL – Interface Definition Language</a:t>
            </a:r>
          </a:p>
        </p:txBody>
      </p:sp>
      <p:sp>
        <p:nvSpPr>
          <p:cNvPr id="26628" name="Rectangle 3"/>
          <p:cNvSpPr>
            <a:spLocks noGrp="1" noChangeArrowheads="1"/>
          </p:cNvSpPr>
          <p:nvPr>
            <p:ph type="body" idx="1"/>
          </p:nvPr>
        </p:nvSpPr>
        <p:spPr>
          <a:xfrm>
            <a:off x="762000" y="1143000"/>
            <a:ext cx="9906000" cy="5045077"/>
          </a:xfrm>
        </p:spPr>
        <p:txBody>
          <a:bodyPr>
            <a:normAutofit fontScale="92500" lnSpcReduction="20000"/>
          </a:bodyPr>
          <a:lstStyle/>
          <a:p>
            <a:pPr algn="l" eaLnBrk="1" hangingPunct="1">
              <a:buFontTx/>
              <a:buNone/>
            </a:pPr>
            <a:endParaRPr lang="en-US" altLang="en-US" dirty="0"/>
          </a:p>
          <a:p>
            <a:pPr algn="l" eaLnBrk="1" hangingPunct="1">
              <a:buFontTx/>
              <a:buNone/>
            </a:pPr>
            <a:r>
              <a:rPr lang="en-US" altLang="en-US" dirty="0">
                <a:latin typeface="Cambria" panose="02040503050406030204" pitchFamily="18" charset="0"/>
                <a:ea typeface="Cambria" panose="02040503050406030204" pitchFamily="18" charset="0"/>
                <a:hlinkClick r:id="rId2"/>
              </a:rPr>
              <a:t>http://condor.depaul.edu/elliott/435/idl/Hello.idl.html</a:t>
            </a:r>
            <a:endParaRPr lang="en-US" altLang="en-US" dirty="0">
              <a:latin typeface="Cambria" panose="02040503050406030204" pitchFamily="18" charset="0"/>
              <a:ea typeface="Cambria" panose="02040503050406030204" pitchFamily="18" charset="0"/>
            </a:endParaRPr>
          </a:p>
          <a:p>
            <a:pPr indent="-365760"/>
            <a:endParaRPr lang="en-US" altLang="en-US" dirty="0">
              <a:latin typeface="Cambria" panose="02040503050406030204" pitchFamily="18" charset="0"/>
              <a:ea typeface="Cambria" panose="02040503050406030204" pitchFamily="18" charset="0"/>
            </a:endParaRPr>
          </a:p>
          <a:p>
            <a:pPr indent="-365760">
              <a:spcBef>
                <a:spcPts val="0"/>
              </a:spcBef>
            </a:pPr>
            <a:r>
              <a:rPr lang="en-US" altLang="en-US" dirty="0">
                <a:latin typeface="Cambria" panose="02040503050406030204" pitchFamily="18" charset="0"/>
                <a:ea typeface="Cambria" panose="02040503050406030204" pitchFamily="18" charset="0"/>
              </a:rPr>
              <a:t>Specify the names of procedures or methods, and the precise bit-streams that go through the interface in each direction.</a:t>
            </a:r>
          </a:p>
          <a:p>
            <a:pPr indent="-365760">
              <a:spcBef>
                <a:spcPts val="0"/>
              </a:spcBef>
            </a:pPr>
            <a:endParaRPr lang="en-US" altLang="en-US" dirty="0">
              <a:latin typeface="Cambria" panose="02040503050406030204" pitchFamily="18" charset="0"/>
              <a:ea typeface="Cambria" panose="02040503050406030204" pitchFamily="18" charset="0"/>
            </a:endParaRPr>
          </a:p>
          <a:p>
            <a:pPr indent="-365760">
              <a:spcBef>
                <a:spcPts val="0"/>
              </a:spcBef>
            </a:pPr>
            <a:r>
              <a:rPr lang="en-US" altLang="en-US" dirty="0">
                <a:latin typeface="Cambria" panose="02040503050406030204" pitchFamily="18" charset="0"/>
                <a:ea typeface="Cambria" panose="02040503050406030204" pitchFamily="18" charset="0"/>
              </a:rPr>
              <a:t>Require a precise language that can be checked for syntax errors by a program.</a:t>
            </a:r>
          </a:p>
          <a:p>
            <a:pPr indent="-365760">
              <a:spcBef>
                <a:spcPts val="0"/>
              </a:spcBef>
            </a:pPr>
            <a:endParaRPr lang="en-US" altLang="en-US" dirty="0">
              <a:latin typeface="Cambria" panose="02040503050406030204" pitchFamily="18" charset="0"/>
              <a:ea typeface="Cambria" panose="02040503050406030204" pitchFamily="18" charset="0"/>
            </a:endParaRPr>
          </a:p>
          <a:p>
            <a:pPr indent="-365760">
              <a:spcBef>
                <a:spcPts val="0"/>
              </a:spcBef>
            </a:pPr>
            <a:r>
              <a:rPr lang="en-US" altLang="en-US" dirty="0">
                <a:latin typeface="Cambria" panose="02040503050406030204" pitchFamily="18" charset="0"/>
                <a:ea typeface="Cambria" panose="02040503050406030204" pitchFamily="18" charset="0"/>
              </a:rPr>
              <a:t>Allow any implementation that meets the specifications of the interface.</a:t>
            </a:r>
          </a:p>
          <a:p>
            <a:pPr indent="-365760">
              <a:spcBef>
                <a:spcPts val="0"/>
              </a:spcBef>
            </a:pPr>
            <a:endParaRPr lang="en-US" altLang="en-US" dirty="0">
              <a:latin typeface="Cambria" panose="02040503050406030204" pitchFamily="18" charset="0"/>
              <a:ea typeface="Cambria" panose="02040503050406030204" pitchFamily="18" charset="0"/>
            </a:endParaRPr>
          </a:p>
          <a:p>
            <a:pPr indent="-365760">
              <a:spcBef>
                <a:spcPts val="0"/>
              </a:spcBef>
            </a:pPr>
            <a:r>
              <a:rPr lang="en-US" altLang="en-US" dirty="0">
                <a:latin typeface="Cambria" panose="02040503050406030204" pitchFamily="18" charset="0"/>
                <a:ea typeface="Cambria" panose="02040503050406030204" pitchFamily="18" charset="0"/>
              </a:rPr>
              <a:t>NOTE—Main purpose is to </a:t>
            </a:r>
            <a:r>
              <a:rPr lang="en-US" altLang="en-US" i="1" dirty="0">
                <a:latin typeface="Cambria" panose="02040503050406030204" pitchFamily="18" charset="0"/>
                <a:ea typeface="Cambria" panose="02040503050406030204" pitchFamily="18" charset="0"/>
              </a:rPr>
              <a:t>define the interface</a:t>
            </a:r>
            <a:r>
              <a:rPr lang="en-US" altLang="en-US" dirty="0">
                <a:latin typeface="Cambria" panose="02040503050406030204" pitchFamily="18" charset="0"/>
                <a:ea typeface="Cambria" panose="02040503050406030204" pitchFamily="18" charset="0"/>
              </a:rPr>
              <a:t>, and we could do this using an IDL with pencil and paper. The rest is serendipity for computer scientists.</a:t>
            </a:r>
          </a:p>
          <a:p>
            <a:pPr indent="-365760"/>
            <a:endParaRPr lang="en-US" altLang="en-US" dirty="0"/>
          </a:p>
        </p:txBody>
      </p:sp>
    </p:spTree>
    <p:extLst>
      <p:ext uri="{BB962C8B-B14F-4D97-AF65-F5344CB8AC3E}">
        <p14:creationId xmlns:p14="http://schemas.microsoft.com/office/powerpoint/2010/main" val="2302200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25603" name="Rectangle 2"/>
          <p:cNvSpPr>
            <a:spLocks noGrp="1" noChangeArrowheads="1"/>
          </p:cNvSpPr>
          <p:nvPr>
            <p:ph type="title"/>
          </p:nvPr>
        </p:nvSpPr>
        <p:spPr>
          <a:xfrm>
            <a:off x="1752600" y="599678"/>
            <a:ext cx="8534400" cy="619522"/>
          </a:xfrm>
        </p:spPr>
        <p:txBody>
          <a:bodyPr>
            <a:normAutofit fontScale="90000"/>
          </a:bodyPr>
          <a:lstStyle/>
          <a:p>
            <a:pPr eaLnBrk="1" hangingPunct="1"/>
            <a:br>
              <a:rPr lang="en-US" altLang="en-US" sz="3100" dirty="0">
                <a:solidFill>
                  <a:srgbClr val="7030A0"/>
                </a:solidFill>
                <a:latin typeface="Cambria" panose="02040503050406030204" pitchFamily="18" charset="0"/>
              </a:rPr>
            </a:br>
            <a:br>
              <a:rPr lang="en-US" altLang="en-US" sz="4000" dirty="0">
                <a:solidFill>
                  <a:srgbClr val="7030A0"/>
                </a:solidFill>
                <a:latin typeface="Cambria" panose="02040503050406030204" pitchFamily="18" charset="0"/>
              </a:rPr>
            </a:br>
            <a:endParaRPr lang="en-US" altLang="en-US" sz="4000" dirty="0">
              <a:solidFill>
                <a:srgbClr val="7030A0"/>
              </a:solidFill>
              <a:latin typeface="Cambria" panose="02040503050406030204" pitchFamily="18" charset="0"/>
            </a:endParaRPr>
          </a:p>
        </p:txBody>
      </p:sp>
      <p:sp>
        <p:nvSpPr>
          <p:cNvPr id="25604" name="Rectangle 3"/>
          <p:cNvSpPr>
            <a:spLocks noGrp="1" noChangeArrowheads="1"/>
          </p:cNvSpPr>
          <p:nvPr>
            <p:ph type="body" idx="1"/>
          </p:nvPr>
        </p:nvSpPr>
        <p:spPr>
          <a:xfrm>
            <a:off x="990600" y="1066800"/>
            <a:ext cx="10363200" cy="4953000"/>
          </a:xfrm>
        </p:spPr>
        <p:txBody>
          <a:bodyPr>
            <a:normAutofit/>
          </a:bodyPr>
          <a:lstStyle/>
          <a:p>
            <a:pPr marL="0">
              <a:buNone/>
            </a:pPr>
            <a:endParaRPr lang="en-US" altLang="en-US" sz="2800" i="1" dirty="0">
              <a:latin typeface="Cambria" panose="02040503050406030204" pitchFamily="18" charset="0"/>
              <a:ea typeface="Cambria" panose="02040503050406030204" pitchFamily="18" charset="0"/>
            </a:endParaRPr>
          </a:p>
          <a:p>
            <a:pPr indent="-365760">
              <a:buFont typeface="Wingdings" panose="05000000000000000000" pitchFamily="2" charset="2"/>
              <a:buChar char="§"/>
            </a:pPr>
            <a:r>
              <a:rPr lang="en-US" altLang="en-US" sz="2800" b="1" dirty="0">
                <a:latin typeface="Cambria" panose="02040503050406030204" pitchFamily="18" charset="0"/>
                <a:ea typeface="Cambria" panose="02040503050406030204" pitchFamily="18" charset="0"/>
              </a:rPr>
              <a:t>Publish</a:t>
            </a:r>
            <a:r>
              <a:rPr lang="en-US" altLang="en-US" sz="2800" dirty="0">
                <a:latin typeface="Cambria" panose="02040503050406030204" pitchFamily="18" charset="0"/>
                <a:ea typeface="Cambria" panose="02040503050406030204" pitchFamily="18" charset="0"/>
              </a:rPr>
              <a:t> the interface requirements – captured in the IDL –Anyone can write for (either side of) the interface: client side, server side, peer-to-peer.</a:t>
            </a:r>
          </a:p>
          <a:p>
            <a:pPr indent="-365760">
              <a:buFont typeface="Wingdings" panose="05000000000000000000" pitchFamily="2" charset="2"/>
              <a:buChar char="§"/>
            </a:pPr>
            <a:endParaRPr lang="en-US" altLang="en-US" sz="2800" dirty="0">
              <a:latin typeface="Cambria" panose="02040503050406030204" pitchFamily="18" charset="0"/>
              <a:ea typeface="Cambria" panose="02040503050406030204" pitchFamily="18" charset="0"/>
            </a:endParaRPr>
          </a:p>
          <a:p>
            <a:pPr indent="-365760">
              <a:buFont typeface="Wingdings" panose="05000000000000000000" pitchFamily="2" charset="2"/>
              <a:buChar char="§"/>
            </a:pPr>
            <a:r>
              <a:rPr lang="en-US" altLang="en-US" sz="2800" dirty="0">
                <a:latin typeface="Cambria" panose="02040503050406030204" pitchFamily="18" charset="0"/>
                <a:ea typeface="Cambria" panose="02040503050406030204" pitchFamily="18" charset="0"/>
              </a:rPr>
              <a:t>IDL – rules are so carefully specified that we can actually use them as a language fit for input to a compiler to write helper code (called stubs or skeletons) that gets us started. Methods, arguments, return values are all specified, based on their definition in the IDL.</a:t>
            </a:r>
          </a:p>
          <a:p>
            <a:pPr marL="0">
              <a:buNone/>
            </a:pPr>
            <a:endParaRPr lang="en-US" altLang="en-US" sz="2000" dirty="0"/>
          </a:p>
        </p:txBody>
      </p:sp>
    </p:spTree>
    <p:extLst>
      <p:ext uri="{BB962C8B-B14F-4D97-AF65-F5344CB8AC3E}">
        <p14:creationId xmlns:p14="http://schemas.microsoft.com/office/powerpoint/2010/main" val="511574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27651" name="Rectangle 2"/>
          <p:cNvSpPr>
            <a:spLocks noGrp="1" noChangeArrowheads="1"/>
          </p:cNvSpPr>
          <p:nvPr>
            <p:ph type="title"/>
          </p:nvPr>
        </p:nvSpPr>
        <p:spPr>
          <a:xfrm>
            <a:off x="1524000" y="0"/>
            <a:ext cx="9144000" cy="781050"/>
          </a:xfrm>
        </p:spPr>
        <p:txBody>
          <a:bodyPr>
            <a:normAutofit fontScale="90000"/>
          </a:bodyPr>
          <a:lstStyle/>
          <a:p>
            <a:pPr eaLnBrk="1" hangingPunct="1"/>
            <a:r>
              <a:rPr lang="en-US" altLang="en-US" sz="4000" dirty="0">
                <a:solidFill>
                  <a:srgbClr val="7030A0"/>
                </a:solidFill>
                <a:latin typeface="Cambria" panose="02040503050406030204" pitchFamily="18" charset="0"/>
              </a:rPr>
              <a:t>For $200,000 could you write the code?</a:t>
            </a:r>
          </a:p>
        </p:txBody>
      </p:sp>
      <p:sp>
        <p:nvSpPr>
          <p:cNvPr id="27652" name="Rectangle 3"/>
          <p:cNvSpPr>
            <a:spLocks noGrp="1" noChangeArrowheads="1"/>
          </p:cNvSpPr>
          <p:nvPr>
            <p:ph type="body" idx="1"/>
          </p:nvPr>
        </p:nvSpPr>
        <p:spPr>
          <a:xfrm>
            <a:off x="609600" y="1219200"/>
            <a:ext cx="10515600" cy="4587876"/>
          </a:xfrm>
        </p:spPr>
        <p:txBody>
          <a:bodyPr>
            <a:normAutofit/>
          </a:bodyPr>
          <a:lstStyle/>
          <a:p>
            <a:pPr indent="-365760"/>
            <a:r>
              <a:rPr lang="en-US" altLang="en-US" sz="2000" dirty="0">
                <a:latin typeface="Cambria" panose="02040503050406030204" pitchFamily="18" charset="0"/>
              </a:rPr>
              <a:t>You will write the simple server, Xu will write the simple client that allows the user to make twenty simple queries of various kinds of data in your database.</a:t>
            </a:r>
          </a:p>
          <a:p>
            <a:pPr indent="-365760"/>
            <a:endParaRPr lang="en-US" altLang="en-US" sz="2000" dirty="0">
              <a:latin typeface="Cambria" panose="02040503050406030204" pitchFamily="18" charset="0"/>
            </a:endParaRPr>
          </a:p>
          <a:p>
            <a:pPr indent="-365760"/>
            <a:r>
              <a:rPr lang="en-US" altLang="en-US" sz="2000" dirty="0">
                <a:latin typeface="Cambria" panose="02040503050406030204" pitchFamily="18" charset="0"/>
              </a:rPr>
              <a:t>The two of you have pencil and paper only and </a:t>
            </a:r>
            <a:r>
              <a:rPr lang="en-US" altLang="en-US" sz="2000" i="1" dirty="0">
                <a:latin typeface="Cambria" panose="02040503050406030204" pitchFamily="18" charset="0"/>
              </a:rPr>
              <a:t>invent an IDL</a:t>
            </a:r>
            <a:r>
              <a:rPr lang="en-US" altLang="en-US" sz="2000" dirty="0">
                <a:latin typeface="Cambria" panose="02040503050406030204" pitchFamily="18" charset="0"/>
              </a:rPr>
              <a:t>: Together you write down all the methods, arguments and return values. All the data types are </a:t>
            </a:r>
            <a:r>
              <a:rPr lang="en-US" altLang="en-US" sz="2000" i="1" dirty="0">
                <a:latin typeface="Cambria" panose="02040503050406030204" pitchFamily="18" charset="0"/>
              </a:rPr>
              <a:t>fully</a:t>
            </a:r>
            <a:r>
              <a:rPr lang="en-US" altLang="en-US" sz="2000" dirty="0">
                <a:latin typeface="Cambria" panose="02040503050406030204" pitchFamily="18" charset="0"/>
              </a:rPr>
              <a:t> defined at the bit level. You also agree on the semantics of what will be retrieved and sent back by the server.</a:t>
            </a:r>
          </a:p>
          <a:p>
            <a:pPr indent="-365760"/>
            <a:endParaRPr lang="en-US" altLang="en-US" sz="2000" dirty="0">
              <a:latin typeface="Cambria" panose="02040503050406030204" pitchFamily="18" charset="0"/>
            </a:endParaRPr>
          </a:p>
          <a:p>
            <a:pPr indent="-365760"/>
            <a:r>
              <a:rPr lang="en-US" altLang="en-US" sz="2000" dirty="0">
                <a:latin typeface="Cambria" panose="02040503050406030204" pitchFamily="18" charset="0"/>
              </a:rPr>
              <a:t>You leave for Hawaii. Xu leaves for Manchester, UK. Each has a photocopy of the sheets of paper.</a:t>
            </a:r>
          </a:p>
          <a:p>
            <a:pPr indent="-365760"/>
            <a:endParaRPr lang="en-US" altLang="en-US" sz="2000" dirty="0">
              <a:latin typeface="Cambria" panose="02040503050406030204" pitchFamily="18" charset="0"/>
            </a:endParaRPr>
          </a:p>
          <a:p>
            <a:pPr indent="-365760"/>
            <a:r>
              <a:rPr lang="en-US" altLang="en-US" sz="2000" dirty="0">
                <a:latin typeface="Cambria" panose="02040503050406030204" pitchFamily="18" charset="0"/>
              </a:rPr>
              <a:t>No communication is allowed. Xu writes in Java, and you write in C++.</a:t>
            </a:r>
          </a:p>
          <a:p>
            <a:pPr indent="-365760"/>
            <a:endParaRPr lang="en-US" altLang="en-US" sz="2000" dirty="0">
              <a:latin typeface="Cambria" panose="02040503050406030204" pitchFamily="18" charset="0"/>
            </a:endParaRPr>
          </a:p>
          <a:p>
            <a:pPr indent="-365760"/>
            <a:r>
              <a:rPr lang="en-US" altLang="en-US" sz="2000" dirty="0">
                <a:latin typeface="Cambria" panose="02040503050406030204" pitchFamily="18" charset="0"/>
              </a:rPr>
              <a:t>At 3:12 AM on June 24</a:t>
            </a:r>
            <a:r>
              <a:rPr lang="en-US" altLang="en-US" sz="2000" baseline="30000" dirty="0">
                <a:latin typeface="Cambria" panose="02040503050406030204" pitchFamily="18" charset="0"/>
              </a:rPr>
              <a:t>th</a:t>
            </a:r>
            <a:r>
              <a:rPr lang="en-US" altLang="en-US" sz="2000" dirty="0">
                <a:latin typeface="Cambria" panose="02040503050406030204" pitchFamily="18" charset="0"/>
              </a:rPr>
              <a:t> the server and client will come online. Do you want the job</a:t>
            </a:r>
            <a:r>
              <a:rPr lang="en-US" altLang="en-US" sz="2000" dirty="0"/>
              <a:t>?</a:t>
            </a:r>
          </a:p>
        </p:txBody>
      </p:sp>
    </p:spTree>
    <p:extLst>
      <p:ext uri="{BB962C8B-B14F-4D97-AF65-F5344CB8AC3E}">
        <p14:creationId xmlns:p14="http://schemas.microsoft.com/office/powerpoint/2010/main" val="4217602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31747" name="Rectangle 2"/>
          <p:cNvSpPr>
            <a:spLocks noGrp="1" noChangeArrowheads="1"/>
          </p:cNvSpPr>
          <p:nvPr>
            <p:ph type="title"/>
          </p:nvPr>
        </p:nvSpPr>
        <p:spPr>
          <a:xfrm>
            <a:off x="1676400" y="149623"/>
            <a:ext cx="9144000" cy="781050"/>
          </a:xfrm>
        </p:spPr>
        <p:txBody>
          <a:bodyPr>
            <a:normAutofit fontScale="90000"/>
          </a:bodyPr>
          <a:lstStyle/>
          <a:p>
            <a:pPr eaLnBrk="1" hangingPunct="1"/>
            <a:r>
              <a:rPr lang="en-US" altLang="en-US" sz="4000" dirty="0">
                <a:solidFill>
                  <a:srgbClr val="7030A0"/>
                </a:solidFill>
                <a:latin typeface="Cambria" panose="02040503050406030204" pitchFamily="18" charset="0"/>
              </a:rPr>
              <a:t>Policy separated from Implementation</a:t>
            </a:r>
          </a:p>
        </p:txBody>
      </p:sp>
      <p:sp>
        <p:nvSpPr>
          <p:cNvPr id="31748" name="Rectangle 3"/>
          <p:cNvSpPr>
            <a:spLocks noGrp="1" noChangeArrowheads="1"/>
          </p:cNvSpPr>
          <p:nvPr>
            <p:ph type="body" idx="1"/>
          </p:nvPr>
        </p:nvSpPr>
        <p:spPr>
          <a:xfrm>
            <a:off x="838200" y="1219200"/>
            <a:ext cx="10515600" cy="4827589"/>
          </a:xfrm>
        </p:spPr>
        <p:txBody>
          <a:bodyPr>
            <a:normAutofit/>
          </a:bodyPr>
          <a:lstStyle/>
          <a:p>
            <a:pPr indent="-365760"/>
            <a:r>
              <a:rPr lang="en-US" altLang="en-US" dirty="0"/>
              <a:t>Not only are the interfaces defined, but also the relationship of the parts of the system itself.</a:t>
            </a:r>
          </a:p>
          <a:p>
            <a:pPr indent="-365760"/>
            <a:endParaRPr lang="en-US" altLang="en-US" dirty="0"/>
          </a:p>
          <a:p>
            <a:pPr indent="-365760"/>
            <a:r>
              <a:rPr lang="en-US" altLang="en-US" dirty="0"/>
              <a:t>We can replace or update either the local system, or the remote system, without affecting the other component.</a:t>
            </a:r>
          </a:p>
          <a:p>
            <a:pPr indent="-365760"/>
            <a:endParaRPr lang="en-US" altLang="en-US" dirty="0"/>
          </a:p>
          <a:p>
            <a:pPr indent="-365760"/>
            <a:r>
              <a:rPr lang="en-US" altLang="en-US" dirty="0"/>
              <a:t>Note, for example that the programming language we use at either end is not important.</a:t>
            </a:r>
          </a:p>
          <a:p>
            <a:pPr indent="-365760"/>
            <a:endParaRPr lang="en-US" altLang="en-US" dirty="0"/>
          </a:p>
          <a:p>
            <a:pPr indent="-365760"/>
            <a:r>
              <a:rPr lang="en-US" altLang="en-US" dirty="0"/>
              <a:t>Big picture is clear. Auditing? Politics?</a:t>
            </a:r>
          </a:p>
          <a:p>
            <a:pPr indent="-365760"/>
            <a:endParaRPr lang="en-US" altLang="en-US" dirty="0"/>
          </a:p>
          <a:p>
            <a:pPr algn="l" eaLnBrk="1" hangingPunct="1">
              <a:buFontTx/>
              <a:buNone/>
            </a:pPr>
            <a:endParaRPr lang="en-US" altLang="en-US" dirty="0"/>
          </a:p>
        </p:txBody>
      </p:sp>
    </p:spTree>
    <p:extLst>
      <p:ext uri="{BB962C8B-B14F-4D97-AF65-F5344CB8AC3E}">
        <p14:creationId xmlns:p14="http://schemas.microsoft.com/office/powerpoint/2010/main" val="2442506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45059" name="Rectangle 2"/>
          <p:cNvSpPr>
            <a:spLocks noGrp="1" noChangeArrowheads="1"/>
          </p:cNvSpPr>
          <p:nvPr>
            <p:ph type="title"/>
          </p:nvPr>
        </p:nvSpPr>
        <p:spPr>
          <a:xfrm>
            <a:off x="1752600" y="152400"/>
            <a:ext cx="8794750" cy="990600"/>
          </a:xfrm>
        </p:spPr>
        <p:txBody>
          <a:bodyPr/>
          <a:lstStyle/>
          <a:p>
            <a:pPr eaLnBrk="1" hangingPunct="1"/>
            <a:r>
              <a:rPr lang="en-US" altLang="en-US" sz="4000" dirty="0">
                <a:solidFill>
                  <a:srgbClr val="7030A0"/>
                </a:solidFill>
              </a:rPr>
              <a:t>Arguments against…</a:t>
            </a:r>
          </a:p>
        </p:txBody>
      </p:sp>
      <p:sp>
        <p:nvSpPr>
          <p:cNvPr id="45060" name="Rectangle 3"/>
          <p:cNvSpPr>
            <a:spLocks noGrp="1" noChangeArrowheads="1"/>
          </p:cNvSpPr>
          <p:nvPr>
            <p:ph type="body" idx="1"/>
          </p:nvPr>
        </p:nvSpPr>
        <p:spPr>
          <a:xfrm>
            <a:off x="762000" y="1676400"/>
            <a:ext cx="10439400" cy="4365626"/>
          </a:xfrm>
        </p:spPr>
        <p:txBody>
          <a:bodyPr>
            <a:normAutofit/>
          </a:bodyPr>
          <a:lstStyle/>
          <a:p>
            <a:pPr algn="l" eaLnBrk="1" hangingPunct="1">
              <a:buFontTx/>
              <a:buNone/>
            </a:pPr>
            <a:endParaRPr lang="en-US" altLang="en-US" dirty="0"/>
          </a:p>
          <a:p>
            <a:pPr algn="l" eaLnBrk="1" hangingPunct="1"/>
            <a:r>
              <a:rPr lang="en-US" altLang="en-US" dirty="0"/>
              <a:t>In many new arenas, start-up costs may run into the tens of millions of dollars. How do we encourage companies to invest if they are not guaranteed a return?</a:t>
            </a:r>
          </a:p>
          <a:p>
            <a:pPr algn="l" eaLnBrk="1" hangingPunct="1"/>
            <a:endParaRPr lang="en-US" altLang="en-US" dirty="0"/>
          </a:p>
          <a:p>
            <a:pPr algn="l" eaLnBrk="1" hangingPunct="1"/>
            <a:r>
              <a:rPr lang="en-US" altLang="en-US" dirty="0"/>
              <a:t>Consider the development of many extremely useful drugs: suppose drug companies were not guaranteed a proprietary patent? A new drug costs $100 million to bring to market. Who would invest in making one without proprietary rights?</a:t>
            </a:r>
          </a:p>
        </p:txBody>
      </p:sp>
    </p:spTree>
    <p:extLst>
      <p:ext uri="{BB962C8B-B14F-4D97-AF65-F5344CB8AC3E}">
        <p14:creationId xmlns:p14="http://schemas.microsoft.com/office/powerpoint/2010/main" val="255586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27651" name="Rectangle 2"/>
          <p:cNvSpPr>
            <a:spLocks noGrp="1" noChangeArrowheads="1"/>
          </p:cNvSpPr>
          <p:nvPr>
            <p:ph type="title"/>
          </p:nvPr>
        </p:nvSpPr>
        <p:spPr>
          <a:xfrm>
            <a:off x="1524000" y="0"/>
            <a:ext cx="9144000" cy="781050"/>
          </a:xfrm>
        </p:spPr>
        <p:txBody>
          <a:bodyPr/>
          <a:lstStyle/>
          <a:p>
            <a:pPr eaLnBrk="1" hangingPunct="1"/>
            <a:r>
              <a:rPr lang="en-US" altLang="en-US" sz="4000" dirty="0">
                <a:solidFill>
                  <a:srgbClr val="7030A0"/>
                </a:solidFill>
                <a:latin typeface="Cambria" panose="02040503050406030204" pitchFamily="18" charset="0"/>
              </a:rPr>
              <a:t>Simple IDL example</a:t>
            </a:r>
          </a:p>
        </p:txBody>
      </p:sp>
      <p:sp>
        <p:nvSpPr>
          <p:cNvPr id="27652" name="Rectangle 3"/>
          <p:cNvSpPr>
            <a:spLocks noGrp="1" noChangeArrowheads="1"/>
          </p:cNvSpPr>
          <p:nvPr>
            <p:ph type="body" idx="1"/>
          </p:nvPr>
        </p:nvSpPr>
        <p:spPr>
          <a:xfrm>
            <a:off x="990600" y="990600"/>
            <a:ext cx="10591800" cy="4854223"/>
          </a:xfrm>
        </p:spPr>
        <p:txBody>
          <a:bodyPr>
            <a:normAutofit lnSpcReduction="10000"/>
          </a:bodyPr>
          <a:lstStyle/>
          <a:p>
            <a:pPr indent="-365760">
              <a:buNone/>
            </a:pPr>
            <a:endParaRPr lang="en-US" altLang="en-US" dirty="0"/>
          </a:p>
          <a:p>
            <a:pPr indent="-365760">
              <a:buNone/>
            </a:pPr>
            <a:r>
              <a:rPr lang="en-US" altLang="en-US" dirty="0"/>
              <a:t>Name of Remote Procedure:</a:t>
            </a:r>
          </a:p>
          <a:p>
            <a:pPr marL="365760" lvl="1" indent="-365760">
              <a:buNone/>
            </a:pPr>
            <a:r>
              <a:rPr lang="en-US" altLang="en-US" dirty="0"/>
              <a:t>Hello-IDL-World</a:t>
            </a:r>
          </a:p>
          <a:p>
            <a:pPr indent="-365760">
              <a:buNone/>
            </a:pPr>
            <a:endParaRPr lang="en-US" altLang="en-US" dirty="0"/>
          </a:p>
          <a:p>
            <a:pPr indent="-365760">
              <a:buNone/>
            </a:pPr>
            <a:r>
              <a:rPr lang="en-US" altLang="en-US" dirty="0"/>
              <a:t>Return type of Remote Procedure:</a:t>
            </a:r>
          </a:p>
          <a:p>
            <a:pPr marL="365760" lvl="1" indent="-365760">
              <a:buNone/>
            </a:pPr>
            <a:r>
              <a:rPr lang="en-US" altLang="en-US" dirty="0"/>
              <a:t>32-bit unsigned integer</a:t>
            </a:r>
          </a:p>
          <a:p>
            <a:pPr indent="-365760">
              <a:buNone/>
            </a:pPr>
            <a:endParaRPr lang="en-US" altLang="en-US" i="1" dirty="0"/>
          </a:p>
          <a:p>
            <a:pPr indent="-365760">
              <a:buNone/>
            </a:pPr>
            <a:r>
              <a:rPr lang="en-US" altLang="en-US" dirty="0"/>
              <a:t>Argument one:</a:t>
            </a:r>
          </a:p>
          <a:p>
            <a:pPr marL="365760" lvl="1" indent="-365760">
              <a:buNone/>
            </a:pPr>
            <a:r>
              <a:rPr lang="en-US" altLang="en-US" dirty="0"/>
              <a:t>32-bit unsigned integer describing the length of argument two</a:t>
            </a:r>
          </a:p>
          <a:p>
            <a:pPr marL="365760" lvl="1" indent="-365760">
              <a:buNone/>
            </a:pPr>
            <a:endParaRPr lang="en-US" altLang="en-US" dirty="0"/>
          </a:p>
          <a:p>
            <a:pPr indent="-365760">
              <a:buNone/>
            </a:pPr>
            <a:r>
              <a:rPr lang="en-US" altLang="en-US" dirty="0"/>
              <a:t>Argument two:</a:t>
            </a:r>
          </a:p>
          <a:p>
            <a:pPr marL="365760" lvl="1" indent="-365760">
              <a:buNone/>
            </a:pPr>
            <a:r>
              <a:rPr lang="en-US" altLang="en-US" sz="1600" dirty="0"/>
              <a:t>UTF-8 </a:t>
            </a:r>
            <a:r>
              <a:rPr lang="en-US" altLang="en-US" dirty="0"/>
              <a:t>character string of the length contained in argument one.</a:t>
            </a:r>
          </a:p>
        </p:txBody>
      </p:sp>
    </p:spTree>
    <p:extLst>
      <p:ext uri="{BB962C8B-B14F-4D97-AF65-F5344CB8AC3E}">
        <p14:creationId xmlns:p14="http://schemas.microsoft.com/office/powerpoint/2010/main" val="1723860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32771" name="Rectangle 2"/>
          <p:cNvSpPr>
            <a:spLocks noGrp="1" noChangeArrowheads="1"/>
          </p:cNvSpPr>
          <p:nvPr>
            <p:ph type="title"/>
          </p:nvPr>
        </p:nvSpPr>
        <p:spPr/>
        <p:txBody>
          <a:bodyPr/>
          <a:lstStyle/>
          <a:p>
            <a:pPr eaLnBrk="1" hangingPunct="1"/>
            <a:r>
              <a:rPr lang="en-US" altLang="en-US" sz="3600" dirty="0">
                <a:solidFill>
                  <a:srgbClr val="7030A0"/>
                </a:solidFill>
              </a:rPr>
              <a:t> Local Call Sequence</a:t>
            </a:r>
          </a:p>
        </p:txBody>
      </p:sp>
      <p:pic>
        <p:nvPicPr>
          <p:cNvPr id="2" name="Picture 1"/>
          <p:cNvPicPr>
            <a:picLocks noChangeAspect="1"/>
          </p:cNvPicPr>
          <p:nvPr/>
        </p:nvPicPr>
        <p:blipFill>
          <a:blip r:embed="rId3"/>
          <a:stretch>
            <a:fillRect/>
          </a:stretch>
        </p:blipFill>
        <p:spPr>
          <a:xfrm>
            <a:off x="1952626" y="1455311"/>
            <a:ext cx="8715375" cy="3267075"/>
          </a:xfrm>
          <a:prstGeom prst="rect">
            <a:avLst/>
          </a:prstGeom>
        </p:spPr>
      </p:pic>
      <p:sp>
        <p:nvSpPr>
          <p:cNvPr id="32772" name="Rectangle 6"/>
          <p:cNvSpPr>
            <a:spLocks noGrp="1" noChangeArrowheads="1"/>
          </p:cNvSpPr>
          <p:nvPr>
            <p:ph type="body" idx="1"/>
          </p:nvPr>
        </p:nvSpPr>
        <p:spPr>
          <a:xfrm>
            <a:off x="2097088" y="1344614"/>
            <a:ext cx="8570912" cy="5208587"/>
          </a:xfrm>
        </p:spPr>
        <p:txBody>
          <a:bodyPr/>
          <a:lstStyle/>
          <a:p>
            <a:pPr algn="l" eaLnBrk="1" hangingPunct="1">
              <a:buFontTx/>
              <a:buNone/>
            </a:pPr>
            <a:endParaRPr lang="en-US" altLang="en-US" sz="2000" dirty="0"/>
          </a:p>
        </p:txBody>
      </p:sp>
    </p:spTree>
    <p:extLst>
      <p:ext uri="{BB962C8B-B14F-4D97-AF65-F5344CB8AC3E}">
        <p14:creationId xmlns:p14="http://schemas.microsoft.com/office/powerpoint/2010/main" val="3256403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1000" dirty="0">
              <a:latin typeface="Times New Roman" panose="02020603050405020304" pitchFamily="18" charset="0"/>
            </a:endParaRPr>
          </a:p>
        </p:txBody>
      </p:sp>
      <p:sp>
        <p:nvSpPr>
          <p:cNvPr id="33795" name="Rectangle 2"/>
          <p:cNvSpPr>
            <a:spLocks noGrp="1" noChangeArrowheads="1"/>
          </p:cNvSpPr>
          <p:nvPr>
            <p:ph type="title"/>
          </p:nvPr>
        </p:nvSpPr>
        <p:spPr/>
        <p:txBody>
          <a:bodyPr/>
          <a:lstStyle/>
          <a:p>
            <a:pPr eaLnBrk="1" hangingPunct="1"/>
            <a:r>
              <a:rPr lang="en-US" altLang="en-US" dirty="0">
                <a:solidFill>
                  <a:srgbClr val="7030A0"/>
                </a:solidFill>
              </a:rPr>
              <a:t>Remote call structured by IDL</a:t>
            </a:r>
          </a:p>
        </p:txBody>
      </p:sp>
      <p:sp>
        <p:nvSpPr>
          <p:cNvPr id="33796" name="Rectangle 6"/>
          <p:cNvSpPr>
            <a:spLocks noGrp="1" noChangeArrowheads="1"/>
          </p:cNvSpPr>
          <p:nvPr>
            <p:ph type="body" idx="1"/>
          </p:nvPr>
        </p:nvSpPr>
        <p:spPr>
          <a:xfrm>
            <a:off x="2097088" y="1344614"/>
            <a:ext cx="8570912" cy="5208587"/>
          </a:xfrm>
        </p:spPr>
        <p:txBody>
          <a:bodyPr>
            <a:normAutofit/>
          </a:bodyPr>
          <a:lstStyle/>
          <a:p>
            <a:pPr algn="l" eaLnBrk="1" hangingPunct="1"/>
            <a:endParaRPr lang="en-US" altLang="en-US" sz="2400" dirty="0"/>
          </a:p>
          <a:p>
            <a:pPr algn="l" eaLnBrk="1" hangingPunct="1"/>
            <a:endParaRPr lang="en-US" altLang="en-US" sz="2400" dirty="0"/>
          </a:p>
        </p:txBody>
      </p:sp>
      <p:pic>
        <p:nvPicPr>
          <p:cNvPr id="2" name="Picture 1"/>
          <p:cNvPicPr>
            <a:picLocks noChangeAspect="1"/>
          </p:cNvPicPr>
          <p:nvPr/>
        </p:nvPicPr>
        <p:blipFill>
          <a:blip r:embed="rId3"/>
          <a:stretch>
            <a:fillRect/>
          </a:stretch>
        </p:blipFill>
        <p:spPr>
          <a:xfrm>
            <a:off x="2133600" y="1260216"/>
            <a:ext cx="8305800" cy="5090945"/>
          </a:xfrm>
          <a:prstGeom prst="rect">
            <a:avLst/>
          </a:prstGeom>
        </p:spPr>
      </p:pic>
    </p:spTree>
    <p:extLst>
      <p:ext uri="{BB962C8B-B14F-4D97-AF65-F5344CB8AC3E}">
        <p14:creationId xmlns:p14="http://schemas.microsoft.com/office/powerpoint/2010/main" val="99994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p:txBody>
          <a:bodyPr/>
          <a:lstStyle/>
          <a:p>
            <a:pPr eaLnBrk="1" hangingPunct="1"/>
            <a:r>
              <a:rPr lang="en-US" altLang="en-US" sz="3600">
                <a:solidFill>
                  <a:srgbClr val="7030A0"/>
                </a:solidFill>
              </a:rPr>
              <a:t>CDK</a:t>
            </a:r>
          </a:p>
        </p:txBody>
      </p:sp>
      <p:sp>
        <p:nvSpPr>
          <p:cNvPr id="4100" name="Rectangle 3"/>
          <p:cNvSpPr>
            <a:spLocks noGrp="1" noChangeArrowheads="1"/>
          </p:cNvSpPr>
          <p:nvPr>
            <p:ph type="body" idx="4294967295"/>
          </p:nvPr>
        </p:nvSpPr>
        <p:spPr>
          <a:xfrm>
            <a:off x="914400" y="1295399"/>
            <a:ext cx="9982200" cy="4419601"/>
          </a:xfrm>
        </p:spPr>
        <p:txBody>
          <a:bodyPr/>
          <a:lstStyle/>
          <a:p>
            <a:pPr algn="l" eaLnBrk="1" hangingPunct="1"/>
            <a:endParaRPr lang="en-US" altLang="en-US" sz="3200" dirty="0"/>
          </a:p>
          <a:p>
            <a:pPr algn="l" eaLnBrk="1" hangingPunct="1"/>
            <a:r>
              <a:rPr lang="en-US" altLang="en-US" sz="3200" dirty="0"/>
              <a:t>Some slides are courtesy of </a:t>
            </a:r>
            <a:r>
              <a:rPr lang="en-US" altLang="en-US" sz="3200" dirty="0" err="1"/>
              <a:t>Coulouris</a:t>
            </a:r>
            <a:r>
              <a:rPr lang="en-US" altLang="en-US" sz="3200" dirty="0"/>
              <a:t>, </a:t>
            </a:r>
            <a:r>
              <a:rPr lang="en-US" altLang="en-US" sz="3200" dirty="0" err="1"/>
              <a:t>Dollimore</a:t>
            </a:r>
            <a:r>
              <a:rPr lang="en-US" altLang="en-US" sz="3200" dirty="0"/>
              <a:t>, and </a:t>
            </a:r>
            <a:r>
              <a:rPr lang="en-US" altLang="en-US" sz="3200" dirty="0" err="1"/>
              <a:t>Kindberg</a:t>
            </a:r>
            <a:endParaRPr lang="en-US" altLang="en-US" sz="3200" dirty="0"/>
          </a:p>
          <a:p>
            <a:pPr algn="l" eaLnBrk="1" hangingPunct="1"/>
            <a:endParaRPr lang="en-US" altLang="en-US" sz="3200" dirty="0"/>
          </a:p>
          <a:p>
            <a:pPr algn="l" eaLnBrk="1" hangingPunct="1"/>
            <a:r>
              <a:rPr lang="en-US" altLang="en-US" sz="3200" i="1" dirty="0"/>
              <a:t>Distributed Systems, concepts and designs</a:t>
            </a:r>
          </a:p>
          <a:p>
            <a:pPr algn="l" eaLnBrk="1" hangingPunct="1"/>
            <a:endParaRPr lang="en-US" altLang="en-US" sz="3200" i="1" dirty="0"/>
          </a:p>
          <a:p>
            <a:pPr algn="l" eaLnBrk="1" hangingPunct="1"/>
            <a:r>
              <a:rPr lang="en-US" altLang="en-US" sz="3200" dirty="0"/>
              <a:t>This is a good alternative book, and can give you a different perspective on the material.</a:t>
            </a:r>
          </a:p>
        </p:txBody>
      </p:sp>
    </p:spTree>
    <p:extLst>
      <p:ext uri="{BB962C8B-B14F-4D97-AF65-F5344CB8AC3E}">
        <p14:creationId xmlns:p14="http://schemas.microsoft.com/office/powerpoint/2010/main" val="609271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33795" name="Rectangle 2"/>
          <p:cNvSpPr>
            <a:spLocks noGrp="1" noChangeArrowheads="1"/>
          </p:cNvSpPr>
          <p:nvPr>
            <p:ph type="title"/>
          </p:nvPr>
        </p:nvSpPr>
        <p:spPr/>
        <p:txBody>
          <a:bodyPr/>
          <a:lstStyle/>
          <a:p>
            <a:pPr eaLnBrk="1" hangingPunct="1"/>
            <a:endParaRPr lang="en-US" altLang="en-US" dirty="0">
              <a:solidFill>
                <a:srgbClr val="7030A0"/>
              </a:solidFill>
            </a:endParaRPr>
          </a:p>
        </p:txBody>
      </p:sp>
      <p:sp>
        <p:nvSpPr>
          <p:cNvPr id="33796" name="Rectangle 6"/>
          <p:cNvSpPr>
            <a:spLocks noGrp="1" noChangeArrowheads="1"/>
          </p:cNvSpPr>
          <p:nvPr>
            <p:ph type="body" idx="1"/>
          </p:nvPr>
        </p:nvSpPr>
        <p:spPr>
          <a:xfrm>
            <a:off x="2097088" y="1344614"/>
            <a:ext cx="8570912" cy="5208587"/>
          </a:xfrm>
        </p:spPr>
        <p:txBody>
          <a:bodyPr>
            <a:normAutofit/>
          </a:bodyPr>
          <a:lstStyle/>
          <a:p>
            <a:pPr algn="l" eaLnBrk="1" hangingPunct="1"/>
            <a:endParaRPr lang="en-US" altLang="en-US" sz="2400" dirty="0"/>
          </a:p>
          <a:p>
            <a:pPr algn="l" eaLnBrk="1" hangingPunct="1"/>
            <a:endParaRPr lang="en-US" altLang="en-US" sz="2400" dirty="0"/>
          </a:p>
        </p:txBody>
      </p:sp>
    </p:spTree>
    <p:extLst>
      <p:ext uri="{BB962C8B-B14F-4D97-AF65-F5344CB8AC3E}">
        <p14:creationId xmlns:p14="http://schemas.microsoft.com/office/powerpoint/2010/main" val="4069167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32771" name="Rectangle 2"/>
          <p:cNvSpPr>
            <a:spLocks noGrp="1" noChangeArrowheads="1"/>
          </p:cNvSpPr>
          <p:nvPr>
            <p:ph type="title"/>
          </p:nvPr>
        </p:nvSpPr>
        <p:spPr/>
        <p:txBody>
          <a:bodyPr/>
          <a:lstStyle/>
          <a:p>
            <a:pPr eaLnBrk="1" hangingPunct="1"/>
            <a:r>
              <a:rPr lang="en-US" altLang="en-US" sz="3600" dirty="0">
                <a:solidFill>
                  <a:srgbClr val="7030A0"/>
                </a:solidFill>
              </a:rPr>
              <a:t>Fully Distributed Algorithms</a:t>
            </a:r>
          </a:p>
        </p:txBody>
      </p:sp>
      <p:sp>
        <p:nvSpPr>
          <p:cNvPr id="32772" name="Rectangle 6"/>
          <p:cNvSpPr>
            <a:spLocks noGrp="1" noChangeArrowheads="1"/>
          </p:cNvSpPr>
          <p:nvPr>
            <p:ph type="body" idx="1"/>
          </p:nvPr>
        </p:nvSpPr>
        <p:spPr>
          <a:xfrm>
            <a:off x="914400" y="1417638"/>
            <a:ext cx="9753600" cy="5135563"/>
          </a:xfrm>
        </p:spPr>
        <p:txBody>
          <a:bodyPr/>
          <a:lstStyle/>
          <a:p>
            <a:pPr algn="l" eaLnBrk="1" hangingPunct="1">
              <a:buFontTx/>
              <a:buNone/>
            </a:pPr>
            <a:r>
              <a:rPr lang="en-US" altLang="en-US" sz="2800" dirty="0"/>
              <a:t>Characteristics of </a:t>
            </a:r>
            <a:r>
              <a:rPr lang="en-US" altLang="en-US" sz="2800" i="1" dirty="0"/>
              <a:t>fully decentralized (distributed) algorithms</a:t>
            </a:r>
            <a:r>
              <a:rPr lang="en-US" altLang="en-US" sz="2800" dirty="0"/>
              <a:t> which help with scalability:</a:t>
            </a:r>
          </a:p>
          <a:p>
            <a:pPr algn="l" eaLnBrk="1" hangingPunct="1"/>
            <a:endParaRPr lang="en-US" altLang="en-US" dirty="0"/>
          </a:p>
          <a:p>
            <a:pPr algn="l" eaLnBrk="1" hangingPunct="1"/>
            <a:r>
              <a:rPr lang="en-US" altLang="en-US" sz="2400" dirty="0"/>
              <a:t>No machine has complete information about the system state.</a:t>
            </a:r>
          </a:p>
          <a:p>
            <a:pPr algn="l" eaLnBrk="1" hangingPunct="1"/>
            <a:endParaRPr lang="en-US" altLang="en-US" sz="2400" dirty="0"/>
          </a:p>
          <a:p>
            <a:pPr algn="l" eaLnBrk="1" hangingPunct="1"/>
            <a:r>
              <a:rPr lang="en-US" altLang="en-US" sz="2400" dirty="0"/>
              <a:t>Machines make decisions based only on local information.</a:t>
            </a:r>
          </a:p>
          <a:p>
            <a:pPr algn="l" eaLnBrk="1" hangingPunct="1"/>
            <a:endParaRPr lang="en-US" altLang="en-US" sz="2400" dirty="0"/>
          </a:p>
          <a:p>
            <a:pPr algn="l" eaLnBrk="1" hangingPunct="1"/>
            <a:r>
              <a:rPr lang="en-US" altLang="en-US" sz="2400" dirty="0"/>
              <a:t>Failure of any one machine does not ruin the algorithm.</a:t>
            </a:r>
          </a:p>
          <a:p>
            <a:pPr algn="l" eaLnBrk="1" hangingPunct="1"/>
            <a:endParaRPr lang="en-US" altLang="en-US" sz="2400" dirty="0"/>
          </a:p>
          <a:p>
            <a:pPr algn="l" eaLnBrk="1" hangingPunct="1"/>
            <a:r>
              <a:rPr lang="en-US" altLang="en-US" sz="2400" dirty="0"/>
              <a:t>There is no implicit assumption that a global clock exists.</a:t>
            </a:r>
          </a:p>
        </p:txBody>
      </p:sp>
    </p:spTree>
    <p:extLst>
      <p:ext uri="{BB962C8B-B14F-4D97-AF65-F5344CB8AC3E}">
        <p14:creationId xmlns:p14="http://schemas.microsoft.com/office/powerpoint/2010/main" val="943561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33795" name="Rectangle 2"/>
          <p:cNvSpPr>
            <a:spLocks noGrp="1" noChangeArrowheads="1"/>
          </p:cNvSpPr>
          <p:nvPr>
            <p:ph type="title"/>
          </p:nvPr>
        </p:nvSpPr>
        <p:spPr/>
        <p:txBody>
          <a:bodyPr/>
          <a:lstStyle/>
          <a:p>
            <a:pPr eaLnBrk="1" hangingPunct="1"/>
            <a:endParaRPr lang="en-US" altLang="en-US" dirty="0">
              <a:solidFill>
                <a:srgbClr val="7030A0"/>
              </a:solidFill>
            </a:endParaRPr>
          </a:p>
        </p:txBody>
      </p:sp>
      <p:sp>
        <p:nvSpPr>
          <p:cNvPr id="33796" name="Rectangle 6"/>
          <p:cNvSpPr>
            <a:spLocks noGrp="1" noChangeArrowheads="1"/>
          </p:cNvSpPr>
          <p:nvPr>
            <p:ph type="body" idx="1"/>
          </p:nvPr>
        </p:nvSpPr>
        <p:spPr>
          <a:xfrm>
            <a:off x="838200" y="1600200"/>
            <a:ext cx="9829800" cy="4953001"/>
          </a:xfrm>
        </p:spPr>
        <p:txBody>
          <a:bodyPr>
            <a:normAutofit/>
          </a:bodyPr>
          <a:lstStyle/>
          <a:p>
            <a:pPr algn="l" eaLnBrk="1" hangingPunct="1"/>
            <a:endParaRPr lang="en-US" altLang="en-US" sz="2400" dirty="0"/>
          </a:p>
          <a:p>
            <a:pPr algn="l" eaLnBrk="1" hangingPunct="1"/>
            <a:r>
              <a:rPr lang="en-US" altLang="en-US" sz="2400" dirty="0"/>
              <a:t>A formal area of study</a:t>
            </a:r>
          </a:p>
          <a:p>
            <a:pPr algn="l" eaLnBrk="1" hangingPunct="1"/>
            <a:endParaRPr lang="en-US" altLang="en-US" sz="2400" dirty="0"/>
          </a:p>
          <a:p>
            <a:pPr algn="l" eaLnBrk="1" hangingPunct="1"/>
            <a:r>
              <a:rPr lang="en-US" altLang="en-US" sz="2400" dirty="0"/>
              <a:t>Largely research at this point, but valid study of algorithms that are immune to some problems of </a:t>
            </a:r>
            <a:r>
              <a:rPr lang="en-US" altLang="en-US" sz="2400" dirty="0" err="1"/>
              <a:t>DSes</a:t>
            </a:r>
            <a:endParaRPr lang="en-US" altLang="en-US" sz="2400" dirty="0"/>
          </a:p>
          <a:p>
            <a:pPr algn="l" eaLnBrk="1" hangingPunct="1"/>
            <a:endParaRPr lang="en-US" altLang="en-US" sz="2400" dirty="0"/>
          </a:p>
          <a:p>
            <a:pPr algn="l" eaLnBrk="1" hangingPunct="1"/>
            <a:r>
              <a:rPr lang="en-US" altLang="en-US" sz="2400" dirty="0"/>
              <a:t>We will not study these much. Could be a full quarter class.</a:t>
            </a:r>
          </a:p>
          <a:p>
            <a:pPr algn="l" eaLnBrk="1" hangingPunct="1"/>
            <a:endParaRPr lang="en-US" altLang="en-US" sz="2400" dirty="0"/>
          </a:p>
          <a:p>
            <a:pPr algn="l" eaLnBrk="1" hangingPunct="1"/>
            <a:r>
              <a:rPr lang="en-US" altLang="en-US" sz="2400" dirty="0"/>
              <a:t>However – I </a:t>
            </a:r>
            <a:r>
              <a:rPr lang="en-US" altLang="en-US" sz="2400" i="1" dirty="0"/>
              <a:t>do</a:t>
            </a:r>
            <a:r>
              <a:rPr lang="en-US" altLang="en-US" sz="2400" dirty="0"/>
              <a:t> require that you understand their characteristics, and know what they are for.</a:t>
            </a:r>
          </a:p>
        </p:txBody>
      </p:sp>
    </p:spTree>
    <p:extLst>
      <p:ext uri="{BB962C8B-B14F-4D97-AF65-F5344CB8AC3E}">
        <p14:creationId xmlns:p14="http://schemas.microsoft.com/office/powerpoint/2010/main" val="715793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34819" name="Rectangle 2"/>
          <p:cNvSpPr>
            <a:spLocks noGrp="1" noChangeArrowheads="1"/>
          </p:cNvSpPr>
          <p:nvPr>
            <p:ph type="title"/>
          </p:nvPr>
        </p:nvSpPr>
        <p:spPr>
          <a:xfrm>
            <a:off x="1524000" y="0"/>
            <a:ext cx="9144000" cy="781050"/>
          </a:xfrm>
        </p:spPr>
        <p:txBody>
          <a:bodyPr/>
          <a:lstStyle/>
          <a:p>
            <a:pPr eaLnBrk="1" hangingPunct="1"/>
            <a:r>
              <a:rPr lang="en-US" altLang="en-US" sz="4000" dirty="0">
                <a:solidFill>
                  <a:srgbClr val="7030A0"/>
                </a:solidFill>
                <a:latin typeface="Cambria" panose="02040503050406030204" pitchFamily="18" charset="0"/>
              </a:rPr>
              <a:t>Scale-up issues in distributed systems</a:t>
            </a:r>
          </a:p>
        </p:txBody>
      </p:sp>
      <p:sp>
        <p:nvSpPr>
          <p:cNvPr id="34820" name="Rectangle 3"/>
          <p:cNvSpPr>
            <a:spLocks noGrp="1" noChangeArrowheads="1"/>
          </p:cNvSpPr>
          <p:nvPr>
            <p:ph type="body" idx="1"/>
          </p:nvPr>
        </p:nvSpPr>
        <p:spPr>
          <a:xfrm>
            <a:off x="1990726" y="1279526"/>
            <a:ext cx="8239125" cy="4892675"/>
          </a:xfrm>
        </p:spPr>
        <p:txBody>
          <a:bodyPr/>
          <a:lstStyle/>
          <a:p>
            <a:pPr algn="l" eaLnBrk="1" hangingPunct="1">
              <a:buFontTx/>
              <a:buNone/>
            </a:pPr>
            <a:r>
              <a:rPr lang="en-US" altLang="en-US" dirty="0"/>
              <a:t>“From your desktop to the web…” </a:t>
            </a:r>
            <a:r>
              <a:rPr lang="en-US" altLang="en-US" i="1" dirty="0" err="1"/>
              <a:t>Inet</a:t>
            </a:r>
            <a:r>
              <a:rPr lang="en-US" altLang="en-US" i="1" dirty="0"/>
              <a:t>!</a:t>
            </a:r>
          </a:p>
          <a:p>
            <a:pPr algn="l" eaLnBrk="1" hangingPunct="1">
              <a:buFontTx/>
              <a:buNone/>
            </a:pPr>
            <a:endParaRPr lang="en-US" altLang="en-US" dirty="0"/>
          </a:p>
          <a:p>
            <a:pPr algn="l" eaLnBrk="1" hangingPunct="1">
              <a:buFontTx/>
              <a:buNone/>
            </a:pPr>
            <a:r>
              <a:rPr lang="en-US" altLang="en-US" dirty="0"/>
              <a:t>Size</a:t>
            </a:r>
          </a:p>
          <a:p>
            <a:pPr algn="l" eaLnBrk="1" hangingPunct="1">
              <a:buFontTx/>
              <a:buNone/>
            </a:pPr>
            <a:endParaRPr lang="en-US" altLang="en-US" dirty="0"/>
          </a:p>
          <a:p>
            <a:pPr algn="l" eaLnBrk="1" hangingPunct="1">
              <a:buFontTx/>
              <a:buNone/>
            </a:pPr>
            <a:r>
              <a:rPr lang="en-US" altLang="en-US" dirty="0"/>
              <a:t>Geography</a:t>
            </a:r>
          </a:p>
          <a:p>
            <a:pPr algn="l" eaLnBrk="1" hangingPunct="1">
              <a:buFontTx/>
              <a:buNone/>
            </a:pPr>
            <a:endParaRPr lang="en-US" altLang="en-US" dirty="0"/>
          </a:p>
          <a:p>
            <a:pPr algn="l" eaLnBrk="1" hangingPunct="1">
              <a:buFontTx/>
              <a:buNone/>
            </a:pPr>
            <a:r>
              <a:rPr lang="en-US" altLang="en-US" b="1" i="1" dirty="0"/>
              <a:t>Administration – often not discussed</a:t>
            </a:r>
          </a:p>
          <a:p>
            <a:pPr algn="l" eaLnBrk="1" hangingPunct="1">
              <a:buFontTx/>
              <a:buNone/>
            </a:pPr>
            <a:endParaRPr lang="en-US" altLang="en-US" dirty="0"/>
          </a:p>
        </p:txBody>
      </p:sp>
    </p:spTree>
    <p:extLst>
      <p:ext uri="{BB962C8B-B14F-4D97-AF65-F5344CB8AC3E}">
        <p14:creationId xmlns:p14="http://schemas.microsoft.com/office/powerpoint/2010/main" val="829686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35843" name="Rectangle 2"/>
          <p:cNvSpPr>
            <a:spLocks noGrp="1" noChangeArrowheads="1"/>
          </p:cNvSpPr>
          <p:nvPr>
            <p:ph type="title"/>
          </p:nvPr>
        </p:nvSpPr>
        <p:spPr>
          <a:xfrm>
            <a:off x="1524000" y="0"/>
            <a:ext cx="9144000" cy="781050"/>
          </a:xfrm>
        </p:spPr>
        <p:txBody>
          <a:bodyPr>
            <a:normAutofit fontScale="90000"/>
          </a:bodyPr>
          <a:lstStyle/>
          <a:p>
            <a:pPr eaLnBrk="1" hangingPunct="1"/>
            <a:r>
              <a:rPr lang="en-US" altLang="en-US" sz="4000" dirty="0">
                <a:solidFill>
                  <a:srgbClr val="7030A0"/>
                </a:solidFill>
                <a:latin typeface="Cambria" panose="02040503050406030204" pitchFamily="18" charset="0"/>
              </a:rPr>
              <a:t>Example: scale-up of online course—</a:t>
            </a:r>
            <a:r>
              <a:rPr lang="en-US" altLang="en-US" sz="4000" i="1" dirty="0">
                <a:solidFill>
                  <a:srgbClr val="7030A0"/>
                </a:solidFill>
                <a:latin typeface="Cambria" panose="02040503050406030204" pitchFamily="18" charset="0"/>
              </a:rPr>
              <a:t>size</a:t>
            </a:r>
            <a:endParaRPr lang="en-US" altLang="en-US" sz="4000" dirty="0">
              <a:solidFill>
                <a:srgbClr val="7030A0"/>
              </a:solidFill>
              <a:latin typeface="Cambria" panose="02040503050406030204" pitchFamily="18" charset="0"/>
            </a:endParaRPr>
          </a:p>
        </p:txBody>
      </p:sp>
      <p:sp>
        <p:nvSpPr>
          <p:cNvPr id="35844" name="Rectangle 3"/>
          <p:cNvSpPr>
            <a:spLocks noGrp="1" noChangeArrowheads="1"/>
          </p:cNvSpPr>
          <p:nvPr>
            <p:ph type="body" idx="1"/>
          </p:nvPr>
        </p:nvSpPr>
        <p:spPr>
          <a:xfrm>
            <a:off x="735213" y="1219200"/>
            <a:ext cx="10161387" cy="4587875"/>
          </a:xfrm>
        </p:spPr>
        <p:txBody>
          <a:bodyPr>
            <a:normAutofit lnSpcReduction="10000"/>
          </a:bodyPr>
          <a:lstStyle/>
          <a:p>
            <a:pPr algn="l" eaLnBrk="1" hangingPunct="1">
              <a:buFontTx/>
              <a:buNone/>
            </a:pPr>
            <a:endParaRPr lang="en-US" altLang="en-US" dirty="0"/>
          </a:p>
          <a:p>
            <a:pPr algn="l" eaLnBrk="1" hangingPunct="1">
              <a:buFontTx/>
              <a:buNone/>
            </a:pPr>
            <a:r>
              <a:rPr lang="en-US" altLang="en-US" dirty="0"/>
              <a:t>How many OL students can the server handle?</a:t>
            </a:r>
          </a:p>
          <a:p>
            <a:pPr algn="l" eaLnBrk="1" hangingPunct="1">
              <a:buFontTx/>
              <a:buNone/>
            </a:pPr>
            <a:endParaRPr lang="en-US" altLang="en-US" dirty="0"/>
          </a:p>
          <a:p>
            <a:pPr lvl="1" eaLnBrk="1" hangingPunct="1"/>
            <a:r>
              <a:rPr lang="en-US" altLang="en-US" sz="2800" dirty="0"/>
              <a:t>Bandwidth for the audio visual</a:t>
            </a:r>
          </a:p>
          <a:p>
            <a:pPr lvl="1" eaLnBrk="1" hangingPunct="1"/>
            <a:endParaRPr lang="en-US" altLang="en-US" sz="2800" dirty="0"/>
          </a:p>
          <a:p>
            <a:pPr lvl="1" eaLnBrk="1" hangingPunct="1"/>
            <a:r>
              <a:rPr lang="en-US" altLang="en-US" sz="2800" dirty="0"/>
              <a:t>Disk space for resources and assignments</a:t>
            </a:r>
          </a:p>
          <a:p>
            <a:pPr lvl="1" eaLnBrk="1" hangingPunct="1"/>
            <a:endParaRPr lang="en-US" altLang="en-US" sz="2800" dirty="0"/>
          </a:p>
          <a:p>
            <a:pPr lvl="1" eaLnBrk="1" hangingPunct="1"/>
            <a:r>
              <a:rPr lang="en-US" altLang="en-US" sz="2800" dirty="0"/>
              <a:t>Room in the grading links</a:t>
            </a:r>
          </a:p>
          <a:p>
            <a:pPr lvl="1" eaLnBrk="1" hangingPunct="1"/>
            <a:endParaRPr lang="en-US" altLang="en-US" sz="2800" dirty="0"/>
          </a:p>
          <a:p>
            <a:pPr lvl="1" eaLnBrk="1" hangingPunct="1"/>
            <a:r>
              <a:rPr lang="en-US" altLang="en-US" sz="2800" dirty="0" err="1"/>
              <a:t>Etc</a:t>
            </a:r>
            <a:endParaRPr lang="en-US" altLang="en-US" sz="2800" dirty="0"/>
          </a:p>
        </p:txBody>
      </p:sp>
    </p:spTree>
    <p:extLst>
      <p:ext uri="{BB962C8B-B14F-4D97-AF65-F5344CB8AC3E}">
        <p14:creationId xmlns:p14="http://schemas.microsoft.com/office/powerpoint/2010/main" val="2520416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36867" name="Rectangle 2"/>
          <p:cNvSpPr>
            <a:spLocks noGrp="1" noChangeArrowheads="1"/>
          </p:cNvSpPr>
          <p:nvPr>
            <p:ph type="title"/>
          </p:nvPr>
        </p:nvSpPr>
        <p:spPr>
          <a:xfrm>
            <a:off x="1524000" y="0"/>
            <a:ext cx="9144000" cy="781050"/>
          </a:xfrm>
        </p:spPr>
        <p:txBody>
          <a:bodyPr/>
          <a:lstStyle/>
          <a:p>
            <a:pPr eaLnBrk="1" hangingPunct="1"/>
            <a:r>
              <a:rPr lang="en-US" altLang="en-US" sz="4000" dirty="0">
                <a:solidFill>
                  <a:srgbClr val="7030A0"/>
                </a:solidFill>
                <a:latin typeface="Cambria" panose="02040503050406030204" pitchFamily="18" charset="0"/>
              </a:rPr>
              <a:t>Scaling Online class—</a:t>
            </a:r>
            <a:r>
              <a:rPr lang="en-US" altLang="en-US" sz="4000" i="1" dirty="0">
                <a:solidFill>
                  <a:srgbClr val="7030A0"/>
                </a:solidFill>
                <a:latin typeface="Cambria" panose="02040503050406030204" pitchFamily="18" charset="0"/>
              </a:rPr>
              <a:t>geography</a:t>
            </a:r>
          </a:p>
        </p:txBody>
      </p:sp>
      <p:sp>
        <p:nvSpPr>
          <p:cNvPr id="36868" name="Rectangle 3"/>
          <p:cNvSpPr>
            <a:spLocks noGrp="1" noChangeArrowheads="1"/>
          </p:cNvSpPr>
          <p:nvPr>
            <p:ph type="body" idx="1"/>
          </p:nvPr>
        </p:nvSpPr>
        <p:spPr>
          <a:xfrm>
            <a:off x="1085852" y="1371600"/>
            <a:ext cx="10115548" cy="4800601"/>
          </a:xfrm>
        </p:spPr>
        <p:txBody>
          <a:bodyPr/>
          <a:lstStyle/>
          <a:p>
            <a:pPr algn="l" eaLnBrk="1" hangingPunct="1">
              <a:buFontTx/>
              <a:buNone/>
            </a:pPr>
            <a:endParaRPr lang="en-US" altLang="en-US" sz="2800" dirty="0"/>
          </a:p>
          <a:p>
            <a:pPr algn="l" eaLnBrk="1" hangingPunct="1">
              <a:buFontTx/>
              <a:buNone/>
            </a:pPr>
            <a:r>
              <a:rPr lang="en-US" altLang="en-US" sz="2800" dirty="0"/>
              <a:t>OL: what happens when OL becomes global?</a:t>
            </a:r>
          </a:p>
          <a:p>
            <a:pPr algn="l" eaLnBrk="1" hangingPunct="1">
              <a:buFontTx/>
              <a:buNone/>
            </a:pPr>
            <a:endParaRPr lang="en-US" altLang="en-US" sz="2800" dirty="0"/>
          </a:p>
          <a:p>
            <a:pPr lvl="1" eaLnBrk="1" hangingPunct="1"/>
            <a:r>
              <a:rPr lang="en-US" altLang="en-US" sz="2800" dirty="0"/>
              <a:t>Timing problems: deadlines are in the middle of the night, fast turn-around email, foreign customs</a:t>
            </a:r>
          </a:p>
          <a:p>
            <a:pPr lvl="1" eaLnBrk="1" hangingPunct="1"/>
            <a:endParaRPr lang="en-US" altLang="en-US" sz="2800" dirty="0"/>
          </a:p>
          <a:p>
            <a:pPr lvl="1" eaLnBrk="1" hangingPunct="1"/>
            <a:r>
              <a:rPr lang="en-US" altLang="en-US" sz="2800" dirty="0"/>
              <a:t>Suppose there is a lecture on security? </a:t>
            </a:r>
            <a:r>
              <a:rPr lang="en-US" altLang="en-US" sz="2800" dirty="0" err="1"/>
              <a:t>DeFacto</a:t>
            </a:r>
            <a:r>
              <a:rPr lang="en-US" altLang="en-US" sz="2800" dirty="0"/>
              <a:t> exportation of “munitions”  Ouch!</a:t>
            </a:r>
          </a:p>
        </p:txBody>
      </p:sp>
    </p:spTree>
    <p:extLst>
      <p:ext uri="{BB962C8B-B14F-4D97-AF65-F5344CB8AC3E}">
        <p14:creationId xmlns:p14="http://schemas.microsoft.com/office/powerpoint/2010/main" val="3586318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37891" name="Rectangle 2"/>
          <p:cNvSpPr>
            <a:spLocks noGrp="1" noChangeArrowheads="1"/>
          </p:cNvSpPr>
          <p:nvPr>
            <p:ph type="title"/>
          </p:nvPr>
        </p:nvSpPr>
        <p:spPr>
          <a:xfrm>
            <a:off x="1524000" y="225425"/>
            <a:ext cx="9144000" cy="781050"/>
          </a:xfrm>
        </p:spPr>
        <p:txBody>
          <a:bodyPr/>
          <a:lstStyle/>
          <a:p>
            <a:pPr eaLnBrk="1" hangingPunct="1"/>
            <a:r>
              <a:rPr lang="en-US" altLang="en-US" sz="4000" dirty="0">
                <a:solidFill>
                  <a:srgbClr val="7030A0"/>
                </a:solidFill>
                <a:latin typeface="Cambria" panose="02040503050406030204" pitchFamily="18" charset="0"/>
              </a:rPr>
              <a:t>Scaling problem—</a:t>
            </a:r>
            <a:r>
              <a:rPr lang="en-US" altLang="en-US" sz="4000" i="1" dirty="0">
                <a:solidFill>
                  <a:srgbClr val="7030A0"/>
                </a:solidFill>
                <a:latin typeface="Cambria" panose="02040503050406030204" pitchFamily="18" charset="0"/>
              </a:rPr>
              <a:t>administration</a:t>
            </a:r>
          </a:p>
        </p:txBody>
      </p:sp>
      <p:sp>
        <p:nvSpPr>
          <p:cNvPr id="37892" name="Rectangle 3"/>
          <p:cNvSpPr>
            <a:spLocks noGrp="1" noChangeArrowheads="1"/>
          </p:cNvSpPr>
          <p:nvPr>
            <p:ph type="body" idx="1"/>
          </p:nvPr>
        </p:nvSpPr>
        <p:spPr>
          <a:xfrm>
            <a:off x="914400" y="1295400"/>
            <a:ext cx="9315451" cy="4876801"/>
          </a:xfrm>
        </p:spPr>
        <p:txBody>
          <a:bodyPr/>
          <a:lstStyle/>
          <a:p>
            <a:pPr marL="0">
              <a:buNone/>
            </a:pPr>
            <a:endParaRPr lang="en-US" altLang="en-US" dirty="0"/>
          </a:p>
          <a:p>
            <a:pPr marL="0">
              <a:buNone/>
            </a:pPr>
            <a:r>
              <a:rPr lang="en-US" altLang="en-US" dirty="0"/>
              <a:t>Administration is often </a:t>
            </a:r>
            <a:r>
              <a:rPr lang="en-US" altLang="en-US" i="1" dirty="0"/>
              <a:t>the </a:t>
            </a:r>
            <a:r>
              <a:rPr lang="en-US" altLang="en-US" dirty="0"/>
              <a:t>overlooked scale-up problem.</a:t>
            </a:r>
          </a:p>
          <a:p>
            <a:pPr marL="0">
              <a:buNone/>
            </a:pPr>
            <a:endParaRPr lang="en-US" altLang="en-US" dirty="0"/>
          </a:p>
          <a:p>
            <a:pPr marL="0">
              <a:buNone/>
            </a:pPr>
            <a:r>
              <a:rPr lang="en-US" altLang="en-US" dirty="0"/>
              <a:t>The critical issue is that the </a:t>
            </a:r>
            <a:r>
              <a:rPr lang="en-US" altLang="en-US" i="1" dirty="0"/>
              <a:t>design</a:t>
            </a:r>
            <a:r>
              <a:rPr lang="en-US" altLang="en-US" dirty="0"/>
              <a:t> of systems must often change rather than just the </a:t>
            </a:r>
            <a:r>
              <a:rPr lang="en-US" altLang="en-US" i="1" dirty="0"/>
              <a:t>size</a:t>
            </a:r>
            <a:r>
              <a:rPr lang="en-US" altLang="en-US" dirty="0"/>
              <a:t> of the resources</a:t>
            </a:r>
          </a:p>
        </p:txBody>
      </p:sp>
    </p:spTree>
    <p:extLst>
      <p:ext uri="{BB962C8B-B14F-4D97-AF65-F5344CB8AC3E}">
        <p14:creationId xmlns:p14="http://schemas.microsoft.com/office/powerpoint/2010/main" val="372773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37891" name="Rectangle 2"/>
          <p:cNvSpPr>
            <a:spLocks noGrp="1" noChangeArrowheads="1"/>
          </p:cNvSpPr>
          <p:nvPr>
            <p:ph type="title"/>
          </p:nvPr>
        </p:nvSpPr>
        <p:spPr>
          <a:xfrm>
            <a:off x="1524000" y="225425"/>
            <a:ext cx="9144000" cy="781050"/>
          </a:xfrm>
        </p:spPr>
        <p:txBody>
          <a:bodyPr>
            <a:normAutofit fontScale="90000"/>
          </a:bodyPr>
          <a:lstStyle/>
          <a:p>
            <a:pPr eaLnBrk="1" hangingPunct="1"/>
            <a:r>
              <a:rPr lang="en-US" altLang="en-US" sz="4000" dirty="0">
                <a:solidFill>
                  <a:srgbClr val="7030A0"/>
                </a:solidFill>
                <a:latin typeface="Cambria" panose="02040503050406030204" pitchFamily="18" charset="0"/>
              </a:rPr>
              <a:t>Example one: online instruction grading</a:t>
            </a:r>
          </a:p>
        </p:txBody>
      </p:sp>
      <p:sp>
        <p:nvSpPr>
          <p:cNvPr id="37892" name="Rectangle 3"/>
          <p:cNvSpPr>
            <a:spLocks noGrp="1" noChangeArrowheads="1"/>
          </p:cNvSpPr>
          <p:nvPr>
            <p:ph type="body" idx="1"/>
          </p:nvPr>
        </p:nvSpPr>
        <p:spPr>
          <a:xfrm>
            <a:off x="685800" y="1295400"/>
            <a:ext cx="10744200" cy="5029200"/>
          </a:xfrm>
        </p:spPr>
        <p:txBody>
          <a:bodyPr>
            <a:normAutofit/>
          </a:bodyPr>
          <a:lstStyle/>
          <a:p>
            <a:pPr indent="-365760">
              <a:lnSpc>
                <a:spcPct val="120000"/>
              </a:lnSpc>
              <a:buFont typeface="Wingdings" panose="05000000000000000000" pitchFamily="2" charset="2"/>
              <a:buChar char="§"/>
            </a:pPr>
            <a:r>
              <a:rPr lang="en-US" altLang="en-US" sz="2800" dirty="0">
                <a:latin typeface="Cambria" panose="02040503050406030204" pitchFamily="18" charset="0"/>
                <a:ea typeface="Cambria" panose="02040503050406030204" pitchFamily="18" charset="0"/>
              </a:rPr>
              <a:t>40 OL students: All grade assessments made by one person.</a:t>
            </a:r>
          </a:p>
          <a:p>
            <a:pPr indent="-365760">
              <a:buFont typeface="Wingdings" panose="05000000000000000000" pitchFamily="2" charset="2"/>
              <a:buChar char="§"/>
            </a:pPr>
            <a:endParaRPr lang="en-US" altLang="en-US" sz="2800" dirty="0">
              <a:latin typeface="Cambria" panose="02040503050406030204" pitchFamily="18" charset="0"/>
              <a:ea typeface="Cambria" panose="02040503050406030204" pitchFamily="18" charset="0"/>
            </a:endParaRPr>
          </a:p>
          <a:p>
            <a:pPr indent="-365760">
              <a:buFont typeface="Wingdings" panose="05000000000000000000" pitchFamily="2" charset="2"/>
              <a:buChar char="§"/>
            </a:pPr>
            <a:r>
              <a:rPr lang="en-US" altLang="en-US" sz="2800" dirty="0">
                <a:latin typeface="Cambria" panose="02040503050406030204" pitchFamily="18" charset="0"/>
                <a:ea typeface="Cambria" panose="02040503050406030204" pitchFamily="18" charset="0"/>
              </a:rPr>
              <a:t>4,000 students: A hierarchical system of graders is now needed.</a:t>
            </a:r>
          </a:p>
          <a:p>
            <a:pPr indent="-365760">
              <a:buFont typeface="Wingdings" panose="05000000000000000000" pitchFamily="2" charset="2"/>
              <a:buChar char="§"/>
            </a:pPr>
            <a:endParaRPr lang="en-US" altLang="en-US" sz="2800" dirty="0">
              <a:latin typeface="Cambria" panose="02040503050406030204" pitchFamily="18" charset="0"/>
              <a:ea typeface="Cambria" panose="02040503050406030204" pitchFamily="18" charset="0"/>
            </a:endParaRPr>
          </a:p>
          <a:p>
            <a:pPr lvl="1" indent="-365760">
              <a:buFont typeface="Wingdings" panose="05000000000000000000" pitchFamily="2" charset="2"/>
              <a:buChar char="§"/>
            </a:pPr>
            <a:r>
              <a:rPr lang="en-US" altLang="en-US" sz="2400" dirty="0">
                <a:latin typeface="Cambria" panose="02040503050406030204" pitchFamily="18" charset="0"/>
                <a:ea typeface="Cambria" panose="02040503050406030204" pitchFamily="18" charset="0"/>
              </a:rPr>
              <a:t>How do they coordinate? Meetings? Software? Groupware? Consistent responses to students?</a:t>
            </a:r>
          </a:p>
          <a:p>
            <a:pPr lvl="1" indent="-365760">
              <a:buFont typeface="Wingdings" panose="05000000000000000000" pitchFamily="2" charset="2"/>
              <a:buChar char="§"/>
            </a:pPr>
            <a:endParaRPr lang="en-US" altLang="en-US" sz="2400" dirty="0">
              <a:latin typeface="Cambria" panose="02040503050406030204" pitchFamily="18" charset="0"/>
              <a:ea typeface="Cambria" panose="02040503050406030204" pitchFamily="18" charset="0"/>
            </a:endParaRPr>
          </a:p>
          <a:p>
            <a:pPr lvl="1" indent="-365760">
              <a:buFont typeface="Wingdings" panose="05000000000000000000" pitchFamily="2" charset="2"/>
              <a:buChar char="§"/>
            </a:pPr>
            <a:r>
              <a:rPr lang="en-US" altLang="en-US" sz="2400" dirty="0">
                <a:latin typeface="Cambria" panose="02040503050406030204" pitchFamily="18" charset="0"/>
                <a:ea typeface="Cambria" panose="02040503050406030204" pitchFamily="18" charset="0"/>
              </a:rPr>
              <a:t>How do they agree on edge condition grading?</a:t>
            </a:r>
          </a:p>
          <a:p>
            <a:pPr lvl="1" indent="-365760">
              <a:buFont typeface="Wingdings" panose="05000000000000000000" pitchFamily="2" charset="2"/>
              <a:buChar char="§"/>
            </a:pPr>
            <a:endParaRPr lang="en-US" altLang="en-US" sz="2400" dirty="0">
              <a:latin typeface="Cambria" panose="02040503050406030204" pitchFamily="18" charset="0"/>
              <a:ea typeface="Cambria" panose="02040503050406030204" pitchFamily="18" charset="0"/>
            </a:endParaRPr>
          </a:p>
          <a:p>
            <a:pPr lvl="1" indent="-365760">
              <a:buFont typeface="Wingdings" panose="05000000000000000000" pitchFamily="2" charset="2"/>
              <a:buChar char="§"/>
            </a:pPr>
            <a:r>
              <a:rPr lang="en-US" altLang="en-US" sz="2400" dirty="0">
                <a:latin typeface="Cambria" panose="02040503050406030204" pitchFamily="18" charset="0"/>
                <a:ea typeface="Cambria" panose="02040503050406030204" pitchFamily="18" charset="0"/>
              </a:rPr>
              <a:t>Need graders, grader-supervisors, grader managers, grader directors.</a:t>
            </a:r>
          </a:p>
          <a:p>
            <a:pPr indent="-365760">
              <a:buFont typeface="Wingdings" panose="05000000000000000000" pitchFamily="2" charset="2"/>
              <a:buChar char="§"/>
            </a:pPr>
            <a:endParaRPr lang="en-US" altLang="en-US" dirty="0"/>
          </a:p>
        </p:txBody>
      </p:sp>
    </p:spTree>
    <p:extLst>
      <p:ext uri="{BB962C8B-B14F-4D97-AF65-F5344CB8AC3E}">
        <p14:creationId xmlns:p14="http://schemas.microsoft.com/office/powerpoint/2010/main" val="4247500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37891" name="Rectangle 2"/>
          <p:cNvSpPr>
            <a:spLocks noGrp="1" noChangeArrowheads="1"/>
          </p:cNvSpPr>
          <p:nvPr>
            <p:ph type="title"/>
          </p:nvPr>
        </p:nvSpPr>
        <p:spPr>
          <a:xfrm>
            <a:off x="1524000" y="225425"/>
            <a:ext cx="9144000" cy="781050"/>
          </a:xfrm>
        </p:spPr>
        <p:txBody>
          <a:bodyPr>
            <a:normAutofit fontScale="90000"/>
          </a:bodyPr>
          <a:lstStyle/>
          <a:p>
            <a:pPr eaLnBrk="1" hangingPunct="1"/>
            <a:r>
              <a:rPr lang="en-US" altLang="en-US" sz="4000" dirty="0">
                <a:solidFill>
                  <a:srgbClr val="7030A0"/>
                </a:solidFill>
                <a:latin typeface="Cambria" panose="02040503050406030204" pitchFamily="18" charset="0"/>
              </a:rPr>
              <a:t>Example two: systems programmer authentication</a:t>
            </a:r>
          </a:p>
        </p:txBody>
      </p:sp>
      <p:sp>
        <p:nvSpPr>
          <p:cNvPr id="37892" name="Rectangle 3"/>
          <p:cNvSpPr>
            <a:spLocks noGrp="1" noChangeArrowheads="1"/>
          </p:cNvSpPr>
          <p:nvPr>
            <p:ph type="body" idx="1"/>
          </p:nvPr>
        </p:nvSpPr>
        <p:spPr>
          <a:xfrm>
            <a:off x="1085852" y="1447800"/>
            <a:ext cx="10267948" cy="4724401"/>
          </a:xfrm>
        </p:spPr>
        <p:txBody>
          <a:bodyPr>
            <a:normAutofit/>
          </a:bodyPr>
          <a:lstStyle/>
          <a:p>
            <a:pPr indent="-365760">
              <a:buFont typeface="Wingdings" panose="05000000000000000000" pitchFamily="2" charset="2"/>
              <a:buChar char="§"/>
            </a:pPr>
            <a:endParaRPr lang="en-US" altLang="en-US" dirty="0"/>
          </a:p>
          <a:p>
            <a:pPr indent="-365760">
              <a:buFont typeface="Wingdings" panose="05000000000000000000" pitchFamily="2" charset="2"/>
              <a:buChar char="§"/>
            </a:pPr>
            <a:r>
              <a:rPr lang="en-US" altLang="en-US" dirty="0"/>
              <a:t>Single system: One local system administrator with secret keys to all local resources.</a:t>
            </a:r>
          </a:p>
          <a:p>
            <a:pPr indent="-365760">
              <a:buFont typeface="Wingdings" panose="05000000000000000000" pitchFamily="2" charset="2"/>
              <a:buChar char="§"/>
            </a:pPr>
            <a:endParaRPr lang="en-US" altLang="en-US" dirty="0"/>
          </a:p>
          <a:p>
            <a:pPr indent="-365760">
              <a:buFont typeface="Wingdings" panose="05000000000000000000" pitchFamily="2" charset="2"/>
              <a:buChar char="§"/>
            </a:pPr>
            <a:r>
              <a:rPr lang="en-US" altLang="en-US" dirty="0"/>
              <a:t>Conglomerate of systems administered non-locally: Have to </a:t>
            </a:r>
            <a:r>
              <a:rPr lang="en-US" altLang="en-US" i="1" dirty="0"/>
              <a:t>coordinate</a:t>
            </a:r>
            <a:r>
              <a:rPr lang="en-US" altLang="en-US" dirty="0"/>
              <a:t> among many administrators. This is new.</a:t>
            </a:r>
          </a:p>
          <a:p>
            <a:pPr indent="-365760">
              <a:buFont typeface="Wingdings" panose="05000000000000000000" pitchFamily="2" charset="2"/>
              <a:buChar char="§"/>
            </a:pPr>
            <a:endParaRPr lang="en-US" altLang="en-US" dirty="0"/>
          </a:p>
          <a:p>
            <a:pPr indent="-365760">
              <a:buFont typeface="Wingdings" panose="05000000000000000000" pitchFamily="2" charset="2"/>
              <a:buChar char="§"/>
            </a:pPr>
            <a:r>
              <a:rPr lang="en-US" altLang="en-US" dirty="0"/>
              <a:t>Now must create and maintain a hierarchy, or set-based system of authentication for system programmers and supervisors.</a:t>
            </a:r>
          </a:p>
        </p:txBody>
      </p:sp>
    </p:spTree>
    <p:extLst>
      <p:ext uri="{BB962C8B-B14F-4D97-AF65-F5344CB8AC3E}">
        <p14:creationId xmlns:p14="http://schemas.microsoft.com/office/powerpoint/2010/main" val="2782157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37891" name="Rectangle 2"/>
          <p:cNvSpPr>
            <a:spLocks noGrp="1" noChangeArrowheads="1"/>
          </p:cNvSpPr>
          <p:nvPr>
            <p:ph type="title"/>
          </p:nvPr>
        </p:nvSpPr>
        <p:spPr>
          <a:xfrm>
            <a:off x="1524000" y="225425"/>
            <a:ext cx="9144000" cy="781050"/>
          </a:xfrm>
        </p:spPr>
        <p:txBody>
          <a:bodyPr/>
          <a:lstStyle/>
          <a:p>
            <a:pPr eaLnBrk="1" hangingPunct="1"/>
            <a:endParaRPr lang="en-US" altLang="en-US" sz="4000" dirty="0">
              <a:solidFill>
                <a:srgbClr val="7030A0"/>
              </a:solidFill>
              <a:latin typeface="Cambria" panose="02040503050406030204" pitchFamily="18" charset="0"/>
            </a:endParaRPr>
          </a:p>
        </p:txBody>
      </p:sp>
      <p:sp>
        <p:nvSpPr>
          <p:cNvPr id="37892" name="Rectangle 3"/>
          <p:cNvSpPr>
            <a:spLocks noGrp="1" noChangeArrowheads="1"/>
          </p:cNvSpPr>
          <p:nvPr>
            <p:ph type="body" idx="1"/>
          </p:nvPr>
        </p:nvSpPr>
        <p:spPr>
          <a:xfrm>
            <a:off x="727437" y="1600200"/>
            <a:ext cx="10321563" cy="4553347"/>
          </a:xfrm>
        </p:spPr>
        <p:txBody>
          <a:bodyPr>
            <a:normAutofit/>
          </a:bodyPr>
          <a:lstStyle/>
          <a:p>
            <a:pPr indent="-365760">
              <a:buFont typeface="Wingdings" panose="05000000000000000000" pitchFamily="2" charset="2"/>
              <a:buChar char="§"/>
            </a:pPr>
            <a:endParaRPr lang="en-US" altLang="en-US" dirty="0"/>
          </a:p>
          <a:p>
            <a:pPr indent="-365760">
              <a:buFont typeface="Wingdings" panose="05000000000000000000" pitchFamily="2" charset="2"/>
              <a:buChar char="§"/>
            </a:pPr>
            <a:r>
              <a:rPr lang="en-US" altLang="en-US" dirty="0"/>
              <a:t>Administration is not a traditionally algorithm-based structure, so is often overlooked in scale-up discussions.</a:t>
            </a:r>
          </a:p>
          <a:p>
            <a:pPr indent="-365760">
              <a:buFont typeface="Wingdings" panose="05000000000000000000" pitchFamily="2" charset="2"/>
              <a:buChar char="§"/>
            </a:pPr>
            <a:endParaRPr lang="en-US" altLang="en-US" dirty="0"/>
          </a:p>
          <a:p>
            <a:pPr indent="-365760">
              <a:buFont typeface="Wingdings" panose="05000000000000000000" pitchFamily="2" charset="2"/>
              <a:buChar char="§"/>
            </a:pPr>
            <a:r>
              <a:rPr lang="en-US" altLang="en-US" dirty="0"/>
              <a:t>But because it may require fundamental changes in the </a:t>
            </a:r>
            <a:r>
              <a:rPr lang="en-US" altLang="en-US" i="1" dirty="0"/>
              <a:t>structure</a:t>
            </a:r>
            <a:r>
              <a:rPr lang="en-US" altLang="en-US" dirty="0"/>
              <a:t> of the system design it is often the </a:t>
            </a:r>
            <a:r>
              <a:rPr lang="en-US" altLang="en-US" i="1" dirty="0"/>
              <a:t>most critical bottleneck </a:t>
            </a:r>
            <a:r>
              <a:rPr lang="en-US" altLang="en-US" dirty="0"/>
              <a:t>in scaling up a distributed system.</a:t>
            </a:r>
          </a:p>
          <a:p>
            <a:pPr indent="-365760">
              <a:buFont typeface="Wingdings" panose="05000000000000000000" pitchFamily="2" charset="2"/>
              <a:buChar char="§"/>
            </a:pPr>
            <a:endParaRPr lang="en-US" altLang="en-US" dirty="0"/>
          </a:p>
          <a:p>
            <a:pPr indent="-365760">
              <a:buFont typeface="Wingdings" panose="05000000000000000000" pitchFamily="2" charset="2"/>
              <a:buChar char="§"/>
            </a:pPr>
            <a:r>
              <a:rPr lang="en-US" altLang="en-US" dirty="0"/>
              <a:t>As a distributed systems expert, you must know this. Can you explain the concept to a roomful of people?</a:t>
            </a:r>
          </a:p>
        </p:txBody>
      </p:sp>
    </p:spTree>
    <p:extLst>
      <p:ext uri="{BB962C8B-B14F-4D97-AF65-F5344CB8AC3E}">
        <p14:creationId xmlns:p14="http://schemas.microsoft.com/office/powerpoint/2010/main" val="207868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p:txBody>
          <a:bodyPr>
            <a:normAutofit/>
          </a:bodyPr>
          <a:lstStyle/>
          <a:p>
            <a:pPr eaLnBrk="1" hangingPunct="1"/>
            <a:r>
              <a:rPr lang="en-US" altLang="en-US" sz="3600" dirty="0">
                <a:solidFill>
                  <a:srgbClr val="7030A0"/>
                </a:solidFill>
              </a:rPr>
              <a:t>Keep your toolbox open this quarter…</a:t>
            </a:r>
          </a:p>
        </p:txBody>
      </p:sp>
      <p:sp>
        <p:nvSpPr>
          <p:cNvPr id="4100" name="Rectangle 3"/>
          <p:cNvSpPr>
            <a:spLocks noGrp="1" noChangeArrowheads="1"/>
          </p:cNvSpPr>
          <p:nvPr>
            <p:ph type="body" idx="4294967295"/>
          </p:nvPr>
        </p:nvSpPr>
        <p:spPr>
          <a:xfrm>
            <a:off x="1801813" y="1269207"/>
            <a:ext cx="8875712" cy="5086350"/>
          </a:xfrm>
        </p:spPr>
        <p:txBody>
          <a:bodyPr/>
          <a:lstStyle/>
          <a:p>
            <a:pPr algn="l" eaLnBrk="1" hangingPunct="1"/>
            <a:r>
              <a:rPr lang="en-US" altLang="en-US" sz="2800" dirty="0"/>
              <a:t>We will fill it with distributed systems techniques and tools during each lecture.</a:t>
            </a:r>
          </a:p>
          <a:p>
            <a:pPr algn="l" eaLnBrk="1" hangingPunct="1"/>
            <a:endParaRPr lang="en-US" altLang="en-US" sz="2800" dirty="0"/>
          </a:p>
          <a:p>
            <a:pPr algn="l" eaLnBrk="1" hangingPunct="1"/>
            <a:r>
              <a:rPr lang="en-US" altLang="en-US" sz="2800" dirty="0"/>
              <a:t>Imagine you are in a room full of professionals. What expertise do you bring to the discussion because of your distributed systems background? Can you </a:t>
            </a:r>
            <a:r>
              <a:rPr lang="en-US" altLang="en-US" sz="2800" i="1" dirty="0"/>
              <a:t>teach</a:t>
            </a:r>
            <a:r>
              <a:rPr lang="en-US" altLang="en-US" sz="2800" dirty="0"/>
              <a:t> the concepts?</a:t>
            </a:r>
          </a:p>
          <a:p>
            <a:pPr algn="l" eaLnBrk="1" hangingPunct="1"/>
            <a:endParaRPr lang="en-US" altLang="en-US" sz="3200" dirty="0"/>
          </a:p>
          <a:p>
            <a:pPr algn="l" eaLnBrk="1" hangingPunct="1"/>
            <a:endParaRPr lang="en-US" altLang="en-US" sz="3200" dirty="0"/>
          </a:p>
        </p:txBody>
      </p:sp>
      <p:pic>
        <p:nvPicPr>
          <p:cNvPr id="5" name="Picture 2" descr="The Home Depot 19 in. Plastic Tool Box with Metal Latches and Removable Tool Tr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4340225"/>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8625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37891" name="Rectangle 2"/>
          <p:cNvSpPr>
            <a:spLocks noGrp="1" noChangeArrowheads="1"/>
          </p:cNvSpPr>
          <p:nvPr>
            <p:ph type="title"/>
          </p:nvPr>
        </p:nvSpPr>
        <p:spPr>
          <a:xfrm>
            <a:off x="1524000" y="225425"/>
            <a:ext cx="9144000" cy="781050"/>
          </a:xfrm>
        </p:spPr>
        <p:txBody>
          <a:bodyPr/>
          <a:lstStyle/>
          <a:p>
            <a:pPr eaLnBrk="1" hangingPunct="1"/>
            <a:r>
              <a:rPr lang="en-US" altLang="en-US" sz="4000" dirty="0">
                <a:solidFill>
                  <a:srgbClr val="7030A0"/>
                </a:solidFill>
                <a:latin typeface="Cambria" panose="02040503050406030204" pitchFamily="18" charset="0"/>
              </a:rPr>
              <a:t>Add to your professional’s tool box</a:t>
            </a:r>
          </a:p>
        </p:txBody>
      </p:sp>
      <p:sp>
        <p:nvSpPr>
          <p:cNvPr id="37892" name="Rectangle 3"/>
          <p:cNvSpPr>
            <a:spLocks noGrp="1" noChangeArrowheads="1"/>
          </p:cNvSpPr>
          <p:nvPr>
            <p:ph type="body" idx="1"/>
          </p:nvPr>
        </p:nvSpPr>
        <p:spPr>
          <a:xfrm>
            <a:off x="914400" y="1447800"/>
            <a:ext cx="10363200" cy="4724401"/>
          </a:xfrm>
        </p:spPr>
        <p:txBody>
          <a:bodyPr>
            <a:normAutofit/>
          </a:bodyPr>
          <a:lstStyle/>
          <a:p>
            <a:pPr indent="-365760">
              <a:buFont typeface="Wingdings" panose="05000000000000000000" pitchFamily="2" charset="2"/>
              <a:buChar char="§"/>
            </a:pPr>
            <a:r>
              <a:rPr lang="en-US" altLang="en-US" sz="2400" dirty="0"/>
              <a:t>When discussing current </a:t>
            </a:r>
            <a:r>
              <a:rPr lang="en-US" altLang="en-US" sz="2400" i="1" dirty="0"/>
              <a:t>or future</a:t>
            </a:r>
            <a:r>
              <a:rPr lang="en-US" altLang="en-US" sz="2400" dirty="0"/>
              <a:t> scale-up possibilities, have you examined difficulties with scaling up </a:t>
            </a:r>
            <a:r>
              <a:rPr lang="en-US" altLang="en-US" sz="2400" i="1" dirty="0"/>
              <a:t>administration</a:t>
            </a:r>
            <a:r>
              <a:rPr lang="en-US" altLang="en-US" sz="2400" dirty="0"/>
              <a:t>?</a:t>
            </a:r>
          </a:p>
          <a:p>
            <a:pPr indent="-365760">
              <a:buFont typeface="Wingdings" panose="05000000000000000000" pitchFamily="2" charset="2"/>
              <a:buChar char="§"/>
            </a:pPr>
            <a:endParaRPr lang="en-US" altLang="en-US" sz="2400" dirty="0"/>
          </a:p>
          <a:p>
            <a:pPr indent="-365760">
              <a:buFont typeface="Wingdings" panose="05000000000000000000" pitchFamily="2" charset="2"/>
              <a:buChar char="§"/>
            </a:pPr>
            <a:r>
              <a:rPr lang="en-US" altLang="en-US" sz="2400" dirty="0"/>
              <a:t>Do you need to design now for future scale-up with regard to administration?</a:t>
            </a:r>
          </a:p>
          <a:p>
            <a:pPr indent="-365760">
              <a:buFont typeface="Wingdings" panose="05000000000000000000" pitchFamily="2" charset="2"/>
              <a:buChar char="§"/>
            </a:pPr>
            <a:endParaRPr lang="en-US" altLang="en-US" dirty="0"/>
          </a:p>
          <a:p>
            <a:pPr indent="-365760">
              <a:buFont typeface="Wingdings" panose="05000000000000000000" pitchFamily="2" charset="2"/>
              <a:buChar char="§"/>
            </a:pPr>
            <a:endParaRPr lang="en-US" altLang="en-US" dirty="0"/>
          </a:p>
        </p:txBody>
      </p:sp>
      <p:pic>
        <p:nvPicPr>
          <p:cNvPr id="1026" name="Picture 2" descr="The Home Depot 19 in. Plastic Tool Box with Metal Latches and Removable Tool Tr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5800" y="3706812"/>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7291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32771" name="Rectangle 2"/>
          <p:cNvSpPr>
            <a:spLocks noGrp="1" noChangeArrowheads="1"/>
          </p:cNvSpPr>
          <p:nvPr>
            <p:ph type="title"/>
          </p:nvPr>
        </p:nvSpPr>
        <p:spPr/>
        <p:txBody>
          <a:bodyPr/>
          <a:lstStyle/>
          <a:p>
            <a:pPr eaLnBrk="1" hangingPunct="1"/>
            <a:r>
              <a:rPr lang="en-US" altLang="en-US" sz="3600" dirty="0">
                <a:solidFill>
                  <a:srgbClr val="7030A0"/>
                </a:solidFill>
              </a:rPr>
              <a:t> Recall: Local Call Sequence</a:t>
            </a:r>
          </a:p>
        </p:txBody>
      </p:sp>
      <p:pic>
        <p:nvPicPr>
          <p:cNvPr id="2" name="Picture 1"/>
          <p:cNvPicPr>
            <a:picLocks noChangeAspect="1"/>
          </p:cNvPicPr>
          <p:nvPr/>
        </p:nvPicPr>
        <p:blipFill>
          <a:blip r:embed="rId3"/>
          <a:stretch>
            <a:fillRect/>
          </a:stretch>
        </p:blipFill>
        <p:spPr>
          <a:xfrm>
            <a:off x="1933576" y="2093058"/>
            <a:ext cx="8715375" cy="3267075"/>
          </a:xfrm>
          <a:prstGeom prst="rect">
            <a:avLst/>
          </a:prstGeom>
        </p:spPr>
      </p:pic>
      <p:sp>
        <p:nvSpPr>
          <p:cNvPr id="32772" name="Rectangle 6"/>
          <p:cNvSpPr>
            <a:spLocks noGrp="1" noChangeArrowheads="1"/>
          </p:cNvSpPr>
          <p:nvPr>
            <p:ph type="body" idx="1"/>
          </p:nvPr>
        </p:nvSpPr>
        <p:spPr>
          <a:xfrm>
            <a:off x="2196306" y="1377951"/>
            <a:ext cx="8189912" cy="3810000"/>
          </a:xfrm>
        </p:spPr>
        <p:txBody>
          <a:bodyPr/>
          <a:lstStyle/>
          <a:p>
            <a:pPr algn="l" eaLnBrk="1" hangingPunct="1">
              <a:buFontTx/>
              <a:buNone/>
            </a:pPr>
            <a:r>
              <a:rPr lang="en-US" altLang="en-US" sz="2000" dirty="0"/>
              <a:t>Both routines are in the same process, on the same computer:</a:t>
            </a:r>
          </a:p>
          <a:p>
            <a:pPr algn="l" eaLnBrk="1" hangingPunct="1">
              <a:buFontTx/>
              <a:buNone/>
            </a:pPr>
            <a:endParaRPr lang="en-US" altLang="en-US" sz="2000" dirty="0"/>
          </a:p>
        </p:txBody>
      </p:sp>
    </p:spTree>
    <p:extLst>
      <p:ext uri="{BB962C8B-B14F-4D97-AF65-F5344CB8AC3E}">
        <p14:creationId xmlns:p14="http://schemas.microsoft.com/office/powerpoint/2010/main" val="411802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38915" name="Rectangle 2"/>
          <p:cNvSpPr>
            <a:spLocks noGrp="1" noChangeArrowheads="1"/>
          </p:cNvSpPr>
          <p:nvPr>
            <p:ph type="title"/>
          </p:nvPr>
        </p:nvSpPr>
        <p:spPr>
          <a:xfrm>
            <a:off x="1524000" y="284163"/>
            <a:ext cx="9144000" cy="781050"/>
          </a:xfrm>
        </p:spPr>
        <p:txBody>
          <a:bodyPr>
            <a:normAutofit fontScale="90000"/>
          </a:bodyPr>
          <a:lstStyle/>
          <a:p>
            <a:pPr eaLnBrk="1" hangingPunct="1"/>
            <a:r>
              <a:rPr lang="en-US" altLang="en-US" sz="4000" dirty="0">
                <a:solidFill>
                  <a:srgbClr val="7030A0"/>
                </a:solidFill>
                <a:latin typeface="Cambria" panose="02040503050406030204" pitchFamily="18" charset="0"/>
              </a:rPr>
              <a:t>Traditional </a:t>
            </a:r>
            <a:r>
              <a:rPr lang="en-US" altLang="en-US" sz="4000" i="1" dirty="0">
                <a:solidFill>
                  <a:srgbClr val="7030A0"/>
                </a:solidFill>
                <a:latin typeface="Cambria" panose="02040503050406030204" pitchFamily="18" charset="0"/>
              </a:rPr>
              <a:t>blocking</a:t>
            </a:r>
            <a:r>
              <a:rPr lang="en-US" altLang="en-US" sz="4000" dirty="0">
                <a:solidFill>
                  <a:srgbClr val="7030A0"/>
                </a:solidFill>
                <a:latin typeface="Cambria" panose="02040503050406030204" pitchFamily="18" charset="0"/>
              </a:rPr>
              <a:t> (synchronous) calls—works fine with local systems.</a:t>
            </a:r>
          </a:p>
        </p:txBody>
      </p:sp>
      <p:sp>
        <p:nvSpPr>
          <p:cNvPr id="38916" name="Rectangle 3"/>
          <p:cNvSpPr>
            <a:spLocks noGrp="1" noChangeArrowheads="1"/>
          </p:cNvSpPr>
          <p:nvPr>
            <p:ph type="body" idx="1"/>
          </p:nvPr>
        </p:nvSpPr>
        <p:spPr>
          <a:xfrm>
            <a:off x="1143000" y="1447800"/>
            <a:ext cx="9753600" cy="4724401"/>
          </a:xfrm>
        </p:spPr>
        <p:txBody>
          <a:bodyPr>
            <a:normAutofit lnSpcReduction="10000"/>
          </a:bodyPr>
          <a:lstStyle/>
          <a:p>
            <a:pPr algn="l" eaLnBrk="1" hangingPunct="1">
              <a:buFontTx/>
              <a:buNone/>
            </a:pPr>
            <a:endParaRPr lang="en-US" altLang="en-US" sz="2000" i="1" dirty="0"/>
          </a:p>
          <a:p>
            <a:pPr indent="-365760">
              <a:buFont typeface="Wingdings" panose="05000000000000000000" pitchFamily="2" charset="2"/>
              <a:buChar char="§"/>
            </a:pPr>
            <a:r>
              <a:rPr lang="en-US" altLang="en-US" sz="2400" dirty="0"/>
              <a:t>Make a procedure call, and the caller does nothing until the call returns.</a:t>
            </a:r>
          </a:p>
          <a:p>
            <a:pPr indent="-365760">
              <a:buFont typeface="Wingdings" panose="05000000000000000000" pitchFamily="2" charset="2"/>
              <a:buChar char="§"/>
            </a:pPr>
            <a:endParaRPr lang="en-US" altLang="en-US" sz="2400" dirty="0"/>
          </a:p>
          <a:p>
            <a:pPr indent="-365760">
              <a:buFont typeface="Wingdings" panose="05000000000000000000" pitchFamily="2" charset="2"/>
              <a:buChar char="§"/>
            </a:pPr>
            <a:r>
              <a:rPr lang="en-US" altLang="en-US" sz="2400" dirty="0"/>
              <a:t> Millionths of a second to make the call.</a:t>
            </a:r>
          </a:p>
          <a:p>
            <a:pPr indent="-365760">
              <a:buFont typeface="Wingdings" panose="05000000000000000000" pitchFamily="2" charset="2"/>
              <a:buChar char="§"/>
            </a:pPr>
            <a:endParaRPr lang="en-US" altLang="en-US" sz="2400" dirty="0"/>
          </a:p>
          <a:p>
            <a:pPr indent="-365760">
              <a:buFont typeface="Wingdings" panose="05000000000000000000" pitchFamily="2" charset="2"/>
              <a:buChar char="§"/>
            </a:pPr>
            <a:r>
              <a:rPr lang="en-US" altLang="en-US" sz="2400" dirty="0"/>
              <a:t>If the called procedure fails, the calling procedure is probably failing too because they are typically on the same computer in the same process. If one routine dies, the other dies too.</a:t>
            </a:r>
          </a:p>
          <a:p>
            <a:pPr indent="-365760">
              <a:buFont typeface="Wingdings" panose="05000000000000000000" pitchFamily="2" charset="2"/>
              <a:buChar char="§"/>
            </a:pPr>
            <a:endParaRPr lang="en-US" altLang="en-US" sz="2400" dirty="0"/>
          </a:p>
          <a:p>
            <a:pPr indent="-365760">
              <a:buFont typeface="Wingdings" panose="05000000000000000000" pitchFamily="2" charset="2"/>
              <a:buChar char="§"/>
            </a:pPr>
            <a:r>
              <a:rPr lang="en-US" altLang="en-US" sz="2400" dirty="0"/>
              <a:t>Because the CPU is busy with the subroutine call it is not available to the caller routine anyway.</a:t>
            </a:r>
          </a:p>
        </p:txBody>
      </p:sp>
    </p:spTree>
    <p:extLst>
      <p:ext uri="{BB962C8B-B14F-4D97-AF65-F5344CB8AC3E}">
        <p14:creationId xmlns:p14="http://schemas.microsoft.com/office/powerpoint/2010/main" val="2337088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73731" name="Rectangle 2"/>
          <p:cNvSpPr>
            <a:spLocks noGrp="1" noChangeArrowheads="1"/>
          </p:cNvSpPr>
          <p:nvPr>
            <p:ph type="title"/>
          </p:nvPr>
        </p:nvSpPr>
        <p:spPr/>
        <p:txBody>
          <a:bodyPr/>
          <a:lstStyle/>
          <a:p>
            <a:pPr eaLnBrk="1" hangingPunct="1"/>
            <a:r>
              <a:rPr lang="en-US" altLang="en-US">
                <a:solidFill>
                  <a:srgbClr val="7030A0"/>
                </a:solidFill>
              </a:rPr>
              <a:t>Clients and Servers</a:t>
            </a:r>
          </a:p>
        </p:txBody>
      </p:sp>
      <p:sp>
        <p:nvSpPr>
          <p:cNvPr id="73732" name="Rectangle 3"/>
          <p:cNvSpPr>
            <a:spLocks noGrp="1" noChangeArrowheads="1"/>
          </p:cNvSpPr>
          <p:nvPr>
            <p:ph type="body" idx="1"/>
          </p:nvPr>
        </p:nvSpPr>
        <p:spPr/>
        <p:txBody>
          <a:bodyPr>
            <a:normAutofit/>
          </a:bodyPr>
          <a:lstStyle/>
          <a:p>
            <a:pPr eaLnBrk="1" hangingPunct="1">
              <a:buFontTx/>
              <a:buNone/>
            </a:pPr>
            <a:r>
              <a:rPr lang="en-US" altLang="en-US" sz="2400" dirty="0"/>
              <a:t>Synchronous (blocking) calls between a client and a server are similar to a local subroutine call:</a:t>
            </a:r>
          </a:p>
        </p:txBody>
      </p:sp>
      <p:pic>
        <p:nvPicPr>
          <p:cNvPr id="73734" name="Picture 5"/>
          <p:cNvPicPr>
            <a:picLocks noChangeAspect="1" noChangeArrowheads="1"/>
          </p:cNvPicPr>
          <p:nvPr/>
        </p:nvPicPr>
        <p:blipFill>
          <a:blip r:embed="rId2">
            <a:extLst>
              <a:ext uri="{28A0092B-C50C-407E-A947-70E740481C1C}">
                <a14:useLocalDpi xmlns:a14="http://schemas.microsoft.com/office/drawing/2010/main" val="0"/>
              </a:ext>
            </a:extLst>
          </a:blip>
          <a:srcRect l="32924" t="46828" r="30144" b="40483"/>
          <a:stretch>
            <a:fillRect/>
          </a:stretch>
        </p:blipFill>
        <p:spPr bwMode="auto">
          <a:xfrm>
            <a:off x="2971800" y="2586067"/>
            <a:ext cx="6662736" cy="3018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03657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33795" name="Rectangle 2"/>
          <p:cNvSpPr>
            <a:spLocks noGrp="1" noChangeArrowheads="1"/>
          </p:cNvSpPr>
          <p:nvPr>
            <p:ph type="title"/>
          </p:nvPr>
        </p:nvSpPr>
        <p:spPr/>
        <p:txBody>
          <a:bodyPr/>
          <a:lstStyle/>
          <a:p>
            <a:pPr eaLnBrk="1" hangingPunct="1"/>
            <a:r>
              <a:rPr lang="en-US" altLang="en-US" dirty="0">
                <a:solidFill>
                  <a:srgbClr val="7030A0"/>
                </a:solidFill>
              </a:rPr>
              <a:t>Recall: remote call structure</a:t>
            </a:r>
          </a:p>
        </p:txBody>
      </p:sp>
      <p:sp>
        <p:nvSpPr>
          <p:cNvPr id="33796" name="Rectangle 6"/>
          <p:cNvSpPr>
            <a:spLocks noGrp="1" noChangeArrowheads="1"/>
          </p:cNvSpPr>
          <p:nvPr>
            <p:ph type="body" idx="1"/>
          </p:nvPr>
        </p:nvSpPr>
        <p:spPr>
          <a:xfrm>
            <a:off x="2097088" y="1344614"/>
            <a:ext cx="8570912" cy="5208587"/>
          </a:xfrm>
        </p:spPr>
        <p:txBody>
          <a:bodyPr>
            <a:normAutofit/>
          </a:bodyPr>
          <a:lstStyle/>
          <a:p>
            <a:pPr marL="109728" indent="0">
              <a:buNone/>
            </a:pPr>
            <a:r>
              <a:rPr lang="en-US" altLang="en-US" sz="2400" dirty="0"/>
              <a:t>Calling routine and called routine on different computers:</a:t>
            </a:r>
          </a:p>
        </p:txBody>
      </p:sp>
      <p:pic>
        <p:nvPicPr>
          <p:cNvPr id="2" name="Picture 1"/>
          <p:cNvPicPr>
            <a:picLocks noChangeAspect="1"/>
          </p:cNvPicPr>
          <p:nvPr/>
        </p:nvPicPr>
        <p:blipFill>
          <a:blip r:embed="rId3"/>
          <a:stretch>
            <a:fillRect/>
          </a:stretch>
        </p:blipFill>
        <p:spPr>
          <a:xfrm>
            <a:off x="2209800" y="2003801"/>
            <a:ext cx="7467600" cy="4577180"/>
          </a:xfrm>
          <a:prstGeom prst="rect">
            <a:avLst/>
          </a:prstGeom>
        </p:spPr>
      </p:pic>
    </p:spTree>
    <p:extLst>
      <p:ext uri="{BB962C8B-B14F-4D97-AF65-F5344CB8AC3E}">
        <p14:creationId xmlns:p14="http://schemas.microsoft.com/office/powerpoint/2010/main" val="16372993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38915" name="Rectangle 2"/>
          <p:cNvSpPr>
            <a:spLocks noGrp="1" noChangeArrowheads="1"/>
          </p:cNvSpPr>
          <p:nvPr>
            <p:ph type="title"/>
          </p:nvPr>
        </p:nvSpPr>
        <p:spPr>
          <a:xfrm>
            <a:off x="1524000" y="284163"/>
            <a:ext cx="9144000" cy="781050"/>
          </a:xfrm>
        </p:spPr>
        <p:txBody>
          <a:bodyPr>
            <a:normAutofit fontScale="90000"/>
          </a:bodyPr>
          <a:lstStyle/>
          <a:p>
            <a:pPr eaLnBrk="1" hangingPunct="1"/>
            <a:r>
              <a:rPr lang="en-US" altLang="en-US" sz="4000" dirty="0">
                <a:solidFill>
                  <a:srgbClr val="7030A0"/>
                </a:solidFill>
                <a:latin typeface="Cambria" panose="02040503050406030204" pitchFamily="18" charset="0"/>
              </a:rPr>
              <a:t>Traditional </a:t>
            </a:r>
            <a:r>
              <a:rPr lang="en-US" altLang="en-US" sz="4000" i="1" dirty="0">
                <a:solidFill>
                  <a:srgbClr val="7030A0"/>
                </a:solidFill>
                <a:latin typeface="Cambria" panose="02040503050406030204" pitchFamily="18" charset="0"/>
              </a:rPr>
              <a:t>blocking</a:t>
            </a:r>
            <a:r>
              <a:rPr lang="en-US" altLang="en-US" sz="4000" dirty="0">
                <a:solidFill>
                  <a:srgbClr val="7030A0"/>
                </a:solidFill>
                <a:latin typeface="Cambria" panose="02040503050406030204" pitchFamily="18" charset="0"/>
              </a:rPr>
              <a:t> calls—problems in a distributed system</a:t>
            </a:r>
          </a:p>
        </p:txBody>
      </p:sp>
      <p:sp>
        <p:nvSpPr>
          <p:cNvPr id="38916" name="Rectangle 3"/>
          <p:cNvSpPr>
            <a:spLocks noGrp="1" noChangeArrowheads="1"/>
          </p:cNvSpPr>
          <p:nvPr>
            <p:ph type="body" idx="1"/>
          </p:nvPr>
        </p:nvSpPr>
        <p:spPr>
          <a:xfrm>
            <a:off x="914400" y="1447800"/>
            <a:ext cx="10058400" cy="4724401"/>
          </a:xfrm>
        </p:spPr>
        <p:txBody>
          <a:bodyPr>
            <a:normAutofit/>
          </a:bodyPr>
          <a:lstStyle/>
          <a:p>
            <a:pPr algn="l" eaLnBrk="1" hangingPunct="1">
              <a:buFontTx/>
              <a:buNone/>
            </a:pPr>
            <a:endParaRPr lang="en-US" altLang="en-US" sz="2000" i="1" dirty="0"/>
          </a:p>
          <a:p>
            <a:pPr indent="-365760">
              <a:buFont typeface="Wingdings" panose="05000000000000000000" pitchFamily="2" charset="2"/>
              <a:buChar char="§"/>
            </a:pPr>
            <a:r>
              <a:rPr lang="en-US" altLang="en-US" sz="2000" dirty="0"/>
              <a:t>Call may take </a:t>
            </a:r>
            <a:r>
              <a:rPr lang="en-US" altLang="en-US" sz="2000" i="1" dirty="0"/>
              <a:t>seconds </a:t>
            </a:r>
            <a:r>
              <a:rPr lang="en-US" altLang="en-US" sz="2000" dirty="0"/>
              <a:t>over the network, a million times as slow.</a:t>
            </a:r>
          </a:p>
          <a:p>
            <a:pPr marL="0" indent="0">
              <a:buNone/>
            </a:pPr>
            <a:endParaRPr lang="en-US" altLang="en-US" sz="2000" i="1" dirty="0"/>
          </a:p>
          <a:p>
            <a:pPr indent="-365760">
              <a:buFont typeface="Wingdings" panose="05000000000000000000" pitchFamily="2" charset="2"/>
              <a:buChar char="§"/>
            </a:pPr>
            <a:r>
              <a:rPr lang="en-US" altLang="en-US" sz="2000" dirty="0"/>
              <a:t>The caller process is blocked waiting and doing nothing, possibly for a long time even though the CPU and memory resources are available.</a:t>
            </a:r>
          </a:p>
          <a:p>
            <a:pPr indent="-365760">
              <a:buFont typeface="Wingdings" panose="05000000000000000000" pitchFamily="2" charset="2"/>
              <a:buChar char="§"/>
            </a:pPr>
            <a:endParaRPr lang="en-US" altLang="en-US" sz="2000" dirty="0"/>
          </a:p>
          <a:p>
            <a:pPr indent="-365760">
              <a:buFont typeface="Wingdings" panose="05000000000000000000" pitchFamily="2" charset="2"/>
              <a:buChar char="§"/>
            </a:pPr>
            <a:r>
              <a:rPr lang="en-US" altLang="en-US" sz="2000" dirty="0"/>
              <a:t>Geography—more failures because of long network connections.</a:t>
            </a:r>
          </a:p>
          <a:p>
            <a:pPr indent="-365760">
              <a:buFont typeface="Wingdings" panose="05000000000000000000" pitchFamily="2" charset="2"/>
              <a:buChar char="§"/>
            </a:pPr>
            <a:endParaRPr lang="en-US" altLang="en-US" sz="2000" dirty="0"/>
          </a:p>
          <a:p>
            <a:pPr indent="-365760">
              <a:buFont typeface="Wingdings" panose="05000000000000000000" pitchFamily="2" charset="2"/>
              <a:buChar char="§"/>
            </a:pPr>
            <a:r>
              <a:rPr lang="en-US" altLang="en-US" sz="2000" dirty="0"/>
              <a:t>The called routine on the remote system fails, or the network fails, but the caller routine still alive. It is blocked and can’t query the remote system, or take remedial action (such as finding another server), even though there is no reason for it not to make queries and take actions.</a:t>
            </a:r>
          </a:p>
          <a:p>
            <a:pPr indent="-365760">
              <a:buFont typeface="Wingdings" panose="05000000000000000000" pitchFamily="2" charset="2"/>
              <a:buChar char="§"/>
            </a:pPr>
            <a:endParaRPr lang="en-US" altLang="en-US" sz="2000" dirty="0"/>
          </a:p>
        </p:txBody>
      </p:sp>
    </p:spTree>
    <p:extLst>
      <p:ext uri="{BB962C8B-B14F-4D97-AF65-F5344CB8AC3E}">
        <p14:creationId xmlns:p14="http://schemas.microsoft.com/office/powerpoint/2010/main" val="34011575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39939" name="Rectangle 2"/>
          <p:cNvSpPr>
            <a:spLocks noGrp="1" noChangeArrowheads="1"/>
          </p:cNvSpPr>
          <p:nvPr>
            <p:ph type="title"/>
          </p:nvPr>
        </p:nvSpPr>
        <p:spPr>
          <a:xfrm>
            <a:off x="1524000" y="0"/>
            <a:ext cx="9144000" cy="781050"/>
          </a:xfrm>
        </p:spPr>
        <p:txBody>
          <a:bodyPr/>
          <a:lstStyle/>
          <a:p>
            <a:pPr eaLnBrk="1" hangingPunct="1"/>
            <a:r>
              <a:rPr lang="en-US" altLang="en-US" sz="4000" dirty="0">
                <a:solidFill>
                  <a:srgbClr val="7030A0"/>
                </a:solidFill>
                <a:latin typeface="Cambria" panose="02040503050406030204" pitchFamily="18" charset="0"/>
              </a:rPr>
              <a:t>Synchronous vs. Asynchronous</a:t>
            </a:r>
          </a:p>
        </p:txBody>
      </p:sp>
      <p:sp>
        <p:nvSpPr>
          <p:cNvPr id="39940" name="Rectangle 3"/>
          <p:cNvSpPr>
            <a:spLocks noGrp="1" noChangeArrowheads="1"/>
          </p:cNvSpPr>
          <p:nvPr>
            <p:ph type="body" idx="1"/>
          </p:nvPr>
        </p:nvSpPr>
        <p:spPr>
          <a:xfrm>
            <a:off x="1295400" y="1295400"/>
            <a:ext cx="9677400" cy="4876801"/>
          </a:xfrm>
        </p:spPr>
        <p:txBody>
          <a:bodyPr>
            <a:normAutofit/>
          </a:bodyPr>
          <a:lstStyle/>
          <a:p>
            <a:pPr marL="457200" indent="-457200"/>
            <a:r>
              <a:rPr lang="en-US" altLang="en-US" sz="2800" dirty="0">
                <a:latin typeface="Cambria" panose="02040503050406030204" pitchFamily="18" charset="0"/>
                <a:ea typeface="Cambria" panose="02040503050406030204" pitchFamily="18" charset="0"/>
              </a:rPr>
              <a:t>Blocking calls are </a:t>
            </a:r>
            <a:r>
              <a:rPr lang="en-US" altLang="en-US" sz="2800" i="1" dirty="0">
                <a:latin typeface="Cambria" panose="02040503050406030204" pitchFamily="18" charset="0"/>
                <a:ea typeface="Cambria" panose="02040503050406030204" pitchFamily="18" charset="0"/>
              </a:rPr>
              <a:t>synchronous—</a:t>
            </a:r>
            <a:r>
              <a:rPr lang="en-US" altLang="en-US" sz="2800" dirty="0">
                <a:latin typeface="Cambria" panose="02040503050406030204" pitchFamily="18" charset="0"/>
                <a:ea typeface="Cambria" panose="02040503050406030204" pitchFamily="18" charset="0"/>
              </a:rPr>
              <a:t>the caller and the called procedure coordinate as though in one process.</a:t>
            </a:r>
          </a:p>
          <a:p>
            <a:pPr marL="457200" indent="-457200"/>
            <a:endParaRPr lang="en-US" altLang="en-US" sz="2800" i="1" dirty="0">
              <a:latin typeface="Cambria" panose="02040503050406030204" pitchFamily="18" charset="0"/>
              <a:ea typeface="Cambria" panose="02040503050406030204" pitchFamily="18" charset="0"/>
            </a:endParaRPr>
          </a:p>
          <a:p>
            <a:pPr marL="457200" indent="-457200"/>
            <a:r>
              <a:rPr lang="en-US" altLang="en-US" sz="2800" dirty="0">
                <a:latin typeface="Cambria" panose="02040503050406030204" pitchFamily="18" charset="0"/>
                <a:ea typeface="Cambria" panose="02040503050406030204" pitchFamily="18" charset="0"/>
              </a:rPr>
              <a:t>A solution is non-blocking, or </a:t>
            </a:r>
            <a:r>
              <a:rPr lang="en-US" altLang="en-US" sz="2800" i="1" dirty="0">
                <a:latin typeface="Cambria" panose="02040503050406030204" pitchFamily="18" charset="0"/>
                <a:ea typeface="Cambria" panose="02040503050406030204" pitchFamily="18" charset="0"/>
              </a:rPr>
              <a:t>asynchronous</a:t>
            </a:r>
            <a:r>
              <a:rPr lang="en-US" altLang="en-US" sz="2800" dirty="0">
                <a:latin typeface="Cambria" panose="02040503050406030204" pitchFamily="18" charset="0"/>
                <a:ea typeface="Cambria" panose="02040503050406030204" pitchFamily="18" charset="0"/>
              </a:rPr>
              <a:t> calls</a:t>
            </a:r>
          </a:p>
          <a:p>
            <a:pPr marL="457200" indent="-457200"/>
            <a:endParaRPr lang="en-US" altLang="en-US" sz="2800" dirty="0">
              <a:latin typeface="Cambria" panose="02040503050406030204" pitchFamily="18" charset="0"/>
              <a:ea typeface="Cambria" panose="02040503050406030204" pitchFamily="18" charset="0"/>
            </a:endParaRPr>
          </a:p>
          <a:p>
            <a:pPr marL="457200" indent="-457200"/>
            <a:r>
              <a:rPr lang="en-US" altLang="en-US" sz="2800" dirty="0">
                <a:latin typeface="Cambria" panose="02040503050406030204" pitchFamily="18" charset="0"/>
                <a:ea typeface="Cambria" panose="02040503050406030204" pitchFamily="18" charset="0"/>
              </a:rPr>
              <a:t>New programming paradigm.</a:t>
            </a:r>
          </a:p>
          <a:p>
            <a:pPr marL="457200" indent="-457200"/>
            <a:endParaRPr lang="en-US" altLang="en-US" sz="2800" dirty="0">
              <a:latin typeface="Cambria" panose="02040503050406030204" pitchFamily="18" charset="0"/>
              <a:ea typeface="Cambria" panose="02040503050406030204" pitchFamily="18" charset="0"/>
            </a:endParaRPr>
          </a:p>
          <a:p>
            <a:pPr marL="457200" indent="-457200"/>
            <a:r>
              <a:rPr lang="en-US" altLang="en-US" sz="2800" dirty="0">
                <a:latin typeface="Cambria" panose="02040503050406030204" pitchFamily="18" charset="0"/>
                <a:ea typeface="Cambria" panose="02040503050406030204" pitchFamily="18" charset="0"/>
              </a:rPr>
              <a:t>Caller no longer has to wait, doing nothing.</a:t>
            </a:r>
          </a:p>
          <a:p>
            <a:pPr marL="0" indent="0">
              <a:buNone/>
            </a:pPr>
            <a:endParaRPr lang="en-US" altLang="en-US" sz="2800" dirty="0">
              <a:latin typeface="Cambria" panose="02040503050406030204" pitchFamily="18" charset="0"/>
              <a:ea typeface="Cambria" panose="02040503050406030204" pitchFamily="18" charset="0"/>
            </a:endParaRPr>
          </a:p>
          <a:p>
            <a:pPr marL="457200" indent="-457200"/>
            <a:r>
              <a:rPr lang="en-US" altLang="en-US" sz="2800" dirty="0">
                <a:latin typeface="Cambria" panose="02040503050406030204" pitchFamily="18" charset="0"/>
                <a:ea typeface="Cambria" panose="02040503050406030204" pitchFamily="18" charset="0"/>
              </a:rPr>
              <a:t>Two processes run at the same time.</a:t>
            </a:r>
          </a:p>
          <a:p>
            <a:pPr marL="457200" indent="-457200"/>
            <a:endParaRPr lang="en-US" alt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61836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39939" name="Rectangle 2"/>
          <p:cNvSpPr>
            <a:spLocks noGrp="1" noChangeArrowheads="1"/>
          </p:cNvSpPr>
          <p:nvPr>
            <p:ph type="title"/>
          </p:nvPr>
        </p:nvSpPr>
        <p:spPr>
          <a:xfrm>
            <a:off x="1524000" y="0"/>
            <a:ext cx="9144000" cy="781050"/>
          </a:xfrm>
        </p:spPr>
        <p:txBody>
          <a:bodyPr/>
          <a:lstStyle/>
          <a:p>
            <a:pPr eaLnBrk="1" hangingPunct="1"/>
            <a:r>
              <a:rPr lang="en-US" altLang="en-US" sz="4000">
                <a:solidFill>
                  <a:srgbClr val="7030A0"/>
                </a:solidFill>
                <a:latin typeface="Cambria" panose="02040503050406030204" pitchFamily="18" charset="0"/>
              </a:rPr>
              <a:t>Synchronous vs. Asynchronous</a:t>
            </a:r>
          </a:p>
        </p:txBody>
      </p:sp>
      <p:sp>
        <p:nvSpPr>
          <p:cNvPr id="39940" name="Rectangle 3"/>
          <p:cNvSpPr>
            <a:spLocks noGrp="1" noChangeArrowheads="1"/>
          </p:cNvSpPr>
          <p:nvPr>
            <p:ph type="body" idx="1"/>
          </p:nvPr>
        </p:nvSpPr>
        <p:spPr>
          <a:xfrm>
            <a:off x="838200" y="1371600"/>
            <a:ext cx="10820400" cy="4800601"/>
          </a:xfrm>
        </p:spPr>
        <p:txBody>
          <a:bodyPr/>
          <a:lstStyle/>
          <a:p>
            <a:pPr algn="l" eaLnBrk="1" hangingPunct="1">
              <a:buFontTx/>
              <a:buNone/>
            </a:pPr>
            <a:endParaRPr lang="en-US" altLang="en-US" sz="2800" dirty="0"/>
          </a:p>
          <a:p>
            <a:r>
              <a:rPr lang="en-US" altLang="en-US" sz="2800" dirty="0">
                <a:latin typeface="Cambria" panose="02040503050406030204" pitchFamily="18" charset="0"/>
                <a:ea typeface="Cambria" panose="02040503050406030204" pitchFamily="18" charset="0"/>
              </a:rPr>
              <a:t>Logic is potentially </a:t>
            </a:r>
            <a:r>
              <a:rPr lang="en-US" altLang="en-US" sz="2800" i="1" dirty="0">
                <a:latin typeface="Cambria" panose="02040503050406030204" pitchFamily="18" charset="0"/>
                <a:ea typeface="Cambria" panose="02040503050406030204" pitchFamily="18" charset="0"/>
              </a:rPr>
              <a:t>much </a:t>
            </a:r>
            <a:r>
              <a:rPr lang="en-US" altLang="en-US" sz="2800" dirty="0">
                <a:latin typeface="Cambria" panose="02040503050406030204" pitchFamily="18" charset="0"/>
                <a:ea typeface="Cambria" panose="02040503050406030204" pitchFamily="18" charset="0"/>
              </a:rPr>
              <a:t>more complex.</a:t>
            </a:r>
          </a:p>
          <a:p>
            <a:endParaRPr lang="en-US" altLang="en-US" sz="2800" dirty="0">
              <a:latin typeface="Cambria" panose="02040503050406030204" pitchFamily="18" charset="0"/>
              <a:ea typeface="Cambria" panose="02040503050406030204" pitchFamily="18" charset="0"/>
            </a:endParaRPr>
          </a:p>
          <a:p>
            <a:r>
              <a:rPr lang="en-US" altLang="en-US" sz="2800" dirty="0">
                <a:latin typeface="Cambria" panose="02040503050406030204" pitchFamily="18" charset="0"/>
                <a:ea typeface="Cambria" panose="02040503050406030204" pitchFamily="18" charset="0"/>
              </a:rPr>
              <a:t>The idea is that the calling process continues, without waiting for the called process to return.</a:t>
            </a:r>
          </a:p>
          <a:p>
            <a:endParaRPr lang="en-US" altLang="en-US" sz="2800" dirty="0">
              <a:latin typeface="Cambria" panose="02040503050406030204" pitchFamily="18" charset="0"/>
              <a:ea typeface="Cambria" panose="02040503050406030204" pitchFamily="18" charset="0"/>
            </a:endParaRPr>
          </a:p>
          <a:p>
            <a:r>
              <a:rPr lang="en-US" altLang="en-US" sz="2800" dirty="0">
                <a:latin typeface="Cambria" panose="02040503050406030204" pitchFamily="18" charset="0"/>
                <a:ea typeface="Cambria" panose="02040503050406030204" pitchFamily="18" charset="0"/>
              </a:rPr>
              <a:t>While there is only one type of synchronous call, there are many types of asynchronous calls. We will study these later.</a:t>
            </a:r>
          </a:p>
        </p:txBody>
      </p:sp>
    </p:spTree>
    <p:extLst>
      <p:ext uri="{BB962C8B-B14F-4D97-AF65-F5344CB8AC3E}">
        <p14:creationId xmlns:p14="http://schemas.microsoft.com/office/powerpoint/2010/main" val="22995070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39939" name="Rectangle 2"/>
          <p:cNvSpPr>
            <a:spLocks noGrp="1" noChangeArrowheads="1"/>
          </p:cNvSpPr>
          <p:nvPr>
            <p:ph type="title"/>
          </p:nvPr>
        </p:nvSpPr>
        <p:spPr>
          <a:xfrm>
            <a:off x="1524000" y="0"/>
            <a:ext cx="9144000" cy="781050"/>
          </a:xfrm>
        </p:spPr>
        <p:txBody>
          <a:bodyPr/>
          <a:lstStyle/>
          <a:p>
            <a:pPr eaLnBrk="1" hangingPunct="1"/>
            <a:r>
              <a:rPr lang="en-US" altLang="en-US" sz="4000" dirty="0">
                <a:solidFill>
                  <a:srgbClr val="7030A0"/>
                </a:solidFill>
                <a:latin typeface="Cambria" panose="02040503050406030204" pitchFamily="18" charset="0"/>
              </a:rPr>
              <a:t>Add to your toolbox</a:t>
            </a:r>
          </a:p>
        </p:txBody>
      </p:sp>
      <p:sp>
        <p:nvSpPr>
          <p:cNvPr id="39940" name="Rectangle 3"/>
          <p:cNvSpPr>
            <a:spLocks noGrp="1" noChangeArrowheads="1"/>
          </p:cNvSpPr>
          <p:nvPr>
            <p:ph type="body" idx="1"/>
          </p:nvPr>
        </p:nvSpPr>
        <p:spPr>
          <a:xfrm>
            <a:off x="914400" y="1447800"/>
            <a:ext cx="10134600" cy="4724401"/>
          </a:xfrm>
        </p:spPr>
        <p:txBody>
          <a:bodyPr>
            <a:normAutofit/>
          </a:bodyPr>
          <a:lstStyle/>
          <a:p>
            <a:r>
              <a:rPr lang="en-US" altLang="en-US" sz="2400" dirty="0">
                <a:latin typeface="Cambria" panose="02040503050406030204" pitchFamily="18" charset="0"/>
                <a:ea typeface="Cambria" panose="02040503050406030204" pitchFamily="18" charset="0"/>
              </a:rPr>
              <a:t>Ask appropriately: should we make the compromise to take on extra complexity with an </a:t>
            </a:r>
            <a:r>
              <a:rPr lang="en-US" altLang="en-US" sz="2400" i="1" dirty="0">
                <a:latin typeface="Cambria" panose="02040503050406030204" pitchFamily="18" charset="0"/>
                <a:ea typeface="Cambria" panose="02040503050406030204" pitchFamily="18" charset="0"/>
              </a:rPr>
              <a:t>asynchronous call</a:t>
            </a:r>
            <a:r>
              <a:rPr lang="en-US" altLang="en-US" sz="2400" dirty="0">
                <a:latin typeface="Cambria" panose="02040503050406030204" pitchFamily="18" charset="0"/>
                <a:ea typeface="Cambria" panose="02040503050406030204" pitchFamily="18" charset="0"/>
              </a:rPr>
              <a:t>, so that we can free up our calling processes to:</a:t>
            </a:r>
          </a:p>
          <a:p>
            <a:endParaRPr lang="en-US" altLang="en-US" sz="2400" dirty="0">
              <a:latin typeface="Cambria" panose="02040503050406030204" pitchFamily="18" charset="0"/>
              <a:ea typeface="Cambria" panose="02040503050406030204" pitchFamily="18" charset="0"/>
            </a:endParaRPr>
          </a:p>
          <a:p>
            <a:pPr lvl="1"/>
            <a:r>
              <a:rPr lang="en-US" altLang="en-US" sz="2000" dirty="0">
                <a:latin typeface="Cambria" panose="02040503050406030204" pitchFamily="18" charset="0"/>
                <a:ea typeface="Cambria" panose="02040503050406030204" pitchFamily="18" charset="0"/>
              </a:rPr>
              <a:t>Get simultaneous work done in both processes at once</a:t>
            </a:r>
          </a:p>
          <a:p>
            <a:pPr lvl="1"/>
            <a:endParaRPr lang="en-US" altLang="en-US" sz="2000" dirty="0">
              <a:latin typeface="Cambria" panose="02040503050406030204" pitchFamily="18" charset="0"/>
              <a:ea typeface="Cambria" panose="02040503050406030204" pitchFamily="18" charset="0"/>
            </a:endParaRPr>
          </a:p>
          <a:p>
            <a:pPr lvl="1"/>
            <a:r>
              <a:rPr lang="en-US" altLang="en-US" sz="2000" dirty="0">
                <a:latin typeface="Cambria" panose="02040503050406030204" pitchFamily="18" charset="0"/>
                <a:ea typeface="Cambria" panose="02040503050406030204" pitchFamily="18" charset="0"/>
              </a:rPr>
              <a:t>Allow the callers to make queries when something goes wrong</a:t>
            </a:r>
          </a:p>
        </p:txBody>
      </p:sp>
      <p:pic>
        <p:nvPicPr>
          <p:cNvPr id="5" name="Picture 2" descr="The Home Depot 19 in. Plastic Tool Box with Metal Latches and Removable Tool Tr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4659" y="41148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1630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45059" name="Rectangle 2"/>
          <p:cNvSpPr>
            <a:spLocks noGrp="1" noChangeArrowheads="1"/>
          </p:cNvSpPr>
          <p:nvPr>
            <p:ph type="title"/>
          </p:nvPr>
        </p:nvSpPr>
        <p:spPr>
          <a:xfrm>
            <a:off x="2286000" y="381000"/>
            <a:ext cx="8261350" cy="762000"/>
          </a:xfrm>
        </p:spPr>
        <p:txBody>
          <a:bodyPr>
            <a:normAutofit fontScale="90000"/>
          </a:bodyPr>
          <a:lstStyle/>
          <a:p>
            <a:pPr eaLnBrk="1" hangingPunct="1"/>
            <a:r>
              <a:rPr lang="en-US" altLang="en-US" sz="4000" dirty="0">
                <a:solidFill>
                  <a:srgbClr val="7030A0"/>
                </a:solidFill>
              </a:rPr>
              <a:t>Transactions – essential concepts</a:t>
            </a:r>
          </a:p>
        </p:txBody>
      </p:sp>
      <p:sp>
        <p:nvSpPr>
          <p:cNvPr id="45060" name="Rectangle 3"/>
          <p:cNvSpPr>
            <a:spLocks noGrp="1" noChangeArrowheads="1"/>
          </p:cNvSpPr>
          <p:nvPr>
            <p:ph type="body" idx="1"/>
          </p:nvPr>
        </p:nvSpPr>
        <p:spPr>
          <a:xfrm>
            <a:off x="685800" y="1143000"/>
            <a:ext cx="10134600" cy="4899027"/>
          </a:xfrm>
        </p:spPr>
        <p:txBody>
          <a:bodyPr>
            <a:normAutofit/>
          </a:bodyPr>
          <a:lstStyle/>
          <a:p>
            <a:pPr algn="l" eaLnBrk="1" hangingPunct="1">
              <a:buFontTx/>
              <a:buNone/>
            </a:pPr>
            <a:endParaRPr lang="en-US" altLang="en-US" dirty="0">
              <a:latin typeface="Cambria" panose="02040503050406030204" pitchFamily="18" charset="0"/>
              <a:ea typeface="Cambria" panose="02040503050406030204" pitchFamily="18" charset="0"/>
            </a:endParaRPr>
          </a:p>
          <a:p>
            <a:pPr algn="l" eaLnBrk="1" hangingPunct="1"/>
            <a:r>
              <a:rPr lang="en-US" altLang="en-US" i="1" dirty="0">
                <a:latin typeface="Cambria" panose="02040503050406030204" pitchFamily="18" charset="0"/>
                <a:ea typeface="Cambria" panose="02040503050406030204" pitchFamily="18" charset="0"/>
              </a:rPr>
              <a:t>Before/After: </a:t>
            </a:r>
            <a:r>
              <a:rPr lang="en-US" altLang="en-US" dirty="0">
                <a:latin typeface="Cambria" panose="02040503050406030204" pitchFamily="18" charset="0"/>
                <a:ea typeface="Cambria" panose="02040503050406030204" pitchFamily="18" charset="0"/>
              </a:rPr>
              <a:t>To the outside world there is a </a:t>
            </a:r>
            <a:r>
              <a:rPr lang="en-US" altLang="en-US" i="1" dirty="0">
                <a:latin typeface="Cambria" panose="02040503050406030204" pitchFamily="18" charset="0"/>
                <a:ea typeface="Cambria" panose="02040503050406030204" pitchFamily="18" charset="0"/>
              </a:rPr>
              <a:t>before</a:t>
            </a:r>
            <a:r>
              <a:rPr lang="en-US" altLang="en-US" dirty="0">
                <a:latin typeface="Cambria" panose="02040503050406030204" pitchFamily="18" charset="0"/>
                <a:ea typeface="Cambria" panose="02040503050406030204" pitchFamily="18" charset="0"/>
              </a:rPr>
              <a:t>, and an </a:t>
            </a:r>
            <a:r>
              <a:rPr lang="en-US" altLang="en-US" i="1" dirty="0">
                <a:latin typeface="Cambria" panose="02040503050406030204" pitchFamily="18" charset="0"/>
                <a:ea typeface="Cambria" panose="02040503050406030204" pitchFamily="18" charset="0"/>
              </a:rPr>
              <a:t>after</a:t>
            </a:r>
            <a:r>
              <a:rPr lang="en-US" altLang="en-US" dirty="0">
                <a:latin typeface="Cambria" panose="02040503050406030204" pitchFamily="18" charset="0"/>
                <a:ea typeface="Cambria" panose="02040503050406030204" pitchFamily="18" charset="0"/>
              </a:rPr>
              <a:t>, and nothing in between. Think of closing on a house: When Jose gets your money, you get the keys to his house. When does the lighting bolt strike?</a:t>
            </a:r>
          </a:p>
          <a:p>
            <a:pPr algn="l" eaLnBrk="1" hangingPunct="1"/>
            <a:endParaRPr lang="en-US" altLang="en-US" dirty="0">
              <a:latin typeface="Cambria" panose="02040503050406030204" pitchFamily="18" charset="0"/>
              <a:ea typeface="Cambria" panose="02040503050406030204" pitchFamily="18" charset="0"/>
            </a:endParaRPr>
          </a:p>
          <a:p>
            <a:pPr algn="l" eaLnBrk="1" hangingPunct="1"/>
            <a:r>
              <a:rPr lang="en-US" altLang="en-US" i="1" dirty="0">
                <a:latin typeface="Cambria" panose="02040503050406030204" pitchFamily="18" charset="0"/>
                <a:ea typeface="Cambria" panose="02040503050406030204" pitchFamily="18" charset="0"/>
              </a:rPr>
              <a:t>Critical Section</a:t>
            </a:r>
            <a:r>
              <a:rPr lang="en-US" altLang="en-US" dirty="0">
                <a:latin typeface="Cambria" panose="02040503050406030204" pitchFamily="18" charset="0"/>
                <a:ea typeface="Cambria" panose="02040503050406030204" pitchFamily="18" charset="0"/>
              </a:rPr>
              <a:t>—May have to reserve resources for the duration of the transaction using </a:t>
            </a:r>
            <a:r>
              <a:rPr lang="en-US" altLang="en-US" i="1" dirty="0">
                <a:latin typeface="Cambria" panose="02040503050406030204" pitchFamily="18" charset="0"/>
                <a:ea typeface="Cambria" panose="02040503050406030204" pitchFamily="18" charset="0"/>
              </a:rPr>
              <a:t>locks</a:t>
            </a:r>
            <a:r>
              <a:rPr lang="en-US" altLang="en-US" dirty="0">
                <a:latin typeface="Cambria" panose="02040503050406030204" pitchFamily="18" charset="0"/>
                <a:ea typeface="Cambria" panose="02040503050406030204" pitchFamily="18" charset="0"/>
              </a:rPr>
              <a:t> on resources as part of a </a:t>
            </a:r>
            <a:r>
              <a:rPr lang="en-US" altLang="en-US" i="1" dirty="0">
                <a:latin typeface="Cambria" panose="02040503050406030204" pitchFamily="18" charset="0"/>
                <a:ea typeface="Cambria" panose="02040503050406030204" pitchFamily="18" charset="0"/>
              </a:rPr>
              <a:t>critical section </a:t>
            </a:r>
            <a:r>
              <a:rPr lang="en-US" altLang="en-US" dirty="0">
                <a:latin typeface="Cambria" panose="02040503050406030204" pitchFamily="18" charset="0"/>
                <a:ea typeface="Cambria" panose="02040503050406030204" pitchFamily="18" charset="0"/>
              </a:rPr>
              <a:t>[CS] of computer code inside the transaction.</a:t>
            </a:r>
          </a:p>
        </p:txBody>
      </p:sp>
    </p:spTree>
    <p:extLst>
      <p:ext uri="{BB962C8B-B14F-4D97-AF65-F5344CB8AC3E}">
        <p14:creationId xmlns:p14="http://schemas.microsoft.com/office/powerpoint/2010/main" val="721166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p:txBody>
          <a:bodyPr/>
          <a:lstStyle/>
          <a:p>
            <a:pPr eaLnBrk="1" hangingPunct="1"/>
            <a:r>
              <a:rPr lang="en-US" altLang="en-US" sz="3600" dirty="0">
                <a:solidFill>
                  <a:srgbClr val="7030A0"/>
                </a:solidFill>
              </a:rPr>
              <a:t>Two themes throughout the quarter</a:t>
            </a:r>
          </a:p>
        </p:txBody>
      </p:sp>
      <p:sp>
        <p:nvSpPr>
          <p:cNvPr id="4100" name="Rectangle 3"/>
          <p:cNvSpPr>
            <a:spLocks noGrp="1" noChangeArrowheads="1"/>
          </p:cNvSpPr>
          <p:nvPr>
            <p:ph type="body" idx="4294967295"/>
          </p:nvPr>
        </p:nvSpPr>
        <p:spPr>
          <a:xfrm>
            <a:off x="1792288" y="1065213"/>
            <a:ext cx="8875712" cy="5086350"/>
          </a:xfrm>
        </p:spPr>
        <p:txBody>
          <a:bodyPr>
            <a:normAutofit/>
          </a:bodyPr>
          <a:lstStyle/>
          <a:p>
            <a:pPr algn="l" eaLnBrk="1" hangingPunct="1"/>
            <a:endParaRPr lang="en-US" altLang="en-US" sz="3200" dirty="0"/>
          </a:p>
          <a:p>
            <a:pPr algn="l" eaLnBrk="1" hangingPunct="1"/>
            <a:r>
              <a:rPr lang="en-US" altLang="en-US" sz="3200" dirty="0"/>
              <a:t>There is </a:t>
            </a:r>
            <a:r>
              <a:rPr lang="en-US" altLang="en-US" sz="3200" b="1" i="1" dirty="0"/>
              <a:t>almost always a compromise</a:t>
            </a:r>
            <a:r>
              <a:rPr lang="en-US" altLang="en-US" sz="3200" b="1" dirty="0"/>
              <a:t>. </a:t>
            </a:r>
            <a:r>
              <a:rPr lang="en-US" altLang="en-US" sz="3200" dirty="0"/>
              <a:t>Having distributed systems expertise means knowing the best compromise to make. Relevant to distributed system </a:t>
            </a:r>
            <a:r>
              <a:rPr lang="en-US" altLang="en-US" sz="3200" b="1" i="1" dirty="0"/>
              <a:t>design</a:t>
            </a:r>
            <a:r>
              <a:rPr lang="en-US" altLang="en-US" sz="3200" i="1" dirty="0"/>
              <a:t>.</a:t>
            </a:r>
            <a:endParaRPr lang="en-US" altLang="en-US" sz="3200" dirty="0"/>
          </a:p>
          <a:p>
            <a:pPr algn="l" eaLnBrk="1" hangingPunct="1"/>
            <a:endParaRPr lang="en-US" altLang="en-US" sz="3200" dirty="0"/>
          </a:p>
          <a:p>
            <a:pPr algn="l" eaLnBrk="1" hangingPunct="1"/>
            <a:r>
              <a:rPr lang="en-US" altLang="en-US" sz="3200" dirty="0"/>
              <a:t>There is </a:t>
            </a:r>
            <a:r>
              <a:rPr lang="en-US" altLang="en-US" sz="3200" b="1" i="1" dirty="0"/>
              <a:t>no global clock </a:t>
            </a:r>
            <a:r>
              <a:rPr lang="en-US" altLang="en-US" sz="3200" dirty="0"/>
              <a:t>for coordinating processes which affects the choice of </a:t>
            </a:r>
            <a:r>
              <a:rPr lang="en-US" altLang="en-US" sz="3200" b="1" i="1" dirty="0"/>
              <a:t>algorithms</a:t>
            </a:r>
            <a:r>
              <a:rPr lang="en-US" altLang="en-US" sz="3200" dirty="0"/>
              <a:t> in a distributed system.</a:t>
            </a:r>
          </a:p>
        </p:txBody>
      </p:sp>
    </p:spTree>
    <p:extLst>
      <p:ext uri="{BB962C8B-B14F-4D97-AF65-F5344CB8AC3E}">
        <p14:creationId xmlns:p14="http://schemas.microsoft.com/office/powerpoint/2010/main" val="16124095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45059" name="Rectangle 2"/>
          <p:cNvSpPr>
            <a:spLocks noGrp="1" noChangeArrowheads="1"/>
          </p:cNvSpPr>
          <p:nvPr>
            <p:ph type="title"/>
          </p:nvPr>
        </p:nvSpPr>
        <p:spPr>
          <a:xfrm>
            <a:off x="1403350" y="0"/>
            <a:ext cx="9144000" cy="1143000"/>
          </a:xfrm>
        </p:spPr>
        <p:txBody>
          <a:bodyPr/>
          <a:lstStyle/>
          <a:p>
            <a:pPr eaLnBrk="1" hangingPunct="1"/>
            <a:endParaRPr lang="en-US" altLang="en-US" sz="4000" dirty="0">
              <a:solidFill>
                <a:srgbClr val="7030A0"/>
              </a:solidFill>
            </a:endParaRPr>
          </a:p>
        </p:txBody>
      </p:sp>
      <p:sp>
        <p:nvSpPr>
          <p:cNvPr id="45060" name="Rectangle 3"/>
          <p:cNvSpPr>
            <a:spLocks noGrp="1" noChangeArrowheads="1"/>
          </p:cNvSpPr>
          <p:nvPr>
            <p:ph type="body" idx="1"/>
          </p:nvPr>
        </p:nvSpPr>
        <p:spPr>
          <a:xfrm>
            <a:off x="841374" y="1447800"/>
            <a:ext cx="10283825" cy="4872039"/>
          </a:xfrm>
        </p:spPr>
        <p:txBody>
          <a:bodyPr/>
          <a:lstStyle/>
          <a:p>
            <a:pPr algn="l" eaLnBrk="1" hangingPunct="1"/>
            <a:r>
              <a:rPr lang="en-US" altLang="en-US" i="1" dirty="0"/>
              <a:t>Roll back </a:t>
            </a:r>
            <a:r>
              <a:rPr lang="en-US" altLang="en-US" dirty="0"/>
              <a:t> something went wrong, so go back to the </a:t>
            </a:r>
            <a:r>
              <a:rPr lang="en-US" altLang="en-US" i="1" dirty="0"/>
              <a:t>before</a:t>
            </a:r>
            <a:r>
              <a:rPr lang="en-US" altLang="en-US" dirty="0"/>
              <a:t> state.</a:t>
            </a:r>
          </a:p>
          <a:p>
            <a:pPr algn="l" eaLnBrk="1" hangingPunct="1"/>
            <a:endParaRPr lang="en-US" altLang="en-US" i="1" dirty="0"/>
          </a:p>
          <a:p>
            <a:pPr algn="l" eaLnBrk="1" hangingPunct="1"/>
            <a:r>
              <a:rPr lang="en-US" altLang="en-US" i="1" dirty="0"/>
              <a:t>Commit—</a:t>
            </a:r>
            <a:r>
              <a:rPr lang="en-US" altLang="en-US" dirty="0"/>
              <a:t>everything is complete so continue of to other states, possibly discarding all rollback information</a:t>
            </a:r>
          </a:p>
          <a:p>
            <a:pPr algn="l" eaLnBrk="1" hangingPunct="1"/>
            <a:endParaRPr lang="en-US" altLang="en-US" dirty="0"/>
          </a:p>
          <a:p>
            <a:pPr algn="l" eaLnBrk="1" hangingPunct="1"/>
            <a:r>
              <a:rPr lang="en-US" altLang="en-US" i="1" dirty="0"/>
              <a:t>Checkpoint—</a:t>
            </a:r>
            <a:r>
              <a:rPr lang="en-US" altLang="en-US" dirty="0"/>
              <a:t>a saved state of the system to which you can return, discarding all subsequent transactions.</a:t>
            </a:r>
            <a:endParaRPr lang="en-US" altLang="en-US" i="1" dirty="0"/>
          </a:p>
        </p:txBody>
      </p:sp>
    </p:spTree>
    <p:extLst>
      <p:ext uri="{BB962C8B-B14F-4D97-AF65-F5344CB8AC3E}">
        <p14:creationId xmlns:p14="http://schemas.microsoft.com/office/powerpoint/2010/main" val="27910765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lgn="ctr"/>
            <a:r>
              <a:rPr lang="en-US" altLang="en-US" sz="4000" dirty="0">
                <a:latin typeface="+mn-lt"/>
                <a:cs typeface="Times New Roman" panose="02020603050405020304" pitchFamily="18" charset="0"/>
              </a:rPr>
              <a:t>The Critical-Section Problem</a:t>
            </a:r>
          </a:p>
        </p:txBody>
      </p:sp>
      <p:sp>
        <p:nvSpPr>
          <p:cNvPr id="105475" name="Rectangle 3"/>
          <p:cNvSpPr>
            <a:spLocks noGrp="1" noChangeArrowheads="1"/>
          </p:cNvSpPr>
          <p:nvPr>
            <p:ph type="body" idx="1"/>
          </p:nvPr>
        </p:nvSpPr>
        <p:spPr>
          <a:xfrm>
            <a:off x="838200" y="1417638"/>
            <a:ext cx="10210800" cy="4297363"/>
          </a:xfrm>
        </p:spPr>
        <p:txBody>
          <a:bodyPr>
            <a:normAutofit fontScale="92500" lnSpcReduction="20000"/>
          </a:bodyPr>
          <a:lstStyle/>
          <a:p>
            <a:pPr algn="l">
              <a:lnSpc>
                <a:spcPct val="90000"/>
              </a:lnSpc>
            </a:pPr>
            <a:endParaRPr lang="en-US" altLang="en-US" i="1" dirty="0">
              <a:latin typeface="Times New Roman" panose="02020603050405020304" pitchFamily="18" charset="0"/>
              <a:cs typeface="Times New Roman" panose="02020603050405020304" pitchFamily="18" charset="0"/>
            </a:endParaRPr>
          </a:p>
          <a:p>
            <a:pPr algn="l">
              <a:lnSpc>
                <a:spcPct val="90000"/>
              </a:lnSpc>
            </a:pPr>
            <a:endParaRPr lang="en-US" altLang="en-US" i="1" dirty="0">
              <a:latin typeface="Times New Roman" panose="02020603050405020304" pitchFamily="18" charset="0"/>
              <a:cs typeface="Times New Roman" panose="02020603050405020304" pitchFamily="18" charset="0"/>
            </a:endParaRPr>
          </a:p>
          <a:p>
            <a:pPr algn="l">
              <a:lnSpc>
                <a:spcPct val="90000"/>
              </a:lnSpc>
            </a:pPr>
            <a:r>
              <a:rPr lang="en-US" altLang="en-US" sz="2800" i="1" dirty="0">
                <a:cs typeface="Times New Roman" panose="02020603050405020304" pitchFamily="18" charset="0"/>
              </a:rPr>
              <a:t>n </a:t>
            </a:r>
            <a:r>
              <a:rPr lang="en-US" altLang="en-US" sz="2800" dirty="0">
                <a:cs typeface="Times New Roman" panose="02020603050405020304" pitchFamily="18" charset="0"/>
              </a:rPr>
              <a:t>processes are all competing to use some shared resource (e.g. writeable data), but only one is allowed access at a time (e.g., for updates).</a:t>
            </a:r>
          </a:p>
          <a:p>
            <a:pPr algn="l">
              <a:lnSpc>
                <a:spcPct val="90000"/>
              </a:lnSpc>
            </a:pPr>
            <a:endParaRPr lang="en-US" altLang="en-US" sz="2800" dirty="0">
              <a:cs typeface="Times New Roman" panose="02020603050405020304" pitchFamily="18" charset="0"/>
            </a:endParaRPr>
          </a:p>
          <a:p>
            <a:pPr algn="l">
              <a:lnSpc>
                <a:spcPct val="90000"/>
              </a:lnSpc>
            </a:pPr>
            <a:r>
              <a:rPr lang="en-US" altLang="en-US" sz="2800" dirty="0">
                <a:cs typeface="Times New Roman" panose="02020603050405020304" pitchFamily="18" charset="0"/>
              </a:rPr>
              <a:t>Each process has a code segment, called the </a:t>
            </a:r>
            <a:r>
              <a:rPr lang="en-US" altLang="en-US" sz="2800" i="1" dirty="0">
                <a:cs typeface="Times New Roman" panose="02020603050405020304" pitchFamily="18" charset="0"/>
              </a:rPr>
              <a:t>critical section</a:t>
            </a:r>
            <a:r>
              <a:rPr lang="en-US" altLang="en-US" sz="2800" dirty="0">
                <a:cs typeface="Times New Roman" panose="02020603050405020304" pitchFamily="18" charset="0"/>
              </a:rPr>
              <a:t> in which the shared resource is accessed (e.g., open the file for update).</a:t>
            </a:r>
          </a:p>
          <a:p>
            <a:pPr>
              <a:lnSpc>
                <a:spcPct val="90000"/>
              </a:lnSpc>
            </a:pPr>
            <a:endParaRPr lang="en-US" altLang="en-US" sz="2800" dirty="0">
              <a:cs typeface="Times New Roman" panose="02020603050405020304" pitchFamily="18" charset="0"/>
            </a:endParaRPr>
          </a:p>
          <a:p>
            <a:pPr algn="l">
              <a:lnSpc>
                <a:spcPct val="90000"/>
              </a:lnSpc>
            </a:pPr>
            <a:r>
              <a:rPr lang="en-US" altLang="en-US" sz="2800" dirty="0">
                <a:cs typeface="Times New Roman" panose="02020603050405020304" pitchFamily="18" charset="0"/>
              </a:rPr>
              <a:t>Problem: ensure that when one process is executing in the critical section, no other process is allowed to execute in that critical section.</a:t>
            </a:r>
          </a:p>
        </p:txBody>
      </p:sp>
    </p:spTree>
    <p:extLst>
      <p:ext uri="{BB962C8B-B14F-4D97-AF65-F5344CB8AC3E}">
        <p14:creationId xmlns:p14="http://schemas.microsoft.com/office/powerpoint/2010/main" val="2489959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lgn="ctr"/>
            <a:r>
              <a:rPr lang="en-US" altLang="en-US" sz="4000" dirty="0">
                <a:cs typeface="Times New Roman" panose="02020603050405020304" pitchFamily="18" charset="0"/>
              </a:rPr>
              <a:t>Multiple update example</a:t>
            </a:r>
          </a:p>
        </p:txBody>
      </p:sp>
      <p:sp>
        <p:nvSpPr>
          <p:cNvPr id="105475" name="Rectangle 3"/>
          <p:cNvSpPr>
            <a:spLocks noGrp="1" noChangeArrowheads="1"/>
          </p:cNvSpPr>
          <p:nvPr>
            <p:ph type="body" idx="1"/>
          </p:nvPr>
        </p:nvSpPr>
        <p:spPr>
          <a:xfrm>
            <a:off x="762000" y="1143000"/>
            <a:ext cx="10210800" cy="4572001"/>
          </a:xfrm>
        </p:spPr>
        <p:txBody>
          <a:bodyPr>
            <a:normAutofit lnSpcReduction="10000"/>
          </a:bodyPr>
          <a:lstStyle/>
          <a:p>
            <a:pPr algn="l">
              <a:lnSpc>
                <a:spcPct val="90000"/>
              </a:lnSpc>
            </a:pPr>
            <a:endParaRPr lang="en-US" altLang="en-US" i="1" dirty="0">
              <a:latin typeface="Times New Roman" panose="02020603050405020304" pitchFamily="18" charset="0"/>
              <a:cs typeface="Times New Roman" panose="02020603050405020304" pitchFamily="18" charset="0"/>
            </a:endParaRPr>
          </a:p>
          <a:p>
            <a:pPr algn="l">
              <a:lnSpc>
                <a:spcPct val="90000"/>
              </a:lnSpc>
            </a:pPr>
            <a:r>
              <a:rPr lang="en-US" altLang="en-US" sz="2800" dirty="0">
                <a:cs typeface="Times New Roman" panose="02020603050405020304" pitchFamily="18" charset="0"/>
              </a:rPr>
              <a:t>Ruth and Tom have each loaded into their memory spaces a writable copy of a shared file for updates, which is read only to the rest of the community.</a:t>
            </a:r>
          </a:p>
          <a:p>
            <a:pPr algn="l">
              <a:lnSpc>
                <a:spcPct val="90000"/>
              </a:lnSpc>
            </a:pPr>
            <a:endParaRPr lang="en-US" altLang="en-US" sz="2800" dirty="0">
              <a:cs typeface="Times New Roman" panose="02020603050405020304" pitchFamily="18" charset="0"/>
            </a:endParaRPr>
          </a:p>
          <a:p>
            <a:pPr algn="l">
              <a:lnSpc>
                <a:spcPct val="90000"/>
              </a:lnSpc>
            </a:pPr>
            <a:r>
              <a:rPr lang="en-US" altLang="en-US" sz="2800" dirty="0">
                <a:cs typeface="Times New Roman" panose="02020603050405020304" pitchFamily="18" charset="0"/>
              </a:rPr>
              <a:t>The file reads: “Report on Pastor James Knuth”</a:t>
            </a:r>
          </a:p>
          <a:p>
            <a:pPr algn="l">
              <a:lnSpc>
                <a:spcPct val="90000"/>
              </a:lnSpc>
            </a:pPr>
            <a:endParaRPr lang="en-US" altLang="en-US" sz="2800" dirty="0">
              <a:cs typeface="Times New Roman" panose="02020603050405020304" pitchFamily="18" charset="0"/>
            </a:endParaRPr>
          </a:p>
          <a:p>
            <a:pPr algn="l">
              <a:lnSpc>
                <a:spcPct val="90000"/>
              </a:lnSpc>
            </a:pPr>
            <a:r>
              <a:rPr lang="en-US" altLang="en-US" sz="2800" dirty="0">
                <a:cs typeface="Times New Roman" panose="02020603050405020304" pitchFamily="18" charset="0"/>
              </a:rPr>
              <a:t>Tom adds </a:t>
            </a:r>
            <a:r>
              <a:rPr lang="en-US" altLang="en-US" sz="2800" i="1" dirty="0">
                <a:cs typeface="Times New Roman" panose="02020603050405020304" pitchFamily="18" charset="0"/>
              </a:rPr>
              <a:t>“The man is a thief and a murderer. Whatever you do, never give this many any money. -Tom”</a:t>
            </a:r>
          </a:p>
          <a:p>
            <a:pPr algn="l">
              <a:lnSpc>
                <a:spcPct val="90000"/>
              </a:lnSpc>
            </a:pPr>
            <a:endParaRPr lang="en-US" altLang="en-US" sz="2800" dirty="0">
              <a:cs typeface="Times New Roman" panose="02020603050405020304" pitchFamily="18" charset="0"/>
            </a:endParaRPr>
          </a:p>
          <a:p>
            <a:pPr algn="l">
              <a:lnSpc>
                <a:spcPct val="90000"/>
              </a:lnSpc>
            </a:pPr>
            <a:r>
              <a:rPr lang="en-US" altLang="en-US" sz="2800" dirty="0">
                <a:cs typeface="Times New Roman" panose="02020603050405020304" pitchFamily="18" charset="0"/>
              </a:rPr>
              <a:t>He saves the file from memory to disk.</a:t>
            </a:r>
          </a:p>
          <a:p>
            <a:pPr algn="l">
              <a:lnSpc>
                <a:spcPct val="90000"/>
              </a:lnSpc>
            </a:pPr>
            <a:endParaRPr lang="en-US" altLang="en-US" sz="2800" dirty="0">
              <a:cs typeface="Times New Roman" panose="02020603050405020304" pitchFamily="18" charset="0"/>
            </a:endParaRPr>
          </a:p>
          <a:p>
            <a:pPr algn="l">
              <a:lnSpc>
                <a:spcPct val="90000"/>
              </a:lnSpc>
            </a:pPr>
            <a:endParaRPr lang="en-US" altLang="en-US" sz="2800" dirty="0">
              <a:cs typeface="Times New Roman" panose="02020603050405020304" pitchFamily="18" charset="0"/>
            </a:endParaRPr>
          </a:p>
        </p:txBody>
      </p:sp>
    </p:spTree>
    <p:extLst>
      <p:ext uri="{BB962C8B-B14F-4D97-AF65-F5344CB8AC3E}">
        <p14:creationId xmlns:p14="http://schemas.microsoft.com/office/powerpoint/2010/main" val="21491855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lgn="ctr"/>
            <a:endParaRPr lang="en-US" altLang="en-US" sz="4000" dirty="0">
              <a:cs typeface="Times New Roman" panose="02020603050405020304" pitchFamily="18" charset="0"/>
            </a:endParaRPr>
          </a:p>
        </p:txBody>
      </p:sp>
      <p:sp>
        <p:nvSpPr>
          <p:cNvPr id="105475" name="Rectangle 3"/>
          <p:cNvSpPr>
            <a:spLocks noGrp="1" noChangeArrowheads="1"/>
          </p:cNvSpPr>
          <p:nvPr>
            <p:ph type="body" idx="1"/>
          </p:nvPr>
        </p:nvSpPr>
        <p:spPr>
          <a:xfrm>
            <a:off x="762000" y="1143000"/>
            <a:ext cx="10210800" cy="4572001"/>
          </a:xfrm>
        </p:spPr>
        <p:txBody>
          <a:bodyPr>
            <a:normAutofit/>
          </a:bodyPr>
          <a:lstStyle/>
          <a:p>
            <a:pPr algn="l">
              <a:lnSpc>
                <a:spcPct val="90000"/>
              </a:lnSpc>
            </a:pPr>
            <a:endParaRPr lang="en-US" altLang="en-US" i="1" dirty="0">
              <a:latin typeface="Times New Roman" panose="02020603050405020304" pitchFamily="18" charset="0"/>
              <a:cs typeface="Times New Roman" panose="02020603050405020304" pitchFamily="18" charset="0"/>
            </a:endParaRPr>
          </a:p>
          <a:p>
            <a:pPr algn="l">
              <a:lnSpc>
                <a:spcPct val="90000"/>
              </a:lnSpc>
            </a:pPr>
            <a:r>
              <a:rPr lang="en-US" altLang="en-US" sz="2800" dirty="0">
                <a:cs typeface="Times New Roman" panose="02020603050405020304" pitchFamily="18" charset="0"/>
              </a:rPr>
              <a:t>Ruth writes, </a:t>
            </a:r>
            <a:r>
              <a:rPr lang="en-US" altLang="en-US" sz="2800" i="1" dirty="0">
                <a:cs typeface="Times New Roman" panose="02020603050405020304" pitchFamily="18" charset="0"/>
              </a:rPr>
              <a:t>“I had lunch with this very nice man. I gave him my savings to invest with the children’s fund. You should do the same. -Ruth”</a:t>
            </a:r>
          </a:p>
          <a:p>
            <a:pPr algn="l">
              <a:lnSpc>
                <a:spcPct val="90000"/>
              </a:lnSpc>
            </a:pPr>
            <a:endParaRPr lang="en-US" altLang="en-US" sz="2800" dirty="0">
              <a:cs typeface="Times New Roman" panose="02020603050405020304" pitchFamily="18" charset="0"/>
            </a:endParaRPr>
          </a:p>
          <a:p>
            <a:pPr algn="l">
              <a:lnSpc>
                <a:spcPct val="90000"/>
              </a:lnSpc>
            </a:pPr>
            <a:r>
              <a:rPr lang="en-US" altLang="en-US" sz="2800" dirty="0">
                <a:cs typeface="Times New Roman" panose="02020603050405020304" pitchFamily="18" charset="0"/>
              </a:rPr>
              <a:t>She saves the from memory to disk </a:t>
            </a:r>
            <a:r>
              <a:rPr lang="en-US" altLang="en-US" sz="2800" i="1" dirty="0">
                <a:cs typeface="Times New Roman" panose="02020603050405020304" pitchFamily="18" charset="0"/>
              </a:rPr>
              <a:t>replacing the file that Tom wrote.</a:t>
            </a:r>
          </a:p>
          <a:p>
            <a:pPr algn="l">
              <a:lnSpc>
                <a:spcPct val="90000"/>
              </a:lnSpc>
            </a:pPr>
            <a:endParaRPr lang="en-US" altLang="en-US" sz="2800" i="1" dirty="0">
              <a:cs typeface="Times New Roman" panose="02020603050405020304" pitchFamily="18" charset="0"/>
            </a:endParaRPr>
          </a:p>
          <a:p>
            <a:pPr algn="l">
              <a:lnSpc>
                <a:spcPct val="90000"/>
              </a:lnSpc>
            </a:pPr>
            <a:r>
              <a:rPr lang="en-US" altLang="en-US" sz="2800" dirty="0">
                <a:cs typeface="Times New Roman" panose="02020603050405020304" pitchFamily="18" charset="0"/>
              </a:rPr>
              <a:t>The file now reads:</a:t>
            </a:r>
          </a:p>
        </p:txBody>
      </p:sp>
    </p:spTree>
    <p:extLst>
      <p:ext uri="{BB962C8B-B14F-4D97-AF65-F5344CB8AC3E}">
        <p14:creationId xmlns:p14="http://schemas.microsoft.com/office/powerpoint/2010/main" val="40033720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lgn="ctr"/>
            <a:endParaRPr lang="en-US" altLang="en-US" sz="4000" dirty="0">
              <a:cs typeface="Times New Roman" panose="02020603050405020304" pitchFamily="18" charset="0"/>
            </a:endParaRPr>
          </a:p>
        </p:txBody>
      </p:sp>
      <p:sp>
        <p:nvSpPr>
          <p:cNvPr id="105475" name="Rectangle 3"/>
          <p:cNvSpPr>
            <a:spLocks noGrp="1" noChangeArrowheads="1"/>
          </p:cNvSpPr>
          <p:nvPr>
            <p:ph type="body" idx="1"/>
          </p:nvPr>
        </p:nvSpPr>
        <p:spPr>
          <a:xfrm>
            <a:off x="762000" y="1143000"/>
            <a:ext cx="10210800" cy="4572001"/>
          </a:xfrm>
        </p:spPr>
        <p:txBody>
          <a:bodyPr>
            <a:normAutofit/>
          </a:bodyPr>
          <a:lstStyle/>
          <a:p>
            <a:pPr algn="l">
              <a:lnSpc>
                <a:spcPct val="90000"/>
              </a:lnSpc>
            </a:pPr>
            <a:endParaRPr lang="en-US" altLang="en-US" i="1" dirty="0">
              <a:latin typeface="Times New Roman" panose="02020603050405020304" pitchFamily="18" charset="0"/>
              <a:cs typeface="Times New Roman" panose="02020603050405020304" pitchFamily="18" charset="0"/>
            </a:endParaRPr>
          </a:p>
          <a:p>
            <a:pPr marL="109728" indent="0" algn="ctr">
              <a:lnSpc>
                <a:spcPct val="90000"/>
              </a:lnSpc>
              <a:buNone/>
            </a:pPr>
            <a:r>
              <a:rPr lang="en-US" altLang="en-US" sz="2800" dirty="0">
                <a:cs typeface="Times New Roman" panose="02020603050405020304" pitchFamily="18" charset="0"/>
              </a:rPr>
              <a:t>Report on Pastor James Knuth </a:t>
            </a:r>
          </a:p>
          <a:p>
            <a:pPr algn="ctr">
              <a:lnSpc>
                <a:spcPct val="90000"/>
              </a:lnSpc>
            </a:pPr>
            <a:endParaRPr lang="en-US" altLang="en-US" sz="2800" dirty="0">
              <a:cs typeface="Times New Roman" panose="02020603050405020304" pitchFamily="18" charset="0"/>
            </a:endParaRPr>
          </a:p>
          <a:p>
            <a:pPr marL="109728" indent="0">
              <a:lnSpc>
                <a:spcPct val="90000"/>
              </a:lnSpc>
              <a:buNone/>
            </a:pPr>
            <a:r>
              <a:rPr lang="en-US" altLang="en-US" sz="2800" dirty="0">
                <a:cs typeface="Times New Roman" panose="02020603050405020304" pitchFamily="18" charset="0"/>
              </a:rPr>
              <a:t>I had lunch with this very nice man. I gave him my savings to invest with the children’s fund. You should do the same. –Ruth</a:t>
            </a:r>
          </a:p>
          <a:p>
            <a:pPr marL="109728" indent="0">
              <a:lnSpc>
                <a:spcPct val="90000"/>
              </a:lnSpc>
              <a:buNone/>
            </a:pPr>
            <a:endParaRPr lang="en-US" altLang="en-US" sz="2800" dirty="0">
              <a:cs typeface="Times New Roman" panose="02020603050405020304" pitchFamily="18" charset="0"/>
            </a:endParaRPr>
          </a:p>
          <a:p>
            <a:pPr marL="109728" indent="0">
              <a:lnSpc>
                <a:spcPct val="90000"/>
              </a:lnSpc>
              <a:buNone/>
            </a:pPr>
            <a:endParaRPr lang="en-US" altLang="en-US" sz="2400" dirty="0">
              <a:cs typeface="Times New Roman" panose="02020603050405020304" pitchFamily="18" charset="0"/>
            </a:endParaRPr>
          </a:p>
          <a:p>
            <a:pPr marL="109728" indent="0">
              <a:lnSpc>
                <a:spcPct val="90000"/>
              </a:lnSpc>
              <a:buNone/>
            </a:pPr>
            <a:endParaRPr lang="en-US" altLang="en-US" sz="2400" dirty="0">
              <a:cs typeface="Times New Roman" panose="02020603050405020304" pitchFamily="18" charset="0"/>
            </a:endParaRPr>
          </a:p>
          <a:p>
            <a:pPr marL="109728" indent="0">
              <a:lnSpc>
                <a:spcPct val="90000"/>
              </a:lnSpc>
              <a:buNone/>
            </a:pPr>
            <a:r>
              <a:rPr lang="en-US" altLang="en-US" sz="2400" dirty="0">
                <a:cs typeface="Times New Roman" panose="02020603050405020304" pitchFamily="18" charset="0"/>
              </a:rPr>
              <a:t>—We tend to forget all of the complexity that goes on at high speed over the Internet with protocols like those used for Google shared documents.</a:t>
            </a:r>
          </a:p>
          <a:p>
            <a:pPr algn="l">
              <a:lnSpc>
                <a:spcPct val="90000"/>
              </a:lnSpc>
            </a:pPr>
            <a:endParaRPr lang="en-US" altLang="en-US" sz="2800" dirty="0">
              <a:cs typeface="Times New Roman" panose="02020603050405020304" pitchFamily="18" charset="0"/>
            </a:endParaRPr>
          </a:p>
        </p:txBody>
      </p:sp>
    </p:spTree>
    <p:extLst>
      <p:ext uri="{BB962C8B-B14F-4D97-AF65-F5344CB8AC3E}">
        <p14:creationId xmlns:p14="http://schemas.microsoft.com/office/powerpoint/2010/main" val="9867609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45059" name="Rectangle 2"/>
          <p:cNvSpPr>
            <a:spLocks noGrp="1" noChangeArrowheads="1"/>
          </p:cNvSpPr>
          <p:nvPr>
            <p:ph type="title"/>
          </p:nvPr>
        </p:nvSpPr>
        <p:spPr>
          <a:xfrm>
            <a:off x="1981200" y="304800"/>
            <a:ext cx="8566150" cy="838200"/>
          </a:xfrm>
        </p:spPr>
        <p:txBody>
          <a:bodyPr/>
          <a:lstStyle/>
          <a:p>
            <a:pPr eaLnBrk="1" hangingPunct="1"/>
            <a:r>
              <a:rPr lang="en-US" altLang="en-US" sz="4000" dirty="0">
                <a:solidFill>
                  <a:srgbClr val="7030A0"/>
                </a:solidFill>
              </a:rPr>
              <a:t>Semaphores / Memory locations</a:t>
            </a:r>
          </a:p>
        </p:txBody>
      </p:sp>
      <p:sp>
        <p:nvSpPr>
          <p:cNvPr id="45060" name="Rectangle 3"/>
          <p:cNvSpPr>
            <a:spLocks noGrp="1" noChangeArrowheads="1"/>
          </p:cNvSpPr>
          <p:nvPr>
            <p:ph type="body" idx="1"/>
          </p:nvPr>
        </p:nvSpPr>
        <p:spPr>
          <a:xfrm>
            <a:off x="914400" y="1524000"/>
            <a:ext cx="10134600" cy="4795839"/>
          </a:xfrm>
        </p:spPr>
        <p:txBody>
          <a:bodyPr>
            <a:normAutofit lnSpcReduction="10000"/>
          </a:bodyPr>
          <a:lstStyle/>
          <a:p>
            <a:pPr algn="l" eaLnBrk="1" hangingPunct="1">
              <a:buFontTx/>
              <a:buNone/>
            </a:pPr>
            <a:r>
              <a:rPr lang="en-US" altLang="en-US" sz="2400" dirty="0"/>
              <a:t>Semaphores allowing access to a </a:t>
            </a:r>
            <a:r>
              <a:rPr lang="en-US" altLang="en-US" sz="2400" i="1" dirty="0"/>
              <a:t>critical section </a:t>
            </a:r>
            <a:r>
              <a:rPr lang="en-US" altLang="en-US" sz="2400" dirty="0"/>
              <a:t>of code:</a:t>
            </a:r>
          </a:p>
          <a:p>
            <a:pPr algn="l" eaLnBrk="1" hangingPunct="1">
              <a:buFontTx/>
              <a:buNone/>
            </a:pPr>
            <a:endParaRPr lang="en-US" altLang="en-US" sz="2400" dirty="0"/>
          </a:p>
          <a:p>
            <a:pPr algn="l" eaLnBrk="1" hangingPunct="1"/>
            <a:r>
              <a:rPr lang="en-US" altLang="en-US" sz="2400" dirty="0"/>
              <a:t>Usually just an integer memory location. TRUE (not null) means </a:t>
            </a:r>
            <a:r>
              <a:rPr lang="en-US" altLang="en-US" sz="2400" i="1" dirty="0"/>
              <a:t>wait, the CS is busy</a:t>
            </a:r>
            <a:r>
              <a:rPr lang="en-US" altLang="en-US" sz="2400" dirty="0"/>
              <a:t>. FALSE (null) means</a:t>
            </a:r>
            <a:r>
              <a:rPr lang="en-US" altLang="en-US" sz="2400" i="1" dirty="0"/>
              <a:t> The CS is yours. Proceed.</a:t>
            </a:r>
          </a:p>
          <a:p>
            <a:pPr algn="l" eaLnBrk="1" hangingPunct="1"/>
            <a:endParaRPr lang="en-US" altLang="en-US" sz="2400" i="1" dirty="0"/>
          </a:p>
          <a:p>
            <a:pPr algn="l" eaLnBrk="1" hangingPunct="1"/>
            <a:r>
              <a:rPr lang="en-US" altLang="en-US" sz="2400" dirty="0"/>
              <a:t>If the CS is available [Semaphore is FALSE] set the semaphore to TRUE then proceed into the CS.</a:t>
            </a:r>
          </a:p>
          <a:p>
            <a:pPr algn="l" eaLnBrk="1" hangingPunct="1"/>
            <a:endParaRPr lang="en-US" altLang="en-US" sz="2400" dirty="0"/>
          </a:p>
          <a:p>
            <a:pPr algn="l" eaLnBrk="1" hangingPunct="1"/>
            <a:r>
              <a:rPr lang="en-US" altLang="en-US" sz="2400" dirty="0"/>
              <a:t>When you are done, set the Semaphore to FALSE again so others can use the CS.</a:t>
            </a:r>
          </a:p>
          <a:p>
            <a:pPr algn="l" eaLnBrk="1" hangingPunct="1"/>
            <a:endParaRPr lang="en-US" altLang="en-US" sz="2400" dirty="0"/>
          </a:p>
          <a:p>
            <a:r>
              <a:rPr lang="en-US" altLang="en-US" sz="2400" dirty="0"/>
              <a:t>Local systems have hardware/architecture support for semaphores.</a:t>
            </a:r>
          </a:p>
        </p:txBody>
      </p:sp>
    </p:spTree>
    <p:extLst>
      <p:ext uri="{BB962C8B-B14F-4D97-AF65-F5344CB8AC3E}">
        <p14:creationId xmlns:p14="http://schemas.microsoft.com/office/powerpoint/2010/main" val="39452597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45059" name="Rectangle 2"/>
          <p:cNvSpPr>
            <a:spLocks noGrp="1" noChangeArrowheads="1"/>
          </p:cNvSpPr>
          <p:nvPr>
            <p:ph type="title"/>
          </p:nvPr>
        </p:nvSpPr>
        <p:spPr>
          <a:xfrm>
            <a:off x="2362200" y="153628"/>
            <a:ext cx="8108950" cy="781555"/>
          </a:xfrm>
        </p:spPr>
        <p:txBody>
          <a:bodyPr/>
          <a:lstStyle/>
          <a:p>
            <a:pPr eaLnBrk="1" hangingPunct="1"/>
            <a:r>
              <a:rPr lang="en-US" altLang="en-US" sz="4000" dirty="0">
                <a:solidFill>
                  <a:srgbClr val="7030A0"/>
                </a:solidFill>
              </a:rPr>
              <a:t>Example Critical Section</a:t>
            </a:r>
          </a:p>
        </p:txBody>
      </p:sp>
      <p:sp>
        <p:nvSpPr>
          <p:cNvPr id="45060" name="Rectangle 3"/>
          <p:cNvSpPr>
            <a:spLocks noGrp="1" noChangeArrowheads="1"/>
          </p:cNvSpPr>
          <p:nvPr>
            <p:ph type="body" idx="1"/>
          </p:nvPr>
        </p:nvSpPr>
        <p:spPr>
          <a:xfrm>
            <a:off x="838200" y="1219200"/>
            <a:ext cx="10363200" cy="4615008"/>
          </a:xfrm>
        </p:spPr>
        <p:txBody>
          <a:bodyPr>
            <a:normAutofit lnSpcReduction="10000"/>
          </a:bodyPr>
          <a:lstStyle/>
          <a:p>
            <a:pPr algn="l" eaLnBrk="1" hangingPunct="1"/>
            <a:r>
              <a:rPr lang="en-US" altLang="en-US" dirty="0"/>
              <a:t>Five different bank accounts belonging to two different customers.</a:t>
            </a:r>
          </a:p>
          <a:p>
            <a:pPr algn="l" eaLnBrk="1" hangingPunct="1"/>
            <a:endParaRPr lang="en-US" altLang="en-US" dirty="0"/>
          </a:p>
          <a:p>
            <a:pPr algn="l" eaLnBrk="1" hangingPunct="1"/>
            <a:r>
              <a:rPr lang="en-US" altLang="en-US" dirty="0"/>
              <a:t>As part of a complex </a:t>
            </a:r>
            <a:r>
              <a:rPr lang="en-US" altLang="en-US" i="1" dirty="0"/>
              <a:t>transaction</a:t>
            </a:r>
            <a:r>
              <a:rPr lang="en-US" altLang="en-US" dirty="0"/>
              <a:t> move a bunch of money around for escrow, taxes, payments, refunds, etc.</a:t>
            </a:r>
          </a:p>
          <a:p>
            <a:pPr algn="l" eaLnBrk="1" hangingPunct="1"/>
            <a:endParaRPr lang="en-US" altLang="en-US" dirty="0"/>
          </a:p>
          <a:p>
            <a:pPr algn="l" eaLnBrk="1" hangingPunct="1"/>
            <a:r>
              <a:rPr lang="en-US" altLang="en-US" dirty="0"/>
              <a:t>The total money </a:t>
            </a:r>
            <a:r>
              <a:rPr lang="en-US" altLang="en-US" i="1" dirty="0"/>
              <a:t>before</a:t>
            </a:r>
            <a:r>
              <a:rPr lang="en-US" altLang="en-US" dirty="0"/>
              <a:t> and </a:t>
            </a:r>
            <a:r>
              <a:rPr lang="en-US" altLang="en-US" i="1" dirty="0"/>
              <a:t>after</a:t>
            </a:r>
            <a:r>
              <a:rPr lang="en-US" altLang="en-US" dirty="0"/>
              <a:t> is always identical.</a:t>
            </a:r>
          </a:p>
          <a:p>
            <a:pPr algn="l" eaLnBrk="1" hangingPunct="1"/>
            <a:endParaRPr lang="en-US" altLang="en-US" dirty="0"/>
          </a:p>
          <a:p>
            <a:pPr algn="l" eaLnBrk="1" hangingPunct="1"/>
            <a:r>
              <a:rPr lang="en-US" altLang="en-US" dirty="0"/>
              <a:t>But inside the critical section code you always have to chose to either delete from the sender account or add to the receiver first when you move it. So the total changes temporarily.</a:t>
            </a:r>
          </a:p>
        </p:txBody>
      </p:sp>
    </p:spTree>
    <p:extLst>
      <p:ext uri="{BB962C8B-B14F-4D97-AF65-F5344CB8AC3E}">
        <p14:creationId xmlns:p14="http://schemas.microsoft.com/office/powerpoint/2010/main" val="16338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45059" name="Rectangle 2"/>
          <p:cNvSpPr>
            <a:spLocks noGrp="1" noChangeArrowheads="1"/>
          </p:cNvSpPr>
          <p:nvPr>
            <p:ph type="title"/>
          </p:nvPr>
        </p:nvSpPr>
        <p:spPr>
          <a:xfrm>
            <a:off x="1403350" y="0"/>
            <a:ext cx="9144000" cy="1143000"/>
          </a:xfrm>
        </p:spPr>
        <p:txBody>
          <a:bodyPr/>
          <a:lstStyle/>
          <a:p>
            <a:pPr eaLnBrk="1" hangingPunct="1"/>
            <a:endParaRPr lang="en-US" altLang="en-US" sz="4000" dirty="0">
              <a:solidFill>
                <a:srgbClr val="7030A0"/>
              </a:solidFill>
            </a:endParaRPr>
          </a:p>
        </p:txBody>
      </p:sp>
      <p:sp>
        <p:nvSpPr>
          <p:cNvPr id="45060" name="Rectangle 3"/>
          <p:cNvSpPr>
            <a:spLocks noGrp="1" noChangeArrowheads="1"/>
          </p:cNvSpPr>
          <p:nvPr>
            <p:ph type="body" idx="1"/>
          </p:nvPr>
        </p:nvSpPr>
        <p:spPr>
          <a:xfrm>
            <a:off x="990600" y="1447801"/>
            <a:ext cx="9982200" cy="4191000"/>
          </a:xfrm>
        </p:spPr>
        <p:txBody>
          <a:bodyPr>
            <a:normAutofit fontScale="92500" lnSpcReduction="20000"/>
          </a:bodyPr>
          <a:lstStyle/>
          <a:p>
            <a:pPr algn="l" eaLnBrk="1" hangingPunct="1"/>
            <a:r>
              <a:rPr lang="en-US" altLang="en-US" sz="2800" dirty="0"/>
              <a:t>During the transaction, the bank accounts are </a:t>
            </a:r>
            <a:r>
              <a:rPr lang="en-US" altLang="en-US" sz="2800" i="1" dirty="0"/>
              <a:t>locked </a:t>
            </a:r>
            <a:r>
              <a:rPr lang="en-US" altLang="en-US" sz="2800" dirty="0"/>
              <a:t>to all other processes. They cannot read or write those values.</a:t>
            </a:r>
          </a:p>
          <a:p>
            <a:pPr algn="l" eaLnBrk="1" hangingPunct="1"/>
            <a:endParaRPr lang="en-US" altLang="en-US" sz="2800" dirty="0"/>
          </a:p>
          <a:p>
            <a:pPr algn="l" eaLnBrk="1" hangingPunct="1"/>
            <a:r>
              <a:rPr lang="en-US" altLang="en-US" sz="2800" dirty="0"/>
              <a:t>To the outside world there are five accounts </a:t>
            </a:r>
            <a:r>
              <a:rPr lang="en-US" altLang="en-US" sz="2800" i="1" dirty="0"/>
              <a:t>before</a:t>
            </a:r>
            <a:r>
              <a:rPr lang="en-US" altLang="en-US" sz="2800" dirty="0"/>
              <a:t> the transaction, and five </a:t>
            </a:r>
            <a:r>
              <a:rPr lang="en-US" altLang="en-US" sz="2800" i="1" dirty="0"/>
              <a:t>after</a:t>
            </a:r>
            <a:r>
              <a:rPr lang="en-US" altLang="en-US" sz="2800" dirty="0"/>
              <a:t> the transaction. There is no access at all during the processing of the critical section.</a:t>
            </a:r>
          </a:p>
          <a:p>
            <a:pPr algn="l" eaLnBrk="1" hangingPunct="1"/>
            <a:endParaRPr lang="en-US" altLang="en-US" sz="2800" dirty="0"/>
          </a:p>
          <a:p>
            <a:r>
              <a:rPr lang="en-US" altLang="en-US" sz="2800" dirty="0"/>
              <a:t>Why? </a:t>
            </a:r>
          </a:p>
          <a:p>
            <a:endParaRPr lang="en-US" altLang="en-US" sz="2800" dirty="0"/>
          </a:p>
          <a:p>
            <a:r>
              <a:rPr lang="en-US" altLang="en-US" sz="2800" dirty="0"/>
              <a:t>Answer: during CS processing we may temporarily violate system </a:t>
            </a:r>
            <a:r>
              <a:rPr lang="en-US" altLang="en-US" sz="2800" i="1" dirty="0"/>
              <a:t>invariants*</a:t>
            </a:r>
            <a:endParaRPr lang="en-US" altLang="en-US" sz="2800" dirty="0"/>
          </a:p>
          <a:p>
            <a:pPr algn="l" eaLnBrk="1" hangingPunct="1"/>
            <a:endParaRPr lang="en-US" altLang="en-US" sz="2800" dirty="0"/>
          </a:p>
          <a:p>
            <a:pPr algn="l" eaLnBrk="1" hangingPunct="1"/>
            <a:endParaRPr lang="en-US" altLang="en-US" sz="2800" i="1" dirty="0"/>
          </a:p>
        </p:txBody>
      </p:sp>
    </p:spTree>
    <p:extLst>
      <p:ext uri="{BB962C8B-B14F-4D97-AF65-F5344CB8AC3E}">
        <p14:creationId xmlns:p14="http://schemas.microsoft.com/office/powerpoint/2010/main" val="37642004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45059" name="Rectangle 2"/>
          <p:cNvSpPr>
            <a:spLocks noGrp="1" noChangeArrowheads="1"/>
          </p:cNvSpPr>
          <p:nvPr>
            <p:ph type="title"/>
          </p:nvPr>
        </p:nvSpPr>
        <p:spPr>
          <a:xfrm>
            <a:off x="1981200" y="228600"/>
            <a:ext cx="8566150" cy="914400"/>
          </a:xfrm>
        </p:spPr>
        <p:txBody>
          <a:bodyPr/>
          <a:lstStyle/>
          <a:p>
            <a:pPr eaLnBrk="1" hangingPunct="1"/>
            <a:endParaRPr lang="en-US" altLang="en-US" sz="4000" dirty="0">
              <a:solidFill>
                <a:srgbClr val="7030A0"/>
              </a:solidFill>
            </a:endParaRPr>
          </a:p>
        </p:txBody>
      </p:sp>
      <p:sp>
        <p:nvSpPr>
          <p:cNvPr id="45060" name="Rectangle 3"/>
          <p:cNvSpPr>
            <a:spLocks noGrp="1" noChangeArrowheads="1"/>
          </p:cNvSpPr>
          <p:nvPr>
            <p:ph type="body" idx="1"/>
          </p:nvPr>
        </p:nvSpPr>
        <p:spPr>
          <a:xfrm>
            <a:off x="762000" y="1371600"/>
            <a:ext cx="10515600" cy="4948239"/>
          </a:xfrm>
        </p:spPr>
        <p:txBody>
          <a:bodyPr>
            <a:normAutofit fontScale="92500"/>
          </a:bodyPr>
          <a:lstStyle/>
          <a:p>
            <a:pPr algn="l" eaLnBrk="1" hangingPunct="1">
              <a:buFontTx/>
              <a:buNone/>
            </a:pPr>
            <a:r>
              <a:rPr lang="en-US" altLang="en-US" sz="2800" dirty="0"/>
              <a:t>Characteristic properties of transactions:</a:t>
            </a:r>
          </a:p>
          <a:p>
            <a:pPr algn="l" eaLnBrk="1" hangingPunct="1">
              <a:buFontTx/>
              <a:buNone/>
            </a:pPr>
            <a:endParaRPr lang="en-US" altLang="en-US" sz="2800" dirty="0"/>
          </a:p>
          <a:p>
            <a:pPr algn="l" eaLnBrk="1" hangingPunct="1"/>
            <a:r>
              <a:rPr lang="en-US" altLang="en-US" i="1" dirty="0"/>
              <a:t>Atomic</a:t>
            </a:r>
            <a:r>
              <a:rPr lang="en-US" altLang="en-US" dirty="0"/>
              <a:t>: To the outside world, the transaction happens indivisibly.</a:t>
            </a:r>
          </a:p>
          <a:p>
            <a:pPr algn="l" eaLnBrk="1" hangingPunct="1"/>
            <a:endParaRPr lang="en-US" altLang="en-US" dirty="0"/>
          </a:p>
          <a:p>
            <a:pPr algn="l" eaLnBrk="1" hangingPunct="1"/>
            <a:r>
              <a:rPr lang="en-US" altLang="en-US" i="1" dirty="0"/>
              <a:t>Consistent</a:t>
            </a:r>
            <a:r>
              <a:rPr lang="en-US" altLang="en-US" dirty="0"/>
              <a:t>: The transaction does not violate system invariants (rules) when complete.</a:t>
            </a:r>
          </a:p>
          <a:p>
            <a:pPr algn="l" eaLnBrk="1" hangingPunct="1"/>
            <a:endParaRPr lang="en-US" altLang="en-US" dirty="0"/>
          </a:p>
          <a:p>
            <a:pPr algn="l" eaLnBrk="1" hangingPunct="1"/>
            <a:r>
              <a:rPr lang="en-US" altLang="en-US" i="1" dirty="0"/>
              <a:t>Isolated</a:t>
            </a:r>
            <a:r>
              <a:rPr lang="en-US" altLang="en-US" dirty="0"/>
              <a:t>: Concurrent transactions do not interfere with one another.</a:t>
            </a:r>
          </a:p>
          <a:p>
            <a:pPr algn="l" eaLnBrk="1" hangingPunct="1"/>
            <a:endParaRPr lang="en-US" altLang="en-US" dirty="0"/>
          </a:p>
          <a:p>
            <a:pPr algn="l" eaLnBrk="1" hangingPunct="1"/>
            <a:r>
              <a:rPr lang="en-US" altLang="en-US" i="1" dirty="0"/>
              <a:t>Durable</a:t>
            </a:r>
            <a:r>
              <a:rPr lang="en-US" altLang="en-US" dirty="0"/>
              <a:t>: Once a transaction commits, the changes are permanent.</a:t>
            </a:r>
          </a:p>
        </p:txBody>
      </p:sp>
    </p:spTree>
    <p:extLst>
      <p:ext uri="{BB962C8B-B14F-4D97-AF65-F5344CB8AC3E}">
        <p14:creationId xmlns:p14="http://schemas.microsoft.com/office/powerpoint/2010/main" val="6689357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45059" name="Rectangle 2"/>
          <p:cNvSpPr>
            <a:spLocks noGrp="1" noChangeArrowheads="1"/>
          </p:cNvSpPr>
          <p:nvPr>
            <p:ph type="title"/>
          </p:nvPr>
        </p:nvSpPr>
        <p:spPr>
          <a:xfrm>
            <a:off x="2133600" y="381000"/>
            <a:ext cx="8413750" cy="762000"/>
          </a:xfrm>
        </p:spPr>
        <p:txBody>
          <a:bodyPr/>
          <a:lstStyle/>
          <a:p>
            <a:pPr eaLnBrk="1" hangingPunct="1"/>
            <a:r>
              <a:rPr lang="en-US" altLang="en-US" sz="4000" dirty="0">
                <a:solidFill>
                  <a:srgbClr val="7030A0"/>
                </a:solidFill>
              </a:rPr>
              <a:t>Example invariants</a:t>
            </a:r>
          </a:p>
        </p:txBody>
      </p:sp>
      <p:sp>
        <p:nvSpPr>
          <p:cNvPr id="45060" name="Rectangle 3"/>
          <p:cNvSpPr>
            <a:spLocks noGrp="1" noChangeArrowheads="1"/>
          </p:cNvSpPr>
          <p:nvPr>
            <p:ph type="body" idx="1"/>
          </p:nvPr>
        </p:nvSpPr>
        <p:spPr>
          <a:xfrm>
            <a:off x="990600" y="1371600"/>
            <a:ext cx="10363200" cy="4948239"/>
          </a:xfrm>
        </p:spPr>
        <p:txBody>
          <a:bodyPr>
            <a:normAutofit fontScale="92500"/>
          </a:bodyPr>
          <a:lstStyle/>
          <a:p>
            <a:r>
              <a:rPr lang="en-US" altLang="en-US" sz="2800" dirty="0"/>
              <a:t>The </a:t>
            </a:r>
            <a:r>
              <a:rPr lang="en-US" altLang="en-US" sz="2800" i="1" dirty="0"/>
              <a:t>age-in-years </a:t>
            </a:r>
            <a:r>
              <a:rPr lang="en-US" altLang="en-US" sz="2800" dirty="0"/>
              <a:t>field may not exceed 120 when the transaction is complete.</a:t>
            </a:r>
          </a:p>
          <a:p>
            <a:endParaRPr lang="en-US" altLang="en-US" sz="2800" i="1" dirty="0"/>
          </a:p>
          <a:p>
            <a:r>
              <a:rPr lang="en-US" altLang="en-US" sz="2800" dirty="0"/>
              <a:t>All the data must be sorted alphanumerically when the transaction is complete.</a:t>
            </a:r>
          </a:p>
          <a:p>
            <a:endParaRPr lang="en-US" altLang="en-US" sz="2800" dirty="0"/>
          </a:p>
          <a:p>
            <a:r>
              <a:rPr lang="en-US" altLang="en-US" sz="2800" dirty="0"/>
              <a:t>*The total money in the system must remain at a constant value.</a:t>
            </a:r>
          </a:p>
          <a:p>
            <a:endParaRPr lang="en-US" altLang="en-US" sz="2800" dirty="0"/>
          </a:p>
          <a:p>
            <a:r>
              <a:rPr lang="en-US" altLang="en-US" sz="2800" dirty="0"/>
              <a:t>(Invariants may be temporarily violated within the critical section, during the execution of the transaction, as long as the external world cannot access them.)</a:t>
            </a:r>
          </a:p>
        </p:txBody>
      </p:sp>
    </p:spTree>
    <p:extLst>
      <p:ext uri="{BB962C8B-B14F-4D97-AF65-F5344CB8AC3E}">
        <p14:creationId xmlns:p14="http://schemas.microsoft.com/office/powerpoint/2010/main" val="214651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p:txBody>
          <a:bodyPr/>
          <a:lstStyle/>
          <a:p>
            <a:pPr eaLnBrk="1" hangingPunct="1"/>
            <a:r>
              <a:rPr lang="en-US" altLang="en-US" sz="3600" dirty="0">
                <a:solidFill>
                  <a:srgbClr val="7030A0"/>
                </a:solidFill>
              </a:rPr>
              <a:t>Add to your professional toolbox:</a:t>
            </a:r>
          </a:p>
        </p:txBody>
      </p:sp>
      <p:sp>
        <p:nvSpPr>
          <p:cNvPr id="4100" name="Rectangle 3"/>
          <p:cNvSpPr>
            <a:spLocks noGrp="1" noChangeArrowheads="1"/>
          </p:cNvSpPr>
          <p:nvPr>
            <p:ph type="body" idx="4294967295"/>
          </p:nvPr>
        </p:nvSpPr>
        <p:spPr>
          <a:xfrm>
            <a:off x="1792288" y="1316832"/>
            <a:ext cx="8418512" cy="4474368"/>
          </a:xfrm>
        </p:spPr>
        <p:txBody>
          <a:bodyPr>
            <a:normAutofit/>
          </a:bodyPr>
          <a:lstStyle/>
          <a:p>
            <a:pPr algn="l" eaLnBrk="1" hangingPunct="1"/>
            <a:endParaRPr lang="en-US" altLang="en-US" sz="3200" dirty="0"/>
          </a:p>
          <a:p>
            <a:pPr algn="l" eaLnBrk="1" hangingPunct="1"/>
            <a:r>
              <a:rPr lang="en-US" altLang="en-US" sz="3200" dirty="0"/>
              <a:t>Looking at the big picture, identify the pros and cons of the </a:t>
            </a:r>
            <a:r>
              <a:rPr lang="en-US" altLang="en-US" sz="3200" i="1" dirty="0"/>
              <a:t>compromises </a:t>
            </a:r>
            <a:r>
              <a:rPr lang="en-US" altLang="en-US" sz="3200" dirty="0"/>
              <a:t>being made in your distributed systems design.</a:t>
            </a:r>
            <a:endParaRPr lang="en-US" altLang="en-US" sz="3200" i="1" dirty="0"/>
          </a:p>
        </p:txBody>
      </p:sp>
      <p:pic>
        <p:nvPicPr>
          <p:cNvPr id="5" name="Picture 2" descr="The Home Depot 19 in. Plastic Tool Box with Metal Latches and Removable Tool Tr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4340225"/>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6708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47107" name="Rectangle 2"/>
          <p:cNvSpPr>
            <a:spLocks noGrp="1" noChangeArrowheads="1"/>
          </p:cNvSpPr>
          <p:nvPr>
            <p:ph type="title"/>
          </p:nvPr>
        </p:nvSpPr>
        <p:spPr/>
        <p:txBody>
          <a:bodyPr/>
          <a:lstStyle/>
          <a:p>
            <a:pPr eaLnBrk="1" hangingPunct="1"/>
            <a:r>
              <a:rPr lang="en-US" altLang="en-US" sz="4000">
                <a:solidFill>
                  <a:srgbClr val="7030A0"/>
                </a:solidFill>
              </a:rPr>
              <a:t>Example transaction</a:t>
            </a:r>
          </a:p>
        </p:txBody>
      </p:sp>
      <p:sp>
        <p:nvSpPr>
          <p:cNvPr id="47108" name="Rectangle 3"/>
          <p:cNvSpPr>
            <a:spLocks noGrp="1" noChangeArrowheads="1"/>
          </p:cNvSpPr>
          <p:nvPr>
            <p:ph type="body" idx="1"/>
          </p:nvPr>
        </p:nvSpPr>
        <p:spPr>
          <a:xfrm>
            <a:off x="990600" y="1143000"/>
            <a:ext cx="10363200" cy="4872039"/>
          </a:xfrm>
        </p:spPr>
        <p:txBody>
          <a:bodyPr>
            <a:normAutofit fontScale="92500"/>
          </a:bodyPr>
          <a:lstStyle/>
          <a:p>
            <a:pPr algn="l" eaLnBrk="1" hangingPunct="1">
              <a:buFontTx/>
              <a:buNone/>
            </a:pPr>
            <a:r>
              <a:rPr lang="en-US" altLang="en-US" sz="3200" dirty="0"/>
              <a:t>Transfer Sam’s money from checking to savings:</a:t>
            </a:r>
          </a:p>
          <a:p>
            <a:pPr algn="l" eaLnBrk="1" hangingPunct="1">
              <a:buFontTx/>
              <a:buNone/>
            </a:pPr>
            <a:endParaRPr lang="en-US" altLang="en-US" sz="3200" dirty="0"/>
          </a:p>
          <a:p>
            <a:pPr algn="l" eaLnBrk="1" hangingPunct="1"/>
            <a:r>
              <a:rPr lang="en-US" altLang="en-US" sz="2400" dirty="0"/>
              <a:t>Remove $3,000 from Sam’s </a:t>
            </a:r>
            <a:r>
              <a:rPr lang="en-US" altLang="en-US" sz="2400" b="1" dirty="0"/>
              <a:t>checking</a:t>
            </a:r>
            <a:r>
              <a:rPr lang="en-US" altLang="en-US" sz="2400" dirty="0"/>
              <a:t> account.</a:t>
            </a:r>
          </a:p>
          <a:p>
            <a:pPr algn="l" eaLnBrk="1" hangingPunct="1"/>
            <a:endParaRPr lang="en-US" altLang="en-US" sz="2400" dirty="0"/>
          </a:p>
          <a:p>
            <a:pPr algn="l" eaLnBrk="1" hangingPunct="1"/>
            <a:r>
              <a:rPr lang="en-US" altLang="en-US" sz="2400" dirty="0"/>
              <a:t>Add $3,000 to Sam’s </a:t>
            </a:r>
            <a:r>
              <a:rPr lang="en-US" altLang="en-US" sz="2400" b="1" dirty="0"/>
              <a:t>savings</a:t>
            </a:r>
            <a:r>
              <a:rPr lang="en-US" altLang="en-US" sz="2400" dirty="0"/>
              <a:t> account.</a:t>
            </a:r>
          </a:p>
          <a:p>
            <a:pPr algn="l" eaLnBrk="1" hangingPunct="1"/>
            <a:endParaRPr lang="en-US" altLang="en-US" sz="2400" dirty="0"/>
          </a:p>
          <a:p>
            <a:pPr algn="l" eaLnBrk="1" hangingPunct="1"/>
            <a:r>
              <a:rPr lang="en-US" altLang="en-US" sz="2400" dirty="0"/>
              <a:t>During the process, there is a time when there is a missing $3,000 in the bank. What if the system fails at exactly that moment, then restart outside the transaction? We violate the invariant that the total must remain constant.</a:t>
            </a:r>
          </a:p>
          <a:p>
            <a:pPr algn="l" eaLnBrk="1" hangingPunct="1"/>
            <a:endParaRPr lang="en-US" altLang="en-US" sz="2400" dirty="0"/>
          </a:p>
          <a:p>
            <a:pPr algn="l" eaLnBrk="1" hangingPunct="1"/>
            <a:r>
              <a:rPr lang="en-US" altLang="en-US" sz="2400" dirty="0"/>
              <a:t>The business model requires a transaction: before and after, but nothing in between</a:t>
            </a:r>
          </a:p>
        </p:txBody>
      </p:sp>
    </p:spTree>
    <p:extLst>
      <p:ext uri="{BB962C8B-B14F-4D97-AF65-F5344CB8AC3E}">
        <p14:creationId xmlns:p14="http://schemas.microsoft.com/office/powerpoint/2010/main" val="39889620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46083" name="Rectangle 2"/>
          <p:cNvSpPr>
            <a:spLocks noGrp="1" noChangeArrowheads="1"/>
          </p:cNvSpPr>
          <p:nvPr>
            <p:ph type="title"/>
          </p:nvPr>
        </p:nvSpPr>
        <p:spPr/>
        <p:txBody>
          <a:bodyPr/>
          <a:lstStyle/>
          <a:p>
            <a:pPr eaLnBrk="1" hangingPunct="1"/>
            <a:r>
              <a:rPr lang="en-US" altLang="en-US" sz="4000" i="1" dirty="0">
                <a:solidFill>
                  <a:srgbClr val="7030A0"/>
                </a:solidFill>
              </a:rPr>
              <a:t>Distributed</a:t>
            </a:r>
            <a:r>
              <a:rPr lang="en-US" altLang="en-US" sz="4000" dirty="0">
                <a:solidFill>
                  <a:srgbClr val="7030A0"/>
                </a:solidFill>
              </a:rPr>
              <a:t> Transactions</a:t>
            </a:r>
          </a:p>
        </p:txBody>
      </p:sp>
      <p:sp>
        <p:nvSpPr>
          <p:cNvPr id="46084" name="Rectangle 3"/>
          <p:cNvSpPr>
            <a:spLocks noGrp="1" noChangeArrowheads="1"/>
          </p:cNvSpPr>
          <p:nvPr>
            <p:ph type="body" idx="1"/>
          </p:nvPr>
        </p:nvSpPr>
        <p:spPr>
          <a:xfrm>
            <a:off x="533400" y="1600200"/>
            <a:ext cx="10744200" cy="4719639"/>
          </a:xfrm>
        </p:spPr>
        <p:txBody>
          <a:bodyPr>
            <a:normAutofit/>
          </a:bodyPr>
          <a:lstStyle/>
          <a:p>
            <a:pPr algn="l" eaLnBrk="1" hangingPunct="1"/>
            <a:r>
              <a:rPr lang="en-US" altLang="en-US" sz="2800" dirty="0"/>
              <a:t>Built-in hardware support for critical sections is </a:t>
            </a:r>
            <a:r>
              <a:rPr lang="en-US" altLang="en-US" sz="2800" i="1" dirty="0"/>
              <a:t>not available</a:t>
            </a:r>
            <a:r>
              <a:rPr lang="en-US" altLang="en-US" sz="2800" dirty="0"/>
              <a:t>.</a:t>
            </a:r>
          </a:p>
          <a:p>
            <a:pPr algn="l" eaLnBrk="1" hangingPunct="1"/>
            <a:endParaRPr lang="en-US" altLang="en-US" sz="2800" dirty="0"/>
          </a:p>
          <a:p>
            <a:pPr algn="l" eaLnBrk="1" hangingPunct="1"/>
            <a:r>
              <a:rPr lang="en-US" altLang="en-US" sz="2800" dirty="0"/>
              <a:t>The sending of messages is unreliable, and abort messages can go missing as well.</a:t>
            </a:r>
          </a:p>
          <a:p>
            <a:pPr algn="l" eaLnBrk="1" hangingPunct="1"/>
            <a:endParaRPr lang="en-US" altLang="en-US" sz="2800" dirty="0"/>
          </a:p>
          <a:p>
            <a:pPr algn="l" eaLnBrk="1" hangingPunct="1"/>
            <a:r>
              <a:rPr lang="en-US" altLang="en-US" sz="2800" dirty="0"/>
              <a:t>Much more complex than local transactions</a:t>
            </a:r>
          </a:p>
          <a:p>
            <a:pPr algn="l" eaLnBrk="1" hangingPunct="1"/>
            <a:endParaRPr lang="en-US" altLang="en-US" sz="2800" dirty="0"/>
          </a:p>
          <a:p>
            <a:pPr algn="l" eaLnBrk="1" hangingPunct="1"/>
            <a:r>
              <a:rPr lang="en-US" altLang="en-US" sz="2800" i="1" dirty="0"/>
              <a:t>But we still need them!</a:t>
            </a:r>
          </a:p>
          <a:p>
            <a:pPr algn="l" eaLnBrk="1" hangingPunct="1"/>
            <a:endParaRPr lang="en-US" altLang="en-US" sz="2800" dirty="0"/>
          </a:p>
        </p:txBody>
      </p:sp>
    </p:spTree>
    <p:extLst>
      <p:ext uri="{BB962C8B-B14F-4D97-AF65-F5344CB8AC3E}">
        <p14:creationId xmlns:p14="http://schemas.microsoft.com/office/powerpoint/2010/main" val="2749149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46083" name="Rectangle 2"/>
          <p:cNvSpPr>
            <a:spLocks noGrp="1" noChangeArrowheads="1"/>
          </p:cNvSpPr>
          <p:nvPr>
            <p:ph type="title"/>
          </p:nvPr>
        </p:nvSpPr>
        <p:spPr/>
        <p:txBody>
          <a:bodyPr/>
          <a:lstStyle/>
          <a:p>
            <a:pPr eaLnBrk="1" hangingPunct="1"/>
            <a:r>
              <a:rPr lang="en-US" altLang="en-US" sz="4000" dirty="0">
                <a:solidFill>
                  <a:srgbClr val="7030A0"/>
                </a:solidFill>
              </a:rPr>
              <a:t>Bank </a:t>
            </a:r>
            <a:r>
              <a:rPr lang="en-US" altLang="en-US" sz="4000" dirty="0" err="1">
                <a:solidFill>
                  <a:srgbClr val="7030A0"/>
                </a:solidFill>
              </a:rPr>
              <a:t>revisted</a:t>
            </a:r>
            <a:r>
              <a:rPr lang="en-US" altLang="en-US" sz="4000" dirty="0">
                <a:solidFill>
                  <a:srgbClr val="7030A0"/>
                </a:solidFill>
              </a:rPr>
              <a:t>.</a:t>
            </a:r>
          </a:p>
        </p:txBody>
      </p:sp>
      <p:sp>
        <p:nvSpPr>
          <p:cNvPr id="46084" name="Rectangle 3"/>
          <p:cNvSpPr>
            <a:spLocks noGrp="1" noChangeArrowheads="1"/>
          </p:cNvSpPr>
          <p:nvPr>
            <p:ph type="body" idx="1"/>
          </p:nvPr>
        </p:nvSpPr>
        <p:spPr>
          <a:xfrm>
            <a:off x="990600" y="1417638"/>
            <a:ext cx="10439400" cy="4902201"/>
          </a:xfrm>
        </p:spPr>
        <p:txBody>
          <a:bodyPr>
            <a:normAutofit/>
          </a:bodyPr>
          <a:lstStyle/>
          <a:p>
            <a:pPr algn="l" eaLnBrk="1" hangingPunct="1"/>
            <a:r>
              <a:rPr lang="en-US" altLang="en-US" sz="2800" dirty="0"/>
              <a:t>Five accounts are maintained by five different servers at five different banks in a distributed system.</a:t>
            </a:r>
          </a:p>
          <a:p>
            <a:pPr algn="l" eaLnBrk="1" hangingPunct="1"/>
            <a:endParaRPr lang="en-US" altLang="en-US" sz="2800" dirty="0"/>
          </a:p>
          <a:p>
            <a:pPr algn="l" eaLnBrk="1" hangingPunct="1"/>
            <a:r>
              <a:rPr lang="en-US" altLang="en-US" sz="2800" dirty="0"/>
              <a:t>We must lock the accounts in five different databases on five different computers, managed by at least five different processes.</a:t>
            </a:r>
          </a:p>
          <a:p>
            <a:pPr algn="l" eaLnBrk="1" hangingPunct="1"/>
            <a:endParaRPr lang="en-US" altLang="en-US" sz="2800" dirty="0"/>
          </a:p>
          <a:p>
            <a:pPr algn="l" eaLnBrk="1" hangingPunct="1"/>
            <a:r>
              <a:rPr lang="en-US" altLang="en-US" sz="2800" dirty="0"/>
              <a:t>Communication is by </a:t>
            </a:r>
            <a:r>
              <a:rPr lang="en-US" altLang="en-US" sz="2800" i="1" dirty="0"/>
              <a:t>messages</a:t>
            </a:r>
            <a:r>
              <a:rPr lang="en-US" altLang="en-US" sz="2800" dirty="0"/>
              <a:t> that travel over the network.</a:t>
            </a:r>
          </a:p>
        </p:txBody>
      </p:sp>
    </p:spTree>
    <p:extLst>
      <p:ext uri="{BB962C8B-B14F-4D97-AF65-F5344CB8AC3E}">
        <p14:creationId xmlns:p14="http://schemas.microsoft.com/office/powerpoint/2010/main" val="37402430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46083" name="Rectangle 2"/>
          <p:cNvSpPr>
            <a:spLocks noGrp="1" noChangeArrowheads="1"/>
          </p:cNvSpPr>
          <p:nvPr>
            <p:ph type="title"/>
          </p:nvPr>
        </p:nvSpPr>
        <p:spPr/>
        <p:txBody>
          <a:bodyPr/>
          <a:lstStyle/>
          <a:p>
            <a:pPr eaLnBrk="1" hangingPunct="1"/>
            <a:endParaRPr lang="en-US" altLang="en-US" sz="4000" dirty="0">
              <a:solidFill>
                <a:srgbClr val="7030A0"/>
              </a:solidFill>
            </a:endParaRPr>
          </a:p>
        </p:txBody>
      </p:sp>
      <p:sp>
        <p:nvSpPr>
          <p:cNvPr id="46084" name="Rectangle 3"/>
          <p:cNvSpPr>
            <a:spLocks noGrp="1" noChangeArrowheads="1"/>
          </p:cNvSpPr>
          <p:nvPr>
            <p:ph type="body" idx="1"/>
          </p:nvPr>
        </p:nvSpPr>
        <p:spPr>
          <a:xfrm>
            <a:off x="609600" y="1600200"/>
            <a:ext cx="10972800" cy="4719639"/>
          </a:xfrm>
        </p:spPr>
        <p:txBody>
          <a:bodyPr>
            <a:normAutofit fontScale="92500" lnSpcReduction="20000"/>
          </a:bodyPr>
          <a:lstStyle/>
          <a:p>
            <a:pPr algn="l" eaLnBrk="1" hangingPunct="1"/>
            <a:r>
              <a:rPr lang="en-US" altLang="en-US" sz="2800" dirty="0"/>
              <a:t>Coordination messages can get lost.</a:t>
            </a:r>
          </a:p>
          <a:p>
            <a:pPr algn="l" eaLnBrk="1" hangingPunct="1"/>
            <a:endParaRPr lang="en-US" altLang="en-US" sz="2800" dirty="0"/>
          </a:p>
          <a:p>
            <a:pPr algn="l" eaLnBrk="1" hangingPunct="1"/>
            <a:r>
              <a:rPr lang="en-US" altLang="en-US" sz="2800" dirty="0"/>
              <a:t>Abort messages can get lost.</a:t>
            </a:r>
          </a:p>
          <a:p>
            <a:pPr algn="l" eaLnBrk="1" hangingPunct="1"/>
            <a:endParaRPr lang="en-US" altLang="en-US" sz="2800" dirty="0"/>
          </a:p>
          <a:p>
            <a:pPr algn="l" eaLnBrk="1" hangingPunct="1"/>
            <a:r>
              <a:rPr lang="en-US" altLang="en-US" sz="2800" dirty="0"/>
              <a:t>Commit messages can get lost.</a:t>
            </a:r>
          </a:p>
          <a:p>
            <a:pPr algn="l" eaLnBrk="1" hangingPunct="1"/>
            <a:endParaRPr lang="en-US" altLang="en-US" sz="2800" dirty="0"/>
          </a:p>
          <a:p>
            <a:pPr algn="l" eaLnBrk="1" hangingPunct="1"/>
            <a:r>
              <a:rPr lang="en-US" altLang="en-US" sz="2800" dirty="0"/>
              <a:t>Rollback messages can get lost.</a:t>
            </a:r>
          </a:p>
          <a:p>
            <a:pPr algn="l" eaLnBrk="1" hangingPunct="1"/>
            <a:endParaRPr lang="en-US" altLang="en-US" sz="2800" dirty="0"/>
          </a:p>
          <a:p>
            <a:pPr algn="l" eaLnBrk="1" hangingPunct="1"/>
            <a:r>
              <a:rPr lang="en-US" altLang="en-US" sz="2800" dirty="0"/>
              <a:t>Most important: where is the </a:t>
            </a:r>
            <a:r>
              <a:rPr lang="en-US" altLang="en-US" sz="2800" i="1" dirty="0"/>
              <a:t>memory location </a:t>
            </a:r>
            <a:r>
              <a:rPr lang="en-US" altLang="en-US" sz="2800" dirty="0"/>
              <a:t>for the </a:t>
            </a:r>
            <a:r>
              <a:rPr lang="en-US" altLang="en-US" sz="2800" i="1" dirty="0"/>
              <a:t>semaphore </a:t>
            </a:r>
            <a:r>
              <a:rPr lang="en-US" altLang="en-US" sz="2800" dirty="0"/>
              <a:t>managing the critical section? On which machine? Managed by which process? Answer: there is none because processes don’t share memory.</a:t>
            </a:r>
          </a:p>
        </p:txBody>
      </p:sp>
    </p:spTree>
    <p:extLst>
      <p:ext uri="{BB962C8B-B14F-4D97-AF65-F5344CB8AC3E}">
        <p14:creationId xmlns:p14="http://schemas.microsoft.com/office/powerpoint/2010/main" val="32442244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46083" name="Rectangle 2"/>
          <p:cNvSpPr>
            <a:spLocks noGrp="1" noChangeArrowheads="1"/>
          </p:cNvSpPr>
          <p:nvPr>
            <p:ph type="title"/>
          </p:nvPr>
        </p:nvSpPr>
        <p:spPr/>
        <p:txBody>
          <a:bodyPr/>
          <a:lstStyle/>
          <a:p>
            <a:pPr eaLnBrk="1" hangingPunct="1"/>
            <a:r>
              <a:rPr lang="en-US" altLang="en-US" sz="4000" dirty="0">
                <a:solidFill>
                  <a:srgbClr val="7030A0"/>
                </a:solidFill>
              </a:rPr>
              <a:t>Real world example</a:t>
            </a:r>
          </a:p>
        </p:txBody>
      </p:sp>
      <p:sp>
        <p:nvSpPr>
          <p:cNvPr id="46084" name="Rectangle 3"/>
          <p:cNvSpPr>
            <a:spLocks noGrp="1" noChangeArrowheads="1"/>
          </p:cNvSpPr>
          <p:nvPr>
            <p:ph type="body" idx="1"/>
          </p:nvPr>
        </p:nvSpPr>
        <p:spPr>
          <a:xfrm>
            <a:off x="609600" y="1417638"/>
            <a:ext cx="10515600" cy="4902201"/>
          </a:xfrm>
        </p:spPr>
        <p:txBody>
          <a:bodyPr/>
          <a:lstStyle/>
          <a:p>
            <a:pPr algn="l" eaLnBrk="1" hangingPunct="1"/>
            <a:r>
              <a:rPr lang="en-US" altLang="en-US" sz="2800" dirty="0"/>
              <a:t>Getting a plane ticket, a hotel, and a rental car at the </a:t>
            </a:r>
            <a:r>
              <a:rPr lang="en-US" altLang="en-US" sz="2800" dirty="0" err="1"/>
              <a:t>Orbitz</a:t>
            </a:r>
            <a:r>
              <a:rPr lang="en-US" altLang="en-US" sz="2800" dirty="0"/>
              <a:t> online travel service.</a:t>
            </a:r>
          </a:p>
          <a:p>
            <a:pPr algn="l" eaLnBrk="1" hangingPunct="1"/>
            <a:endParaRPr lang="en-US" altLang="en-US" sz="2800" dirty="0"/>
          </a:p>
          <a:p>
            <a:pPr algn="l" eaLnBrk="1" hangingPunct="1"/>
            <a:r>
              <a:rPr lang="en-US" altLang="en-US" sz="2800" dirty="0"/>
              <a:t>The transaction manager has to communicate with three separate databases, on three separate computers, managed by three separate processes.</a:t>
            </a:r>
          </a:p>
        </p:txBody>
      </p:sp>
    </p:spTree>
    <p:extLst>
      <p:ext uri="{BB962C8B-B14F-4D97-AF65-F5344CB8AC3E}">
        <p14:creationId xmlns:p14="http://schemas.microsoft.com/office/powerpoint/2010/main" val="11715905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48131" name="Rectangle 2"/>
          <p:cNvSpPr>
            <a:spLocks noGrp="1" noChangeArrowheads="1"/>
          </p:cNvSpPr>
          <p:nvPr>
            <p:ph type="title"/>
          </p:nvPr>
        </p:nvSpPr>
        <p:spPr/>
        <p:txBody>
          <a:bodyPr>
            <a:normAutofit/>
          </a:bodyPr>
          <a:lstStyle/>
          <a:p>
            <a:pPr eaLnBrk="1" hangingPunct="1"/>
            <a:r>
              <a:rPr lang="en-US" altLang="en-US" sz="4000">
                <a:solidFill>
                  <a:srgbClr val="7030A0"/>
                </a:solidFill>
              </a:rPr>
              <a:t>Transaction Processing Systems (3)</a:t>
            </a:r>
          </a:p>
        </p:txBody>
      </p:sp>
      <p:sp>
        <p:nvSpPr>
          <p:cNvPr id="48132" name="Rectangle 3"/>
          <p:cNvSpPr>
            <a:spLocks noGrp="1" noChangeArrowheads="1"/>
          </p:cNvSpPr>
          <p:nvPr>
            <p:ph type="body" idx="1"/>
          </p:nvPr>
        </p:nvSpPr>
        <p:spPr>
          <a:xfrm>
            <a:off x="1524000" y="5916613"/>
            <a:ext cx="9144000" cy="544512"/>
          </a:xfrm>
        </p:spPr>
        <p:txBody>
          <a:bodyPr/>
          <a:lstStyle/>
          <a:p>
            <a:pPr eaLnBrk="1" hangingPunct="1">
              <a:buFontTx/>
              <a:buNone/>
            </a:pPr>
            <a:r>
              <a:rPr lang="en-US" altLang="en-US"/>
              <a:t>Figure 1-9. A nested transaction.</a:t>
            </a:r>
          </a:p>
        </p:txBody>
      </p:sp>
      <p:pic>
        <p:nvPicPr>
          <p:cNvPr id="48133" name="Picture 4" descr="01-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9338" y="1219200"/>
            <a:ext cx="5135562" cy="421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05986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49155" name="Rectangle 2"/>
          <p:cNvSpPr>
            <a:spLocks noGrp="1" noChangeArrowheads="1"/>
          </p:cNvSpPr>
          <p:nvPr>
            <p:ph type="title"/>
          </p:nvPr>
        </p:nvSpPr>
        <p:spPr/>
        <p:txBody>
          <a:bodyPr>
            <a:normAutofit/>
          </a:bodyPr>
          <a:lstStyle/>
          <a:p>
            <a:pPr eaLnBrk="1" hangingPunct="1"/>
            <a:r>
              <a:rPr lang="en-US" altLang="en-US" sz="4000">
                <a:solidFill>
                  <a:srgbClr val="7030A0"/>
                </a:solidFill>
              </a:rPr>
              <a:t>Transaction Processing Systems (4)</a:t>
            </a:r>
          </a:p>
        </p:txBody>
      </p:sp>
      <p:sp>
        <p:nvSpPr>
          <p:cNvPr id="49156" name="Rectangle 3"/>
          <p:cNvSpPr>
            <a:spLocks noGrp="1" noChangeArrowheads="1"/>
          </p:cNvSpPr>
          <p:nvPr>
            <p:ph type="body" idx="1"/>
          </p:nvPr>
        </p:nvSpPr>
        <p:spPr/>
        <p:txBody>
          <a:bodyPr/>
          <a:lstStyle/>
          <a:p>
            <a:pPr eaLnBrk="1" hangingPunct="1">
              <a:buFontTx/>
              <a:buNone/>
            </a:pPr>
            <a:r>
              <a:rPr lang="en-US" altLang="en-US"/>
              <a:t>Figure 1-10. The role of a TP monitor in distributed systems.</a:t>
            </a:r>
          </a:p>
        </p:txBody>
      </p:sp>
      <p:pic>
        <p:nvPicPr>
          <p:cNvPr id="49157" name="Picture 4" descr="0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26" y="1509713"/>
            <a:ext cx="8228013" cy="365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96141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46083" name="Rectangle 2"/>
          <p:cNvSpPr>
            <a:spLocks noGrp="1" noChangeArrowheads="1"/>
          </p:cNvSpPr>
          <p:nvPr>
            <p:ph type="title"/>
          </p:nvPr>
        </p:nvSpPr>
        <p:spPr/>
        <p:txBody>
          <a:bodyPr/>
          <a:lstStyle/>
          <a:p>
            <a:pPr eaLnBrk="1" hangingPunct="1"/>
            <a:r>
              <a:rPr lang="en-US" altLang="en-US" sz="4000" dirty="0">
                <a:solidFill>
                  <a:srgbClr val="7030A0"/>
                </a:solidFill>
              </a:rPr>
              <a:t>Add to your toolbox</a:t>
            </a:r>
          </a:p>
        </p:txBody>
      </p:sp>
      <p:sp>
        <p:nvSpPr>
          <p:cNvPr id="46084" name="Rectangle 3"/>
          <p:cNvSpPr>
            <a:spLocks noGrp="1" noChangeArrowheads="1"/>
          </p:cNvSpPr>
          <p:nvPr>
            <p:ph type="body" idx="1"/>
          </p:nvPr>
        </p:nvSpPr>
        <p:spPr>
          <a:xfrm>
            <a:off x="609600" y="1524000"/>
            <a:ext cx="11049000" cy="4795839"/>
          </a:xfrm>
        </p:spPr>
        <p:txBody>
          <a:bodyPr>
            <a:normAutofit/>
          </a:bodyPr>
          <a:lstStyle/>
          <a:p>
            <a:pPr algn="l" eaLnBrk="1" hangingPunct="1"/>
            <a:r>
              <a:rPr lang="en-US" altLang="en-US" sz="2400" dirty="0"/>
              <a:t>Absolute, crystal clear understanding of what a transaction is, and why it is much more complex in a distributed system.</a:t>
            </a:r>
          </a:p>
          <a:p>
            <a:pPr algn="l" eaLnBrk="1" hangingPunct="1"/>
            <a:endParaRPr lang="en-US" altLang="en-US" sz="2400" dirty="0"/>
          </a:p>
          <a:p>
            <a:pPr algn="l" eaLnBrk="1" hangingPunct="1"/>
            <a:r>
              <a:rPr lang="en-US" altLang="en-US" sz="2400" dirty="0"/>
              <a:t>Be able to explain distributed transactions to a roomful of people.</a:t>
            </a:r>
          </a:p>
          <a:p>
            <a:pPr algn="l" eaLnBrk="1" hangingPunct="1"/>
            <a:endParaRPr lang="en-US" altLang="en-US" sz="2400" dirty="0"/>
          </a:p>
          <a:p>
            <a:pPr algn="l" eaLnBrk="1" hangingPunct="1"/>
            <a:r>
              <a:rPr lang="en-US" altLang="en-US" sz="2400" dirty="0"/>
              <a:t>Understanding that there is hardware support for semaphores on a local system, but only software support via messages among processes in a distributed system.</a:t>
            </a:r>
          </a:p>
        </p:txBody>
      </p:sp>
      <p:pic>
        <p:nvPicPr>
          <p:cNvPr id="5" name="Picture 2" descr="The Home Depot 19 in. Plastic Tool Box with Metal Latches and Removable Tool Tra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86800" y="4572000"/>
            <a:ext cx="1541262" cy="1541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8879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3075" name="Rectangle 2"/>
          <p:cNvSpPr>
            <a:spLocks noGrp="1" noChangeArrowheads="1"/>
          </p:cNvSpPr>
          <p:nvPr>
            <p:ph type="ctrTitle"/>
          </p:nvPr>
        </p:nvSpPr>
        <p:spPr>
          <a:xfrm>
            <a:off x="2209800" y="350838"/>
            <a:ext cx="7772400" cy="5016500"/>
          </a:xfrm>
        </p:spPr>
        <p:txBody>
          <a:bodyPr>
            <a:normAutofit fontScale="90000"/>
          </a:bodyPr>
          <a:lstStyle/>
          <a:p>
            <a:r>
              <a:rPr lang="en-US" altLang="en-US" sz="2400" dirty="0">
                <a:solidFill>
                  <a:schemeClr val="tx1"/>
                </a:solidFill>
              </a:rPr>
              <a:t>DISTRIBUTED SYSTEMS</a:t>
            </a:r>
            <a:br>
              <a:rPr lang="en-US" altLang="en-US" sz="2400" dirty="0">
                <a:solidFill>
                  <a:schemeClr val="tx1"/>
                </a:solidFill>
              </a:rPr>
            </a:br>
            <a:r>
              <a:rPr lang="en-US" altLang="en-US" sz="2400" dirty="0">
                <a:solidFill>
                  <a:schemeClr val="tx1"/>
                </a:solidFill>
              </a:rPr>
              <a:t>Principles and Paradigms</a:t>
            </a:r>
            <a:br>
              <a:rPr lang="en-US" altLang="en-US" sz="2400" dirty="0">
                <a:solidFill>
                  <a:schemeClr val="tx1"/>
                </a:solidFill>
              </a:rPr>
            </a:br>
            <a:r>
              <a:rPr lang="en-US" altLang="en-US" sz="1800" dirty="0">
                <a:solidFill>
                  <a:schemeClr val="tx1"/>
                </a:solidFill>
              </a:rPr>
              <a:t>Third Edition</a:t>
            </a:r>
            <a:br>
              <a:rPr lang="en-US" altLang="en-US" dirty="0">
                <a:solidFill>
                  <a:schemeClr val="tx1"/>
                </a:solidFill>
              </a:rPr>
            </a:br>
            <a:r>
              <a:rPr lang="en-US" altLang="en-US" sz="1800" dirty="0">
                <a:solidFill>
                  <a:schemeClr val="tx1"/>
                </a:solidFill>
              </a:rPr>
              <a:t>MAARTEN VAN STEEN </a:t>
            </a:r>
            <a:br>
              <a:rPr lang="en-US" altLang="en-US" sz="1800" dirty="0">
                <a:solidFill>
                  <a:schemeClr val="tx1"/>
                </a:solidFill>
              </a:rPr>
            </a:br>
            <a:r>
              <a:rPr lang="en-US" altLang="en-US" sz="1800" dirty="0">
                <a:solidFill>
                  <a:schemeClr val="tx1"/>
                </a:solidFill>
              </a:rPr>
              <a:t>ANDREW S. TANENBAUM</a:t>
            </a:r>
            <a:br>
              <a:rPr lang="en-US" altLang="en-US" sz="1800" dirty="0">
                <a:solidFill>
                  <a:schemeClr val="tx1"/>
                </a:solidFill>
              </a:rPr>
            </a:br>
            <a:br>
              <a:rPr lang="en-US" altLang="en-US" sz="1800" dirty="0">
                <a:solidFill>
                  <a:schemeClr val="tx1"/>
                </a:solidFill>
              </a:rPr>
            </a:br>
            <a:r>
              <a:rPr lang="en-US" altLang="en-US" dirty="0">
                <a:solidFill>
                  <a:srgbClr val="7030A0"/>
                </a:solidFill>
              </a:rPr>
              <a:t>Chapter 1</a:t>
            </a:r>
            <a:br>
              <a:rPr lang="en-US" altLang="en-US" dirty="0">
                <a:solidFill>
                  <a:srgbClr val="7030A0"/>
                </a:solidFill>
              </a:rPr>
            </a:br>
            <a:r>
              <a:rPr lang="en-US" altLang="en-US" dirty="0">
                <a:solidFill>
                  <a:srgbClr val="7030A0"/>
                </a:solidFill>
              </a:rPr>
              <a:t> </a:t>
            </a:r>
            <a:r>
              <a:rPr lang="en-US" altLang="en-US" sz="4000" dirty="0">
                <a:solidFill>
                  <a:srgbClr val="7030A0"/>
                </a:solidFill>
              </a:rPr>
              <a:t>Introduction</a:t>
            </a:r>
            <a:br>
              <a:rPr lang="en-US" altLang="en-US" sz="4000" dirty="0">
                <a:solidFill>
                  <a:srgbClr val="7030A0"/>
                </a:solidFill>
              </a:rPr>
            </a:br>
            <a:br>
              <a:rPr lang="en-US" altLang="en-US" sz="4000" dirty="0">
                <a:solidFill>
                  <a:srgbClr val="7030A0"/>
                </a:solidFill>
              </a:rPr>
            </a:br>
            <a:r>
              <a:rPr lang="en-US" altLang="en-US" sz="4000" dirty="0">
                <a:solidFill>
                  <a:srgbClr val="7030A0"/>
                </a:solidFill>
              </a:rPr>
              <a:t>Part II</a:t>
            </a:r>
            <a:br>
              <a:rPr lang="en-US" altLang="en-US" sz="4000" dirty="0">
                <a:solidFill>
                  <a:srgbClr val="7030A0"/>
                </a:solidFill>
              </a:rPr>
            </a:br>
            <a:endParaRPr lang="en-US" altLang="en-US" sz="4000" dirty="0">
              <a:solidFill>
                <a:srgbClr val="7030A0"/>
              </a:solidFill>
              <a:latin typeface="Cambria" panose="02040503050406030204" pitchFamily="18" charset="0"/>
            </a:endParaRPr>
          </a:p>
        </p:txBody>
      </p:sp>
    </p:spTree>
    <p:extLst>
      <p:ext uri="{BB962C8B-B14F-4D97-AF65-F5344CB8AC3E}">
        <p14:creationId xmlns:p14="http://schemas.microsoft.com/office/powerpoint/2010/main" val="18743759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4648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dirty="0">
                <a:latin typeface="Times New Roman" panose="02020603050405020304" pitchFamily="18" charset="0"/>
              </a:rPr>
              <a:t>Copyright 2020 Clark Elliott</a:t>
            </a:r>
          </a:p>
        </p:txBody>
      </p:sp>
      <p:sp>
        <p:nvSpPr>
          <p:cNvPr id="4099" name="Rectangle 2"/>
          <p:cNvSpPr>
            <a:spLocks noGrp="1" noChangeArrowheads="1"/>
          </p:cNvSpPr>
          <p:nvPr>
            <p:ph type="title" idx="4294967295"/>
          </p:nvPr>
        </p:nvSpPr>
        <p:spPr/>
        <p:txBody>
          <a:bodyPr/>
          <a:lstStyle/>
          <a:p>
            <a:pPr eaLnBrk="1" hangingPunct="1"/>
            <a:endParaRPr lang="en-US" altLang="en-US" sz="3600" dirty="0">
              <a:solidFill>
                <a:srgbClr val="7030A0"/>
              </a:solidFill>
            </a:endParaRPr>
          </a:p>
        </p:txBody>
      </p:sp>
      <p:sp>
        <p:nvSpPr>
          <p:cNvPr id="4100" name="Rectangle 3"/>
          <p:cNvSpPr>
            <a:spLocks noGrp="1" noChangeArrowheads="1"/>
          </p:cNvSpPr>
          <p:nvPr>
            <p:ph type="body" idx="4294967295"/>
          </p:nvPr>
        </p:nvSpPr>
        <p:spPr>
          <a:xfrm>
            <a:off x="1792288" y="1065213"/>
            <a:ext cx="8875712" cy="5086350"/>
          </a:xfrm>
        </p:spPr>
        <p:txBody>
          <a:bodyPr/>
          <a:lstStyle/>
          <a:p>
            <a:pPr algn="ctr" eaLnBrk="1" hangingPunct="1"/>
            <a:endParaRPr lang="en-US" altLang="en-US" sz="3200" dirty="0"/>
          </a:p>
          <a:p>
            <a:pPr marL="109728" indent="0" algn="ctr" eaLnBrk="1" hangingPunct="1">
              <a:buNone/>
            </a:pPr>
            <a:r>
              <a:rPr lang="en-US" altLang="en-US" sz="3200" dirty="0"/>
              <a:t>This lecture is copyright by Clark Elliott 2020</a:t>
            </a:r>
          </a:p>
          <a:p>
            <a:pPr marL="109728" indent="0" algn="ctr" eaLnBrk="1" hangingPunct="1">
              <a:buNone/>
            </a:pPr>
            <a:r>
              <a:rPr lang="en-US" altLang="en-US" sz="3200" dirty="0"/>
              <a:t>All rights reserved</a:t>
            </a:r>
          </a:p>
          <a:p>
            <a:pPr algn="ctr" eaLnBrk="1" hangingPunct="1"/>
            <a:endParaRPr lang="en-US" altLang="en-US" sz="3200" dirty="0"/>
          </a:p>
          <a:p>
            <a:pPr marL="109728" indent="0" algn="ctr" eaLnBrk="1" hangingPunct="1">
              <a:buNone/>
            </a:pPr>
            <a:r>
              <a:rPr lang="en-US" altLang="en-US" sz="3200" dirty="0"/>
              <a:t>This lecture may not be copied, distributed or presented electronically without express written permission.</a:t>
            </a:r>
          </a:p>
        </p:txBody>
      </p:sp>
    </p:spTree>
    <p:extLst>
      <p:ext uri="{BB962C8B-B14F-4D97-AF65-F5344CB8AC3E}">
        <p14:creationId xmlns:p14="http://schemas.microsoft.com/office/powerpoint/2010/main" val="155516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dirty="0">
                <a:latin typeface="Times New Roman" panose="02020603050405020304" pitchFamily="18" charset="0"/>
              </a:rPr>
              <a:t>Copyright 2020 Clark Elliott</a:t>
            </a:r>
          </a:p>
        </p:txBody>
      </p:sp>
      <p:sp>
        <p:nvSpPr>
          <p:cNvPr id="6147" name="Rectangle 2"/>
          <p:cNvSpPr>
            <a:spLocks noGrp="1" noChangeArrowheads="1"/>
          </p:cNvSpPr>
          <p:nvPr>
            <p:ph type="title"/>
          </p:nvPr>
        </p:nvSpPr>
        <p:spPr/>
        <p:txBody>
          <a:bodyPr>
            <a:normAutofit fontScale="90000"/>
          </a:bodyPr>
          <a:lstStyle/>
          <a:p>
            <a:pPr eaLnBrk="1" hangingPunct="1"/>
            <a:r>
              <a:rPr lang="en-US" altLang="en-US" sz="3600">
                <a:solidFill>
                  <a:srgbClr val="660066"/>
                </a:solidFill>
              </a:rPr>
              <a:t>We will use a limited definition of </a:t>
            </a:r>
            <a:r>
              <a:rPr lang="en-US" altLang="en-US" sz="3600" i="1">
                <a:solidFill>
                  <a:srgbClr val="660066"/>
                </a:solidFill>
              </a:rPr>
              <a:t>Distributed Systems</a:t>
            </a:r>
          </a:p>
        </p:txBody>
      </p:sp>
      <p:sp>
        <p:nvSpPr>
          <p:cNvPr id="6148" name="Rectangle 3"/>
          <p:cNvSpPr>
            <a:spLocks noGrp="1" noChangeArrowheads="1"/>
          </p:cNvSpPr>
          <p:nvPr>
            <p:ph type="body" idx="1"/>
          </p:nvPr>
        </p:nvSpPr>
        <p:spPr/>
        <p:txBody>
          <a:bodyPr/>
          <a:lstStyle/>
          <a:p>
            <a:pPr eaLnBrk="1" hangingPunct="1"/>
            <a:r>
              <a:rPr lang="en-US" altLang="en-US" dirty="0"/>
              <a:t>Software systems that operate on more than one computer via:</a:t>
            </a:r>
          </a:p>
          <a:p>
            <a:pPr eaLnBrk="1" hangingPunct="1"/>
            <a:endParaRPr lang="en-US" altLang="en-US" dirty="0"/>
          </a:p>
          <a:p>
            <a:pPr lvl="1" eaLnBrk="1" hangingPunct="1"/>
            <a:r>
              <a:rPr lang="en-US" altLang="en-US" dirty="0"/>
              <a:t>Internet</a:t>
            </a:r>
          </a:p>
          <a:p>
            <a:pPr lvl="1" eaLnBrk="1" hangingPunct="1"/>
            <a:endParaRPr lang="en-US" altLang="en-US" dirty="0"/>
          </a:p>
          <a:p>
            <a:pPr lvl="1" eaLnBrk="1" hangingPunct="1"/>
            <a:r>
              <a:rPr lang="en-US" altLang="en-US" dirty="0"/>
              <a:t>Intranet – like internet but managed by autonomous organization</a:t>
            </a:r>
          </a:p>
          <a:p>
            <a:pPr lvl="1" eaLnBrk="1" hangingPunct="1"/>
            <a:endParaRPr lang="en-US" altLang="en-US" dirty="0"/>
          </a:p>
          <a:p>
            <a:pPr lvl="1" eaLnBrk="1" hangingPunct="1"/>
            <a:r>
              <a:rPr lang="en-US" altLang="en-US" dirty="0"/>
              <a:t>Mobile computing</a:t>
            </a:r>
          </a:p>
          <a:p>
            <a:pPr lvl="1" eaLnBrk="1" hangingPunct="1"/>
            <a:endParaRPr lang="en-US" altLang="en-US" dirty="0"/>
          </a:p>
          <a:p>
            <a:pPr lvl="1" eaLnBrk="1" hangingPunct="1"/>
            <a:r>
              <a:rPr lang="en-US" altLang="en-US" dirty="0"/>
              <a:t>Wireless and other modern ad hoc network technologies</a:t>
            </a:r>
          </a:p>
        </p:txBody>
      </p:sp>
    </p:spTree>
    <p:extLst>
      <p:ext uri="{BB962C8B-B14F-4D97-AF65-F5344CB8AC3E}">
        <p14:creationId xmlns:p14="http://schemas.microsoft.com/office/powerpoint/2010/main" val="859844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0179" name="Rectangle 2"/>
          <p:cNvSpPr>
            <a:spLocks noGrp="1" noChangeArrowheads="1"/>
          </p:cNvSpPr>
          <p:nvPr>
            <p:ph type="title"/>
          </p:nvPr>
        </p:nvSpPr>
        <p:spPr/>
        <p:txBody>
          <a:bodyPr/>
          <a:lstStyle/>
          <a:p>
            <a:pPr eaLnBrk="1" hangingPunct="1"/>
            <a:r>
              <a:rPr lang="en-US" altLang="en-US" sz="4000" dirty="0">
                <a:solidFill>
                  <a:srgbClr val="7030A0"/>
                </a:solidFill>
              </a:rPr>
              <a:t>Inter-process communication</a:t>
            </a:r>
          </a:p>
        </p:txBody>
      </p:sp>
      <p:sp>
        <p:nvSpPr>
          <p:cNvPr id="50180" name="Rectangle 3"/>
          <p:cNvSpPr>
            <a:spLocks noGrp="1" noChangeArrowheads="1"/>
          </p:cNvSpPr>
          <p:nvPr>
            <p:ph type="body" idx="1"/>
          </p:nvPr>
        </p:nvSpPr>
        <p:spPr>
          <a:xfrm>
            <a:off x="609600" y="1752600"/>
            <a:ext cx="10210800" cy="4567239"/>
          </a:xfrm>
        </p:spPr>
        <p:txBody>
          <a:bodyPr/>
          <a:lstStyle/>
          <a:p>
            <a:pPr algn="l" eaLnBrk="1" hangingPunct="1"/>
            <a:r>
              <a:rPr lang="en-US" altLang="en-US" sz="2800" dirty="0">
                <a:latin typeface="Cambria" panose="02040503050406030204" pitchFamily="18" charset="0"/>
              </a:rPr>
              <a:t>On a </a:t>
            </a:r>
            <a:r>
              <a:rPr lang="en-US" altLang="en-US" sz="2800" i="1" dirty="0">
                <a:latin typeface="Cambria" panose="02040503050406030204" pitchFamily="18" charset="0"/>
              </a:rPr>
              <a:t>local</a:t>
            </a:r>
            <a:r>
              <a:rPr lang="en-US" altLang="en-US" sz="2800" dirty="0">
                <a:latin typeface="Cambria" panose="02040503050406030204" pitchFamily="18" charset="0"/>
              </a:rPr>
              <a:t> system, processes communicate (share program variables) through shared locations in memory, using </a:t>
            </a:r>
            <a:r>
              <a:rPr lang="en-US" altLang="en-US" sz="2800" i="1" dirty="0">
                <a:latin typeface="Cambria" panose="02040503050406030204" pitchFamily="18" charset="0"/>
              </a:rPr>
              <a:t>Inter-Process Communication </a:t>
            </a:r>
            <a:r>
              <a:rPr lang="en-US" altLang="en-US" sz="2800" dirty="0">
                <a:latin typeface="Cambria" panose="02040503050406030204" pitchFamily="18" charset="0"/>
              </a:rPr>
              <a:t>(IPC).</a:t>
            </a:r>
          </a:p>
          <a:p>
            <a:pPr algn="l" eaLnBrk="1" hangingPunct="1"/>
            <a:endParaRPr lang="en-US" altLang="en-US" sz="2800" dirty="0">
              <a:latin typeface="Cambria" panose="02040503050406030204" pitchFamily="18" charset="0"/>
            </a:endParaRPr>
          </a:p>
          <a:p>
            <a:pPr algn="l" eaLnBrk="1" hangingPunct="1"/>
            <a:r>
              <a:rPr lang="en-US" altLang="en-US" sz="2800" dirty="0">
                <a:latin typeface="Cambria" panose="02040503050406030204" pitchFamily="18" charset="0"/>
              </a:rPr>
              <a:t>In distributed systems, when IPC is not available, processes must send </a:t>
            </a:r>
            <a:r>
              <a:rPr lang="en-US" altLang="en-US" sz="2800" i="1" dirty="0">
                <a:latin typeface="Cambria" panose="02040503050406030204" pitchFamily="18" charset="0"/>
              </a:rPr>
              <a:t>messages</a:t>
            </a:r>
            <a:r>
              <a:rPr lang="en-US" altLang="en-US" sz="2800" dirty="0">
                <a:latin typeface="Cambria" panose="02040503050406030204" pitchFamily="18" charset="0"/>
              </a:rPr>
              <a:t> over the network.</a:t>
            </a:r>
          </a:p>
        </p:txBody>
      </p:sp>
    </p:spTree>
    <p:extLst>
      <p:ext uri="{BB962C8B-B14F-4D97-AF65-F5344CB8AC3E}">
        <p14:creationId xmlns:p14="http://schemas.microsoft.com/office/powerpoint/2010/main" val="21317876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1203" name="Rectangle 2"/>
          <p:cNvSpPr>
            <a:spLocks noGrp="1" noChangeArrowheads="1"/>
          </p:cNvSpPr>
          <p:nvPr>
            <p:ph type="title"/>
          </p:nvPr>
        </p:nvSpPr>
        <p:spPr>
          <a:xfrm>
            <a:off x="1524000" y="0"/>
            <a:ext cx="9144000" cy="781050"/>
          </a:xfrm>
        </p:spPr>
        <p:txBody>
          <a:bodyPr/>
          <a:lstStyle/>
          <a:p>
            <a:pPr eaLnBrk="1" hangingPunct="1"/>
            <a:r>
              <a:rPr lang="en-US" altLang="en-US" sz="4000" dirty="0">
                <a:solidFill>
                  <a:srgbClr val="7030A0"/>
                </a:solidFill>
                <a:latin typeface="Cambria" panose="02040503050406030204" pitchFamily="18" charset="0"/>
              </a:rPr>
              <a:t>Shared memory?</a:t>
            </a:r>
          </a:p>
        </p:txBody>
      </p:sp>
      <p:sp>
        <p:nvSpPr>
          <p:cNvPr id="51204" name="Rectangle 3"/>
          <p:cNvSpPr>
            <a:spLocks noGrp="1" noChangeArrowheads="1"/>
          </p:cNvSpPr>
          <p:nvPr>
            <p:ph type="body" idx="1"/>
          </p:nvPr>
        </p:nvSpPr>
        <p:spPr>
          <a:xfrm>
            <a:off x="771526" y="1371600"/>
            <a:ext cx="10201274" cy="4695672"/>
          </a:xfrm>
        </p:spPr>
        <p:txBody>
          <a:bodyPr>
            <a:normAutofit lnSpcReduction="10000"/>
          </a:bodyPr>
          <a:lstStyle/>
          <a:p>
            <a:r>
              <a:rPr lang="en-US" altLang="en-US" dirty="0"/>
              <a:t>The </a:t>
            </a:r>
            <a:r>
              <a:rPr lang="en-US" altLang="en-US" i="1" dirty="0"/>
              <a:t>perfect</a:t>
            </a:r>
            <a:r>
              <a:rPr lang="en-US" altLang="en-US" dirty="0"/>
              <a:t> communication solution. No need for this class.</a:t>
            </a:r>
          </a:p>
          <a:p>
            <a:endParaRPr lang="en-US" altLang="en-US" dirty="0"/>
          </a:p>
          <a:p>
            <a:r>
              <a:rPr lang="en-US" altLang="en-US" dirty="0"/>
              <a:t>A very simple coordination mechanism between processes</a:t>
            </a:r>
          </a:p>
          <a:p>
            <a:endParaRPr lang="en-US" altLang="en-US" dirty="0"/>
          </a:p>
          <a:p>
            <a:r>
              <a:rPr lang="en-US" altLang="en-US" dirty="0"/>
              <a:t>IPCs (Inter-Process Communications) are used to communicate between processes through shared memory. One writes, the other reads, then vice versa.</a:t>
            </a:r>
          </a:p>
          <a:p>
            <a:endParaRPr lang="en-US" altLang="en-US" dirty="0"/>
          </a:p>
          <a:p>
            <a:r>
              <a:rPr lang="en-US" altLang="en-US" dirty="0"/>
              <a:t>In distributed systems because we do not have some emulation of shared memory we have to send </a:t>
            </a:r>
            <a:r>
              <a:rPr lang="en-US" altLang="en-US" i="1" dirty="0"/>
              <a:t>messages</a:t>
            </a:r>
            <a:r>
              <a:rPr lang="en-US" altLang="en-US" dirty="0"/>
              <a:t> over the network.</a:t>
            </a:r>
          </a:p>
        </p:txBody>
      </p:sp>
    </p:spTree>
    <p:extLst>
      <p:ext uri="{BB962C8B-B14F-4D97-AF65-F5344CB8AC3E}">
        <p14:creationId xmlns:p14="http://schemas.microsoft.com/office/powerpoint/2010/main" val="6509558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0179" name="Rectangle 2"/>
          <p:cNvSpPr>
            <a:spLocks noGrp="1" noChangeArrowheads="1"/>
          </p:cNvSpPr>
          <p:nvPr>
            <p:ph type="title"/>
          </p:nvPr>
        </p:nvSpPr>
        <p:spPr/>
        <p:txBody>
          <a:bodyPr/>
          <a:lstStyle/>
          <a:p>
            <a:pPr eaLnBrk="1" hangingPunct="1"/>
            <a:r>
              <a:rPr lang="en-US" altLang="en-US" sz="4000" dirty="0">
                <a:solidFill>
                  <a:srgbClr val="7030A0"/>
                </a:solidFill>
              </a:rPr>
              <a:t>Context switching</a:t>
            </a:r>
          </a:p>
        </p:txBody>
      </p:sp>
      <p:sp>
        <p:nvSpPr>
          <p:cNvPr id="50180" name="Rectangle 3"/>
          <p:cNvSpPr>
            <a:spLocks noGrp="1" noChangeArrowheads="1"/>
          </p:cNvSpPr>
          <p:nvPr>
            <p:ph type="body" idx="1"/>
          </p:nvPr>
        </p:nvSpPr>
        <p:spPr>
          <a:xfrm>
            <a:off x="2049463" y="1420814"/>
            <a:ext cx="7935912" cy="4899025"/>
          </a:xfrm>
        </p:spPr>
        <p:txBody>
          <a:bodyPr>
            <a:normAutofit lnSpcReduction="10000"/>
          </a:bodyPr>
          <a:lstStyle/>
          <a:p>
            <a:pPr algn="l" eaLnBrk="1" hangingPunct="1"/>
            <a:r>
              <a:rPr lang="en-US" altLang="en-US" dirty="0">
                <a:latin typeface="Cambria" panose="02040503050406030204" pitchFamily="18" charset="0"/>
              </a:rPr>
              <a:t>On a </a:t>
            </a:r>
            <a:r>
              <a:rPr lang="en-US" altLang="en-US" i="1" dirty="0">
                <a:latin typeface="Cambria" panose="02040503050406030204" pitchFamily="18" charset="0"/>
              </a:rPr>
              <a:t>multi-tasking</a:t>
            </a:r>
            <a:r>
              <a:rPr lang="en-US" altLang="en-US" dirty="0">
                <a:latin typeface="Cambria" panose="02040503050406030204" pitchFamily="18" charset="0"/>
              </a:rPr>
              <a:t> computer, one </a:t>
            </a:r>
            <a:r>
              <a:rPr lang="en-US" altLang="en-US" i="1" dirty="0">
                <a:latin typeface="Cambria" panose="02040503050406030204" pitchFamily="18" charset="0"/>
              </a:rPr>
              <a:t>central processing unit </a:t>
            </a:r>
            <a:r>
              <a:rPr lang="en-US" altLang="en-US" dirty="0">
                <a:latin typeface="Cambria" panose="02040503050406030204" pitchFamily="18" charset="0"/>
              </a:rPr>
              <a:t>(CPU) is shared by all processes.</a:t>
            </a:r>
          </a:p>
          <a:p>
            <a:pPr algn="l" eaLnBrk="1" hangingPunct="1"/>
            <a:endParaRPr lang="en-US" altLang="en-US" dirty="0">
              <a:latin typeface="Cambria" panose="02040503050406030204" pitchFamily="18" charset="0"/>
            </a:endParaRPr>
          </a:p>
          <a:p>
            <a:pPr algn="l" eaLnBrk="1" hangingPunct="1"/>
            <a:r>
              <a:rPr lang="en-US" altLang="en-US" dirty="0">
                <a:latin typeface="Cambria" panose="02040503050406030204" pitchFamily="18" charset="0"/>
              </a:rPr>
              <a:t>[Example: in Windows, run </a:t>
            </a:r>
            <a:r>
              <a:rPr lang="en-US" altLang="en-US" i="1" dirty="0" err="1">
                <a:latin typeface="Cambria" panose="02040503050406030204" pitchFamily="18" charset="0"/>
              </a:rPr>
              <a:t>taskmgr</a:t>
            </a:r>
            <a:r>
              <a:rPr lang="en-US" altLang="en-US" dirty="0">
                <a:latin typeface="Cambria" panose="02040503050406030204" pitchFamily="18" charset="0"/>
              </a:rPr>
              <a:t>]</a:t>
            </a:r>
          </a:p>
          <a:p>
            <a:pPr algn="l" eaLnBrk="1" hangingPunct="1"/>
            <a:endParaRPr lang="en-US" altLang="en-US" dirty="0">
              <a:latin typeface="Cambria" panose="02040503050406030204" pitchFamily="18" charset="0"/>
            </a:endParaRPr>
          </a:p>
          <a:p>
            <a:pPr algn="l" eaLnBrk="1" hangingPunct="1"/>
            <a:r>
              <a:rPr lang="en-US" altLang="en-US" dirty="0">
                <a:latin typeface="Cambria" panose="02040503050406030204" pitchFamily="18" charset="0"/>
              </a:rPr>
              <a:t>Processes are continuously swapped in and out of the CPU so that every process gets a chance to run for a while. This is called </a:t>
            </a:r>
            <a:r>
              <a:rPr lang="en-US" altLang="en-US" i="1" dirty="0">
                <a:latin typeface="Cambria" panose="02040503050406030204" pitchFamily="18" charset="0"/>
              </a:rPr>
              <a:t>context switching.</a:t>
            </a:r>
          </a:p>
          <a:p>
            <a:pPr algn="l" eaLnBrk="1" hangingPunct="1"/>
            <a:endParaRPr lang="en-US" altLang="en-US" i="1" dirty="0">
              <a:latin typeface="Cambria" panose="02040503050406030204" pitchFamily="18" charset="0"/>
            </a:endParaRPr>
          </a:p>
          <a:p>
            <a:pPr algn="l" eaLnBrk="1" hangingPunct="1"/>
            <a:r>
              <a:rPr lang="en-US" altLang="en-US" dirty="0">
                <a:latin typeface="Cambria" panose="02040503050406030204" pitchFamily="18" charset="0"/>
              </a:rPr>
              <a:t>The operating system process managing context switching may switch a process at any time.</a:t>
            </a:r>
          </a:p>
          <a:p>
            <a:pPr algn="l" eaLnBrk="1" hangingPunct="1"/>
            <a:endParaRPr lang="en-US" altLang="en-US" sz="2800" dirty="0">
              <a:latin typeface="Cambria" panose="02040503050406030204" pitchFamily="18" charset="0"/>
            </a:endParaRPr>
          </a:p>
        </p:txBody>
      </p:sp>
    </p:spTree>
    <p:extLst>
      <p:ext uri="{BB962C8B-B14F-4D97-AF65-F5344CB8AC3E}">
        <p14:creationId xmlns:p14="http://schemas.microsoft.com/office/powerpoint/2010/main" val="39621150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3251" name="Rectangle 2"/>
          <p:cNvSpPr>
            <a:spLocks noGrp="1" noChangeArrowheads="1"/>
          </p:cNvSpPr>
          <p:nvPr>
            <p:ph type="title"/>
          </p:nvPr>
        </p:nvSpPr>
        <p:spPr>
          <a:xfrm>
            <a:off x="1524000" y="0"/>
            <a:ext cx="9144000" cy="781050"/>
          </a:xfrm>
        </p:spPr>
        <p:txBody>
          <a:bodyPr/>
          <a:lstStyle/>
          <a:p>
            <a:pPr eaLnBrk="1" hangingPunct="1"/>
            <a:r>
              <a:rPr lang="en-US" altLang="en-US" sz="4000">
                <a:solidFill>
                  <a:srgbClr val="7030A0"/>
                </a:solidFill>
                <a:latin typeface="Cambria" panose="02040503050406030204" pitchFamily="18" charset="0"/>
              </a:rPr>
              <a:t>Atomic Action</a:t>
            </a:r>
          </a:p>
        </p:txBody>
      </p:sp>
      <p:sp>
        <p:nvSpPr>
          <p:cNvPr id="53252" name="Rectangle 3"/>
          <p:cNvSpPr>
            <a:spLocks noGrp="1" noChangeArrowheads="1"/>
          </p:cNvSpPr>
          <p:nvPr>
            <p:ph type="body" idx="1"/>
          </p:nvPr>
        </p:nvSpPr>
        <p:spPr>
          <a:xfrm>
            <a:off x="1990726" y="1279526"/>
            <a:ext cx="8239125" cy="4892675"/>
          </a:xfrm>
        </p:spPr>
        <p:txBody>
          <a:bodyPr>
            <a:normAutofit/>
          </a:bodyPr>
          <a:lstStyle/>
          <a:p>
            <a:r>
              <a:rPr lang="en-US" altLang="en-US" sz="2800" dirty="0"/>
              <a:t>The unit cannot be broken down further. Derives from the idea of an atom, which at the time of discovery was believed  to be the basic building block of the universe.</a:t>
            </a:r>
          </a:p>
          <a:p>
            <a:endParaRPr lang="en-US" altLang="en-US" sz="2800" dirty="0"/>
          </a:p>
          <a:p>
            <a:r>
              <a:rPr lang="en-US" altLang="en-US" sz="2800" dirty="0"/>
              <a:t>For application systems, this means that any process will be allowed to complete an atomic section of code as though it were never swapped out of the CPU and superseded by another process, or interleaved with another process at the software level</a:t>
            </a:r>
            <a:r>
              <a:rPr lang="en-US" altLang="en-US" sz="2000" dirty="0"/>
              <a:t>.</a:t>
            </a:r>
          </a:p>
        </p:txBody>
      </p:sp>
    </p:spTree>
    <p:extLst>
      <p:ext uri="{BB962C8B-B14F-4D97-AF65-F5344CB8AC3E}">
        <p14:creationId xmlns:p14="http://schemas.microsoft.com/office/powerpoint/2010/main" val="6629955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p:cNvSpPr txBox="1">
            <a:spLocks noGrp="1"/>
          </p:cNvSpPr>
          <p:nvPr/>
        </p:nvSpPr>
        <p:spPr bwMode="auto">
          <a:xfrm>
            <a:off x="1524000" y="6597651"/>
            <a:ext cx="91440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4275" name="Rectangle 2"/>
          <p:cNvSpPr>
            <a:spLocks noGrp="1" noChangeArrowheads="1"/>
          </p:cNvSpPr>
          <p:nvPr>
            <p:ph type="title" idx="4294967295"/>
          </p:nvPr>
        </p:nvSpPr>
        <p:spPr>
          <a:xfrm>
            <a:off x="1524000" y="0"/>
            <a:ext cx="9144000" cy="781050"/>
          </a:xfrm>
        </p:spPr>
        <p:txBody>
          <a:bodyPr/>
          <a:lstStyle/>
          <a:p>
            <a:pPr eaLnBrk="1" hangingPunct="1"/>
            <a:r>
              <a:rPr lang="en-US" altLang="en-US" sz="3600" dirty="0">
                <a:solidFill>
                  <a:srgbClr val="7030A0"/>
                </a:solidFill>
                <a:latin typeface="Cambria" panose="02040503050406030204" pitchFamily="18" charset="0"/>
              </a:rPr>
              <a:t>The critical section coordination problem</a:t>
            </a:r>
          </a:p>
        </p:txBody>
      </p:sp>
      <p:sp>
        <p:nvSpPr>
          <p:cNvPr id="54276" name="Rectangle 3"/>
          <p:cNvSpPr>
            <a:spLocks noGrp="1" noChangeArrowheads="1"/>
          </p:cNvSpPr>
          <p:nvPr>
            <p:ph type="body" idx="4294967295"/>
          </p:nvPr>
        </p:nvSpPr>
        <p:spPr>
          <a:xfrm>
            <a:off x="990600" y="990600"/>
            <a:ext cx="9906000" cy="5181601"/>
          </a:xfrm>
        </p:spPr>
        <p:txBody>
          <a:bodyPr>
            <a:normAutofit fontScale="92500" lnSpcReduction="20000"/>
          </a:bodyPr>
          <a:lstStyle/>
          <a:p>
            <a:pPr algn="l" eaLnBrk="1" hangingPunct="1">
              <a:buFontTx/>
              <a:buAutoNum type="alphaUcPeriod"/>
            </a:pPr>
            <a:r>
              <a:rPr lang="en-US" altLang="en-US" sz="2400" dirty="0"/>
              <a:t>Look at semaphore (“gatekeeper”). If TRUE (busy) then return to A, else if FALSE (free) then just continue</a:t>
            </a:r>
          </a:p>
          <a:p>
            <a:pPr algn="l" eaLnBrk="1" hangingPunct="1">
              <a:buFontTx/>
              <a:buAutoNum type="alphaUcPeriod"/>
            </a:pPr>
            <a:endParaRPr lang="en-US" altLang="en-US" sz="2400" dirty="0"/>
          </a:p>
          <a:p>
            <a:pPr algn="l" eaLnBrk="1" hangingPunct="1">
              <a:buFontTx/>
              <a:buAutoNum type="alphaUcPeriod"/>
            </a:pPr>
            <a:r>
              <a:rPr lang="en-US" altLang="en-US" sz="2400" dirty="0"/>
              <a:t>Set the semaphore to TRUE</a:t>
            </a:r>
          </a:p>
          <a:p>
            <a:pPr algn="l" eaLnBrk="1" hangingPunct="1">
              <a:buFontTx/>
              <a:buAutoNum type="alphaUcPeriod"/>
            </a:pPr>
            <a:endParaRPr lang="en-US" altLang="en-US" sz="2400" dirty="0"/>
          </a:p>
          <a:p>
            <a:pPr algn="l" eaLnBrk="1" hangingPunct="1">
              <a:buFontTx/>
              <a:buAutoNum type="alphaUcPeriod"/>
            </a:pPr>
            <a:r>
              <a:rPr lang="en-US" altLang="en-US" sz="2400" dirty="0"/>
              <a:t>Complete the </a:t>
            </a:r>
            <a:r>
              <a:rPr lang="en-US" altLang="en-US" sz="2400" i="1" dirty="0"/>
              <a:t>Critical Section (CS)</a:t>
            </a:r>
          </a:p>
          <a:p>
            <a:pPr algn="l" eaLnBrk="1" hangingPunct="1">
              <a:buFontTx/>
              <a:buAutoNum type="alphaUcPeriod"/>
            </a:pPr>
            <a:endParaRPr lang="en-US" altLang="en-US" sz="2400" i="1" dirty="0"/>
          </a:p>
          <a:p>
            <a:pPr algn="l" eaLnBrk="1" hangingPunct="1">
              <a:buFontTx/>
              <a:buAutoNum type="alphaUcPeriod"/>
            </a:pPr>
            <a:r>
              <a:rPr lang="en-US" altLang="en-US" sz="2400" dirty="0"/>
              <a:t>Set semaphore back to FALSE</a:t>
            </a:r>
          </a:p>
          <a:p>
            <a:pPr algn="l" eaLnBrk="1" hangingPunct="1">
              <a:buFontTx/>
              <a:buAutoNum type="alphaUcPeriod"/>
            </a:pPr>
            <a:endParaRPr lang="en-US" altLang="en-US" sz="2400" dirty="0"/>
          </a:p>
          <a:p>
            <a:pPr algn="l" eaLnBrk="1" hangingPunct="1">
              <a:buFontTx/>
              <a:buAutoNum type="arabicPeriod"/>
            </a:pPr>
            <a:r>
              <a:rPr lang="en-US" altLang="en-US" sz="2400" dirty="0"/>
              <a:t>Process X completes step A, then is swapped out</a:t>
            </a:r>
          </a:p>
          <a:p>
            <a:pPr algn="l" eaLnBrk="1" hangingPunct="1">
              <a:buFontTx/>
              <a:buAutoNum type="arabicPeriod"/>
            </a:pPr>
            <a:endParaRPr lang="en-US" altLang="en-US" sz="2400" dirty="0"/>
          </a:p>
          <a:p>
            <a:pPr algn="l" eaLnBrk="1" hangingPunct="1">
              <a:buFontTx/>
              <a:buAutoNum type="arabicPeriod"/>
            </a:pPr>
            <a:r>
              <a:rPr lang="en-US" altLang="en-US" sz="2400" dirty="0"/>
              <a:t>Process Y completes through step B and enters CS, then is swapped out</a:t>
            </a:r>
          </a:p>
          <a:p>
            <a:pPr algn="l" eaLnBrk="1" hangingPunct="1">
              <a:buFontTx/>
              <a:buAutoNum type="arabicPeriod"/>
            </a:pPr>
            <a:endParaRPr lang="en-US" altLang="en-US" sz="2400" dirty="0"/>
          </a:p>
          <a:p>
            <a:pPr algn="l" eaLnBrk="1" hangingPunct="1">
              <a:buFontTx/>
              <a:buAutoNum type="arabicPeriod"/>
            </a:pPr>
            <a:r>
              <a:rPr lang="en-US" altLang="en-US" sz="2400" dirty="0"/>
              <a:t>Process X continues with step B, and also enters CS. Big trouble—two processes are in the CS at the same time!</a:t>
            </a:r>
          </a:p>
        </p:txBody>
      </p:sp>
    </p:spTree>
    <p:extLst>
      <p:ext uri="{BB962C8B-B14F-4D97-AF65-F5344CB8AC3E}">
        <p14:creationId xmlns:p14="http://schemas.microsoft.com/office/powerpoint/2010/main" val="4863124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p:cNvSpPr txBox="1">
            <a:spLocks noGrp="1"/>
          </p:cNvSpPr>
          <p:nvPr/>
        </p:nvSpPr>
        <p:spPr bwMode="auto">
          <a:xfrm>
            <a:off x="1524000" y="6597651"/>
            <a:ext cx="914400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5299" name="Rectangle 2"/>
          <p:cNvSpPr>
            <a:spLocks noGrp="1" noChangeArrowheads="1"/>
          </p:cNvSpPr>
          <p:nvPr>
            <p:ph type="title" idx="4294967295"/>
          </p:nvPr>
        </p:nvSpPr>
        <p:spPr>
          <a:xfrm>
            <a:off x="1524000" y="0"/>
            <a:ext cx="9144000" cy="781050"/>
          </a:xfrm>
        </p:spPr>
        <p:txBody>
          <a:bodyPr>
            <a:normAutofit fontScale="90000"/>
          </a:bodyPr>
          <a:lstStyle/>
          <a:p>
            <a:pPr eaLnBrk="1" hangingPunct="1"/>
            <a:r>
              <a:rPr lang="en-US" altLang="en-US" sz="3600" i="1" dirty="0">
                <a:solidFill>
                  <a:srgbClr val="7030A0"/>
                </a:solidFill>
                <a:latin typeface="Cambria" panose="02040503050406030204" pitchFamily="18" charset="0"/>
              </a:rPr>
              <a:t>Test and Set  </a:t>
            </a:r>
            <a:r>
              <a:rPr lang="en-US" altLang="en-US" sz="3600" dirty="0">
                <a:solidFill>
                  <a:srgbClr val="7030A0"/>
                </a:solidFill>
                <a:latin typeface="Cambria" panose="02040503050406030204" pitchFamily="18" charset="0"/>
              </a:rPr>
              <a:t>hardware instruction example</a:t>
            </a:r>
          </a:p>
        </p:txBody>
      </p:sp>
      <p:sp>
        <p:nvSpPr>
          <p:cNvPr id="55300" name="Rectangle 3"/>
          <p:cNvSpPr>
            <a:spLocks noGrp="1" noChangeArrowheads="1"/>
          </p:cNvSpPr>
          <p:nvPr>
            <p:ph type="body" idx="4294967295"/>
          </p:nvPr>
        </p:nvSpPr>
        <p:spPr>
          <a:xfrm>
            <a:off x="609600" y="1219200"/>
            <a:ext cx="10744200" cy="4953001"/>
          </a:xfrm>
        </p:spPr>
        <p:txBody>
          <a:bodyPr>
            <a:normAutofit fontScale="92500" lnSpcReduction="10000"/>
          </a:bodyPr>
          <a:lstStyle/>
          <a:p>
            <a:pPr algn="l" eaLnBrk="1" hangingPunct="1">
              <a:buFontTx/>
              <a:buAutoNum type="alphaUcPeriod"/>
            </a:pPr>
            <a:r>
              <a:rPr lang="en-US" altLang="en-US" sz="2400" dirty="0"/>
              <a:t>Look at semaphore. If TRUE (busy) then return to A else if FALSE AND SET TO TRUE (was free – now busy) then…</a:t>
            </a:r>
          </a:p>
          <a:p>
            <a:pPr algn="l" eaLnBrk="1" hangingPunct="1">
              <a:buFontTx/>
              <a:buAutoNum type="alphaUcPeriod"/>
            </a:pPr>
            <a:endParaRPr lang="en-US" altLang="en-US" sz="2400" dirty="0"/>
          </a:p>
          <a:p>
            <a:pPr algn="l" eaLnBrk="1" hangingPunct="1">
              <a:buFontTx/>
              <a:buAutoNum type="alphaUcPeriod"/>
            </a:pPr>
            <a:r>
              <a:rPr lang="en-US" altLang="en-US" sz="2400" dirty="0"/>
              <a:t>Complete the </a:t>
            </a:r>
            <a:r>
              <a:rPr lang="en-US" altLang="en-US" sz="2400" i="1" dirty="0"/>
              <a:t>Critical Section</a:t>
            </a:r>
          </a:p>
          <a:p>
            <a:pPr algn="l" eaLnBrk="1" hangingPunct="1">
              <a:buFontTx/>
              <a:buAutoNum type="alphaUcPeriod"/>
            </a:pPr>
            <a:endParaRPr lang="en-US" altLang="en-US" sz="2400" i="1" dirty="0"/>
          </a:p>
          <a:p>
            <a:pPr algn="l" eaLnBrk="1" hangingPunct="1">
              <a:buFontTx/>
              <a:buAutoNum type="alphaUcPeriod"/>
            </a:pPr>
            <a:r>
              <a:rPr lang="en-US" altLang="en-US" sz="2400" dirty="0"/>
              <a:t>Set semaphore back to FALSE</a:t>
            </a:r>
          </a:p>
          <a:p>
            <a:pPr algn="l" eaLnBrk="1" hangingPunct="1">
              <a:buFontTx/>
              <a:buAutoNum type="alphaUcPeriod"/>
            </a:pPr>
            <a:endParaRPr lang="en-US" altLang="en-US" sz="2400" dirty="0"/>
          </a:p>
          <a:p>
            <a:pPr algn="l" eaLnBrk="1" hangingPunct="1">
              <a:buFontTx/>
              <a:buAutoNum type="arabicPeriod"/>
            </a:pPr>
            <a:r>
              <a:rPr lang="en-US" altLang="en-US" sz="2400" dirty="0"/>
              <a:t>Process X completes to B, then is switched out</a:t>
            </a:r>
          </a:p>
          <a:p>
            <a:pPr algn="l" eaLnBrk="1" hangingPunct="1">
              <a:buFontTx/>
              <a:buAutoNum type="arabicPeriod"/>
            </a:pPr>
            <a:endParaRPr lang="en-US" altLang="en-US" sz="2400" dirty="0"/>
          </a:p>
          <a:p>
            <a:pPr algn="l" eaLnBrk="1" hangingPunct="1">
              <a:buFontTx/>
              <a:buAutoNum type="arabicPeriod"/>
            </a:pPr>
            <a:r>
              <a:rPr lang="en-US" altLang="en-US" sz="2400" dirty="0"/>
              <a:t>Process Y loops to A continuously</a:t>
            </a:r>
          </a:p>
          <a:p>
            <a:pPr algn="l" eaLnBrk="1" hangingPunct="1">
              <a:buFontTx/>
              <a:buAutoNum type="arabicPeriod"/>
            </a:pPr>
            <a:endParaRPr lang="en-US" altLang="en-US" sz="2400" dirty="0"/>
          </a:p>
          <a:p>
            <a:pPr algn="l" eaLnBrk="1" hangingPunct="1">
              <a:buFontTx/>
              <a:buAutoNum type="arabicPeriod"/>
            </a:pPr>
            <a:r>
              <a:rPr lang="en-US" altLang="en-US" sz="2400" dirty="0"/>
              <a:t>Process X switched back in, completes CS, and C</a:t>
            </a:r>
          </a:p>
          <a:p>
            <a:pPr algn="l" eaLnBrk="1" hangingPunct="1">
              <a:buFontTx/>
              <a:buAutoNum type="arabicPeriod"/>
            </a:pPr>
            <a:endParaRPr lang="en-US" altLang="en-US" sz="2400" dirty="0"/>
          </a:p>
          <a:p>
            <a:pPr algn="l" eaLnBrk="1" hangingPunct="1">
              <a:buFontTx/>
              <a:buAutoNum type="arabicPeriod"/>
            </a:pPr>
            <a:r>
              <a:rPr lang="en-US" altLang="en-US" sz="2400" dirty="0"/>
              <a:t>Process Y completes CS and C– all is well.</a:t>
            </a:r>
          </a:p>
        </p:txBody>
      </p:sp>
    </p:spTree>
    <p:extLst>
      <p:ext uri="{BB962C8B-B14F-4D97-AF65-F5344CB8AC3E}">
        <p14:creationId xmlns:p14="http://schemas.microsoft.com/office/powerpoint/2010/main" val="23256237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lgn="ctr"/>
            <a:r>
              <a:rPr lang="en-US" altLang="en-US" sz="4000" dirty="0">
                <a:cs typeface="Times New Roman" panose="02020603050405020304" pitchFamily="18" charset="0"/>
              </a:rPr>
              <a:t>Multiple update example </a:t>
            </a:r>
            <a:r>
              <a:rPr lang="en-US" altLang="en-US" sz="4000" dirty="0" err="1">
                <a:cs typeface="Times New Roman" panose="02020603050405020304" pitchFamily="18" charset="0"/>
              </a:rPr>
              <a:t>revisted</a:t>
            </a:r>
            <a:endParaRPr lang="en-US" altLang="en-US" sz="4000" dirty="0">
              <a:cs typeface="Times New Roman" panose="02020603050405020304" pitchFamily="18" charset="0"/>
            </a:endParaRPr>
          </a:p>
        </p:txBody>
      </p:sp>
      <p:sp>
        <p:nvSpPr>
          <p:cNvPr id="105475" name="Rectangle 3"/>
          <p:cNvSpPr>
            <a:spLocks noGrp="1" noChangeArrowheads="1"/>
          </p:cNvSpPr>
          <p:nvPr>
            <p:ph type="body" idx="1"/>
          </p:nvPr>
        </p:nvSpPr>
        <p:spPr>
          <a:xfrm>
            <a:off x="762000" y="1403642"/>
            <a:ext cx="10210800" cy="4572001"/>
          </a:xfrm>
        </p:spPr>
        <p:txBody>
          <a:bodyPr>
            <a:normAutofit fontScale="92500" lnSpcReduction="20000"/>
          </a:bodyPr>
          <a:lstStyle/>
          <a:p>
            <a:pPr>
              <a:lnSpc>
                <a:spcPct val="90000"/>
              </a:lnSpc>
            </a:pPr>
            <a:r>
              <a:rPr lang="en-US" altLang="en-US" sz="2800" dirty="0">
                <a:cs typeface="Times New Roman" panose="02020603050405020304" pitchFamily="18" charset="0"/>
              </a:rPr>
              <a:t>The file reads: “Report on Pastor James Knuth”</a:t>
            </a:r>
          </a:p>
          <a:p>
            <a:pPr algn="l">
              <a:lnSpc>
                <a:spcPct val="90000"/>
              </a:lnSpc>
            </a:pPr>
            <a:endParaRPr lang="en-US" altLang="en-US" sz="2800" dirty="0">
              <a:cs typeface="Times New Roman" panose="02020603050405020304" pitchFamily="18" charset="0"/>
            </a:endParaRPr>
          </a:p>
          <a:p>
            <a:pPr algn="l">
              <a:lnSpc>
                <a:spcPct val="90000"/>
              </a:lnSpc>
            </a:pPr>
            <a:r>
              <a:rPr lang="en-US" altLang="en-US" sz="2800" dirty="0">
                <a:cs typeface="Times New Roman" panose="02020603050405020304" pitchFamily="18" charset="0"/>
              </a:rPr>
              <a:t>Tom loads the file for update and sets the semaphore to </a:t>
            </a:r>
            <a:r>
              <a:rPr lang="en-US" altLang="en-US" sz="2800" i="1" dirty="0">
                <a:cs typeface="Times New Roman" panose="02020603050405020304" pitchFamily="18" charset="0"/>
              </a:rPr>
              <a:t>true</a:t>
            </a:r>
            <a:r>
              <a:rPr lang="en-US" altLang="en-US" sz="2800" dirty="0">
                <a:cs typeface="Times New Roman" panose="02020603050405020304" pitchFamily="18" charset="0"/>
              </a:rPr>
              <a:t> (wait).</a:t>
            </a:r>
          </a:p>
          <a:p>
            <a:pPr algn="l">
              <a:lnSpc>
                <a:spcPct val="90000"/>
              </a:lnSpc>
            </a:pPr>
            <a:endParaRPr lang="en-US" altLang="en-US" sz="2800" dirty="0">
              <a:cs typeface="Times New Roman" panose="02020603050405020304" pitchFamily="18" charset="0"/>
            </a:endParaRPr>
          </a:p>
          <a:p>
            <a:pPr algn="l">
              <a:lnSpc>
                <a:spcPct val="90000"/>
              </a:lnSpc>
            </a:pPr>
            <a:r>
              <a:rPr lang="en-US" altLang="en-US" sz="2800" dirty="0">
                <a:cs typeface="Times New Roman" panose="02020603050405020304" pitchFamily="18" charset="0"/>
              </a:rPr>
              <a:t>Ruth attempts to load the file into her memory, but has to wait until the semaphore indicates the CS is available.</a:t>
            </a:r>
          </a:p>
          <a:p>
            <a:pPr algn="l">
              <a:lnSpc>
                <a:spcPct val="90000"/>
              </a:lnSpc>
            </a:pPr>
            <a:endParaRPr lang="en-US" altLang="en-US" sz="2800" dirty="0">
              <a:cs typeface="Times New Roman" panose="02020603050405020304" pitchFamily="18" charset="0"/>
            </a:endParaRPr>
          </a:p>
          <a:p>
            <a:pPr algn="l">
              <a:lnSpc>
                <a:spcPct val="90000"/>
              </a:lnSpc>
            </a:pPr>
            <a:r>
              <a:rPr lang="en-US" altLang="en-US" sz="2800" dirty="0">
                <a:cs typeface="Times New Roman" panose="02020603050405020304" pitchFamily="18" charset="0"/>
              </a:rPr>
              <a:t>Tom adds </a:t>
            </a:r>
            <a:r>
              <a:rPr lang="en-US" altLang="en-US" sz="2800" i="1" dirty="0">
                <a:cs typeface="Times New Roman" panose="02020603050405020304" pitchFamily="18" charset="0"/>
              </a:rPr>
              <a:t>“The man is a thief and a murderer. Whatever you do, never give this man any money. -Tom”</a:t>
            </a:r>
          </a:p>
          <a:p>
            <a:pPr algn="l">
              <a:lnSpc>
                <a:spcPct val="90000"/>
              </a:lnSpc>
            </a:pPr>
            <a:endParaRPr lang="en-US" altLang="en-US" sz="2800" dirty="0">
              <a:cs typeface="Times New Roman" panose="02020603050405020304" pitchFamily="18" charset="0"/>
            </a:endParaRPr>
          </a:p>
          <a:p>
            <a:pPr algn="l">
              <a:lnSpc>
                <a:spcPct val="90000"/>
              </a:lnSpc>
            </a:pPr>
            <a:r>
              <a:rPr lang="en-US" altLang="en-US" sz="2800" dirty="0">
                <a:cs typeface="Times New Roman" panose="02020603050405020304" pitchFamily="18" charset="0"/>
              </a:rPr>
              <a:t>He saves the file from memory to disk.</a:t>
            </a:r>
          </a:p>
          <a:p>
            <a:pPr algn="l">
              <a:lnSpc>
                <a:spcPct val="90000"/>
              </a:lnSpc>
            </a:pPr>
            <a:endParaRPr lang="en-US" altLang="en-US" sz="2800" dirty="0">
              <a:cs typeface="Times New Roman" panose="02020603050405020304" pitchFamily="18" charset="0"/>
            </a:endParaRPr>
          </a:p>
          <a:p>
            <a:pPr algn="l">
              <a:lnSpc>
                <a:spcPct val="90000"/>
              </a:lnSpc>
            </a:pPr>
            <a:r>
              <a:rPr lang="en-US" altLang="en-US" sz="2800" dirty="0">
                <a:cs typeface="Times New Roman" panose="02020603050405020304" pitchFamily="18" charset="0"/>
              </a:rPr>
              <a:t>He sets the semaphore to </a:t>
            </a:r>
            <a:r>
              <a:rPr lang="en-US" altLang="en-US" sz="2800" i="1" dirty="0">
                <a:cs typeface="Times New Roman" panose="02020603050405020304" pitchFamily="18" charset="0"/>
              </a:rPr>
              <a:t>false </a:t>
            </a:r>
            <a:r>
              <a:rPr lang="en-US" altLang="en-US" sz="2800" dirty="0">
                <a:cs typeface="Times New Roman" panose="02020603050405020304" pitchFamily="18" charset="0"/>
              </a:rPr>
              <a:t>(proceed)</a:t>
            </a:r>
            <a:r>
              <a:rPr lang="en-US" altLang="en-US" sz="2800" i="1" dirty="0">
                <a:cs typeface="Times New Roman" panose="02020603050405020304" pitchFamily="18" charset="0"/>
              </a:rPr>
              <a:t>.</a:t>
            </a:r>
          </a:p>
          <a:p>
            <a:pPr algn="l">
              <a:lnSpc>
                <a:spcPct val="90000"/>
              </a:lnSpc>
            </a:pPr>
            <a:endParaRPr lang="en-US" altLang="en-US" sz="2800" dirty="0">
              <a:cs typeface="Times New Roman" panose="02020603050405020304" pitchFamily="18" charset="0"/>
            </a:endParaRPr>
          </a:p>
          <a:p>
            <a:pPr algn="l">
              <a:lnSpc>
                <a:spcPct val="90000"/>
              </a:lnSpc>
            </a:pPr>
            <a:endParaRPr lang="en-US" altLang="en-US" sz="2800" dirty="0">
              <a:cs typeface="Times New Roman" panose="02020603050405020304" pitchFamily="18" charset="0"/>
            </a:endParaRPr>
          </a:p>
        </p:txBody>
      </p:sp>
    </p:spTree>
    <p:extLst>
      <p:ext uri="{BB962C8B-B14F-4D97-AF65-F5344CB8AC3E}">
        <p14:creationId xmlns:p14="http://schemas.microsoft.com/office/powerpoint/2010/main" val="25735618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lgn="ctr"/>
            <a:endParaRPr lang="en-US" altLang="en-US" sz="4000" dirty="0">
              <a:cs typeface="Times New Roman" panose="02020603050405020304" pitchFamily="18" charset="0"/>
            </a:endParaRPr>
          </a:p>
        </p:txBody>
      </p:sp>
      <p:sp>
        <p:nvSpPr>
          <p:cNvPr id="105475" name="Rectangle 3"/>
          <p:cNvSpPr>
            <a:spLocks noGrp="1" noChangeArrowheads="1"/>
          </p:cNvSpPr>
          <p:nvPr>
            <p:ph type="body" idx="1"/>
          </p:nvPr>
        </p:nvSpPr>
        <p:spPr>
          <a:xfrm>
            <a:off x="762000" y="1143000"/>
            <a:ext cx="10210800" cy="4572001"/>
          </a:xfrm>
        </p:spPr>
        <p:txBody>
          <a:bodyPr>
            <a:normAutofit lnSpcReduction="10000"/>
          </a:bodyPr>
          <a:lstStyle/>
          <a:p>
            <a:pPr algn="l">
              <a:lnSpc>
                <a:spcPct val="90000"/>
              </a:lnSpc>
            </a:pPr>
            <a:endParaRPr lang="en-US" altLang="en-US" i="1" dirty="0">
              <a:latin typeface="Times New Roman" panose="02020603050405020304" pitchFamily="18" charset="0"/>
              <a:cs typeface="Times New Roman" panose="02020603050405020304" pitchFamily="18" charset="0"/>
            </a:endParaRPr>
          </a:p>
          <a:p>
            <a:pPr algn="l">
              <a:lnSpc>
                <a:spcPct val="90000"/>
              </a:lnSpc>
            </a:pPr>
            <a:r>
              <a:rPr lang="en-US" altLang="en-US" sz="2800" dirty="0">
                <a:cs typeface="Times New Roman" panose="02020603050405020304" pitchFamily="18" charset="0"/>
              </a:rPr>
              <a:t>Ruth is now freed from her wait loop, sets the semaphore back to </a:t>
            </a:r>
            <a:r>
              <a:rPr lang="en-US" altLang="en-US" sz="2800" i="1" dirty="0">
                <a:cs typeface="Times New Roman" panose="02020603050405020304" pitchFamily="18" charset="0"/>
              </a:rPr>
              <a:t>true </a:t>
            </a:r>
            <a:r>
              <a:rPr lang="en-US" altLang="en-US" sz="2800" dirty="0">
                <a:cs typeface="Times New Roman" panose="02020603050405020304" pitchFamily="18" charset="0"/>
              </a:rPr>
              <a:t>(wait) and loads the file into her memory.</a:t>
            </a:r>
          </a:p>
          <a:p>
            <a:pPr algn="l">
              <a:lnSpc>
                <a:spcPct val="90000"/>
              </a:lnSpc>
            </a:pPr>
            <a:endParaRPr lang="en-US" altLang="en-US" sz="2800" dirty="0">
              <a:cs typeface="Times New Roman" panose="02020603050405020304" pitchFamily="18" charset="0"/>
            </a:endParaRPr>
          </a:p>
          <a:p>
            <a:pPr algn="l">
              <a:lnSpc>
                <a:spcPct val="90000"/>
              </a:lnSpc>
            </a:pPr>
            <a:r>
              <a:rPr lang="en-US" altLang="en-US" sz="2800" dirty="0">
                <a:cs typeface="Times New Roman" panose="02020603050405020304" pitchFamily="18" charset="0"/>
              </a:rPr>
              <a:t>Ruth writes, </a:t>
            </a:r>
            <a:r>
              <a:rPr lang="en-US" altLang="en-US" sz="2800" i="1" dirty="0">
                <a:cs typeface="Times New Roman" panose="02020603050405020304" pitchFamily="18" charset="0"/>
              </a:rPr>
              <a:t>“Oh my goodness. I had lunch with this very nice man. I gave him my savings to invest with the children’s fund. Based on what Tom says, you should never do the same. -Ruth”</a:t>
            </a:r>
          </a:p>
          <a:p>
            <a:pPr algn="l">
              <a:lnSpc>
                <a:spcPct val="90000"/>
              </a:lnSpc>
            </a:pPr>
            <a:endParaRPr lang="en-US" altLang="en-US" sz="2800" dirty="0">
              <a:cs typeface="Times New Roman" panose="02020603050405020304" pitchFamily="18" charset="0"/>
            </a:endParaRPr>
          </a:p>
          <a:p>
            <a:pPr algn="l">
              <a:lnSpc>
                <a:spcPct val="90000"/>
              </a:lnSpc>
            </a:pPr>
            <a:r>
              <a:rPr lang="en-US" altLang="en-US" sz="2800" dirty="0">
                <a:cs typeface="Times New Roman" panose="02020603050405020304" pitchFamily="18" charset="0"/>
              </a:rPr>
              <a:t>She saves the from memory to disk extending Tom’s edits.</a:t>
            </a:r>
            <a:endParaRPr lang="en-US" altLang="en-US" sz="2800" i="1" dirty="0">
              <a:cs typeface="Times New Roman" panose="02020603050405020304" pitchFamily="18" charset="0"/>
            </a:endParaRPr>
          </a:p>
          <a:p>
            <a:pPr algn="l">
              <a:lnSpc>
                <a:spcPct val="90000"/>
              </a:lnSpc>
            </a:pPr>
            <a:endParaRPr lang="en-US" altLang="en-US" sz="2800" i="1" dirty="0">
              <a:cs typeface="Times New Roman" panose="02020603050405020304" pitchFamily="18" charset="0"/>
            </a:endParaRPr>
          </a:p>
          <a:p>
            <a:pPr algn="l">
              <a:lnSpc>
                <a:spcPct val="90000"/>
              </a:lnSpc>
            </a:pPr>
            <a:r>
              <a:rPr lang="en-US" altLang="en-US" sz="2800" dirty="0">
                <a:cs typeface="Times New Roman" panose="02020603050405020304" pitchFamily="18" charset="0"/>
              </a:rPr>
              <a:t>The file now reads:</a:t>
            </a:r>
          </a:p>
        </p:txBody>
      </p:sp>
    </p:spTree>
    <p:extLst>
      <p:ext uri="{BB962C8B-B14F-4D97-AF65-F5344CB8AC3E}">
        <p14:creationId xmlns:p14="http://schemas.microsoft.com/office/powerpoint/2010/main" val="13059423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algn="ctr"/>
            <a:endParaRPr lang="en-US" altLang="en-US" sz="4000" dirty="0">
              <a:cs typeface="Times New Roman" panose="02020603050405020304" pitchFamily="18" charset="0"/>
            </a:endParaRPr>
          </a:p>
        </p:txBody>
      </p:sp>
      <p:sp>
        <p:nvSpPr>
          <p:cNvPr id="105475" name="Rectangle 3"/>
          <p:cNvSpPr>
            <a:spLocks noGrp="1" noChangeArrowheads="1"/>
          </p:cNvSpPr>
          <p:nvPr>
            <p:ph type="body" idx="1"/>
          </p:nvPr>
        </p:nvSpPr>
        <p:spPr>
          <a:xfrm>
            <a:off x="762000" y="1143000"/>
            <a:ext cx="10210800" cy="4572001"/>
          </a:xfrm>
        </p:spPr>
        <p:txBody>
          <a:bodyPr>
            <a:normAutofit/>
          </a:bodyPr>
          <a:lstStyle/>
          <a:p>
            <a:pPr algn="l">
              <a:lnSpc>
                <a:spcPct val="90000"/>
              </a:lnSpc>
            </a:pPr>
            <a:endParaRPr lang="en-US" altLang="en-US" i="1" dirty="0">
              <a:latin typeface="Times New Roman" panose="02020603050405020304" pitchFamily="18" charset="0"/>
              <a:cs typeface="Times New Roman" panose="02020603050405020304" pitchFamily="18" charset="0"/>
            </a:endParaRPr>
          </a:p>
          <a:p>
            <a:pPr marL="109728" indent="0" algn="ctr">
              <a:lnSpc>
                <a:spcPct val="90000"/>
              </a:lnSpc>
              <a:buNone/>
            </a:pPr>
            <a:r>
              <a:rPr lang="en-US" altLang="en-US" sz="2800" dirty="0">
                <a:cs typeface="Times New Roman" panose="02020603050405020304" pitchFamily="18" charset="0"/>
              </a:rPr>
              <a:t>Report on Pastor James Knuth </a:t>
            </a:r>
          </a:p>
          <a:p>
            <a:pPr algn="ctr">
              <a:lnSpc>
                <a:spcPct val="90000"/>
              </a:lnSpc>
            </a:pPr>
            <a:endParaRPr lang="en-US" altLang="en-US" sz="2800" dirty="0">
              <a:cs typeface="Times New Roman" panose="02020603050405020304" pitchFamily="18" charset="0"/>
            </a:endParaRPr>
          </a:p>
          <a:p>
            <a:pPr marL="109728" indent="0">
              <a:lnSpc>
                <a:spcPct val="90000"/>
              </a:lnSpc>
              <a:buNone/>
            </a:pPr>
            <a:r>
              <a:rPr lang="en-US" altLang="en-US" sz="2800" dirty="0">
                <a:cs typeface="Times New Roman" panose="02020603050405020304" pitchFamily="18" charset="0"/>
              </a:rPr>
              <a:t>The man is a thief and a murderer. Whatever you do, never give this man any money. -Tom</a:t>
            </a:r>
          </a:p>
          <a:p>
            <a:pPr marL="109728" indent="0">
              <a:lnSpc>
                <a:spcPct val="90000"/>
              </a:lnSpc>
              <a:buNone/>
            </a:pPr>
            <a:endParaRPr lang="en-US" altLang="en-US" sz="2800" dirty="0">
              <a:cs typeface="Times New Roman" panose="02020603050405020304" pitchFamily="18" charset="0"/>
            </a:endParaRPr>
          </a:p>
          <a:p>
            <a:pPr marL="109728" indent="0">
              <a:lnSpc>
                <a:spcPct val="90000"/>
              </a:lnSpc>
              <a:buNone/>
            </a:pPr>
            <a:r>
              <a:rPr lang="en-US" altLang="en-US" sz="2800" dirty="0">
                <a:cs typeface="Times New Roman" panose="02020603050405020304" pitchFamily="18" charset="0"/>
              </a:rPr>
              <a:t>Oh my goodness. I had lunch with this very nice man. I gave him my savings to invest with the children’s fund. Based on what Tom says, you should never do the same. -Ruth</a:t>
            </a:r>
          </a:p>
          <a:p>
            <a:pPr algn="l">
              <a:lnSpc>
                <a:spcPct val="90000"/>
              </a:lnSpc>
            </a:pPr>
            <a:endParaRPr lang="en-US" altLang="en-US" sz="2800" dirty="0">
              <a:cs typeface="Times New Roman" panose="02020603050405020304" pitchFamily="18" charset="0"/>
            </a:endParaRPr>
          </a:p>
        </p:txBody>
      </p:sp>
    </p:spTree>
    <p:extLst>
      <p:ext uri="{BB962C8B-B14F-4D97-AF65-F5344CB8AC3E}">
        <p14:creationId xmlns:p14="http://schemas.microsoft.com/office/powerpoint/2010/main" val="36847494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6323" name="Rectangle 2"/>
          <p:cNvSpPr>
            <a:spLocks noGrp="1" noChangeArrowheads="1"/>
          </p:cNvSpPr>
          <p:nvPr>
            <p:ph type="title"/>
          </p:nvPr>
        </p:nvSpPr>
        <p:spPr>
          <a:xfrm>
            <a:off x="1603375" y="298450"/>
            <a:ext cx="9144000" cy="781050"/>
          </a:xfrm>
        </p:spPr>
        <p:txBody>
          <a:bodyPr>
            <a:normAutofit fontScale="90000"/>
          </a:bodyPr>
          <a:lstStyle/>
          <a:p>
            <a:pPr eaLnBrk="1" hangingPunct="1"/>
            <a:r>
              <a:rPr lang="en-US" altLang="en-US" sz="3200" dirty="0">
                <a:solidFill>
                  <a:srgbClr val="7030A0"/>
                </a:solidFill>
                <a:latin typeface="Cambria" panose="02040503050406030204" pitchFamily="18" charset="0"/>
              </a:rPr>
              <a:t>Monitors in </a:t>
            </a:r>
            <a:r>
              <a:rPr lang="en-US" altLang="en-US" sz="3200" dirty="0" err="1">
                <a:solidFill>
                  <a:srgbClr val="7030A0"/>
                </a:solidFill>
                <a:latin typeface="Cambria" panose="02040503050406030204" pitchFamily="18" charset="0"/>
              </a:rPr>
              <a:t>DSes</a:t>
            </a:r>
            <a:r>
              <a:rPr lang="en-US" altLang="en-US" sz="3200" dirty="0">
                <a:solidFill>
                  <a:srgbClr val="7030A0"/>
                </a:solidFill>
                <a:latin typeface="Cambria" panose="02040503050406030204" pitchFamily="18" charset="0"/>
              </a:rPr>
              <a:t>. Hey—where’s my hardware support?</a:t>
            </a:r>
          </a:p>
        </p:txBody>
      </p:sp>
      <p:sp>
        <p:nvSpPr>
          <p:cNvPr id="56324" name="Rectangle 3"/>
          <p:cNvSpPr>
            <a:spLocks noGrp="1" noChangeArrowheads="1"/>
          </p:cNvSpPr>
          <p:nvPr>
            <p:ph type="body" idx="1"/>
          </p:nvPr>
        </p:nvSpPr>
        <p:spPr>
          <a:xfrm>
            <a:off x="838200" y="1371600"/>
            <a:ext cx="10058400" cy="4800601"/>
          </a:xfrm>
        </p:spPr>
        <p:txBody>
          <a:bodyPr>
            <a:normAutofit lnSpcReduction="10000"/>
          </a:bodyPr>
          <a:lstStyle/>
          <a:p>
            <a:r>
              <a:rPr lang="en-US" altLang="en-US" sz="2400" dirty="0">
                <a:latin typeface="Cambria" panose="02040503050406030204" pitchFamily="18" charset="0"/>
              </a:rPr>
              <a:t>Locked / shared resources, may be on a remote machine.</a:t>
            </a:r>
          </a:p>
          <a:p>
            <a:endParaRPr lang="en-US" altLang="en-US" sz="2400" dirty="0">
              <a:latin typeface="Cambria" panose="02040503050406030204" pitchFamily="18" charset="0"/>
            </a:endParaRPr>
          </a:p>
          <a:p>
            <a:r>
              <a:rPr lang="en-US" altLang="en-US" sz="2400" dirty="0">
                <a:latin typeface="Cambria" panose="02040503050406030204" pitchFamily="18" charset="0"/>
              </a:rPr>
              <a:t>They may involve processes on different machines with different memory spaces—</a:t>
            </a:r>
            <a:r>
              <a:rPr lang="en-US" altLang="en-US" sz="2400" b="1" dirty="0">
                <a:latin typeface="Cambria" panose="02040503050406030204" pitchFamily="18" charset="0"/>
              </a:rPr>
              <a:t>no </a:t>
            </a:r>
            <a:r>
              <a:rPr lang="en-US" altLang="en-US" sz="2400" b="1" i="1" dirty="0">
                <a:latin typeface="Cambria" panose="02040503050406030204" pitchFamily="18" charset="0"/>
              </a:rPr>
              <a:t>test and set!</a:t>
            </a:r>
          </a:p>
          <a:p>
            <a:endParaRPr lang="en-US" altLang="en-US" sz="2400" b="1" i="1" dirty="0">
              <a:latin typeface="Cambria" panose="02040503050406030204" pitchFamily="18" charset="0"/>
            </a:endParaRPr>
          </a:p>
          <a:p>
            <a:r>
              <a:rPr lang="en-US" altLang="en-US" sz="2400" dirty="0">
                <a:latin typeface="Cambria" panose="02040503050406030204" pitchFamily="18" charset="0"/>
              </a:rPr>
              <a:t>This is relevant to transactions and distributed transactions.</a:t>
            </a:r>
          </a:p>
          <a:p>
            <a:endParaRPr lang="en-US" altLang="en-US" sz="2400" dirty="0">
              <a:latin typeface="Cambria" panose="02040503050406030204" pitchFamily="18" charset="0"/>
            </a:endParaRPr>
          </a:p>
          <a:p>
            <a:r>
              <a:rPr lang="en-US" altLang="en-US" sz="2400" dirty="0">
                <a:latin typeface="Cambria" panose="02040503050406030204" pitchFamily="18" charset="0"/>
              </a:rPr>
              <a:t>Usually requires a process to monitor the shared resource. Monitor processes can fail.</a:t>
            </a:r>
          </a:p>
          <a:p>
            <a:endParaRPr lang="en-US" altLang="en-US" sz="2400" dirty="0">
              <a:latin typeface="Cambria" panose="02040503050406030204" pitchFamily="18" charset="0"/>
            </a:endParaRPr>
          </a:p>
          <a:p>
            <a:r>
              <a:rPr lang="en-US" altLang="en-US" sz="2400" dirty="0">
                <a:latin typeface="Cambria" panose="02040503050406030204" pitchFamily="18" charset="0"/>
              </a:rPr>
              <a:t>Dead processes locking a resource can be a big problem, especially on a remote machine.</a:t>
            </a:r>
          </a:p>
          <a:p>
            <a:endParaRPr lang="en-US" altLang="en-US" sz="2400" dirty="0">
              <a:latin typeface="Cambria" panose="02040503050406030204" pitchFamily="18" charset="0"/>
            </a:endParaRPr>
          </a:p>
        </p:txBody>
      </p:sp>
    </p:spTree>
    <p:extLst>
      <p:ext uri="{BB962C8B-B14F-4D97-AF65-F5344CB8AC3E}">
        <p14:creationId xmlns:p14="http://schemas.microsoft.com/office/powerpoint/2010/main" val="4173460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dirty="0">
                <a:latin typeface="Times New Roman" panose="02020603050405020304" pitchFamily="18" charset="0"/>
              </a:rPr>
              <a:t>Copyright 2020 Clark Elliott</a:t>
            </a:r>
          </a:p>
        </p:txBody>
      </p:sp>
      <p:sp>
        <p:nvSpPr>
          <p:cNvPr id="7171" name="Rectangle 2"/>
          <p:cNvSpPr>
            <a:spLocks noGrp="1" noChangeArrowheads="1"/>
          </p:cNvSpPr>
          <p:nvPr>
            <p:ph type="title"/>
          </p:nvPr>
        </p:nvSpPr>
        <p:spPr/>
        <p:txBody>
          <a:bodyPr>
            <a:normAutofit fontScale="90000"/>
          </a:bodyPr>
          <a:lstStyle/>
          <a:p>
            <a:pPr eaLnBrk="1" hangingPunct="1"/>
            <a:r>
              <a:rPr lang="en-US" altLang="en-US" sz="3600">
                <a:solidFill>
                  <a:srgbClr val="7030A0"/>
                </a:solidFill>
              </a:rPr>
              <a:t>Valid Distributed Systems areas, but we will </a:t>
            </a:r>
            <a:r>
              <a:rPr lang="en-US" altLang="en-US" sz="3600" i="1">
                <a:solidFill>
                  <a:srgbClr val="7030A0"/>
                </a:solidFill>
              </a:rPr>
              <a:t>not</a:t>
            </a:r>
            <a:r>
              <a:rPr lang="en-US" altLang="en-US" sz="3600">
                <a:solidFill>
                  <a:srgbClr val="7030A0"/>
                </a:solidFill>
              </a:rPr>
              <a:t> study…</a:t>
            </a:r>
          </a:p>
        </p:txBody>
      </p:sp>
      <p:sp>
        <p:nvSpPr>
          <p:cNvPr id="7172" name="Rectangle 3"/>
          <p:cNvSpPr>
            <a:spLocks noGrp="1" noChangeArrowheads="1"/>
          </p:cNvSpPr>
          <p:nvPr>
            <p:ph type="body" idx="1"/>
          </p:nvPr>
        </p:nvSpPr>
        <p:spPr/>
        <p:txBody>
          <a:bodyPr>
            <a:normAutofit fontScale="92500" lnSpcReduction="10000"/>
          </a:bodyPr>
          <a:lstStyle/>
          <a:p>
            <a:pPr eaLnBrk="1" hangingPunct="1"/>
            <a:r>
              <a:rPr lang="en-US" altLang="en-US" dirty="0"/>
              <a:t>Parallel computing</a:t>
            </a:r>
          </a:p>
          <a:p>
            <a:pPr eaLnBrk="1" hangingPunct="1"/>
            <a:endParaRPr lang="en-US" altLang="en-US" dirty="0"/>
          </a:p>
          <a:p>
            <a:pPr eaLnBrk="1" hangingPunct="1"/>
            <a:r>
              <a:rPr lang="en-US" altLang="en-US" dirty="0"/>
              <a:t>Grid computing</a:t>
            </a:r>
          </a:p>
          <a:p>
            <a:pPr eaLnBrk="1" hangingPunct="1"/>
            <a:endParaRPr lang="en-US" altLang="en-US" dirty="0"/>
          </a:p>
          <a:p>
            <a:pPr eaLnBrk="1" hangingPunct="1"/>
            <a:r>
              <a:rPr lang="en-US" altLang="en-US" dirty="0"/>
              <a:t>Cluster computing</a:t>
            </a:r>
          </a:p>
          <a:p>
            <a:pPr eaLnBrk="1" hangingPunct="1"/>
            <a:endParaRPr lang="en-US" altLang="en-US" dirty="0"/>
          </a:p>
          <a:p>
            <a:pPr eaLnBrk="1" hangingPunct="1"/>
            <a:r>
              <a:rPr lang="en-US" altLang="en-US" dirty="0"/>
              <a:t>Distributed operating systems</a:t>
            </a:r>
          </a:p>
          <a:p>
            <a:pPr eaLnBrk="1" hangingPunct="1"/>
            <a:endParaRPr lang="en-US" altLang="en-US" dirty="0"/>
          </a:p>
          <a:p>
            <a:pPr eaLnBrk="1" hangingPunct="1"/>
            <a:r>
              <a:rPr lang="en-US" altLang="en-US" dirty="0"/>
              <a:t>[shared memory systems—brief discussion]</a:t>
            </a:r>
          </a:p>
          <a:p>
            <a:pPr eaLnBrk="1" hangingPunct="1"/>
            <a:endParaRPr lang="en-US" altLang="en-US" dirty="0"/>
          </a:p>
          <a:p>
            <a:pPr eaLnBrk="1" hangingPunct="1"/>
            <a:r>
              <a:rPr lang="en-US" altLang="en-US" dirty="0"/>
              <a:t>[Distributed algorithms—touch on these]</a:t>
            </a:r>
          </a:p>
        </p:txBody>
      </p:sp>
    </p:spTree>
    <p:extLst>
      <p:ext uri="{BB962C8B-B14F-4D97-AF65-F5344CB8AC3E}">
        <p14:creationId xmlns:p14="http://schemas.microsoft.com/office/powerpoint/2010/main" val="41765899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7347" name="Rectangle 2"/>
          <p:cNvSpPr>
            <a:spLocks noGrp="1" noChangeArrowheads="1"/>
          </p:cNvSpPr>
          <p:nvPr>
            <p:ph type="title"/>
          </p:nvPr>
        </p:nvSpPr>
        <p:spPr/>
        <p:txBody>
          <a:bodyPr/>
          <a:lstStyle/>
          <a:p>
            <a:pPr eaLnBrk="1" hangingPunct="1"/>
            <a:r>
              <a:rPr lang="en-US" altLang="en-US" sz="3200" dirty="0">
                <a:solidFill>
                  <a:srgbClr val="7030A0"/>
                </a:solidFill>
              </a:rPr>
              <a:t>Universally Unique Identifiers (UUIDs / GUIDs)</a:t>
            </a:r>
          </a:p>
        </p:txBody>
      </p:sp>
      <p:sp>
        <p:nvSpPr>
          <p:cNvPr id="57348" name="Rectangle 3"/>
          <p:cNvSpPr>
            <a:spLocks noGrp="1" noChangeArrowheads="1"/>
          </p:cNvSpPr>
          <p:nvPr>
            <p:ph type="body" idx="1"/>
          </p:nvPr>
        </p:nvSpPr>
        <p:spPr>
          <a:xfrm>
            <a:off x="762000" y="1417639"/>
            <a:ext cx="9982200" cy="4449762"/>
          </a:xfrm>
        </p:spPr>
        <p:txBody>
          <a:bodyPr/>
          <a:lstStyle/>
          <a:p>
            <a:pPr algn="l" eaLnBrk="1" hangingPunct="1"/>
            <a:endParaRPr lang="en-US" altLang="en-US" sz="2400" dirty="0"/>
          </a:p>
          <a:p>
            <a:pPr algn="l" eaLnBrk="1" hangingPunct="1"/>
            <a:r>
              <a:rPr lang="en-US" altLang="en-US" sz="2400" dirty="0">
                <a:latin typeface="Cambria" panose="02040503050406030204" pitchFamily="18" charset="0"/>
              </a:rPr>
              <a:t>Some character string (or number) that no one else in the </a:t>
            </a:r>
            <a:r>
              <a:rPr lang="en-US" altLang="en-US" sz="2400" i="1" dirty="0">
                <a:latin typeface="Cambria" panose="02040503050406030204" pitchFamily="18" charset="0"/>
              </a:rPr>
              <a:t>universe</a:t>
            </a:r>
            <a:r>
              <a:rPr lang="en-US" altLang="en-US" sz="2400" dirty="0">
                <a:latin typeface="Cambria" panose="02040503050406030204" pitchFamily="18" charset="0"/>
              </a:rPr>
              <a:t> will ever use.</a:t>
            </a:r>
          </a:p>
          <a:p>
            <a:pPr algn="l" eaLnBrk="1" hangingPunct="1"/>
            <a:endParaRPr lang="en-US" altLang="en-US" sz="2400" dirty="0">
              <a:latin typeface="Cambria" panose="02040503050406030204" pitchFamily="18" charset="0"/>
            </a:endParaRPr>
          </a:p>
          <a:p>
            <a:pPr algn="l" eaLnBrk="1" hangingPunct="1"/>
            <a:r>
              <a:rPr lang="en-US" altLang="en-US" sz="2400" dirty="0">
                <a:latin typeface="Cambria" panose="02040503050406030204" pitchFamily="18" charset="0"/>
              </a:rPr>
              <a:t>URLs are UUIDs: One subnet, one machine, [one user], one directory, one file. This is a unique physical path on earth. XML uses this feature to create unique names.</a:t>
            </a:r>
          </a:p>
          <a:p>
            <a:pPr algn="l" eaLnBrk="1" hangingPunct="1"/>
            <a:endParaRPr lang="en-US" altLang="en-US" sz="2400" dirty="0">
              <a:latin typeface="Cambria" panose="02040503050406030204" pitchFamily="18" charset="0"/>
            </a:endParaRPr>
          </a:p>
          <a:p>
            <a:pPr algn="l" eaLnBrk="1" hangingPunct="1"/>
            <a:r>
              <a:rPr lang="en-US" altLang="en-US" sz="2400" dirty="0">
                <a:latin typeface="Cambria" panose="02040503050406030204" pitchFamily="18" charset="0"/>
              </a:rPr>
              <a:t>A very large random number will be pseudo-unique and often good enough. E.g., for a universe of a thousand processes, a random number between zero and a trillion will have a conflict only one time in a billion.</a:t>
            </a:r>
          </a:p>
          <a:p>
            <a:pPr algn="l" eaLnBrk="1" hangingPunct="1"/>
            <a:endParaRPr lang="en-US" altLang="en-US" dirty="0">
              <a:latin typeface="Cambria" panose="02040503050406030204" pitchFamily="18" charset="0"/>
            </a:endParaRPr>
          </a:p>
        </p:txBody>
      </p:sp>
    </p:spTree>
    <p:extLst>
      <p:ext uri="{BB962C8B-B14F-4D97-AF65-F5344CB8AC3E}">
        <p14:creationId xmlns:p14="http://schemas.microsoft.com/office/powerpoint/2010/main" val="34711828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7347" name="Rectangle 2"/>
          <p:cNvSpPr>
            <a:spLocks noGrp="1" noChangeArrowheads="1"/>
          </p:cNvSpPr>
          <p:nvPr>
            <p:ph type="title"/>
          </p:nvPr>
        </p:nvSpPr>
        <p:spPr/>
        <p:txBody>
          <a:bodyPr/>
          <a:lstStyle/>
          <a:p>
            <a:pPr eaLnBrk="1" hangingPunct="1"/>
            <a:endParaRPr lang="en-US" altLang="en-US" sz="3200" dirty="0">
              <a:solidFill>
                <a:srgbClr val="7030A0"/>
              </a:solidFill>
            </a:endParaRPr>
          </a:p>
        </p:txBody>
      </p:sp>
      <p:sp>
        <p:nvSpPr>
          <p:cNvPr id="57348" name="Rectangle 3"/>
          <p:cNvSpPr>
            <a:spLocks noGrp="1" noChangeArrowheads="1"/>
          </p:cNvSpPr>
          <p:nvPr>
            <p:ph type="body" idx="1"/>
          </p:nvPr>
        </p:nvSpPr>
        <p:spPr>
          <a:xfrm>
            <a:off x="609600" y="1828801"/>
            <a:ext cx="10668000" cy="4114800"/>
          </a:xfrm>
        </p:spPr>
        <p:txBody>
          <a:bodyPr/>
          <a:lstStyle/>
          <a:p>
            <a:pPr algn="l" eaLnBrk="1" hangingPunct="1"/>
            <a:r>
              <a:rPr lang="en-US" altLang="en-US" dirty="0"/>
              <a:t>A range of numbers can be unique, as long as they are divided up and each range is given to a unique process.</a:t>
            </a:r>
          </a:p>
          <a:p>
            <a:pPr algn="l" eaLnBrk="1" hangingPunct="1"/>
            <a:endParaRPr lang="en-US" altLang="en-US" dirty="0"/>
          </a:p>
          <a:p>
            <a:pPr algn="l" eaLnBrk="1" hangingPunct="1"/>
            <a:r>
              <a:rPr lang="en-US" altLang="en-US" dirty="0"/>
              <a:t>We can also generate a </a:t>
            </a:r>
            <a:r>
              <a:rPr lang="en-US" altLang="en-US" i="1" dirty="0"/>
              <a:t>range</a:t>
            </a:r>
            <a:r>
              <a:rPr lang="en-US" altLang="en-US" dirty="0"/>
              <a:t> of numbers large enough for a one-to-one mapping of numbers and all possible current and future real memory locations in all computers on earth.</a:t>
            </a:r>
          </a:p>
          <a:p>
            <a:pPr algn="l" eaLnBrk="1" hangingPunct="1"/>
            <a:endParaRPr lang="en-US" altLang="en-US" dirty="0"/>
          </a:p>
          <a:p>
            <a:pPr algn="l" eaLnBrk="1" hangingPunct="1"/>
            <a:r>
              <a:rPr lang="en-US" altLang="en-US" dirty="0"/>
              <a:t>This would give us a globally shared memory space—we can dream! Regional versions? How fast is the Internet?</a:t>
            </a:r>
          </a:p>
          <a:p>
            <a:pPr algn="l" eaLnBrk="1" hangingPunct="1"/>
            <a:endParaRPr lang="en-US" altLang="en-US" dirty="0"/>
          </a:p>
        </p:txBody>
      </p:sp>
    </p:spTree>
    <p:extLst>
      <p:ext uri="{BB962C8B-B14F-4D97-AF65-F5344CB8AC3E}">
        <p14:creationId xmlns:p14="http://schemas.microsoft.com/office/powerpoint/2010/main" val="6499661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2227" name="Rectangle 2"/>
          <p:cNvSpPr>
            <a:spLocks noGrp="1" noChangeArrowheads="1"/>
          </p:cNvSpPr>
          <p:nvPr>
            <p:ph type="title"/>
          </p:nvPr>
        </p:nvSpPr>
        <p:spPr/>
        <p:txBody>
          <a:bodyPr>
            <a:normAutofit/>
          </a:bodyPr>
          <a:lstStyle/>
          <a:p>
            <a:pPr eaLnBrk="1" hangingPunct="1"/>
            <a:r>
              <a:rPr lang="en-US" altLang="en-US" sz="4000" dirty="0">
                <a:solidFill>
                  <a:srgbClr val="7030A0"/>
                </a:solidFill>
              </a:rPr>
              <a:t>Distributed Systems—where’s my IPC?</a:t>
            </a:r>
          </a:p>
        </p:txBody>
      </p:sp>
      <p:sp>
        <p:nvSpPr>
          <p:cNvPr id="52228" name="Rectangle 3"/>
          <p:cNvSpPr>
            <a:spLocks noGrp="1" noChangeArrowheads="1"/>
          </p:cNvSpPr>
          <p:nvPr>
            <p:ph type="body" idx="1"/>
          </p:nvPr>
        </p:nvSpPr>
        <p:spPr/>
        <p:txBody>
          <a:bodyPr/>
          <a:lstStyle/>
          <a:p>
            <a:pPr eaLnBrk="1" hangingPunct="1">
              <a:buFontTx/>
              <a:buNone/>
            </a:pPr>
            <a:r>
              <a:rPr lang="en-US" altLang="en-US" sz="1800"/>
              <a:t>General structure of a multicomputer operating system</a:t>
            </a:r>
          </a:p>
        </p:txBody>
      </p:sp>
      <p:sp>
        <p:nvSpPr>
          <p:cNvPr id="52229" name="Text Box 4"/>
          <p:cNvSpPr txBox="1">
            <a:spLocks noChangeArrowheads="1"/>
          </p:cNvSpPr>
          <p:nvPr/>
        </p:nvSpPr>
        <p:spPr bwMode="auto">
          <a:xfrm>
            <a:off x="5410200" y="27432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latin typeface="Times New Roman" panose="02020603050405020304" pitchFamily="18" charset="0"/>
              </a:rPr>
              <a:t>1.14</a:t>
            </a:r>
          </a:p>
        </p:txBody>
      </p:sp>
      <p:pic>
        <p:nvPicPr>
          <p:cNvPr id="52230" name="Picture 5"/>
          <p:cNvPicPr>
            <a:picLocks noChangeAspect="1" noChangeArrowheads="1"/>
          </p:cNvPicPr>
          <p:nvPr/>
        </p:nvPicPr>
        <p:blipFill>
          <a:blip r:embed="rId2">
            <a:extLst>
              <a:ext uri="{28A0092B-C50C-407E-A947-70E740481C1C}">
                <a14:useLocalDpi xmlns:a14="http://schemas.microsoft.com/office/drawing/2010/main" val="0"/>
              </a:ext>
            </a:extLst>
          </a:blip>
          <a:srcRect l="29930" t="44864" r="27579" b="37915"/>
          <a:stretch>
            <a:fillRect/>
          </a:stretch>
        </p:blipFill>
        <p:spPr bwMode="auto">
          <a:xfrm>
            <a:off x="2257426" y="1276350"/>
            <a:ext cx="75723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73183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7347" name="Rectangle 2"/>
          <p:cNvSpPr>
            <a:spLocks noGrp="1" noChangeArrowheads="1"/>
          </p:cNvSpPr>
          <p:nvPr>
            <p:ph type="title"/>
          </p:nvPr>
        </p:nvSpPr>
        <p:spPr/>
        <p:txBody>
          <a:bodyPr>
            <a:normAutofit fontScale="90000"/>
          </a:bodyPr>
          <a:lstStyle/>
          <a:p>
            <a:pPr eaLnBrk="1" hangingPunct="1"/>
            <a:r>
              <a:rPr lang="en-US" altLang="en-US" sz="4000" dirty="0">
                <a:solidFill>
                  <a:srgbClr val="7030A0"/>
                </a:solidFill>
              </a:rPr>
              <a:t>The perfect solution: distributed shared memory systems</a:t>
            </a:r>
          </a:p>
        </p:txBody>
      </p:sp>
      <p:sp>
        <p:nvSpPr>
          <p:cNvPr id="57348" name="Rectangle 3"/>
          <p:cNvSpPr>
            <a:spLocks noGrp="1" noChangeArrowheads="1"/>
          </p:cNvSpPr>
          <p:nvPr>
            <p:ph type="body" idx="1"/>
          </p:nvPr>
        </p:nvSpPr>
        <p:spPr>
          <a:xfrm>
            <a:off x="914400" y="1524001"/>
            <a:ext cx="10134600" cy="4495800"/>
          </a:xfrm>
        </p:spPr>
        <p:txBody>
          <a:bodyPr>
            <a:noAutofit/>
          </a:bodyPr>
          <a:lstStyle/>
          <a:p>
            <a:pPr algn="l" eaLnBrk="1" hangingPunct="1"/>
            <a:r>
              <a:rPr lang="en-US" altLang="en-US" sz="2200" dirty="0"/>
              <a:t>In theory we could build a universal shared memory system as middleware.</a:t>
            </a:r>
          </a:p>
          <a:p>
            <a:pPr algn="l" eaLnBrk="1" hangingPunct="1"/>
            <a:endParaRPr lang="en-US" altLang="en-US" sz="2200" dirty="0"/>
          </a:p>
          <a:p>
            <a:pPr algn="l" eaLnBrk="1" hangingPunct="1"/>
            <a:r>
              <a:rPr lang="en-US" altLang="en-US" sz="2200" dirty="0"/>
              <a:t>All core memory is mapped to UUIDs which serve as the middleware memory addresses.</a:t>
            </a:r>
          </a:p>
          <a:p>
            <a:pPr algn="l" eaLnBrk="1" hangingPunct="1"/>
            <a:endParaRPr lang="en-US" altLang="en-US" sz="2200" dirty="0"/>
          </a:p>
          <a:p>
            <a:pPr algn="l" eaLnBrk="1" hangingPunct="1"/>
            <a:r>
              <a:rPr lang="en-US" altLang="en-US" sz="2200" dirty="0"/>
              <a:t>Each machine has its own range of UUID memory addresses mapped to local memory.</a:t>
            </a:r>
          </a:p>
          <a:p>
            <a:pPr algn="l" eaLnBrk="1" hangingPunct="1"/>
            <a:endParaRPr lang="en-US" altLang="en-US" sz="2200" dirty="0"/>
          </a:p>
          <a:p>
            <a:pPr algn="l" eaLnBrk="1" hangingPunct="1"/>
            <a:r>
              <a:rPr lang="en-US" altLang="en-US" sz="2200" dirty="0"/>
              <a:t>Any machine in the distributed system could uniquely address the memory space of any other machine without confusion or conflict.</a:t>
            </a:r>
          </a:p>
          <a:p>
            <a:pPr algn="l" eaLnBrk="1" hangingPunct="1"/>
            <a:endParaRPr lang="en-US" altLang="en-US" sz="2200" dirty="0"/>
          </a:p>
          <a:p>
            <a:pPr algn="l" eaLnBrk="1" hangingPunct="1"/>
            <a:r>
              <a:rPr lang="en-US" altLang="en-US" sz="2200" dirty="0"/>
              <a:t>Distributed IPCs could now be used.</a:t>
            </a:r>
          </a:p>
        </p:txBody>
      </p:sp>
    </p:spTree>
    <p:extLst>
      <p:ext uri="{BB962C8B-B14F-4D97-AF65-F5344CB8AC3E}">
        <p14:creationId xmlns:p14="http://schemas.microsoft.com/office/powerpoint/2010/main" val="17491345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7347" name="Rectangle 2"/>
          <p:cNvSpPr>
            <a:spLocks noGrp="1" noChangeArrowheads="1"/>
          </p:cNvSpPr>
          <p:nvPr>
            <p:ph type="title"/>
          </p:nvPr>
        </p:nvSpPr>
        <p:spPr/>
        <p:txBody>
          <a:bodyPr/>
          <a:lstStyle/>
          <a:p>
            <a:pPr eaLnBrk="1" hangingPunct="1"/>
            <a:r>
              <a:rPr lang="en-US" altLang="en-US" sz="4000" dirty="0">
                <a:solidFill>
                  <a:srgbClr val="7030A0"/>
                </a:solidFill>
              </a:rPr>
              <a:t>But…</a:t>
            </a:r>
          </a:p>
        </p:txBody>
      </p:sp>
      <p:sp>
        <p:nvSpPr>
          <p:cNvPr id="57348" name="Rectangle 3"/>
          <p:cNvSpPr>
            <a:spLocks noGrp="1" noChangeArrowheads="1"/>
          </p:cNvSpPr>
          <p:nvPr>
            <p:ph type="body" idx="1"/>
          </p:nvPr>
        </p:nvSpPr>
        <p:spPr>
          <a:xfrm>
            <a:off x="914400" y="1417639"/>
            <a:ext cx="9982200" cy="4678362"/>
          </a:xfrm>
        </p:spPr>
        <p:txBody>
          <a:bodyPr>
            <a:normAutofit/>
          </a:bodyPr>
          <a:lstStyle/>
          <a:p>
            <a:pPr algn="l" eaLnBrk="1" hangingPunct="1"/>
            <a:r>
              <a:rPr lang="en-US" altLang="en-US" sz="2800" dirty="0"/>
              <a:t>WAY too slow and way too buggy</a:t>
            </a:r>
          </a:p>
          <a:p>
            <a:pPr algn="l" eaLnBrk="1" hangingPunct="1"/>
            <a:endParaRPr lang="en-US" altLang="en-US" sz="2800" dirty="0"/>
          </a:p>
          <a:p>
            <a:pPr algn="l" eaLnBrk="1" hangingPunct="1"/>
            <a:r>
              <a:rPr lang="en-US" altLang="en-US" sz="2800" dirty="0"/>
              <a:t>Has to be implemented with message passing among processes “under the hood” anyway.</a:t>
            </a:r>
          </a:p>
          <a:p>
            <a:pPr algn="l" eaLnBrk="1" hangingPunct="1"/>
            <a:endParaRPr lang="en-US" altLang="en-US" sz="2800" dirty="0"/>
          </a:p>
          <a:p>
            <a:pPr algn="l" eaLnBrk="1" hangingPunct="1"/>
            <a:r>
              <a:rPr lang="en-US" altLang="en-US" sz="2800" dirty="0"/>
              <a:t>Impossible to implement in an efficient way.</a:t>
            </a:r>
          </a:p>
          <a:p>
            <a:pPr algn="l" eaLnBrk="1" hangingPunct="1"/>
            <a:endParaRPr lang="en-US" altLang="en-US" sz="2800" dirty="0"/>
          </a:p>
          <a:p>
            <a:pPr algn="l" eaLnBrk="1" hangingPunct="1"/>
            <a:r>
              <a:rPr lang="en-US" altLang="en-US" sz="2800" dirty="0"/>
              <a:t>Requires predicting how programs will run to make it work.</a:t>
            </a:r>
          </a:p>
        </p:txBody>
      </p:sp>
    </p:spTree>
    <p:extLst>
      <p:ext uri="{BB962C8B-B14F-4D97-AF65-F5344CB8AC3E}">
        <p14:creationId xmlns:p14="http://schemas.microsoft.com/office/powerpoint/2010/main" val="1748727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7347" name="Rectangle 2"/>
          <p:cNvSpPr>
            <a:spLocks noGrp="1" noChangeArrowheads="1"/>
          </p:cNvSpPr>
          <p:nvPr>
            <p:ph type="title"/>
          </p:nvPr>
        </p:nvSpPr>
        <p:spPr/>
        <p:txBody>
          <a:bodyPr>
            <a:normAutofit/>
          </a:bodyPr>
          <a:lstStyle/>
          <a:p>
            <a:pPr eaLnBrk="1" hangingPunct="1"/>
            <a:r>
              <a:rPr lang="en-US" altLang="en-US" sz="4000">
                <a:solidFill>
                  <a:srgbClr val="7030A0"/>
                </a:solidFill>
              </a:rPr>
              <a:t>Why study shared memory systems?</a:t>
            </a:r>
          </a:p>
        </p:txBody>
      </p:sp>
      <p:sp>
        <p:nvSpPr>
          <p:cNvPr id="57348" name="Rectangle 3"/>
          <p:cNvSpPr>
            <a:spLocks noGrp="1" noChangeArrowheads="1"/>
          </p:cNvSpPr>
          <p:nvPr>
            <p:ph type="body" idx="1"/>
          </p:nvPr>
        </p:nvSpPr>
        <p:spPr>
          <a:xfrm>
            <a:off x="762000" y="1524001"/>
            <a:ext cx="9982200" cy="4724400"/>
          </a:xfrm>
        </p:spPr>
        <p:txBody>
          <a:bodyPr>
            <a:normAutofit fontScale="92500" lnSpcReduction="10000"/>
          </a:bodyPr>
          <a:lstStyle/>
          <a:p>
            <a:pPr algn="l" eaLnBrk="1" hangingPunct="1"/>
            <a:r>
              <a:rPr lang="en-US" altLang="en-US" sz="2800" dirty="0"/>
              <a:t>Shared memory systems have not proven practical, because they are too devilish to implement (all message passing underneath)</a:t>
            </a:r>
          </a:p>
          <a:p>
            <a:pPr algn="l" eaLnBrk="1" hangingPunct="1"/>
            <a:endParaRPr lang="en-US" altLang="en-US" sz="2800" dirty="0"/>
          </a:p>
          <a:p>
            <a:pPr algn="l" eaLnBrk="1" hangingPunct="1"/>
            <a:r>
              <a:rPr lang="en-US" altLang="en-US" sz="2800" dirty="0"/>
              <a:t>A shared-memory subsystem would solve many of the problems of DS coordination, including that of a global clock.</a:t>
            </a:r>
          </a:p>
          <a:p>
            <a:pPr algn="l" eaLnBrk="1" hangingPunct="1"/>
            <a:endParaRPr lang="en-US" altLang="en-US" sz="2800" dirty="0"/>
          </a:p>
          <a:p>
            <a:pPr algn="l" eaLnBrk="1" hangingPunct="1"/>
            <a:r>
              <a:rPr lang="en-US" altLang="en-US" sz="2800" dirty="0"/>
              <a:t>Useful to consider when trying to understand DS architectures, and what they are trying to provide.</a:t>
            </a:r>
          </a:p>
          <a:p>
            <a:pPr algn="l" eaLnBrk="1" hangingPunct="1"/>
            <a:endParaRPr lang="en-US" altLang="en-US" sz="2800" dirty="0"/>
          </a:p>
          <a:p>
            <a:pPr algn="l" eaLnBrk="1" hangingPunct="1"/>
            <a:r>
              <a:rPr lang="en-US" altLang="en-US" sz="2800" dirty="0"/>
              <a:t>Can we implement </a:t>
            </a:r>
            <a:r>
              <a:rPr lang="en-US" altLang="en-US" sz="2800" i="1" dirty="0"/>
              <a:t>part of</a:t>
            </a:r>
            <a:r>
              <a:rPr lang="en-US" altLang="en-US" sz="2800" dirty="0"/>
              <a:t> a shared memory system?</a:t>
            </a:r>
          </a:p>
        </p:txBody>
      </p:sp>
    </p:spTree>
    <p:extLst>
      <p:ext uri="{BB962C8B-B14F-4D97-AF65-F5344CB8AC3E}">
        <p14:creationId xmlns:p14="http://schemas.microsoft.com/office/powerpoint/2010/main" val="25256599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8371" name="AutoShape 2"/>
          <p:cNvSpPr>
            <a:spLocks noGrp="1" noChangeAspect="1" noChangeArrowheads="1"/>
          </p:cNvSpPr>
          <p:nvPr>
            <p:ph type="title"/>
          </p:nvPr>
        </p:nvSpPr>
        <p:spPr/>
        <p:txBody>
          <a:bodyPr>
            <a:normAutofit fontScale="90000"/>
          </a:bodyPr>
          <a:lstStyle/>
          <a:p>
            <a:pPr eaLnBrk="1" hangingPunct="1"/>
            <a:r>
              <a:rPr lang="en-US" altLang="en-US" sz="4000">
                <a:solidFill>
                  <a:srgbClr val="7030A0"/>
                </a:solidFill>
              </a:rPr>
              <a:t>Distributed Shared Memory Systems – an example difficult problem</a:t>
            </a:r>
          </a:p>
        </p:txBody>
      </p:sp>
      <p:sp>
        <p:nvSpPr>
          <p:cNvPr id="58372" name="Rectangle 3"/>
          <p:cNvSpPr>
            <a:spLocks noGrp="1" noChangeArrowheads="1"/>
          </p:cNvSpPr>
          <p:nvPr>
            <p:ph type="body" idx="1"/>
          </p:nvPr>
        </p:nvSpPr>
        <p:spPr/>
        <p:txBody>
          <a:bodyPr/>
          <a:lstStyle/>
          <a:p>
            <a:pPr eaLnBrk="1" hangingPunct="1">
              <a:buFontTx/>
              <a:buNone/>
            </a:pPr>
            <a:r>
              <a:rPr lang="en-US" altLang="en-US" sz="1800"/>
              <a:t>False sharing of a page between two independent processes.</a:t>
            </a:r>
          </a:p>
        </p:txBody>
      </p:sp>
      <p:sp>
        <p:nvSpPr>
          <p:cNvPr id="58373" name="Text Box 4"/>
          <p:cNvSpPr txBox="1">
            <a:spLocks noChangeArrowheads="1"/>
          </p:cNvSpPr>
          <p:nvPr/>
        </p:nvSpPr>
        <p:spPr bwMode="auto">
          <a:xfrm>
            <a:off x="5181600" y="2743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latin typeface="Times New Roman" panose="02020603050405020304" pitchFamily="18" charset="0"/>
              </a:rPr>
              <a:t>1.18</a:t>
            </a:r>
          </a:p>
        </p:txBody>
      </p:sp>
      <p:pic>
        <p:nvPicPr>
          <p:cNvPr id="58374" name="Picture 5"/>
          <p:cNvPicPr>
            <a:picLocks noChangeAspect="1" noChangeArrowheads="1"/>
          </p:cNvPicPr>
          <p:nvPr/>
        </p:nvPicPr>
        <p:blipFill>
          <a:blip r:embed="rId2">
            <a:extLst>
              <a:ext uri="{28A0092B-C50C-407E-A947-70E740481C1C}">
                <a14:useLocalDpi xmlns:a14="http://schemas.microsoft.com/office/drawing/2010/main" val="0"/>
              </a:ext>
            </a:extLst>
          </a:blip>
          <a:srcRect l="21379" t="45166" r="20523" b="40332"/>
          <a:stretch>
            <a:fillRect/>
          </a:stretch>
        </p:blipFill>
        <p:spPr bwMode="auto">
          <a:xfrm>
            <a:off x="1600201" y="1638301"/>
            <a:ext cx="8677275"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12614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9395" name="Rectangle 2"/>
          <p:cNvSpPr>
            <a:spLocks noGrp="1" noChangeArrowheads="1"/>
          </p:cNvSpPr>
          <p:nvPr>
            <p:ph type="title"/>
          </p:nvPr>
        </p:nvSpPr>
        <p:spPr/>
        <p:txBody>
          <a:bodyPr/>
          <a:lstStyle/>
          <a:p>
            <a:pPr eaLnBrk="1" hangingPunct="1"/>
            <a:r>
              <a:rPr lang="en-US" altLang="en-US" sz="4000">
                <a:solidFill>
                  <a:srgbClr val="7030A0"/>
                </a:solidFill>
                <a:latin typeface="Cambria" panose="02040503050406030204" pitchFamily="18" charset="0"/>
              </a:rPr>
              <a:t>What is </a:t>
            </a:r>
            <a:r>
              <a:rPr lang="en-US" altLang="en-US" sz="4000" i="1">
                <a:solidFill>
                  <a:srgbClr val="7030A0"/>
                </a:solidFill>
                <a:latin typeface="Cambria" panose="02040503050406030204" pitchFamily="18" charset="0"/>
              </a:rPr>
              <a:t>middleware</a:t>
            </a:r>
            <a:r>
              <a:rPr lang="en-US" altLang="en-US" sz="4000">
                <a:solidFill>
                  <a:srgbClr val="7030A0"/>
                </a:solidFill>
                <a:latin typeface="Cambria" panose="02040503050406030204" pitchFamily="18" charset="0"/>
              </a:rPr>
              <a:t>?</a:t>
            </a:r>
          </a:p>
        </p:txBody>
      </p:sp>
      <p:sp>
        <p:nvSpPr>
          <p:cNvPr id="59396" name="Rectangle 3"/>
          <p:cNvSpPr>
            <a:spLocks noGrp="1" noChangeArrowheads="1"/>
          </p:cNvSpPr>
          <p:nvPr>
            <p:ph type="body" idx="1"/>
          </p:nvPr>
        </p:nvSpPr>
        <p:spPr>
          <a:xfrm>
            <a:off x="762000" y="1143001"/>
            <a:ext cx="9753600" cy="4952999"/>
          </a:xfrm>
        </p:spPr>
        <p:txBody>
          <a:bodyPr/>
          <a:lstStyle/>
          <a:p>
            <a:pPr algn="l" eaLnBrk="1" hangingPunct="1"/>
            <a:endParaRPr lang="en-US" altLang="en-US" dirty="0">
              <a:latin typeface="Cambria" panose="02040503050406030204" pitchFamily="18" charset="0"/>
            </a:endParaRPr>
          </a:p>
          <a:p>
            <a:pPr algn="l" eaLnBrk="1" hangingPunct="1"/>
            <a:r>
              <a:rPr lang="en-US" altLang="en-US" dirty="0">
                <a:latin typeface="Cambria" panose="02040503050406030204" pitchFamily="18" charset="0"/>
              </a:rPr>
              <a:t>Middleware sits between the application programs, and the operating system library calls and native instructions.</a:t>
            </a:r>
          </a:p>
          <a:p>
            <a:pPr algn="l" eaLnBrk="1" hangingPunct="1"/>
            <a:endParaRPr lang="en-US" altLang="en-US" dirty="0">
              <a:latin typeface="Cambria" panose="02040503050406030204" pitchFamily="18" charset="0"/>
            </a:endParaRPr>
          </a:p>
          <a:p>
            <a:pPr algn="l" eaLnBrk="1" hangingPunct="1"/>
            <a:r>
              <a:rPr lang="en-US" altLang="en-US" dirty="0">
                <a:latin typeface="Cambria" panose="02040503050406030204" pitchFamily="18" charset="0"/>
              </a:rPr>
              <a:t>Middleware presents a uniform interface for the application programmer, often (but not always) independent of the underlying operating system.</a:t>
            </a:r>
          </a:p>
          <a:p>
            <a:pPr algn="l" eaLnBrk="1" hangingPunct="1"/>
            <a:endParaRPr lang="en-US" altLang="en-US" dirty="0">
              <a:latin typeface="Cambria" panose="02040503050406030204" pitchFamily="18" charset="0"/>
            </a:endParaRPr>
          </a:p>
          <a:p>
            <a:pPr algn="l" eaLnBrk="1" hangingPunct="1"/>
            <a:r>
              <a:rPr lang="en-US" altLang="en-US" dirty="0">
                <a:latin typeface="Cambria" panose="02040503050406030204" pitchFamily="18" charset="0"/>
              </a:rPr>
              <a:t>Berkeley Sockets, Java RMI, CORBA, .NET, RPC, are examples of middleware</a:t>
            </a:r>
          </a:p>
        </p:txBody>
      </p:sp>
    </p:spTree>
    <p:extLst>
      <p:ext uri="{BB962C8B-B14F-4D97-AF65-F5344CB8AC3E}">
        <p14:creationId xmlns:p14="http://schemas.microsoft.com/office/powerpoint/2010/main" val="15311259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60419" name="Rectangle 2"/>
          <p:cNvSpPr>
            <a:spLocks noGrp="1" noChangeArrowheads="1"/>
          </p:cNvSpPr>
          <p:nvPr>
            <p:ph type="title"/>
          </p:nvPr>
        </p:nvSpPr>
        <p:spPr/>
        <p:txBody>
          <a:bodyPr/>
          <a:lstStyle/>
          <a:p>
            <a:pPr eaLnBrk="1" hangingPunct="1"/>
            <a:r>
              <a:rPr lang="en-US" altLang="en-US">
                <a:solidFill>
                  <a:srgbClr val="7030A0"/>
                </a:solidFill>
              </a:rPr>
              <a:t>Positioning Middleware</a:t>
            </a:r>
          </a:p>
        </p:txBody>
      </p:sp>
      <p:sp>
        <p:nvSpPr>
          <p:cNvPr id="60420" name="Rectangle 3"/>
          <p:cNvSpPr>
            <a:spLocks noGrp="1" noChangeArrowheads="1"/>
          </p:cNvSpPr>
          <p:nvPr>
            <p:ph type="body" idx="1"/>
          </p:nvPr>
        </p:nvSpPr>
        <p:spPr/>
        <p:txBody>
          <a:bodyPr/>
          <a:lstStyle/>
          <a:p>
            <a:pPr eaLnBrk="1" hangingPunct="1">
              <a:buFontTx/>
              <a:buNone/>
            </a:pPr>
            <a:r>
              <a:rPr lang="en-US" altLang="en-US" sz="1800"/>
              <a:t>General structure of a distributed system as middleware.</a:t>
            </a:r>
          </a:p>
        </p:txBody>
      </p:sp>
      <p:sp>
        <p:nvSpPr>
          <p:cNvPr id="60421" name="Text Box 4"/>
          <p:cNvSpPr txBox="1">
            <a:spLocks noChangeArrowheads="1"/>
          </p:cNvSpPr>
          <p:nvPr/>
        </p:nvSpPr>
        <p:spPr bwMode="auto">
          <a:xfrm>
            <a:off x="5029200" y="27432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latin typeface="Times New Roman" panose="02020603050405020304" pitchFamily="18" charset="0"/>
              </a:rPr>
              <a:t>1-22</a:t>
            </a:r>
          </a:p>
        </p:txBody>
      </p:sp>
      <p:pic>
        <p:nvPicPr>
          <p:cNvPr id="60422" name="Picture 5"/>
          <p:cNvPicPr>
            <a:picLocks noChangeAspect="1" noChangeArrowheads="1"/>
          </p:cNvPicPr>
          <p:nvPr/>
        </p:nvPicPr>
        <p:blipFill>
          <a:blip r:embed="rId2">
            <a:extLst>
              <a:ext uri="{28A0092B-C50C-407E-A947-70E740481C1C}">
                <a14:useLocalDpi xmlns:a14="http://schemas.microsoft.com/office/drawing/2010/main" val="0"/>
              </a:ext>
            </a:extLst>
          </a:blip>
          <a:srcRect l="29076" t="42145" r="28006" b="36253"/>
          <a:stretch>
            <a:fillRect/>
          </a:stretch>
        </p:blipFill>
        <p:spPr bwMode="auto">
          <a:xfrm>
            <a:off x="2971800" y="2090154"/>
            <a:ext cx="6543674" cy="391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59808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61443" name="Rectangle 2"/>
          <p:cNvSpPr>
            <a:spLocks noGrp="1" noChangeArrowheads="1"/>
          </p:cNvSpPr>
          <p:nvPr>
            <p:ph type="title"/>
          </p:nvPr>
        </p:nvSpPr>
        <p:spPr/>
        <p:txBody>
          <a:bodyPr/>
          <a:lstStyle/>
          <a:p>
            <a:pPr eaLnBrk="1" hangingPunct="1"/>
            <a:r>
              <a:rPr lang="en-US" altLang="en-US" sz="4000">
                <a:solidFill>
                  <a:srgbClr val="7030A0"/>
                </a:solidFill>
                <a:latin typeface="Cambria" panose="02040503050406030204" pitchFamily="18" charset="0"/>
              </a:rPr>
              <a:t>Usefulness of open systems</a:t>
            </a:r>
          </a:p>
        </p:txBody>
      </p:sp>
      <p:sp>
        <p:nvSpPr>
          <p:cNvPr id="61444" name="Rectangle 3"/>
          <p:cNvSpPr>
            <a:spLocks noGrp="1" noChangeArrowheads="1"/>
          </p:cNvSpPr>
          <p:nvPr>
            <p:ph type="body" idx="1"/>
          </p:nvPr>
        </p:nvSpPr>
        <p:spPr>
          <a:xfrm>
            <a:off x="685800" y="1676400"/>
            <a:ext cx="9299575" cy="4643439"/>
          </a:xfrm>
        </p:spPr>
        <p:txBody>
          <a:bodyPr/>
          <a:lstStyle/>
          <a:p>
            <a:pPr algn="l" eaLnBrk="1" hangingPunct="1"/>
            <a:r>
              <a:rPr lang="en-US" altLang="en-US" sz="2800" dirty="0">
                <a:latin typeface="Cambria" panose="02040503050406030204" pitchFamily="18" charset="0"/>
              </a:rPr>
              <a:t>In </a:t>
            </a:r>
            <a:r>
              <a:rPr lang="en-US" altLang="en-US" sz="2800" i="1" dirty="0">
                <a:latin typeface="Cambria" panose="02040503050406030204" pitchFamily="18" charset="0"/>
              </a:rPr>
              <a:t>open </a:t>
            </a:r>
            <a:r>
              <a:rPr lang="en-US" altLang="en-US" sz="2800" dirty="0">
                <a:latin typeface="Cambria" panose="02040503050406030204" pitchFamily="18" charset="0"/>
              </a:rPr>
              <a:t>distributed systems, applications can use one protocol to communicate with other local and remote processes, independent of the operating system on which they are running.</a:t>
            </a:r>
          </a:p>
          <a:p>
            <a:pPr algn="l" eaLnBrk="1" hangingPunct="1"/>
            <a:endParaRPr lang="en-US" altLang="en-US" sz="2800" dirty="0">
              <a:latin typeface="Cambria" panose="02040503050406030204" pitchFamily="18" charset="0"/>
            </a:endParaRPr>
          </a:p>
          <a:p>
            <a:pPr algn="l" eaLnBrk="1" hangingPunct="1"/>
            <a:r>
              <a:rPr lang="en-US" altLang="en-US" sz="2800" dirty="0">
                <a:latin typeface="Cambria" panose="02040503050406030204" pitchFamily="18" charset="0"/>
              </a:rPr>
              <a:t>The underlying operating system calls, buffering, network protocols, etc. are hidden from the application programmer who works through an </a:t>
            </a:r>
            <a:r>
              <a:rPr lang="en-US" altLang="en-US" sz="2800" i="1" dirty="0">
                <a:latin typeface="Cambria" panose="02040503050406030204" pitchFamily="18" charset="0"/>
              </a:rPr>
              <a:t>interface.</a:t>
            </a:r>
            <a:endParaRPr lang="en-US" altLang="en-US" sz="2800" dirty="0">
              <a:latin typeface="Cambria" panose="02040503050406030204" pitchFamily="18" charset="0"/>
            </a:endParaRPr>
          </a:p>
        </p:txBody>
      </p:sp>
    </p:spTree>
    <p:extLst>
      <p:ext uri="{BB962C8B-B14F-4D97-AF65-F5344CB8AC3E}">
        <p14:creationId xmlns:p14="http://schemas.microsoft.com/office/powerpoint/2010/main" val="269474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5123" name="Rectangle 2"/>
          <p:cNvSpPr>
            <a:spLocks noGrp="1" noChangeArrowheads="1"/>
          </p:cNvSpPr>
          <p:nvPr>
            <p:ph type="title"/>
          </p:nvPr>
        </p:nvSpPr>
        <p:spPr/>
        <p:txBody>
          <a:bodyPr>
            <a:normAutofit/>
          </a:bodyPr>
          <a:lstStyle/>
          <a:p>
            <a:pPr eaLnBrk="1" hangingPunct="1"/>
            <a:r>
              <a:rPr lang="en-US" altLang="en-US" sz="4000" dirty="0">
                <a:solidFill>
                  <a:srgbClr val="7030A0"/>
                </a:solidFill>
              </a:rPr>
              <a:t>Distributed System—first view</a:t>
            </a:r>
          </a:p>
        </p:txBody>
      </p:sp>
      <p:sp>
        <p:nvSpPr>
          <p:cNvPr id="5124" name="Rectangle 3"/>
          <p:cNvSpPr>
            <a:spLocks noGrp="1" noChangeArrowheads="1"/>
          </p:cNvSpPr>
          <p:nvPr>
            <p:ph type="body" idx="1"/>
          </p:nvPr>
        </p:nvSpPr>
        <p:spPr>
          <a:xfrm>
            <a:off x="3163888" y="1997075"/>
            <a:ext cx="5954712" cy="2971800"/>
          </a:xfrm>
        </p:spPr>
        <p:txBody>
          <a:bodyPr/>
          <a:lstStyle/>
          <a:p>
            <a:pPr marL="342900" indent="-342900">
              <a:lnSpc>
                <a:spcPct val="90000"/>
              </a:lnSpc>
              <a:buNone/>
            </a:pPr>
            <a:r>
              <a:rPr lang="en-US" altLang="en-US" sz="2800"/>
              <a:t>A distributed system is:</a:t>
            </a:r>
          </a:p>
          <a:p>
            <a:pPr marL="342900" indent="-342900">
              <a:lnSpc>
                <a:spcPct val="90000"/>
              </a:lnSpc>
              <a:buNone/>
            </a:pPr>
            <a:endParaRPr lang="en-US" altLang="en-US" sz="2800"/>
          </a:p>
          <a:p>
            <a:pPr marL="342900" indent="-342900">
              <a:lnSpc>
                <a:spcPct val="90000"/>
              </a:lnSpc>
              <a:buNone/>
            </a:pPr>
            <a:r>
              <a:rPr lang="en-US" altLang="en-US" sz="2800"/>
              <a:t>A collection of independent computers that appears to its users as a single coherent system.</a:t>
            </a:r>
          </a:p>
        </p:txBody>
      </p:sp>
    </p:spTree>
    <p:extLst>
      <p:ext uri="{BB962C8B-B14F-4D97-AF65-F5344CB8AC3E}">
        <p14:creationId xmlns:p14="http://schemas.microsoft.com/office/powerpoint/2010/main" val="23938123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62467" name="Rectangle 2"/>
          <p:cNvSpPr>
            <a:spLocks noGrp="1" noChangeArrowheads="1"/>
          </p:cNvSpPr>
          <p:nvPr>
            <p:ph type="title"/>
          </p:nvPr>
        </p:nvSpPr>
        <p:spPr/>
        <p:txBody>
          <a:bodyPr/>
          <a:lstStyle/>
          <a:p>
            <a:pPr eaLnBrk="1" hangingPunct="1"/>
            <a:r>
              <a:rPr lang="en-US" altLang="en-US">
                <a:solidFill>
                  <a:srgbClr val="7030A0"/>
                </a:solidFill>
              </a:rPr>
              <a:t>Middleware and Openness</a:t>
            </a:r>
          </a:p>
        </p:txBody>
      </p:sp>
      <p:sp>
        <p:nvSpPr>
          <p:cNvPr id="62468" name="Rectangle 3"/>
          <p:cNvSpPr>
            <a:spLocks noGrp="1" noChangeArrowheads="1"/>
          </p:cNvSpPr>
          <p:nvPr>
            <p:ph type="body" idx="1"/>
          </p:nvPr>
        </p:nvSpPr>
        <p:spPr>
          <a:xfrm>
            <a:off x="2057400" y="5372100"/>
            <a:ext cx="8229600" cy="1181100"/>
          </a:xfrm>
        </p:spPr>
        <p:txBody>
          <a:bodyPr/>
          <a:lstStyle/>
          <a:p>
            <a:pPr algn="l" eaLnBrk="1" hangingPunct="1">
              <a:lnSpc>
                <a:spcPct val="90000"/>
              </a:lnSpc>
              <a:buFontTx/>
              <a:buNone/>
            </a:pPr>
            <a:r>
              <a:rPr lang="en-US" altLang="en-US" sz="1800"/>
              <a:t>In an open middleware-based distributed system, the protocols used by each middleware layer should be the same, as well as the interfaces they offer to applications.</a:t>
            </a:r>
          </a:p>
        </p:txBody>
      </p:sp>
      <p:sp>
        <p:nvSpPr>
          <p:cNvPr id="62469" name="Text Box 4"/>
          <p:cNvSpPr txBox="1">
            <a:spLocks noChangeArrowheads="1"/>
          </p:cNvSpPr>
          <p:nvPr/>
        </p:nvSpPr>
        <p:spPr bwMode="auto">
          <a:xfrm>
            <a:off x="5029200" y="28956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latin typeface="Times New Roman" panose="02020603050405020304" pitchFamily="18" charset="0"/>
              </a:rPr>
              <a:t>1.23</a:t>
            </a:r>
          </a:p>
        </p:txBody>
      </p:sp>
      <p:pic>
        <p:nvPicPr>
          <p:cNvPr id="62470" name="Picture 5"/>
          <p:cNvPicPr>
            <a:picLocks noChangeAspect="1" noChangeArrowheads="1"/>
          </p:cNvPicPr>
          <p:nvPr/>
        </p:nvPicPr>
        <p:blipFill>
          <a:blip r:embed="rId2">
            <a:extLst>
              <a:ext uri="{28A0092B-C50C-407E-A947-70E740481C1C}">
                <a14:useLocalDpi xmlns:a14="http://schemas.microsoft.com/office/drawing/2010/main" val="0"/>
              </a:ext>
            </a:extLst>
          </a:blip>
          <a:srcRect l="34206" t="47130" r="31000" b="40936"/>
          <a:stretch>
            <a:fillRect/>
          </a:stretch>
        </p:blipFill>
        <p:spPr bwMode="auto">
          <a:xfrm>
            <a:off x="2486025" y="1466850"/>
            <a:ext cx="7221538"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03756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63491" name="Rectangle 2"/>
          <p:cNvSpPr>
            <a:spLocks noGrp="1" noChangeArrowheads="1"/>
          </p:cNvSpPr>
          <p:nvPr>
            <p:ph type="title"/>
          </p:nvPr>
        </p:nvSpPr>
        <p:spPr/>
        <p:txBody>
          <a:bodyPr/>
          <a:lstStyle/>
          <a:p>
            <a:pPr eaLnBrk="1" hangingPunct="1"/>
            <a:r>
              <a:rPr lang="en-US" altLang="en-US" dirty="0">
                <a:solidFill>
                  <a:srgbClr val="7030A0"/>
                </a:solidFill>
                <a:latin typeface="Cambria" panose="02040503050406030204" pitchFamily="18" charset="0"/>
              </a:rPr>
              <a:t>Message protocol tradeoffs</a:t>
            </a:r>
          </a:p>
        </p:txBody>
      </p:sp>
      <p:sp>
        <p:nvSpPr>
          <p:cNvPr id="63492" name="Rectangle 3"/>
          <p:cNvSpPr>
            <a:spLocks noGrp="1" noChangeArrowheads="1"/>
          </p:cNvSpPr>
          <p:nvPr>
            <p:ph type="body" idx="1"/>
          </p:nvPr>
        </p:nvSpPr>
        <p:spPr>
          <a:xfrm>
            <a:off x="762000" y="1417638"/>
            <a:ext cx="9906001" cy="5135562"/>
          </a:xfrm>
        </p:spPr>
        <p:txBody>
          <a:bodyPr/>
          <a:lstStyle/>
          <a:p>
            <a:pPr algn="l" eaLnBrk="1" hangingPunct="1">
              <a:lnSpc>
                <a:spcPct val="90000"/>
              </a:lnSpc>
            </a:pPr>
            <a:r>
              <a:rPr lang="en-US" altLang="en-US" sz="2800" dirty="0">
                <a:latin typeface="Cambria" panose="02040503050406030204" pitchFamily="18" charset="0"/>
              </a:rPr>
              <a:t>There is always a tradeoff between reliability and innate efficiency of the message passing protocol</a:t>
            </a:r>
          </a:p>
          <a:p>
            <a:pPr algn="l" eaLnBrk="1" hangingPunct="1">
              <a:lnSpc>
                <a:spcPct val="90000"/>
              </a:lnSpc>
            </a:pPr>
            <a:endParaRPr lang="en-US" altLang="en-US" sz="2800" dirty="0">
              <a:latin typeface="Cambria" panose="02040503050406030204" pitchFamily="18" charset="0"/>
            </a:endParaRPr>
          </a:p>
          <a:p>
            <a:pPr algn="l" eaLnBrk="1" hangingPunct="1">
              <a:lnSpc>
                <a:spcPct val="90000"/>
              </a:lnSpc>
            </a:pPr>
            <a:r>
              <a:rPr lang="en-US" altLang="en-US" sz="2800" dirty="0">
                <a:latin typeface="Cambria" panose="02040503050406030204" pitchFamily="18" charset="0"/>
              </a:rPr>
              <a:t>“Send and forget” is (a) the most efficient, and (b) the least reliable.  (UDP)</a:t>
            </a:r>
          </a:p>
          <a:p>
            <a:pPr algn="l" eaLnBrk="1" hangingPunct="1">
              <a:lnSpc>
                <a:spcPct val="90000"/>
              </a:lnSpc>
            </a:pPr>
            <a:endParaRPr lang="en-US" altLang="en-US" sz="2800" dirty="0">
              <a:latin typeface="Cambria" panose="02040503050406030204" pitchFamily="18" charset="0"/>
            </a:endParaRPr>
          </a:p>
          <a:p>
            <a:pPr algn="l" eaLnBrk="1" hangingPunct="1">
              <a:lnSpc>
                <a:spcPct val="90000"/>
              </a:lnSpc>
            </a:pPr>
            <a:r>
              <a:rPr lang="en-US" altLang="en-US" sz="2800" dirty="0">
                <a:latin typeface="Cambria" panose="02040503050406030204" pitchFamily="18" charset="0"/>
              </a:rPr>
              <a:t>“Guarantee delivery for every message,” is [possibly] the least efficient, and the most reliable. (TCP)</a:t>
            </a:r>
          </a:p>
          <a:p>
            <a:pPr algn="l" eaLnBrk="1" hangingPunct="1">
              <a:lnSpc>
                <a:spcPct val="90000"/>
              </a:lnSpc>
            </a:pPr>
            <a:endParaRPr lang="en-US" altLang="en-US" sz="2800" dirty="0">
              <a:latin typeface="Cambria" panose="02040503050406030204" pitchFamily="18" charset="0"/>
            </a:endParaRPr>
          </a:p>
          <a:p>
            <a:pPr algn="l" eaLnBrk="1" hangingPunct="1">
              <a:lnSpc>
                <a:spcPct val="90000"/>
              </a:lnSpc>
            </a:pPr>
            <a:r>
              <a:rPr lang="en-US" altLang="en-US" sz="2800" dirty="0">
                <a:latin typeface="Cambria" panose="02040503050406030204" pitchFamily="18" charset="0"/>
              </a:rPr>
              <a:t>There are many intermediate compromises. (Use UDP to implement portions of a reliable protocol.)</a:t>
            </a:r>
          </a:p>
        </p:txBody>
      </p:sp>
    </p:spTree>
    <p:extLst>
      <p:ext uri="{BB962C8B-B14F-4D97-AF65-F5344CB8AC3E}">
        <p14:creationId xmlns:p14="http://schemas.microsoft.com/office/powerpoint/2010/main" val="17464320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64515" name="Rectangle 2"/>
          <p:cNvSpPr>
            <a:spLocks noGrp="1" noChangeArrowheads="1"/>
          </p:cNvSpPr>
          <p:nvPr>
            <p:ph type="title"/>
          </p:nvPr>
        </p:nvSpPr>
        <p:spPr/>
        <p:txBody>
          <a:bodyPr/>
          <a:lstStyle/>
          <a:p>
            <a:pPr eaLnBrk="1" hangingPunct="1"/>
            <a:r>
              <a:rPr lang="en-US" altLang="en-US">
                <a:solidFill>
                  <a:srgbClr val="7030A0"/>
                </a:solidFill>
                <a:latin typeface="Cambria" panose="02040503050406030204" pitchFamily="18" charset="0"/>
              </a:rPr>
              <a:t>Efficiency</a:t>
            </a:r>
          </a:p>
        </p:txBody>
      </p:sp>
      <p:sp>
        <p:nvSpPr>
          <p:cNvPr id="64516" name="Rectangle 3"/>
          <p:cNvSpPr>
            <a:spLocks noGrp="1" noChangeArrowheads="1"/>
          </p:cNvSpPr>
          <p:nvPr>
            <p:ph type="body" idx="1"/>
          </p:nvPr>
        </p:nvSpPr>
        <p:spPr>
          <a:xfrm>
            <a:off x="457200" y="1447800"/>
            <a:ext cx="10668000" cy="5105400"/>
          </a:xfrm>
        </p:spPr>
        <p:txBody>
          <a:bodyPr/>
          <a:lstStyle/>
          <a:p>
            <a:pPr algn="l" eaLnBrk="1" hangingPunct="1">
              <a:lnSpc>
                <a:spcPct val="90000"/>
              </a:lnSpc>
            </a:pPr>
            <a:r>
              <a:rPr lang="en-US" altLang="en-US" sz="3200" dirty="0">
                <a:latin typeface="Cambria" panose="02040503050406030204" pitchFamily="18" charset="0"/>
              </a:rPr>
              <a:t>If you don’t care about execution efficiency, then use the most reliable protocol (e.g., the web using TCP/IP) and emphasize programmer efficiency (e.g., JSON / XML).</a:t>
            </a:r>
          </a:p>
          <a:p>
            <a:pPr algn="l" eaLnBrk="1" hangingPunct="1">
              <a:lnSpc>
                <a:spcPct val="90000"/>
              </a:lnSpc>
            </a:pPr>
            <a:endParaRPr lang="en-US" altLang="en-US" sz="3200" dirty="0">
              <a:latin typeface="Cambria" panose="02040503050406030204" pitchFamily="18" charset="0"/>
            </a:endParaRPr>
          </a:p>
          <a:p>
            <a:pPr algn="l" eaLnBrk="1" hangingPunct="1">
              <a:lnSpc>
                <a:spcPct val="90000"/>
              </a:lnSpc>
            </a:pPr>
            <a:r>
              <a:rPr lang="en-US" altLang="en-US" sz="3200" dirty="0">
                <a:latin typeface="Cambria" panose="02040503050406030204" pitchFamily="18" charset="0"/>
              </a:rPr>
              <a:t>If you do care about execution efficiency, then implement only what you need, when you need it. But these will use more development time, and be less open solutions. Typically associated with UDP.</a:t>
            </a:r>
          </a:p>
        </p:txBody>
      </p:sp>
    </p:spTree>
    <p:extLst>
      <p:ext uri="{BB962C8B-B14F-4D97-AF65-F5344CB8AC3E}">
        <p14:creationId xmlns:p14="http://schemas.microsoft.com/office/powerpoint/2010/main" val="24305210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67587" name="Rectangle 2"/>
          <p:cNvSpPr>
            <a:spLocks noGrp="1" noChangeArrowheads="1"/>
          </p:cNvSpPr>
          <p:nvPr>
            <p:ph type="title"/>
          </p:nvPr>
        </p:nvSpPr>
        <p:spPr/>
        <p:txBody>
          <a:bodyPr/>
          <a:lstStyle/>
          <a:p>
            <a:pPr eaLnBrk="1" hangingPunct="1"/>
            <a:r>
              <a:rPr lang="en-US" altLang="en-US" i="1">
                <a:solidFill>
                  <a:srgbClr val="7030A0"/>
                </a:solidFill>
                <a:latin typeface="Cambria" panose="02040503050406030204" pitchFamily="18" charset="0"/>
              </a:rPr>
              <a:t>Messages</a:t>
            </a:r>
          </a:p>
        </p:txBody>
      </p:sp>
      <p:sp>
        <p:nvSpPr>
          <p:cNvPr id="67588" name="Rectangle 3"/>
          <p:cNvSpPr>
            <a:spLocks noGrp="1" noChangeArrowheads="1"/>
          </p:cNvSpPr>
          <p:nvPr>
            <p:ph type="body" idx="1"/>
          </p:nvPr>
        </p:nvSpPr>
        <p:spPr>
          <a:xfrm>
            <a:off x="609600" y="1524000"/>
            <a:ext cx="10515600" cy="4114800"/>
          </a:xfrm>
        </p:spPr>
        <p:txBody>
          <a:bodyPr/>
          <a:lstStyle/>
          <a:p>
            <a:pPr algn="l" eaLnBrk="1" hangingPunct="1">
              <a:lnSpc>
                <a:spcPct val="90000"/>
              </a:lnSpc>
            </a:pPr>
            <a:r>
              <a:rPr lang="en-US" altLang="en-US" sz="3200" dirty="0">
                <a:latin typeface="Cambria" panose="02040503050406030204" pitchFamily="18" charset="0"/>
              </a:rPr>
              <a:t>When the basic computing entity is a (possibly remote) set of processes, the essential mode of communication is through </a:t>
            </a:r>
            <a:r>
              <a:rPr lang="en-US" altLang="en-US" sz="3200" i="1" dirty="0">
                <a:latin typeface="Cambria" panose="02040503050406030204" pitchFamily="18" charset="0"/>
              </a:rPr>
              <a:t>messages</a:t>
            </a:r>
            <a:r>
              <a:rPr lang="en-US" altLang="en-US" sz="3200" dirty="0">
                <a:latin typeface="Cambria" panose="02040503050406030204" pitchFamily="18" charset="0"/>
              </a:rPr>
              <a:t> from one process to another, or from process to many others.</a:t>
            </a:r>
          </a:p>
          <a:p>
            <a:pPr algn="l" eaLnBrk="1" hangingPunct="1">
              <a:lnSpc>
                <a:spcPct val="90000"/>
              </a:lnSpc>
            </a:pPr>
            <a:endParaRPr lang="en-US" altLang="en-US" sz="3200" dirty="0">
              <a:latin typeface="Cambria" panose="02040503050406030204" pitchFamily="18" charset="0"/>
            </a:endParaRPr>
          </a:p>
          <a:p>
            <a:pPr algn="l" eaLnBrk="1" hangingPunct="1">
              <a:lnSpc>
                <a:spcPct val="90000"/>
              </a:lnSpc>
            </a:pPr>
            <a:r>
              <a:rPr lang="en-US" altLang="en-US" sz="3200" dirty="0">
                <a:latin typeface="Cambria" panose="02040503050406030204" pitchFamily="18" charset="0"/>
              </a:rPr>
              <a:t>But the sending of messages can be problematic, especially the sending of remote messages.</a:t>
            </a:r>
          </a:p>
        </p:txBody>
      </p:sp>
    </p:spTree>
    <p:extLst>
      <p:ext uri="{BB962C8B-B14F-4D97-AF65-F5344CB8AC3E}">
        <p14:creationId xmlns:p14="http://schemas.microsoft.com/office/powerpoint/2010/main" val="1368730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68611" name="Rectangle 2"/>
          <p:cNvSpPr>
            <a:spLocks noGrp="1" noChangeArrowheads="1"/>
          </p:cNvSpPr>
          <p:nvPr>
            <p:ph type="title"/>
          </p:nvPr>
        </p:nvSpPr>
        <p:spPr/>
        <p:txBody>
          <a:bodyPr/>
          <a:lstStyle/>
          <a:p>
            <a:pPr eaLnBrk="1" hangingPunct="1"/>
            <a:r>
              <a:rPr lang="en-US" altLang="en-US">
                <a:solidFill>
                  <a:srgbClr val="7030A0"/>
                </a:solidFill>
                <a:latin typeface="Cambria" panose="02040503050406030204" pitchFamily="18" charset="0"/>
              </a:rPr>
              <a:t>Some problems with messages</a:t>
            </a:r>
          </a:p>
        </p:txBody>
      </p:sp>
      <p:sp>
        <p:nvSpPr>
          <p:cNvPr id="68612" name="Rectangle 3"/>
          <p:cNvSpPr>
            <a:spLocks noGrp="1" noChangeArrowheads="1"/>
          </p:cNvSpPr>
          <p:nvPr>
            <p:ph type="body" idx="1"/>
          </p:nvPr>
        </p:nvSpPr>
        <p:spPr>
          <a:xfrm>
            <a:off x="2220914" y="1253332"/>
            <a:ext cx="8447087" cy="5192712"/>
          </a:xfrm>
        </p:spPr>
        <p:txBody>
          <a:bodyPr>
            <a:normAutofit fontScale="85000" lnSpcReduction="20000"/>
          </a:bodyPr>
          <a:lstStyle/>
          <a:p>
            <a:pPr algn="l" eaLnBrk="1" hangingPunct="1">
              <a:lnSpc>
                <a:spcPct val="90000"/>
              </a:lnSpc>
            </a:pPr>
            <a:r>
              <a:rPr lang="en-US" altLang="en-US" sz="2800" dirty="0">
                <a:latin typeface="Cambria" panose="02040503050406030204" pitchFamily="18" charset="0"/>
              </a:rPr>
              <a:t>Receiver’s receive buffer is full</a:t>
            </a:r>
          </a:p>
          <a:p>
            <a:pPr algn="l" eaLnBrk="1" hangingPunct="1">
              <a:lnSpc>
                <a:spcPct val="90000"/>
              </a:lnSpc>
            </a:pPr>
            <a:endParaRPr lang="en-US" altLang="en-US" sz="2800" dirty="0">
              <a:latin typeface="Cambria" panose="02040503050406030204" pitchFamily="18" charset="0"/>
            </a:endParaRPr>
          </a:p>
          <a:p>
            <a:pPr algn="l" eaLnBrk="1" hangingPunct="1">
              <a:lnSpc>
                <a:spcPct val="90000"/>
              </a:lnSpc>
            </a:pPr>
            <a:r>
              <a:rPr lang="en-US" altLang="en-US" sz="2800" dirty="0">
                <a:latin typeface="Cambria" panose="02040503050406030204" pitchFamily="18" charset="0"/>
              </a:rPr>
              <a:t>Sender can’t wait, but the send buffer is full</a:t>
            </a:r>
          </a:p>
          <a:p>
            <a:pPr algn="l" eaLnBrk="1" hangingPunct="1">
              <a:lnSpc>
                <a:spcPct val="90000"/>
              </a:lnSpc>
            </a:pPr>
            <a:endParaRPr lang="en-US" altLang="en-US" sz="2800" dirty="0">
              <a:latin typeface="Cambria" panose="02040503050406030204" pitchFamily="18" charset="0"/>
            </a:endParaRPr>
          </a:p>
          <a:p>
            <a:pPr algn="l" eaLnBrk="1" hangingPunct="1">
              <a:lnSpc>
                <a:spcPct val="90000"/>
              </a:lnSpc>
            </a:pPr>
            <a:r>
              <a:rPr lang="en-US" altLang="en-US" sz="2800" dirty="0">
                <a:latin typeface="Cambria" panose="02040503050406030204" pitchFamily="18" charset="0"/>
              </a:rPr>
              <a:t>The message gets lost</a:t>
            </a:r>
          </a:p>
          <a:p>
            <a:pPr algn="l" eaLnBrk="1" hangingPunct="1">
              <a:lnSpc>
                <a:spcPct val="90000"/>
              </a:lnSpc>
            </a:pPr>
            <a:endParaRPr lang="en-US" altLang="en-US" sz="2800" dirty="0">
              <a:latin typeface="Cambria" panose="02040503050406030204" pitchFamily="18" charset="0"/>
            </a:endParaRPr>
          </a:p>
          <a:p>
            <a:pPr algn="l" eaLnBrk="1" hangingPunct="1">
              <a:lnSpc>
                <a:spcPct val="90000"/>
              </a:lnSpc>
            </a:pPr>
            <a:r>
              <a:rPr lang="en-US" altLang="en-US" sz="2800" dirty="0">
                <a:latin typeface="Cambria" panose="02040503050406030204" pitchFamily="18" charset="0"/>
              </a:rPr>
              <a:t>The acknowledgment (</a:t>
            </a:r>
            <a:r>
              <a:rPr lang="en-US" altLang="en-US" sz="2800" i="1" dirty="0" err="1">
                <a:latin typeface="Cambria" panose="02040503050406030204" pitchFamily="18" charset="0"/>
              </a:rPr>
              <a:t>ack</a:t>
            </a:r>
            <a:r>
              <a:rPr lang="en-US" altLang="en-US" sz="2800" dirty="0">
                <a:latin typeface="Cambria" panose="02040503050406030204" pitchFamily="18" charset="0"/>
              </a:rPr>
              <a:t>) gets lost</a:t>
            </a:r>
          </a:p>
          <a:p>
            <a:pPr algn="l" eaLnBrk="1" hangingPunct="1">
              <a:lnSpc>
                <a:spcPct val="90000"/>
              </a:lnSpc>
            </a:pPr>
            <a:endParaRPr lang="en-US" altLang="en-US" sz="2800" dirty="0">
              <a:latin typeface="Cambria" panose="02040503050406030204" pitchFamily="18" charset="0"/>
            </a:endParaRPr>
          </a:p>
          <a:p>
            <a:pPr algn="l" eaLnBrk="1" hangingPunct="1">
              <a:lnSpc>
                <a:spcPct val="90000"/>
              </a:lnSpc>
            </a:pPr>
            <a:r>
              <a:rPr lang="en-US" altLang="en-US" sz="2800" dirty="0">
                <a:latin typeface="Cambria" panose="02040503050406030204" pitchFamily="18" charset="0"/>
              </a:rPr>
              <a:t>The message is delayed.</a:t>
            </a:r>
          </a:p>
          <a:p>
            <a:pPr algn="l" eaLnBrk="1" hangingPunct="1">
              <a:lnSpc>
                <a:spcPct val="90000"/>
              </a:lnSpc>
            </a:pPr>
            <a:endParaRPr lang="en-US" altLang="en-US" sz="2800" dirty="0">
              <a:latin typeface="Cambria" panose="02040503050406030204" pitchFamily="18" charset="0"/>
            </a:endParaRPr>
          </a:p>
          <a:p>
            <a:pPr algn="l" eaLnBrk="1" hangingPunct="1">
              <a:lnSpc>
                <a:spcPct val="90000"/>
              </a:lnSpc>
            </a:pPr>
            <a:r>
              <a:rPr lang="en-US" altLang="en-US" sz="2800" dirty="0">
                <a:latin typeface="Cambria" panose="02040503050406030204" pitchFamily="18" charset="0"/>
              </a:rPr>
              <a:t>The messages arrive in the wrong order</a:t>
            </a:r>
          </a:p>
          <a:p>
            <a:pPr algn="l" eaLnBrk="1" hangingPunct="1">
              <a:lnSpc>
                <a:spcPct val="90000"/>
              </a:lnSpc>
            </a:pPr>
            <a:endParaRPr lang="en-US" altLang="en-US" sz="2800" dirty="0">
              <a:latin typeface="Cambria" panose="02040503050406030204" pitchFamily="18" charset="0"/>
            </a:endParaRPr>
          </a:p>
          <a:p>
            <a:pPr algn="l" eaLnBrk="1" hangingPunct="1">
              <a:lnSpc>
                <a:spcPct val="90000"/>
              </a:lnSpc>
            </a:pPr>
            <a:r>
              <a:rPr lang="en-US" altLang="en-US" sz="2800" dirty="0">
                <a:latin typeface="Cambria" panose="02040503050406030204" pitchFamily="18" charset="0"/>
              </a:rPr>
              <a:t>A process joins a group, but the broadcasting process doesn’t know it</a:t>
            </a:r>
          </a:p>
          <a:p>
            <a:pPr algn="l" eaLnBrk="1" hangingPunct="1">
              <a:lnSpc>
                <a:spcPct val="90000"/>
              </a:lnSpc>
            </a:pPr>
            <a:endParaRPr lang="en-US" altLang="en-US" sz="2800" dirty="0">
              <a:latin typeface="Cambria" panose="02040503050406030204" pitchFamily="18" charset="0"/>
            </a:endParaRPr>
          </a:p>
          <a:p>
            <a:pPr algn="l" eaLnBrk="1" hangingPunct="1">
              <a:lnSpc>
                <a:spcPct val="90000"/>
              </a:lnSpc>
            </a:pPr>
            <a:r>
              <a:rPr lang="en-US" altLang="en-US" sz="2800" dirty="0">
                <a:latin typeface="Cambria" panose="02040503050406030204" pitchFamily="18" charset="0"/>
              </a:rPr>
              <a:t>Coordinating messages cross in transit.</a:t>
            </a:r>
          </a:p>
          <a:p>
            <a:pPr algn="l" eaLnBrk="1" hangingPunct="1">
              <a:lnSpc>
                <a:spcPct val="90000"/>
              </a:lnSpc>
            </a:pPr>
            <a:endParaRPr lang="en-US" altLang="en-US" sz="2800" dirty="0">
              <a:latin typeface="Cambria" panose="02040503050406030204" pitchFamily="18" charset="0"/>
            </a:endParaRPr>
          </a:p>
        </p:txBody>
      </p:sp>
    </p:spTree>
    <p:extLst>
      <p:ext uri="{BB962C8B-B14F-4D97-AF65-F5344CB8AC3E}">
        <p14:creationId xmlns:p14="http://schemas.microsoft.com/office/powerpoint/2010/main" val="3531303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69635" name="Rectangle 2"/>
          <p:cNvSpPr>
            <a:spLocks noGrp="1" noChangeArrowheads="1"/>
          </p:cNvSpPr>
          <p:nvPr>
            <p:ph type="title"/>
          </p:nvPr>
        </p:nvSpPr>
        <p:spPr/>
        <p:txBody>
          <a:bodyPr/>
          <a:lstStyle/>
          <a:p>
            <a:pPr eaLnBrk="1" hangingPunct="1"/>
            <a:r>
              <a:rPr lang="en-US" altLang="en-US">
                <a:solidFill>
                  <a:srgbClr val="7030A0"/>
                </a:solidFill>
                <a:latin typeface="Cambria" panose="02040503050406030204" pitchFamily="18" charset="0"/>
              </a:rPr>
              <a:t>RPC / RMI / etc. </a:t>
            </a:r>
            <a:r>
              <a:rPr lang="en-US" altLang="en-US">
                <a:solidFill>
                  <a:srgbClr val="7030A0"/>
                </a:solidFill>
                <a:latin typeface="Cambria" panose="02040503050406030204" pitchFamily="18" charset="0"/>
                <a:sym typeface="Wingdings" panose="05000000000000000000" pitchFamily="2" charset="2"/>
              </a:rPr>
              <a:t> MOM</a:t>
            </a:r>
            <a:endParaRPr lang="en-US" altLang="en-US">
              <a:solidFill>
                <a:srgbClr val="7030A0"/>
              </a:solidFill>
              <a:latin typeface="Cambria" panose="02040503050406030204" pitchFamily="18" charset="0"/>
            </a:endParaRPr>
          </a:p>
        </p:txBody>
      </p:sp>
      <p:sp>
        <p:nvSpPr>
          <p:cNvPr id="69636" name="Rectangle 3"/>
          <p:cNvSpPr>
            <a:spLocks noGrp="1" noChangeArrowheads="1"/>
          </p:cNvSpPr>
          <p:nvPr>
            <p:ph type="body" idx="1"/>
          </p:nvPr>
        </p:nvSpPr>
        <p:spPr>
          <a:xfrm>
            <a:off x="609600" y="1417638"/>
            <a:ext cx="10591800" cy="5135562"/>
          </a:xfrm>
        </p:spPr>
        <p:txBody>
          <a:bodyPr>
            <a:normAutofit/>
          </a:bodyPr>
          <a:lstStyle/>
          <a:p>
            <a:pPr algn="l" eaLnBrk="1" hangingPunct="1">
              <a:lnSpc>
                <a:spcPct val="90000"/>
              </a:lnSpc>
              <a:buFontTx/>
              <a:buNone/>
            </a:pPr>
            <a:r>
              <a:rPr lang="en-US" altLang="en-US" sz="2800" dirty="0">
                <a:latin typeface="Cambria" panose="02040503050406030204" pitchFamily="18" charset="0"/>
              </a:rPr>
              <a:t>Problems using send/receive</a:t>
            </a:r>
          </a:p>
          <a:p>
            <a:pPr algn="l" eaLnBrk="1" hangingPunct="1">
              <a:lnSpc>
                <a:spcPct val="90000"/>
              </a:lnSpc>
              <a:buFontTx/>
              <a:buNone/>
            </a:pPr>
            <a:endParaRPr lang="en-US" altLang="en-US" sz="2800" dirty="0">
              <a:latin typeface="Cambria" panose="02040503050406030204" pitchFamily="18" charset="0"/>
            </a:endParaRPr>
          </a:p>
          <a:p>
            <a:pPr algn="l" eaLnBrk="1" hangingPunct="1">
              <a:lnSpc>
                <a:spcPct val="90000"/>
              </a:lnSpc>
            </a:pPr>
            <a:r>
              <a:rPr lang="en-US" altLang="en-US" sz="2400" dirty="0">
                <a:latin typeface="Cambria" panose="02040503050406030204" pitchFamily="18" charset="0"/>
              </a:rPr>
              <a:t>Sender and receiver have to be active</a:t>
            </a:r>
          </a:p>
          <a:p>
            <a:pPr algn="l" eaLnBrk="1" hangingPunct="1">
              <a:lnSpc>
                <a:spcPct val="90000"/>
              </a:lnSpc>
            </a:pPr>
            <a:endParaRPr lang="en-US" altLang="en-US" sz="2400" dirty="0">
              <a:latin typeface="Cambria" panose="02040503050406030204" pitchFamily="18" charset="0"/>
            </a:endParaRPr>
          </a:p>
          <a:p>
            <a:pPr algn="l" eaLnBrk="1" hangingPunct="1">
              <a:lnSpc>
                <a:spcPct val="90000"/>
              </a:lnSpc>
            </a:pPr>
            <a:r>
              <a:rPr lang="en-US" altLang="en-US" sz="2400" dirty="0">
                <a:latin typeface="Cambria" panose="02040503050406030204" pitchFamily="18" charset="0"/>
              </a:rPr>
              <a:t>Sender and receiver have to know each other’s address or </a:t>
            </a:r>
            <a:r>
              <a:rPr lang="en-US" altLang="en-US" sz="2400" i="1" dirty="0">
                <a:latin typeface="Cambria" panose="02040503050406030204" pitchFamily="18" charset="0"/>
              </a:rPr>
              <a:t>endpoint</a:t>
            </a:r>
            <a:r>
              <a:rPr lang="en-US" altLang="en-US" sz="2400" dirty="0">
                <a:latin typeface="Cambria" panose="02040503050406030204" pitchFamily="18" charset="0"/>
              </a:rPr>
              <a:t> </a:t>
            </a:r>
          </a:p>
          <a:p>
            <a:pPr algn="l" eaLnBrk="1" hangingPunct="1">
              <a:lnSpc>
                <a:spcPct val="90000"/>
              </a:lnSpc>
            </a:pPr>
            <a:endParaRPr lang="en-US" altLang="en-US" sz="2400" dirty="0">
              <a:latin typeface="Cambria" panose="02040503050406030204" pitchFamily="18" charset="0"/>
            </a:endParaRPr>
          </a:p>
          <a:p>
            <a:pPr algn="l" eaLnBrk="1" hangingPunct="1">
              <a:lnSpc>
                <a:spcPct val="90000"/>
              </a:lnSpc>
            </a:pPr>
            <a:r>
              <a:rPr lang="en-US" altLang="en-US" sz="2400" dirty="0">
                <a:latin typeface="Cambria" panose="02040503050406030204" pitchFamily="18" charset="0"/>
              </a:rPr>
              <a:t>Buffering concerns must always be considered.</a:t>
            </a:r>
          </a:p>
          <a:p>
            <a:pPr algn="l" eaLnBrk="1" hangingPunct="1">
              <a:lnSpc>
                <a:spcPct val="90000"/>
              </a:lnSpc>
            </a:pPr>
            <a:endParaRPr lang="en-US" altLang="en-US" sz="2400" dirty="0">
              <a:latin typeface="Cambria" panose="02040503050406030204" pitchFamily="18" charset="0"/>
            </a:endParaRPr>
          </a:p>
          <a:p>
            <a:pPr algn="l" eaLnBrk="1" hangingPunct="1">
              <a:lnSpc>
                <a:spcPct val="90000"/>
              </a:lnSpc>
            </a:pPr>
            <a:r>
              <a:rPr lang="en-US" altLang="en-US" sz="2400" dirty="0">
                <a:latin typeface="Cambria" panose="02040503050406030204" pitchFamily="18" charset="0"/>
              </a:rPr>
              <a:t>Push toward MOMs that handle some of these problems.</a:t>
            </a:r>
          </a:p>
          <a:p>
            <a:pPr algn="l" eaLnBrk="1" hangingPunct="1">
              <a:lnSpc>
                <a:spcPct val="90000"/>
              </a:lnSpc>
            </a:pPr>
            <a:endParaRPr lang="en-US" altLang="en-US" sz="2400" dirty="0">
              <a:latin typeface="Cambria" panose="02040503050406030204" pitchFamily="18" charset="0"/>
            </a:endParaRPr>
          </a:p>
          <a:p>
            <a:pPr algn="l" eaLnBrk="1" hangingPunct="1">
              <a:lnSpc>
                <a:spcPct val="90000"/>
              </a:lnSpc>
            </a:pPr>
            <a:r>
              <a:rPr lang="en-US" altLang="en-US" sz="2400" dirty="0">
                <a:latin typeface="Cambria" panose="02040503050406030204" pitchFamily="18" charset="0"/>
              </a:rPr>
              <a:t>Trade control and efficiency for convenience</a:t>
            </a:r>
          </a:p>
        </p:txBody>
      </p:sp>
    </p:spTree>
    <p:extLst>
      <p:ext uri="{BB962C8B-B14F-4D97-AF65-F5344CB8AC3E}">
        <p14:creationId xmlns:p14="http://schemas.microsoft.com/office/powerpoint/2010/main" val="12504730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70659" name="Rectangle 2"/>
          <p:cNvSpPr>
            <a:spLocks noGrp="1" noChangeArrowheads="1"/>
          </p:cNvSpPr>
          <p:nvPr>
            <p:ph type="title"/>
          </p:nvPr>
        </p:nvSpPr>
        <p:spPr/>
        <p:txBody>
          <a:bodyPr/>
          <a:lstStyle/>
          <a:p>
            <a:pPr eaLnBrk="1" hangingPunct="1"/>
            <a:r>
              <a:rPr lang="en-US" altLang="en-US">
                <a:solidFill>
                  <a:srgbClr val="7030A0"/>
                </a:solidFill>
                <a:latin typeface="Cambria" panose="02040503050406030204" pitchFamily="18" charset="0"/>
              </a:rPr>
              <a:t>Coordination of Processes</a:t>
            </a:r>
          </a:p>
        </p:txBody>
      </p:sp>
      <p:sp>
        <p:nvSpPr>
          <p:cNvPr id="70660" name="Rectangle 3"/>
          <p:cNvSpPr>
            <a:spLocks noGrp="1" noChangeArrowheads="1"/>
          </p:cNvSpPr>
          <p:nvPr>
            <p:ph type="body" idx="1"/>
          </p:nvPr>
        </p:nvSpPr>
        <p:spPr>
          <a:xfrm>
            <a:off x="914400" y="1417638"/>
            <a:ext cx="9753601" cy="5135562"/>
          </a:xfrm>
        </p:spPr>
        <p:txBody>
          <a:bodyPr/>
          <a:lstStyle/>
          <a:p>
            <a:pPr algn="l" eaLnBrk="1" hangingPunct="1">
              <a:lnSpc>
                <a:spcPct val="90000"/>
              </a:lnSpc>
            </a:pPr>
            <a:r>
              <a:rPr lang="en-US" altLang="en-US" sz="2800" dirty="0">
                <a:latin typeface="Cambria" panose="02040503050406030204" pitchFamily="18" charset="0"/>
              </a:rPr>
              <a:t>Messages are the coordination mechanism for cooperating processes.</a:t>
            </a:r>
          </a:p>
          <a:p>
            <a:pPr algn="l" eaLnBrk="1" hangingPunct="1">
              <a:lnSpc>
                <a:spcPct val="90000"/>
              </a:lnSpc>
            </a:pPr>
            <a:endParaRPr lang="en-US" altLang="en-US" sz="2800" dirty="0">
              <a:latin typeface="Cambria" panose="02040503050406030204" pitchFamily="18" charset="0"/>
            </a:endParaRPr>
          </a:p>
          <a:p>
            <a:pPr algn="l" eaLnBrk="1" hangingPunct="1">
              <a:lnSpc>
                <a:spcPct val="90000"/>
              </a:lnSpc>
            </a:pPr>
            <a:r>
              <a:rPr lang="en-US" altLang="en-US" sz="2800" dirty="0">
                <a:latin typeface="Cambria" panose="02040503050406030204" pitchFamily="18" charset="0"/>
              </a:rPr>
              <a:t>Some coordination problems occur over and over again in many types of distributed applications.</a:t>
            </a:r>
          </a:p>
          <a:p>
            <a:pPr algn="l" eaLnBrk="1" hangingPunct="1">
              <a:lnSpc>
                <a:spcPct val="90000"/>
              </a:lnSpc>
            </a:pPr>
            <a:endParaRPr lang="en-US" altLang="en-US" sz="2800" dirty="0">
              <a:latin typeface="Cambria" panose="02040503050406030204" pitchFamily="18" charset="0"/>
            </a:endParaRPr>
          </a:p>
          <a:p>
            <a:pPr algn="l" eaLnBrk="1" hangingPunct="1">
              <a:lnSpc>
                <a:spcPct val="90000"/>
              </a:lnSpc>
            </a:pPr>
            <a:r>
              <a:rPr lang="en-US" altLang="en-US" sz="2800" dirty="0">
                <a:latin typeface="Cambria" panose="02040503050406030204" pitchFamily="18" charset="0"/>
              </a:rPr>
              <a:t>Many of these problems have been formalized, and have formal solutions.</a:t>
            </a:r>
          </a:p>
          <a:p>
            <a:pPr algn="l" eaLnBrk="1" hangingPunct="1">
              <a:lnSpc>
                <a:spcPct val="90000"/>
              </a:lnSpc>
            </a:pPr>
            <a:endParaRPr lang="en-US" altLang="en-US" sz="2800" dirty="0">
              <a:latin typeface="Cambria" panose="02040503050406030204" pitchFamily="18" charset="0"/>
            </a:endParaRPr>
          </a:p>
          <a:p>
            <a:pPr algn="l" eaLnBrk="1" hangingPunct="1">
              <a:lnSpc>
                <a:spcPct val="90000"/>
              </a:lnSpc>
            </a:pPr>
            <a:r>
              <a:rPr lang="en-US" altLang="en-US" sz="2800" dirty="0">
                <a:latin typeface="Cambria" panose="02040503050406030204" pitchFamily="18" charset="0"/>
              </a:rPr>
              <a:t>Blocking, buffering, and the reliability of the message protocol are among the concerns.</a:t>
            </a:r>
          </a:p>
        </p:txBody>
      </p:sp>
    </p:spTree>
    <p:extLst>
      <p:ext uri="{BB962C8B-B14F-4D97-AF65-F5344CB8AC3E}">
        <p14:creationId xmlns:p14="http://schemas.microsoft.com/office/powerpoint/2010/main" val="11056710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65539" name="Rectangle 2"/>
          <p:cNvSpPr>
            <a:spLocks noGrp="1" noChangeArrowheads="1"/>
          </p:cNvSpPr>
          <p:nvPr>
            <p:ph type="title"/>
          </p:nvPr>
        </p:nvSpPr>
        <p:spPr/>
        <p:txBody>
          <a:bodyPr>
            <a:normAutofit/>
          </a:bodyPr>
          <a:lstStyle/>
          <a:p>
            <a:pPr eaLnBrk="1" hangingPunct="1"/>
            <a:r>
              <a:rPr lang="en-US" altLang="en-US" dirty="0">
                <a:solidFill>
                  <a:srgbClr val="7030A0"/>
                </a:solidFill>
                <a:latin typeface="Cambria" panose="02040503050406030204" pitchFamily="18" charset="0"/>
              </a:rPr>
              <a:t>Producer / Consumer Coordination</a:t>
            </a:r>
          </a:p>
        </p:txBody>
      </p:sp>
      <p:sp>
        <p:nvSpPr>
          <p:cNvPr id="65540" name="Rectangle 3"/>
          <p:cNvSpPr>
            <a:spLocks noGrp="1" noChangeArrowheads="1"/>
          </p:cNvSpPr>
          <p:nvPr>
            <p:ph type="body" idx="1"/>
          </p:nvPr>
        </p:nvSpPr>
        <p:spPr>
          <a:xfrm>
            <a:off x="533400" y="1447800"/>
            <a:ext cx="10744200" cy="4419600"/>
          </a:xfrm>
        </p:spPr>
        <p:txBody>
          <a:bodyPr>
            <a:normAutofit fontScale="92500" lnSpcReduction="20000"/>
          </a:bodyPr>
          <a:lstStyle/>
          <a:p>
            <a:pPr algn="l" eaLnBrk="1" hangingPunct="1">
              <a:lnSpc>
                <a:spcPct val="90000"/>
              </a:lnSpc>
              <a:buFontTx/>
              <a:buNone/>
            </a:pPr>
            <a:r>
              <a:rPr lang="en-US" altLang="en-US" sz="3200" dirty="0">
                <a:latin typeface="Cambria" panose="02040503050406030204" pitchFamily="18" charset="0"/>
              </a:rPr>
              <a:t>Original Problem on single system using IPC:</a:t>
            </a:r>
          </a:p>
          <a:p>
            <a:pPr algn="l" eaLnBrk="1" hangingPunct="1">
              <a:lnSpc>
                <a:spcPct val="90000"/>
              </a:lnSpc>
              <a:buFontTx/>
              <a:buNone/>
            </a:pPr>
            <a:endParaRPr lang="en-US" altLang="en-US" sz="3200" dirty="0">
              <a:latin typeface="Cambria" panose="02040503050406030204" pitchFamily="18" charset="0"/>
            </a:endParaRPr>
          </a:p>
          <a:p>
            <a:pPr algn="l" eaLnBrk="1" hangingPunct="1">
              <a:lnSpc>
                <a:spcPct val="90000"/>
              </a:lnSpc>
            </a:pPr>
            <a:r>
              <a:rPr lang="en-US" altLang="en-US" sz="3200" i="1" dirty="0">
                <a:latin typeface="Cambria" panose="02040503050406030204" pitchFamily="18" charset="0"/>
              </a:rPr>
              <a:t>Producer</a:t>
            </a:r>
            <a:r>
              <a:rPr lang="en-US" altLang="en-US" sz="3200" dirty="0">
                <a:latin typeface="Cambria" panose="02040503050406030204" pitchFamily="18" charset="0"/>
              </a:rPr>
              <a:t> writes until it catches up with </a:t>
            </a:r>
            <a:r>
              <a:rPr lang="en-US" altLang="en-US" sz="3200" i="1" dirty="0">
                <a:latin typeface="Cambria" panose="02040503050406030204" pitchFamily="18" charset="0"/>
              </a:rPr>
              <a:t>Consumer</a:t>
            </a:r>
            <a:r>
              <a:rPr lang="en-US" altLang="en-US" sz="3200" dirty="0">
                <a:latin typeface="Cambria" panose="02040503050406030204" pitchFamily="18" charset="0"/>
              </a:rPr>
              <a:t> then blocks</a:t>
            </a:r>
          </a:p>
          <a:p>
            <a:pPr algn="l" eaLnBrk="1" hangingPunct="1">
              <a:lnSpc>
                <a:spcPct val="90000"/>
              </a:lnSpc>
            </a:pPr>
            <a:endParaRPr lang="en-US" altLang="en-US" sz="3200" dirty="0">
              <a:latin typeface="Cambria" panose="02040503050406030204" pitchFamily="18" charset="0"/>
            </a:endParaRPr>
          </a:p>
          <a:p>
            <a:pPr algn="l" eaLnBrk="1" hangingPunct="1">
              <a:lnSpc>
                <a:spcPct val="90000"/>
              </a:lnSpc>
            </a:pPr>
            <a:r>
              <a:rPr lang="en-US" altLang="en-US" sz="3200" i="1" dirty="0">
                <a:latin typeface="Cambria" panose="02040503050406030204" pitchFamily="18" charset="0"/>
              </a:rPr>
              <a:t>Consumer </a:t>
            </a:r>
            <a:r>
              <a:rPr lang="en-US" altLang="en-US" sz="3200" dirty="0">
                <a:latin typeface="Cambria" panose="02040503050406030204" pitchFamily="18" charset="0"/>
              </a:rPr>
              <a:t>reads until catches up with </a:t>
            </a:r>
            <a:r>
              <a:rPr lang="en-US" altLang="en-US" sz="3200" i="1" dirty="0">
                <a:latin typeface="Cambria" panose="02040503050406030204" pitchFamily="18" charset="0"/>
              </a:rPr>
              <a:t>Producer </a:t>
            </a:r>
            <a:r>
              <a:rPr lang="en-US" altLang="en-US" sz="3200" dirty="0">
                <a:latin typeface="Cambria" panose="02040503050406030204" pitchFamily="18" charset="0"/>
              </a:rPr>
              <a:t>then blocks</a:t>
            </a:r>
          </a:p>
          <a:p>
            <a:pPr algn="l" eaLnBrk="1" hangingPunct="1">
              <a:lnSpc>
                <a:spcPct val="90000"/>
              </a:lnSpc>
            </a:pPr>
            <a:endParaRPr lang="en-US" altLang="en-US" sz="3200" dirty="0">
              <a:latin typeface="Cambria" panose="02040503050406030204" pitchFamily="18" charset="0"/>
            </a:endParaRPr>
          </a:p>
          <a:p>
            <a:pPr algn="l" eaLnBrk="1" hangingPunct="1">
              <a:lnSpc>
                <a:spcPct val="90000"/>
              </a:lnSpc>
            </a:pPr>
            <a:r>
              <a:rPr lang="en-US" altLang="en-US" sz="3200" dirty="0">
                <a:latin typeface="Cambria" panose="02040503050406030204" pitchFamily="18" charset="0"/>
              </a:rPr>
              <a:t>Assume a circular buffer: when you get to the end of the memory buffer (highest memory address) then you go back to the beginning (lowest memory address) and keep processing.</a:t>
            </a:r>
          </a:p>
          <a:p>
            <a:pPr algn="l" eaLnBrk="1" hangingPunct="1">
              <a:lnSpc>
                <a:spcPct val="90000"/>
              </a:lnSpc>
            </a:pPr>
            <a:endParaRPr lang="en-US" altLang="en-US" sz="3200" dirty="0">
              <a:latin typeface="Cambria" panose="02040503050406030204" pitchFamily="18" charset="0"/>
            </a:endParaRPr>
          </a:p>
          <a:p>
            <a:pPr algn="l" eaLnBrk="1" hangingPunct="1">
              <a:lnSpc>
                <a:spcPct val="90000"/>
              </a:lnSpc>
            </a:pPr>
            <a:r>
              <a:rPr lang="en-US" altLang="en-US" sz="3200" dirty="0">
                <a:latin typeface="Cambria" panose="02040503050406030204" pitchFamily="18" charset="0"/>
              </a:rPr>
              <a:t>Concurrent code so both processes can operate at once?</a:t>
            </a:r>
          </a:p>
        </p:txBody>
      </p:sp>
    </p:spTree>
    <p:extLst>
      <p:ext uri="{BB962C8B-B14F-4D97-AF65-F5344CB8AC3E}">
        <p14:creationId xmlns:p14="http://schemas.microsoft.com/office/powerpoint/2010/main" val="6183554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85925" y="329480"/>
            <a:ext cx="9144000" cy="1143000"/>
          </a:xfrm>
        </p:spPr>
        <p:txBody>
          <a:bodyPr>
            <a:normAutofit fontScale="90000"/>
          </a:bodyPr>
          <a:lstStyle/>
          <a:p>
            <a:pPr eaLnBrk="1" hangingPunct="1"/>
            <a:r>
              <a:rPr lang="en-US" altLang="ko-KR" sz="2800" dirty="0">
                <a:solidFill>
                  <a:srgbClr val="1F4E79"/>
                </a:solidFill>
                <a:ea typeface="맑은 고딕" panose="020B0503020000020004" pitchFamily="50" charset="-127"/>
              </a:rPr>
              <a:t>Traditional producer / consumer  solution with circular buffer and shared memory pointers via IPC</a:t>
            </a:r>
            <a:br>
              <a:rPr lang="en-US" altLang="ko-KR" sz="1800" dirty="0">
                <a:solidFill>
                  <a:srgbClr val="1F4E79"/>
                </a:solidFill>
                <a:ea typeface="맑은 고딕" panose="020B0503020000020004" pitchFamily="50" charset="-127"/>
              </a:rPr>
            </a:br>
            <a:endParaRPr lang="en-US" altLang="ko-KR" sz="1800" dirty="0"/>
          </a:p>
        </p:txBody>
      </p:sp>
      <p:sp>
        <p:nvSpPr>
          <p:cNvPr id="11267" name="Rectangle 3"/>
          <p:cNvSpPr>
            <a:spLocks noGrp="1" noChangeArrowheads="1"/>
          </p:cNvSpPr>
          <p:nvPr>
            <p:ph idx="1"/>
          </p:nvPr>
        </p:nvSpPr>
        <p:spPr>
          <a:xfrm>
            <a:off x="1898074" y="1766780"/>
            <a:ext cx="3895639" cy="3567220"/>
          </a:xfrm>
          <a:ln>
            <a:solidFill>
              <a:schemeClr val="tx1"/>
            </a:solidFill>
            <a:miter lim="800000"/>
            <a:headEnd/>
            <a:tailEnd/>
          </a:ln>
        </p:spPr>
        <p:txBody>
          <a:bodyPr/>
          <a:lstStyle/>
          <a:p>
            <a:pPr marL="0" indent="0">
              <a:buNone/>
            </a:pPr>
            <a:r>
              <a:rPr lang="en-US" altLang="ko-KR" sz="1200" dirty="0">
                <a:latin typeface="Courier New" panose="02070309020205020404" pitchFamily="49" charset="0"/>
                <a:cs typeface="Courier New" panose="02070309020205020404" pitchFamily="49" charset="0"/>
              </a:rPr>
              <a:t>Shared buffer* </a:t>
            </a:r>
            <a:r>
              <a:rPr lang="en-US" altLang="ko-KR" sz="1200" dirty="0" err="1">
                <a:latin typeface="Courier New" panose="02070309020205020404" pitchFamily="49" charset="0"/>
                <a:cs typeface="Courier New" panose="02070309020205020404" pitchFamily="49" charset="0"/>
              </a:rPr>
              <a:t>ReadPtr</a:t>
            </a:r>
            <a:r>
              <a:rPr lang="en-US" altLang="ko-KR" sz="1200" dirty="0">
                <a:latin typeface="Courier New" panose="02070309020205020404" pitchFamily="49" charset="0"/>
                <a:cs typeface="Courier New" panose="02070309020205020404" pitchFamily="49" charset="0"/>
              </a:rPr>
              <a:t>, </a:t>
            </a:r>
            <a:r>
              <a:rPr lang="en-US" altLang="ko-KR" sz="1200" dirty="0" err="1">
                <a:latin typeface="Courier New" panose="02070309020205020404" pitchFamily="49" charset="0"/>
                <a:cs typeface="Courier New" panose="02070309020205020404" pitchFamily="49" charset="0"/>
              </a:rPr>
              <a:t>WritePtr</a:t>
            </a:r>
            <a:r>
              <a:rPr lang="en-US" altLang="ko-KR" sz="1200" dirty="0">
                <a:latin typeface="Courier New" panose="02070309020205020404" pitchFamily="49" charset="0"/>
                <a:cs typeface="Courier New" panose="02070309020205020404" pitchFamily="49" charset="0"/>
              </a:rPr>
              <a:t>;</a:t>
            </a:r>
            <a:br>
              <a:rPr lang="en-US" altLang="ko-KR" sz="1200" dirty="0">
                <a:latin typeface="Courier New" panose="02070309020205020404" pitchFamily="49" charset="0"/>
                <a:cs typeface="Courier New" panose="02070309020205020404" pitchFamily="49" charset="0"/>
              </a:rPr>
            </a:br>
            <a:endParaRPr lang="en-US" altLang="ko-KR" sz="1200" dirty="0">
              <a:latin typeface="Courier New" panose="02070309020205020404" pitchFamily="49" charset="0"/>
              <a:cs typeface="Courier New" panose="02070309020205020404" pitchFamily="49" charset="0"/>
            </a:endParaRPr>
          </a:p>
          <a:p>
            <a:pPr marL="0" indent="0">
              <a:buNone/>
            </a:pPr>
            <a:r>
              <a:rPr lang="en-US" altLang="ko-KR" sz="1200" dirty="0">
                <a:latin typeface="Courier New" panose="02070309020205020404" pitchFamily="49" charset="0"/>
                <a:cs typeface="Courier New" panose="02070309020205020404" pitchFamily="49" charset="0"/>
              </a:rPr>
              <a:t>while (TRUE) {</a:t>
            </a:r>
          </a:p>
          <a:p>
            <a:pPr marL="0" indent="0">
              <a:buNone/>
            </a:pPr>
            <a:r>
              <a:rPr lang="en-US" altLang="ko-KR" sz="1200" dirty="0">
                <a:latin typeface="Courier New" panose="02070309020205020404" pitchFamily="49" charset="0"/>
                <a:cs typeface="Courier New" panose="02070309020205020404" pitchFamily="49" charset="0"/>
              </a:rPr>
              <a:t>	</a:t>
            </a:r>
          </a:p>
          <a:p>
            <a:pPr marL="0" indent="0">
              <a:buNone/>
            </a:pPr>
            <a:r>
              <a:rPr lang="en-US" altLang="ko-KR" sz="1200" dirty="0">
                <a:latin typeface="Courier New" panose="02070309020205020404" pitchFamily="49" charset="0"/>
                <a:cs typeface="Courier New" panose="02070309020205020404" pitchFamily="49" charset="0"/>
              </a:rPr>
              <a:t> // Wait for reader:	</a:t>
            </a:r>
          </a:p>
          <a:p>
            <a:pPr marL="0" indent="0">
              <a:buNone/>
            </a:pPr>
            <a:r>
              <a:rPr lang="en-US" altLang="ko-KR" sz="1200" dirty="0">
                <a:latin typeface="Courier New" panose="02070309020205020404" pitchFamily="49" charset="0"/>
                <a:cs typeface="Courier New" panose="02070309020205020404" pitchFamily="49" charset="0"/>
              </a:rPr>
              <a:t> while ([</a:t>
            </a:r>
            <a:r>
              <a:rPr lang="en-US" altLang="ko-KR" sz="1200" dirty="0" err="1">
                <a:latin typeface="Courier New" panose="02070309020205020404" pitchFamily="49" charset="0"/>
                <a:cs typeface="Courier New" panose="02070309020205020404" pitchFamily="49" charset="0"/>
              </a:rPr>
              <a:t>WritePtr</a:t>
            </a:r>
            <a:r>
              <a:rPr lang="en-US" altLang="ko-KR" sz="1200" dirty="0">
                <a:latin typeface="Courier New" panose="02070309020205020404" pitchFamily="49" charset="0"/>
                <a:cs typeface="Courier New" panose="02070309020205020404" pitchFamily="49" charset="0"/>
              </a:rPr>
              <a:t> + 1] % BUF_SIZE) ==        	</a:t>
            </a:r>
            <a:r>
              <a:rPr lang="en-US" altLang="ko-KR" sz="1200" dirty="0" err="1">
                <a:latin typeface="Courier New" panose="02070309020205020404" pitchFamily="49" charset="0"/>
                <a:cs typeface="Courier New" panose="02070309020205020404" pitchFamily="49" charset="0"/>
              </a:rPr>
              <a:t>ReadPtr</a:t>
            </a:r>
            <a:r>
              <a:rPr lang="en-US" altLang="ko-KR" sz="1200" dirty="0">
                <a:latin typeface="Courier New" panose="02070309020205020404" pitchFamily="49" charset="0"/>
                <a:cs typeface="Courier New" panose="02070309020205020404" pitchFamily="49" charset="0"/>
              </a:rPr>
              <a:t>) </a:t>
            </a:r>
            <a:r>
              <a:rPr lang="en-US" altLang="ko-KR" sz="1200" dirty="0" err="1">
                <a:latin typeface="Courier New" panose="02070309020205020404" pitchFamily="49" charset="0"/>
                <a:cs typeface="Courier New" panose="02070309020205020404" pitchFamily="49" charset="0"/>
              </a:rPr>
              <a:t>No_Op</a:t>
            </a:r>
            <a:r>
              <a:rPr lang="en-US" altLang="ko-KR" sz="1200" dirty="0">
                <a:latin typeface="Courier New" panose="02070309020205020404" pitchFamily="49" charset="0"/>
                <a:cs typeface="Courier New" panose="02070309020205020404" pitchFamily="49" charset="0"/>
              </a:rPr>
              <a:t>; </a:t>
            </a:r>
          </a:p>
          <a:p>
            <a:pPr marL="0" indent="0">
              <a:buNone/>
            </a:pPr>
            <a:r>
              <a:rPr lang="en-US" altLang="ko-KR" sz="1200" dirty="0">
                <a:latin typeface="Courier New" panose="02070309020205020404" pitchFamily="49" charset="0"/>
                <a:cs typeface="Courier New" panose="02070309020205020404" pitchFamily="49" charset="0"/>
              </a:rPr>
              <a:t>  </a:t>
            </a:r>
          </a:p>
          <a:p>
            <a:pPr marL="0" indent="0">
              <a:buNone/>
            </a:pPr>
            <a:r>
              <a:rPr lang="en-US" altLang="ko-KR" sz="1200" dirty="0">
                <a:latin typeface="Courier New" panose="02070309020205020404" pitchFamily="49" charset="0"/>
                <a:cs typeface="Courier New" panose="02070309020205020404" pitchFamily="49" charset="0"/>
              </a:rPr>
              <a:t> buffer[</a:t>
            </a:r>
            <a:r>
              <a:rPr lang="en-US" altLang="ko-KR" sz="1200" dirty="0" err="1">
                <a:latin typeface="Courier New" panose="02070309020205020404" pitchFamily="49" charset="0"/>
                <a:cs typeface="Courier New" panose="02070309020205020404" pitchFamily="49" charset="0"/>
              </a:rPr>
              <a:t>WritePtr</a:t>
            </a:r>
            <a:r>
              <a:rPr lang="en-US" altLang="ko-KR" sz="1200" dirty="0">
                <a:latin typeface="Courier New" panose="02070309020205020404" pitchFamily="49" charset="0"/>
                <a:cs typeface="Courier New" panose="02070309020205020404" pitchFamily="49" charset="0"/>
              </a:rPr>
              <a:t>] = produce();</a:t>
            </a:r>
          </a:p>
          <a:p>
            <a:pPr marL="0" indent="0">
              <a:buNone/>
            </a:pPr>
            <a:r>
              <a:rPr lang="en-US" altLang="ko-KR" sz="1200" dirty="0">
                <a:latin typeface="Courier New" panose="02070309020205020404" pitchFamily="49" charset="0"/>
                <a:cs typeface="Courier New" panose="02070309020205020404" pitchFamily="49" charset="0"/>
              </a:rPr>
              <a:t> </a:t>
            </a:r>
            <a:r>
              <a:rPr lang="en-US" altLang="ko-KR" sz="1200" dirty="0" err="1">
                <a:latin typeface="Courier New" panose="02070309020205020404" pitchFamily="49" charset="0"/>
                <a:cs typeface="Courier New" panose="02070309020205020404" pitchFamily="49" charset="0"/>
              </a:rPr>
              <a:t>WritePtr</a:t>
            </a:r>
            <a:r>
              <a:rPr lang="en-US" altLang="ko-KR" sz="1200" dirty="0">
                <a:latin typeface="Courier New" panose="02070309020205020404" pitchFamily="49" charset="0"/>
                <a:cs typeface="Courier New" panose="02070309020205020404" pitchFamily="49" charset="0"/>
              </a:rPr>
              <a:t>++; </a:t>
            </a:r>
          </a:p>
          <a:p>
            <a:pPr marL="0" indent="0">
              <a:buNone/>
            </a:pPr>
            <a:r>
              <a:rPr lang="en-US" altLang="ko-KR" sz="1200" dirty="0">
                <a:latin typeface="Courier New" panose="02070309020205020404" pitchFamily="49" charset="0"/>
                <a:cs typeface="Courier New" panose="02070309020205020404" pitchFamily="49" charset="0"/>
              </a:rPr>
              <a:t> if (</a:t>
            </a:r>
            <a:r>
              <a:rPr lang="en-US" altLang="ko-KR" sz="1200" dirty="0" err="1">
                <a:latin typeface="Courier New" panose="02070309020205020404" pitchFamily="49" charset="0"/>
                <a:cs typeface="Courier New" panose="02070309020205020404" pitchFamily="49" charset="0"/>
              </a:rPr>
              <a:t>WritePtr</a:t>
            </a:r>
            <a:r>
              <a:rPr lang="en-US" altLang="ko-KR" sz="1200" dirty="0">
                <a:latin typeface="Courier New" panose="02070309020205020404" pitchFamily="49" charset="0"/>
                <a:cs typeface="Courier New" panose="02070309020205020404" pitchFamily="49" charset="0"/>
              </a:rPr>
              <a:t> == BUF_END){// loop back</a:t>
            </a:r>
          </a:p>
          <a:p>
            <a:pPr marL="0" indent="0">
              <a:buNone/>
            </a:pPr>
            <a:r>
              <a:rPr lang="en-US" altLang="ko-KR" sz="1200" dirty="0">
                <a:latin typeface="Courier New" panose="02070309020205020404" pitchFamily="49" charset="0"/>
                <a:cs typeface="Courier New" panose="02070309020205020404" pitchFamily="49" charset="0"/>
              </a:rPr>
              <a:t>   </a:t>
            </a:r>
            <a:r>
              <a:rPr lang="en-US" altLang="ko-KR" sz="1200" dirty="0" err="1">
                <a:latin typeface="Courier New" panose="02070309020205020404" pitchFamily="49" charset="0"/>
                <a:cs typeface="Courier New" panose="02070309020205020404" pitchFamily="49" charset="0"/>
              </a:rPr>
              <a:t>WritePtr</a:t>
            </a:r>
            <a:r>
              <a:rPr lang="en-US" altLang="ko-KR" sz="1200" dirty="0">
                <a:latin typeface="Courier New" panose="02070309020205020404" pitchFamily="49" charset="0"/>
                <a:cs typeface="Courier New" panose="02070309020205020404" pitchFamily="49" charset="0"/>
              </a:rPr>
              <a:t> = BUF_START;</a:t>
            </a:r>
          </a:p>
          <a:p>
            <a:pPr marL="0" indent="0">
              <a:buNone/>
            </a:pPr>
            <a:r>
              <a:rPr lang="en-US" altLang="ko-KR" sz="1200" dirty="0">
                <a:latin typeface="Courier New" panose="02070309020205020404" pitchFamily="49" charset="0"/>
                <a:cs typeface="Courier New" panose="02070309020205020404" pitchFamily="49" charset="0"/>
              </a:rPr>
              <a:t> }</a:t>
            </a:r>
          </a:p>
          <a:p>
            <a:pPr marL="0" indent="0">
              <a:buNone/>
            </a:pPr>
            <a:r>
              <a:rPr lang="en-US" altLang="ko-KR" sz="1200" dirty="0">
                <a:latin typeface="Courier New" panose="02070309020205020404" pitchFamily="49" charset="0"/>
                <a:cs typeface="Courier New" panose="02070309020205020404" pitchFamily="49" charset="0"/>
              </a:rPr>
              <a:t>} </a:t>
            </a:r>
          </a:p>
        </p:txBody>
      </p:sp>
      <p:sp>
        <p:nvSpPr>
          <p:cNvPr id="2" name="슬라이드 번호 개체 틀 1"/>
          <p:cNvSpPr>
            <a:spLocks noGrp="1"/>
          </p:cNvSpPr>
          <p:nvPr>
            <p:ph type="sldNum" sz="quarter" idx="12"/>
          </p:nvPr>
        </p:nvSpPr>
        <p:spPr/>
        <p:txBody>
          <a:bodyPr>
            <a:normAutofit/>
          </a:bodyPr>
          <a:lstStyle/>
          <a:p>
            <a:pPr>
              <a:defRPr/>
            </a:pPr>
            <a:fld id="{91725F13-3CB6-4167-ACA6-0B4726F251D1}" type="slidenum">
              <a:rPr lang="ko-KR" altLang="en-US" smtClean="0"/>
              <a:pPr>
                <a:defRPr/>
              </a:pPr>
              <a:t>98</a:t>
            </a:fld>
            <a:endParaRPr lang="ko-KR" altLang="en-US"/>
          </a:p>
        </p:txBody>
      </p:sp>
      <p:sp>
        <p:nvSpPr>
          <p:cNvPr id="11269" name="Rectangle 3"/>
          <p:cNvSpPr txBox="1">
            <a:spLocks noChangeArrowheads="1"/>
          </p:cNvSpPr>
          <p:nvPr/>
        </p:nvSpPr>
        <p:spPr bwMode="auto">
          <a:xfrm>
            <a:off x="6178153" y="1766781"/>
            <a:ext cx="3658574" cy="356721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defTabSz="685800" latinLnBrk="1">
              <a:lnSpc>
                <a:spcPct val="90000"/>
              </a:lnSpc>
              <a:spcBef>
                <a:spcPts val="75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1pPr>
            <a:lvl2pPr marL="514350" indent="-171450" defTabSz="685800" latinLnBrk="1">
              <a:lnSpc>
                <a:spcPct val="90000"/>
              </a:lnSpc>
              <a:spcBef>
                <a:spcPts val="375"/>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2pPr>
            <a:lvl3pPr marL="857250" indent="-171450" defTabSz="685800" latinLnBrk="1">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3pPr>
            <a:lvl4pPr marL="1200150" indent="-171450" defTabSz="685800" latinLnBrk="1">
              <a:lnSpc>
                <a:spcPct val="90000"/>
              </a:lnSpc>
              <a:spcBef>
                <a:spcPts val="375"/>
              </a:spcBef>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4pPr>
            <a:lvl5pPr marL="1543050" indent="-171450" defTabSz="685800" latinLnBrk="1">
              <a:lnSpc>
                <a:spcPct val="90000"/>
              </a:lnSpc>
              <a:spcBef>
                <a:spcPts val="375"/>
              </a:spcBef>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9pPr>
          </a:lstStyle>
          <a:p>
            <a:pPr>
              <a:buNone/>
            </a:pPr>
            <a:r>
              <a:rPr lang="en-US" altLang="ko-KR" sz="1200" dirty="0">
                <a:latin typeface="Courier New" panose="02070309020205020404" pitchFamily="49" charset="0"/>
                <a:cs typeface="Courier New" panose="02070309020205020404" pitchFamily="49" charset="0"/>
              </a:rPr>
              <a:t>Shared buffer* </a:t>
            </a:r>
            <a:r>
              <a:rPr lang="en-US" altLang="ko-KR" sz="1200" dirty="0" err="1">
                <a:latin typeface="Courier New" panose="02070309020205020404" pitchFamily="49" charset="0"/>
                <a:cs typeface="Courier New" panose="02070309020205020404" pitchFamily="49" charset="0"/>
              </a:rPr>
              <a:t>ReadPtr</a:t>
            </a:r>
            <a:r>
              <a:rPr lang="en-US" altLang="ko-KR" sz="1200" dirty="0">
                <a:latin typeface="Courier New" panose="02070309020205020404" pitchFamily="49" charset="0"/>
                <a:cs typeface="Courier New" panose="02070309020205020404" pitchFamily="49" charset="0"/>
              </a:rPr>
              <a:t>, </a:t>
            </a:r>
            <a:r>
              <a:rPr lang="en-US" altLang="ko-KR" sz="1200" dirty="0" err="1">
                <a:latin typeface="Courier New" panose="02070309020205020404" pitchFamily="49" charset="0"/>
                <a:cs typeface="Courier New" panose="02070309020205020404" pitchFamily="49" charset="0"/>
              </a:rPr>
              <a:t>WritePtr</a:t>
            </a:r>
            <a:r>
              <a:rPr lang="en-US" altLang="ko-KR" sz="1200" dirty="0">
                <a:latin typeface="Courier New" panose="02070309020205020404" pitchFamily="49" charset="0"/>
                <a:cs typeface="Courier New" panose="02070309020205020404" pitchFamily="49" charset="0"/>
              </a:rPr>
              <a:t>;</a:t>
            </a:r>
            <a:endParaRPr lang="en-US" altLang="ko-KR" sz="1200" dirty="0">
              <a:latin typeface="Courier New" panose="02070309020205020404" pitchFamily="49" charset="0"/>
              <a:ea typeface="맑은 고딕" panose="020B0503020000020004" pitchFamily="50" charset="-127"/>
              <a:cs typeface="Courier New" panose="02070309020205020404" pitchFamily="49" charset="0"/>
            </a:endParaRPr>
          </a:p>
          <a:p>
            <a:pPr>
              <a:buFont typeface="Monotype Sorts" pitchFamily="-84" charset="2"/>
              <a:buNone/>
            </a:pPr>
            <a:endParaRPr lang="en-US" altLang="ko-KR" sz="1200" dirty="0">
              <a:latin typeface="Courier New" panose="02070309020205020404" pitchFamily="49" charset="0"/>
              <a:ea typeface="맑은 고딕" panose="020B0503020000020004" pitchFamily="50" charset="-127"/>
              <a:cs typeface="Courier New" panose="02070309020205020404" pitchFamily="49" charset="0"/>
            </a:endParaRPr>
          </a:p>
          <a:p>
            <a:pPr>
              <a:buFont typeface="Monotype Sorts" pitchFamily="-84" charset="2"/>
              <a:buNone/>
            </a:pPr>
            <a:r>
              <a:rPr lang="en-US" altLang="ko-KR" sz="1200" dirty="0">
                <a:latin typeface="Courier New" panose="02070309020205020404" pitchFamily="49" charset="0"/>
                <a:ea typeface="맑은 고딕" panose="020B0503020000020004" pitchFamily="50" charset="-127"/>
                <a:cs typeface="Courier New" panose="02070309020205020404" pitchFamily="49" charset="0"/>
              </a:rPr>
              <a:t>while (TRUE) {</a:t>
            </a:r>
          </a:p>
          <a:p>
            <a:pPr>
              <a:buFont typeface="Monotype Sorts" pitchFamily="-84" charset="2"/>
              <a:buNone/>
            </a:pPr>
            <a:r>
              <a:rPr lang="en-US" altLang="ko-KR" sz="1200" dirty="0">
                <a:latin typeface="Courier New" panose="02070309020205020404" pitchFamily="49" charset="0"/>
                <a:ea typeface="맑은 고딕" panose="020B0503020000020004" pitchFamily="50" charset="-127"/>
                <a:cs typeface="Courier New" panose="02070309020205020404" pitchFamily="49" charset="0"/>
              </a:rPr>
              <a:t>// Wait for writer:</a:t>
            </a:r>
          </a:p>
          <a:p>
            <a:pPr>
              <a:buFont typeface="Monotype Sorts" pitchFamily="-84" charset="2"/>
              <a:buNone/>
            </a:pPr>
            <a:r>
              <a:rPr lang="en-US" altLang="ko-KR" sz="1200" dirty="0">
                <a:latin typeface="Courier New" panose="02070309020205020404" pitchFamily="49" charset="0"/>
                <a:ea typeface="맑은 고딕" panose="020B0503020000020004" pitchFamily="50" charset="-127"/>
                <a:cs typeface="Courier New" panose="02070309020205020404" pitchFamily="49" charset="0"/>
              </a:rPr>
              <a:t> while (</a:t>
            </a:r>
            <a:r>
              <a:rPr lang="en-US" altLang="ko-KR" sz="1200" dirty="0" err="1">
                <a:latin typeface="Courier New" panose="02070309020205020404" pitchFamily="49" charset="0"/>
                <a:ea typeface="맑은 고딕" panose="020B0503020000020004" pitchFamily="50" charset="-127"/>
                <a:cs typeface="Courier New" panose="02070309020205020404" pitchFamily="49" charset="0"/>
              </a:rPr>
              <a:t>ReadPtr</a:t>
            </a:r>
            <a:r>
              <a:rPr lang="en-US" altLang="ko-KR" sz="1200" dirty="0">
                <a:latin typeface="Courier New" panose="02070309020205020404" pitchFamily="49" charset="0"/>
                <a:ea typeface="맑은 고딕" panose="020B0503020000020004" pitchFamily="50" charset="-127"/>
                <a:cs typeface="Courier New" panose="02070309020205020404" pitchFamily="49" charset="0"/>
              </a:rPr>
              <a:t> == </a:t>
            </a:r>
            <a:r>
              <a:rPr lang="en-US" altLang="ko-KR" sz="1200" dirty="0" err="1">
                <a:latin typeface="Courier New" panose="02070309020205020404" pitchFamily="49" charset="0"/>
                <a:ea typeface="맑은 고딕" panose="020B0503020000020004" pitchFamily="50" charset="-127"/>
                <a:cs typeface="Courier New" panose="02070309020205020404" pitchFamily="49" charset="0"/>
              </a:rPr>
              <a:t>WritePtr</a:t>
            </a:r>
            <a:r>
              <a:rPr lang="en-US" altLang="ko-KR" sz="1200" dirty="0">
                <a:latin typeface="Courier New" panose="02070309020205020404" pitchFamily="49" charset="0"/>
                <a:ea typeface="맑은 고딕" panose="020B0503020000020004" pitchFamily="50" charset="-127"/>
                <a:cs typeface="Courier New" panose="02070309020205020404" pitchFamily="49" charset="0"/>
              </a:rPr>
              <a:t>) </a:t>
            </a:r>
            <a:r>
              <a:rPr lang="en-US" altLang="ko-KR" sz="1200" err="1">
                <a:latin typeface="Courier New" panose="02070309020205020404" pitchFamily="49" charset="0"/>
                <a:ea typeface="맑은 고딕" panose="020B0503020000020004" pitchFamily="50" charset="-127"/>
                <a:cs typeface="Courier New" panose="02070309020205020404" pitchFamily="49" charset="0"/>
              </a:rPr>
              <a:t>No</a:t>
            </a:r>
            <a:r>
              <a:rPr lang="en-US" altLang="ko-KR" sz="1200">
                <a:latin typeface="Courier New" panose="02070309020205020404" pitchFamily="49" charset="0"/>
                <a:ea typeface="맑은 고딕" panose="020B0503020000020004" pitchFamily="50" charset="-127"/>
                <a:cs typeface="Courier New" panose="02070309020205020404" pitchFamily="49" charset="0"/>
              </a:rPr>
              <a:t>_Op</a:t>
            </a:r>
            <a:r>
              <a:rPr lang="en-US" altLang="ko-KR" sz="1200" dirty="0">
                <a:latin typeface="Courier New" panose="02070309020205020404" pitchFamily="49" charset="0"/>
                <a:ea typeface="맑은 고딕" panose="020B0503020000020004" pitchFamily="50" charset="-127"/>
                <a:cs typeface="Courier New" panose="02070309020205020404" pitchFamily="49" charset="0"/>
              </a:rPr>
              <a:t>; </a:t>
            </a:r>
          </a:p>
          <a:p>
            <a:pPr>
              <a:buFont typeface="Monotype Sorts" pitchFamily="-84" charset="2"/>
              <a:buNone/>
            </a:pPr>
            <a:r>
              <a:rPr lang="en-US" altLang="ko-KR" sz="1200" dirty="0">
                <a:latin typeface="Courier New" panose="02070309020205020404" pitchFamily="49" charset="0"/>
                <a:ea typeface="맑은 고딕" panose="020B0503020000020004" pitchFamily="50" charset="-127"/>
                <a:cs typeface="Courier New" panose="02070309020205020404" pitchFamily="49" charset="0"/>
              </a:rPr>
              <a:t> consume(buffer[</a:t>
            </a:r>
            <a:r>
              <a:rPr lang="en-US" altLang="ko-KR" sz="1200" dirty="0" err="1">
                <a:latin typeface="Courier New" panose="02070309020205020404" pitchFamily="49" charset="0"/>
                <a:ea typeface="맑은 고딕" panose="020B0503020000020004" pitchFamily="50" charset="-127"/>
                <a:cs typeface="Courier New" panose="02070309020205020404" pitchFamily="49" charset="0"/>
              </a:rPr>
              <a:t>ReadPtr</a:t>
            </a:r>
            <a:r>
              <a:rPr lang="en-US" altLang="ko-KR" sz="1200" dirty="0">
                <a:latin typeface="Courier New" panose="02070309020205020404" pitchFamily="49" charset="0"/>
                <a:ea typeface="맑은 고딕" panose="020B0503020000020004" pitchFamily="50" charset="-127"/>
                <a:cs typeface="Courier New" panose="02070309020205020404" pitchFamily="49" charset="0"/>
              </a:rPr>
              <a:t>]);</a:t>
            </a:r>
          </a:p>
          <a:p>
            <a:pPr>
              <a:buFont typeface="Monotype Sorts" pitchFamily="-84" charset="2"/>
              <a:buNone/>
            </a:pPr>
            <a:r>
              <a:rPr lang="en-US" altLang="ko-KR" sz="1200" dirty="0">
                <a:latin typeface="Courier New" panose="02070309020205020404" pitchFamily="49" charset="0"/>
                <a:ea typeface="맑은 고딕" panose="020B0503020000020004" pitchFamily="50" charset="-127"/>
                <a:cs typeface="Courier New" panose="02070309020205020404" pitchFamily="49" charset="0"/>
              </a:rPr>
              <a:t> </a:t>
            </a:r>
            <a:r>
              <a:rPr lang="en-US" altLang="ko-KR" sz="1200" dirty="0" err="1">
                <a:latin typeface="Courier New" panose="02070309020205020404" pitchFamily="49" charset="0"/>
                <a:ea typeface="맑은 고딕" panose="020B0503020000020004" pitchFamily="50" charset="-127"/>
                <a:cs typeface="Courier New" panose="02070309020205020404" pitchFamily="49" charset="0"/>
              </a:rPr>
              <a:t>ReadPtr</a:t>
            </a:r>
            <a:r>
              <a:rPr lang="en-US" altLang="ko-KR" sz="1200" dirty="0">
                <a:latin typeface="Courier New" panose="02070309020205020404" pitchFamily="49" charset="0"/>
                <a:ea typeface="맑은 고딕" panose="020B0503020000020004" pitchFamily="50" charset="-127"/>
                <a:cs typeface="Courier New" panose="02070309020205020404" pitchFamily="49" charset="0"/>
              </a:rPr>
              <a:t>++; </a:t>
            </a:r>
          </a:p>
          <a:p>
            <a:pPr>
              <a:buFont typeface="Monotype Sorts" pitchFamily="-84" charset="2"/>
              <a:buNone/>
            </a:pPr>
            <a:r>
              <a:rPr lang="en-US" altLang="ko-KR" sz="1200" dirty="0">
                <a:latin typeface="Courier New" panose="02070309020205020404" pitchFamily="49" charset="0"/>
                <a:ea typeface="맑은 고딕" panose="020B0503020000020004" pitchFamily="50" charset="-127"/>
                <a:cs typeface="Courier New" panose="02070309020205020404" pitchFamily="49" charset="0"/>
              </a:rPr>
              <a:t> if (</a:t>
            </a:r>
            <a:r>
              <a:rPr lang="en-US" altLang="ko-KR" sz="1200" dirty="0" err="1">
                <a:latin typeface="Courier New" panose="02070309020205020404" pitchFamily="49" charset="0"/>
                <a:ea typeface="맑은 고딕" panose="020B0503020000020004" pitchFamily="50" charset="-127"/>
                <a:cs typeface="Courier New" panose="02070309020205020404" pitchFamily="49" charset="0"/>
              </a:rPr>
              <a:t>ReadPtr</a:t>
            </a:r>
            <a:r>
              <a:rPr lang="en-US" altLang="ko-KR" sz="1200" dirty="0">
                <a:latin typeface="Courier New" panose="02070309020205020404" pitchFamily="49" charset="0"/>
                <a:ea typeface="맑은 고딕" panose="020B0503020000020004" pitchFamily="50" charset="-127"/>
                <a:cs typeface="Courier New" panose="02070309020205020404" pitchFamily="49" charset="0"/>
              </a:rPr>
              <a:t> == BUF_END){//loop back</a:t>
            </a:r>
          </a:p>
          <a:p>
            <a:pPr>
              <a:buFont typeface="Monotype Sorts" pitchFamily="-84" charset="2"/>
              <a:buNone/>
            </a:pPr>
            <a:r>
              <a:rPr lang="en-US" altLang="ko-KR" sz="1200" dirty="0">
                <a:latin typeface="Courier New" panose="02070309020205020404" pitchFamily="49" charset="0"/>
                <a:ea typeface="맑은 고딕" panose="020B0503020000020004" pitchFamily="50" charset="-127"/>
                <a:cs typeface="Courier New" panose="02070309020205020404" pitchFamily="49" charset="0"/>
              </a:rPr>
              <a:t>   </a:t>
            </a:r>
            <a:r>
              <a:rPr lang="en-US" altLang="ko-KR" sz="1200" dirty="0" err="1">
                <a:latin typeface="Courier New" panose="02070309020205020404" pitchFamily="49" charset="0"/>
                <a:ea typeface="맑은 고딕" panose="020B0503020000020004" pitchFamily="50" charset="-127"/>
                <a:cs typeface="Courier New" panose="02070309020205020404" pitchFamily="49" charset="0"/>
              </a:rPr>
              <a:t>ReadPtr</a:t>
            </a:r>
            <a:r>
              <a:rPr lang="en-US" altLang="ko-KR" sz="1200" dirty="0">
                <a:latin typeface="Courier New" panose="02070309020205020404" pitchFamily="49" charset="0"/>
                <a:ea typeface="맑은 고딕" panose="020B0503020000020004" pitchFamily="50" charset="-127"/>
                <a:cs typeface="Courier New" panose="02070309020205020404" pitchFamily="49" charset="0"/>
              </a:rPr>
              <a:t> = BUF_START;</a:t>
            </a:r>
          </a:p>
          <a:p>
            <a:pPr>
              <a:buFont typeface="Monotype Sorts" pitchFamily="-84" charset="2"/>
              <a:buNone/>
            </a:pPr>
            <a:r>
              <a:rPr lang="en-US" altLang="ko-KR" sz="1200" dirty="0">
                <a:latin typeface="Courier New" panose="02070309020205020404" pitchFamily="49" charset="0"/>
                <a:ea typeface="맑은 고딕" panose="020B0503020000020004" pitchFamily="50" charset="-127"/>
                <a:cs typeface="Courier New" panose="02070309020205020404" pitchFamily="49" charset="0"/>
              </a:rPr>
              <a:t> }</a:t>
            </a:r>
          </a:p>
          <a:p>
            <a:pPr>
              <a:buFont typeface="Monotype Sorts" pitchFamily="-84" charset="2"/>
              <a:buNone/>
            </a:pPr>
            <a:r>
              <a:rPr lang="en-US" altLang="ko-KR" sz="1200" dirty="0">
                <a:latin typeface="Courier New" panose="02070309020205020404" pitchFamily="49" charset="0"/>
                <a:ea typeface="맑은 고딕" panose="020B0503020000020004" pitchFamily="50" charset="-127"/>
                <a:cs typeface="Courier New" panose="02070309020205020404" pitchFamily="49" charset="0"/>
              </a:rPr>
              <a:t>} </a:t>
            </a:r>
          </a:p>
        </p:txBody>
      </p:sp>
      <p:sp>
        <p:nvSpPr>
          <p:cNvPr id="11271" name="Rectangle 2"/>
          <p:cNvSpPr txBox="1">
            <a:spLocks noChangeArrowheads="1"/>
          </p:cNvSpPr>
          <p:nvPr/>
        </p:nvSpPr>
        <p:spPr bwMode="auto">
          <a:xfrm>
            <a:off x="6178154" y="1208920"/>
            <a:ext cx="2851547"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latinLnBrk="1">
              <a:lnSpc>
                <a:spcPct val="90000"/>
              </a:lnSpc>
              <a:spcBef>
                <a:spcPts val="75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1pPr>
            <a:lvl2pPr marL="514350" indent="-171450" defTabSz="685800" latinLnBrk="1">
              <a:lnSpc>
                <a:spcPct val="90000"/>
              </a:lnSpc>
              <a:spcBef>
                <a:spcPts val="375"/>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2pPr>
            <a:lvl3pPr marL="857250" indent="-171450" defTabSz="685800" latinLnBrk="1">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3pPr>
            <a:lvl4pPr marL="1200150" indent="-171450" defTabSz="685800" latinLnBrk="1">
              <a:lnSpc>
                <a:spcPct val="90000"/>
              </a:lnSpc>
              <a:spcBef>
                <a:spcPts val="375"/>
              </a:spcBef>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4pPr>
            <a:lvl5pPr marL="1543050" indent="-171450" defTabSz="685800" latinLnBrk="1">
              <a:lnSpc>
                <a:spcPct val="90000"/>
              </a:lnSpc>
              <a:spcBef>
                <a:spcPts val="375"/>
              </a:spcBef>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ko-KR" sz="1800" dirty="0">
                <a:ea typeface="맑은 고딕" panose="020B0503020000020004" pitchFamily="50" charset="-127"/>
              </a:rPr>
              <a:t>Reader</a:t>
            </a:r>
          </a:p>
        </p:txBody>
      </p:sp>
      <p:sp>
        <p:nvSpPr>
          <p:cNvPr id="8" name="Rectangle 2"/>
          <p:cNvSpPr txBox="1">
            <a:spLocks noChangeArrowheads="1"/>
          </p:cNvSpPr>
          <p:nvPr/>
        </p:nvSpPr>
        <p:spPr bwMode="auto">
          <a:xfrm>
            <a:off x="2322154" y="1201180"/>
            <a:ext cx="2851547"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latinLnBrk="1">
              <a:lnSpc>
                <a:spcPct val="90000"/>
              </a:lnSpc>
              <a:spcBef>
                <a:spcPts val="75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1pPr>
            <a:lvl2pPr marL="514350" indent="-171450" defTabSz="685800" latinLnBrk="1">
              <a:lnSpc>
                <a:spcPct val="90000"/>
              </a:lnSpc>
              <a:spcBef>
                <a:spcPts val="375"/>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2pPr>
            <a:lvl3pPr marL="857250" indent="-171450" defTabSz="685800" latinLnBrk="1">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3pPr>
            <a:lvl4pPr marL="1200150" indent="-171450" defTabSz="685800" latinLnBrk="1">
              <a:lnSpc>
                <a:spcPct val="90000"/>
              </a:lnSpc>
              <a:spcBef>
                <a:spcPts val="375"/>
              </a:spcBef>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4pPr>
            <a:lvl5pPr marL="1543050" indent="-171450" defTabSz="685800" latinLnBrk="1">
              <a:lnSpc>
                <a:spcPct val="90000"/>
              </a:lnSpc>
              <a:spcBef>
                <a:spcPts val="375"/>
              </a:spcBef>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ko-KR" sz="1800" dirty="0">
                <a:ea typeface="맑은 고딕" panose="020B0503020000020004" pitchFamily="50" charset="-127"/>
              </a:rPr>
              <a:t>Writer</a:t>
            </a:r>
          </a:p>
        </p:txBody>
      </p:sp>
      <p:sp>
        <p:nvSpPr>
          <p:cNvPr id="9" name="Rectangle 2"/>
          <p:cNvSpPr txBox="1">
            <a:spLocks noChangeArrowheads="1"/>
          </p:cNvSpPr>
          <p:nvPr/>
        </p:nvSpPr>
        <p:spPr bwMode="auto">
          <a:xfrm>
            <a:off x="1898073" y="5628300"/>
            <a:ext cx="7938654" cy="585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latinLnBrk="1">
              <a:lnSpc>
                <a:spcPct val="90000"/>
              </a:lnSpc>
              <a:spcBef>
                <a:spcPts val="75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1pPr>
            <a:lvl2pPr marL="514350" indent="-171450" defTabSz="685800" latinLnBrk="1">
              <a:lnSpc>
                <a:spcPct val="90000"/>
              </a:lnSpc>
              <a:spcBef>
                <a:spcPts val="375"/>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2pPr>
            <a:lvl3pPr marL="857250" indent="-171450" defTabSz="685800" latinLnBrk="1">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3pPr>
            <a:lvl4pPr marL="1200150" indent="-171450" defTabSz="685800" latinLnBrk="1">
              <a:lnSpc>
                <a:spcPct val="90000"/>
              </a:lnSpc>
              <a:spcBef>
                <a:spcPts val="375"/>
              </a:spcBef>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4pPr>
            <a:lvl5pPr marL="1543050" indent="-171450" defTabSz="685800" latinLnBrk="1">
              <a:lnSpc>
                <a:spcPct val="90000"/>
              </a:lnSpc>
              <a:spcBef>
                <a:spcPts val="375"/>
              </a:spcBef>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4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US" altLang="ko-KR" sz="2000" b="1" dirty="0" err="1">
                <a:ea typeface="맑은 고딕" panose="020B0503020000020004" pitchFamily="50" charset="-127"/>
              </a:rPr>
              <a:t>ReadPtr</a:t>
            </a:r>
            <a:r>
              <a:rPr lang="en-US" altLang="ko-KR" sz="2000" b="1" dirty="0">
                <a:ea typeface="맑은 고딕" panose="020B0503020000020004" pitchFamily="50" charset="-127"/>
              </a:rPr>
              <a:t> and </a:t>
            </a:r>
            <a:r>
              <a:rPr lang="en-US" altLang="ko-KR" sz="2000" b="1" dirty="0" err="1">
                <a:ea typeface="맑은 고딕" panose="020B0503020000020004" pitchFamily="50" charset="-127"/>
              </a:rPr>
              <a:t>WritePtr</a:t>
            </a:r>
            <a:r>
              <a:rPr lang="en-US" altLang="ko-KR" sz="2000" b="1" dirty="0">
                <a:ea typeface="맑은 고딕" panose="020B0503020000020004" pitchFamily="50" charset="-127"/>
              </a:rPr>
              <a:t> are shared memory via IPC</a:t>
            </a:r>
          </a:p>
        </p:txBody>
      </p:sp>
    </p:spTree>
    <p:extLst>
      <p:ext uri="{BB962C8B-B14F-4D97-AF65-F5344CB8AC3E}">
        <p14:creationId xmlns:p14="http://schemas.microsoft.com/office/powerpoint/2010/main" val="26982617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20000"/>
              </a:spcBef>
              <a:buClr>
                <a:schemeClr val="accent2"/>
              </a:buClr>
              <a:buChar char="•"/>
              <a:defRPr sz="2400">
                <a:solidFill>
                  <a:schemeClr val="tx1"/>
                </a:solidFill>
                <a:latin typeface="Arial" panose="020B0604020202020204" pitchFamily="34" charset="0"/>
              </a:defRPr>
            </a:lvl1pPr>
            <a:lvl2pPr marL="742950" indent="-285750" eaLnBrk="0" hangingPunct="0">
              <a:spcBef>
                <a:spcPct val="20000"/>
              </a:spcBef>
              <a:buClr>
                <a:schemeClr val="accent2"/>
              </a:buClr>
              <a:buChar char="–"/>
              <a:defRPr sz="2000">
                <a:solidFill>
                  <a:schemeClr val="tx1"/>
                </a:solidFill>
                <a:latin typeface="Times New Roman" panose="02020603050405020304" pitchFamily="18" charset="0"/>
              </a:defRPr>
            </a:lvl2pPr>
            <a:lvl3pPr marL="1143000" indent="-228600" eaLnBrk="0" hangingPunct="0">
              <a:spcBef>
                <a:spcPct val="20000"/>
              </a:spcBef>
              <a:buClr>
                <a:schemeClr val="accent2"/>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accent2"/>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latin typeface="Times New Roman" panose="02020603050405020304" pitchFamily="18" charset="0"/>
              </a:rPr>
              <a:t>Tanenbaum &amp; Van Steen, Distributed Systems: Principles and Paradigms, 2e, (c) 2007 Prentice-Hall, Inc. All rights reserved. 0-13-239227-5</a:t>
            </a:r>
          </a:p>
        </p:txBody>
      </p:sp>
      <p:sp>
        <p:nvSpPr>
          <p:cNvPr id="66563" name="Rectangle 2"/>
          <p:cNvSpPr>
            <a:spLocks noGrp="1" noChangeArrowheads="1"/>
          </p:cNvSpPr>
          <p:nvPr>
            <p:ph type="title"/>
          </p:nvPr>
        </p:nvSpPr>
        <p:spPr/>
        <p:txBody>
          <a:bodyPr>
            <a:normAutofit fontScale="90000"/>
          </a:bodyPr>
          <a:lstStyle/>
          <a:p>
            <a:pPr eaLnBrk="1" hangingPunct="1"/>
            <a:r>
              <a:rPr lang="en-US" altLang="en-US" dirty="0">
                <a:solidFill>
                  <a:srgbClr val="7030A0"/>
                </a:solidFill>
                <a:latin typeface="Cambria" panose="02040503050406030204" pitchFamily="18" charset="0"/>
              </a:rPr>
              <a:t>Producer / Consumer Coordination in a distributed system.</a:t>
            </a:r>
          </a:p>
        </p:txBody>
      </p:sp>
      <p:sp>
        <p:nvSpPr>
          <p:cNvPr id="66564" name="Rectangle 3"/>
          <p:cNvSpPr>
            <a:spLocks noGrp="1" noChangeArrowheads="1"/>
          </p:cNvSpPr>
          <p:nvPr>
            <p:ph type="body" idx="1"/>
          </p:nvPr>
        </p:nvSpPr>
        <p:spPr>
          <a:xfrm>
            <a:off x="609600" y="1676400"/>
            <a:ext cx="10439400" cy="4876800"/>
          </a:xfrm>
        </p:spPr>
        <p:txBody>
          <a:bodyPr>
            <a:normAutofit/>
          </a:bodyPr>
          <a:lstStyle/>
          <a:p>
            <a:pPr>
              <a:lnSpc>
                <a:spcPct val="90000"/>
              </a:lnSpc>
            </a:pPr>
            <a:endParaRPr lang="en-US" altLang="en-US" sz="2800" dirty="0">
              <a:latin typeface="Cambria" panose="02040503050406030204" pitchFamily="18" charset="0"/>
            </a:endParaRPr>
          </a:p>
          <a:p>
            <a:pPr>
              <a:lnSpc>
                <a:spcPct val="90000"/>
              </a:lnSpc>
            </a:pPr>
            <a:r>
              <a:rPr lang="en-US" altLang="en-US" sz="2800" dirty="0">
                <a:latin typeface="Cambria" panose="02040503050406030204" pitchFamily="18" charset="0"/>
              </a:rPr>
              <a:t>Problem is that </a:t>
            </a:r>
            <a:r>
              <a:rPr lang="en-US" altLang="en-US" sz="2800" i="1" dirty="0" err="1">
                <a:latin typeface="Cambria" panose="02040503050406030204" pitchFamily="18" charset="0"/>
              </a:rPr>
              <a:t>ReadPtr</a:t>
            </a:r>
            <a:r>
              <a:rPr lang="en-US" altLang="en-US" sz="2800" dirty="0">
                <a:latin typeface="Cambria" panose="02040503050406030204" pitchFamily="18" charset="0"/>
              </a:rPr>
              <a:t> and </a:t>
            </a:r>
            <a:r>
              <a:rPr lang="en-US" altLang="en-US" sz="2800" i="1" dirty="0" err="1">
                <a:latin typeface="Cambria" panose="02040503050406030204" pitchFamily="18" charset="0"/>
              </a:rPr>
              <a:t>WritePtr</a:t>
            </a:r>
            <a:r>
              <a:rPr lang="en-US" altLang="en-US" sz="2800" dirty="0">
                <a:latin typeface="Cambria" panose="02040503050406030204" pitchFamily="18" charset="0"/>
              </a:rPr>
              <a:t> do not live in shared memory so cannot be set/read by the other system.</a:t>
            </a:r>
          </a:p>
          <a:p>
            <a:pPr>
              <a:lnSpc>
                <a:spcPct val="90000"/>
              </a:lnSpc>
            </a:pPr>
            <a:endParaRPr lang="en-US" altLang="en-US" sz="2800" dirty="0">
              <a:latin typeface="Cambria" panose="02040503050406030204" pitchFamily="18" charset="0"/>
            </a:endParaRPr>
          </a:p>
          <a:p>
            <a:pPr>
              <a:lnSpc>
                <a:spcPct val="90000"/>
              </a:lnSpc>
            </a:pPr>
            <a:r>
              <a:rPr lang="en-US" altLang="en-US" sz="2800" dirty="0">
                <a:latin typeface="Cambria" panose="02040503050406030204" pitchFamily="18" charset="0"/>
              </a:rPr>
              <a:t>Producer (on one system) doesn’t know when to stop producing. Consumer (on a different system) doesn’t know when to stop reading.</a:t>
            </a:r>
          </a:p>
          <a:p>
            <a:pPr>
              <a:lnSpc>
                <a:spcPct val="90000"/>
              </a:lnSpc>
            </a:pPr>
            <a:endParaRPr lang="en-US" altLang="en-US" sz="2800" dirty="0">
              <a:latin typeface="Cambria" panose="02040503050406030204" pitchFamily="18" charset="0"/>
            </a:endParaRPr>
          </a:p>
          <a:p>
            <a:pPr>
              <a:lnSpc>
                <a:spcPct val="90000"/>
              </a:lnSpc>
            </a:pPr>
            <a:r>
              <a:rPr lang="en-US" altLang="en-US" sz="2800" dirty="0">
                <a:latin typeface="Cambria" panose="02040503050406030204" pitchFamily="18" charset="0"/>
              </a:rPr>
              <a:t>So where do you coordinate your reading and writing?</a:t>
            </a:r>
          </a:p>
        </p:txBody>
      </p:sp>
    </p:spTree>
    <p:extLst>
      <p:ext uri="{BB962C8B-B14F-4D97-AF65-F5344CB8AC3E}">
        <p14:creationId xmlns:p14="http://schemas.microsoft.com/office/powerpoint/2010/main" val="2980246441"/>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d:\ppoint\template\sldshow\vividlns.ppt</Template>
  <TotalTime>16238308</TotalTime>
  <Pages>62</Pages>
  <Words>9099</Words>
  <Application>Microsoft Office PowerPoint</Application>
  <PresentationFormat>Widescreen</PresentationFormat>
  <Paragraphs>970</Paragraphs>
  <Slides>112</Slides>
  <Notes>64</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112</vt:i4>
      </vt:variant>
    </vt:vector>
  </HeadingPairs>
  <TitlesOfParts>
    <vt:vector size="125" baseType="lpstr">
      <vt:lpstr>Arial</vt:lpstr>
      <vt:lpstr>Calibri</vt:lpstr>
      <vt:lpstr>Cambria</vt:lpstr>
      <vt:lpstr>Courier New</vt:lpstr>
      <vt:lpstr>Monotype Sorts</vt:lpstr>
      <vt:lpstr>Times New Roman</vt:lpstr>
      <vt:lpstr>Verdana</vt:lpstr>
      <vt:lpstr>Wingdings</vt:lpstr>
      <vt:lpstr>Wingdings 2</vt:lpstr>
      <vt:lpstr>Wingdings 3</vt:lpstr>
      <vt:lpstr>Custom Design</vt:lpstr>
      <vt:lpstr>1_Custom Design</vt:lpstr>
      <vt:lpstr>Concourse</vt:lpstr>
      <vt:lpstr>DISTRIBUTED SYSTEMS Principles and Paradigms Third Edition MAARTEN VAN STEEN  ANDREW S. TANENBAUM   Chapter 1  Introduction  Many modifications by Clark Elliott </vt:lpstr>
      <vt:lpstr>PowerPoint Presentation</vt:lpstr>
      <vt:lpstr>CDK</vt:lpstr>
      <vt:lpstr>Keep your toolbox open this quarter…</vt:lpstr>
      <vt:lpstr>Two themes throughout the quarter</vt:lpstr>
      <vt:lpstr>Add to your professional toolbox:</vt:lpstr>
      <vt:lpstr>We will use a limited definition of Distributed Systems</vt:lpstr>
      <vt:lpstr>Valid Distributed Systems areas, but we will not study…</vt:lpstr>
      <vt:lpstr>Distributed System—first view</vt:lpstr>
      <vt:lpstr>Societies = distributed model</vt:lpstr>
      <vt:lpstr>We’ll include intranets in our discussions</vt:lpstr>
      <vt:lpstr>What is a process?</vt:lpstr>
      <vt:lpstr>PowerPoint Presentation</vt:lpstr>
      <vt:lpstr>Distributed processing</vt:lpstr>
      <vt:lpstr>Threads vs. processes</vt:lpstr>
      <vt:lpstr>In general, consider threads this way…</vt:lpstr>
      <vt:lpstr>In general, consider threads this way…</vt:lpstr>
      <vt:lpstr>Distributed System—second view</vt:lpstr>
      <vt:lpstr>Open Systems</vt:lpstr>
      <vt:lpstr>Open Systems</vt:lpstr>
      <vt:lpstr>Four requirements</vt:lpstr>
      <vt:lpstr>IDL – Interface Definition Language</vt:lpstr>
      <vt:lpstr>  </vt:lpstr>
      <vt:lpstr>For $200,000 could you write the code?</vt:lpstr>
      <vt:lpstr>Policy separated from Implementation</vt:lpstr>
      <vt:lpstr>Arguments against…</vt:lpstr>
      <vt:lpstr>Simple IDL example</vt:lpstr>
      <vt:lpstr> Local Call Sequence</vt:lpstr>
      <vt:lpstr>Remote call structured by IDL</vt:lpstr>
      <vt:lpstr>PowerPoint Presentation</vt:lpstr>
      <vt:lpstr>Fully Distributed Algorithms</vt:lpstr>
      <vt:lpstr>PowerPoint Presentation</vt:lpstr>
      <vt:lpstr>Scale-up issues in distributed systems</vt:lpstr>
      <vt:lpstr>Example: scale-up of online course—size</vt:lpstr>
      <vt:lpstr>Scaling Online class—geography</vt:lpstr>
      <vt:lpstr>Scaling problem—administration</vt:lpstr>
      <vt:lpstr>Example one: online instruction grading</vt:lpstr>
      <vt:lpstr>Example two: systems programmer authentication</vt:lpstr>
      <vt:lpstr>PowerPoint Presentation</vt:lpstr>
      <vt:lpstr>Add to your professional’s tool box</vt:lpstr>
      <vt:lpstr> Recall: Local Call Sequence</vt:lpstr>
      <vt:lpstr>Traditional blocking (synchronous) calls—works fine with local systems.</vt:lpstr>
      <vt:lpstr>Clients and Servers</vt:lpstr>
      <vt:lpstr>Recall: remote call structure</vt:lpstr>
      <vt:lpstr>Traditional blocking calls—problems in a distributed system</vt:lpstr>
      <vt:lpstr>Synchronous vs. Asynchronous</vt:lpstr>
      <vt:lpstr>Synchronous vs. Asynchronous</vt:lpstr>
      <vt:lpstr>Add to your toolbox</vt:lpstr>
      <vt:lpstr>Transactions – essential concepts</vt:lpstr>
      <vt:lpstr>PowerPoint Presentation</vt:lpstr>
      <vt:lpstr>The Critical-Section Problem</vt:lpstr>
      <vt:lpstr>Multiple update example</vt:lpstr>
      <vt:lpstr>PowerPoint Presentation</vt:lpstr>
      <vt:lpstr>PowerPoint Presentation</vt:lpstr>
      <vt:lpstr>Semaphores / Memory locations</vt:lpstr>
      <vt:lpstr>Example Critical Section</vt:lpstr>
      <vt:lpstr>PowerPoint Presentation</vt:lpstr>
      <vt:lpstr>PowerPoint Presentation</vt:lpstr>
      <vt:lpstr>Example invariants</vt:lpstr>
      <vt:lpstr>Example transaction</vt:lpstr>
      <vt:lpstr>Distributed Transactions</vt:lpstr>
      <vt:lpstr>Bank revisted.</vt:lpstr>
      <vt:lpstr>PowerPoint Presentation</vt:lpstr>
      <vt:lpstr>Real world example</vt:lpstr>
      <vt:lpstr>Transaction Processing Systems (3)</vt:lpstr>
      <vt:lpstr>Transaction Processing Systems (4)</vt:lpstr>
      <vt:lpstr>Add to your toolbox</vt:lpstr>
      <vt:lpstr>DISTRIBUTED SYSTEMS Principles and Paradigms Third Edition MAARTEN VAN STEEN  ANDREW S. TANENBAUM  Chapter 1  Introduction  Part II </vt:lpstr>
      <vt:lpstr>PowerPoint Presentation</vt:lpstr>
      <vt:lpstr>Inter-process communication</vt:lpstr>
      <vt:lpstr>Shared memory?</vt:lpstr>
      <vt:lpstr>Context switching</vt:lpstr>
      <vt:lpstr>Atomic Action</vt:lpstr>
      <vt:lpstr>The critical section coordination problem</vt:lpstr>
      <vt:lpstr>Test and Set  hardware instruction example</vt:lpstr>
      <vt:lpstr>Multiple update example revisted</vt:lpstr>
      <vt:lpstr>PowerPoint Presentation</vt:lpstr>
      <vt:lpstr>PowerPoint Presentation</vt:lpstr>
      <vt:lpstr>Monitors in DSes. Hey—where’s my hardware support?</vt:lpstr>
      <vt:lpstr>Universally Unique Identifiers (UUIDs / GUIDs)</vt:lpstr>
      <vt:lpstr>PowerPoint Presentation</vt:lpstr>
      <vt:lpstr>Distributed Systems—where’s my IPC?</vt:lpstr>
      <vt:lpstr>The perfect solution: distributed shared memory systems</vt:lpstr>
      <vt:lpstr>But…</vt:lpstr>
      <vt:lpstr>Why study shared memory systems?</vt:lpstr>
      <vt:lpstr>Distributed Shared Memory Systems – an example difficult problem</vt:lpstr>
      <vt:lpstr>What is middleware?</vt:lpstr>
      <vt:lpstr>Positioning Middleware</vt:lpstr>
      <vt:lpstr>Usefulness of open systems</vt:lpstr>
      <vt:lpstr>Middleware and Openness</vt:lpstr>
      <vt:lpstr>Message protocol tradeoffs</vt:lpstr>
      <vt:lpstr>Efficiency</vt:lpstr>
      <vt:lpstr>Messages</vt:lpstr>
      <vt:lpstr>Some problems with messages</vt:lpstr>
      <vt:lpstr>RPC / RMI / etc.  MOM</vt:lpstr>
      <vt:lpstr>Coordination of Processes</vt:lpstr>
      <vt:lpstr>Producer / Consumer Coordination</vt:lpstr>
      <vt:lpstr>Traditional producer / consumer  solution with circular buffer and shared memory pointers via IPC </vt:lpstr>
      <vt:lpstr>Producer / Consumer Coordination in a distributed system.</vt:lpstr>
      <vt:lpstr>Coordinating with a Distributed System</vt:lpstr>
      <vt:lpstr>Process coordination w/ msgs</vt:lpstr>
      <vt:lpstr>Asynchronous calls—Many styles!</vt:lpstr>
      <vt:lpstr>Asynchronous calls—complex</vt:lpstr>
      <vt:lpstr>False assumptions made by first time Distributed Systems developers:</vt:lpstr>
      <vt:lpstr>Electronic Health Care Systems (2)</vt:lpstr>
      <vt:lpstr>DS questions for wearable EHC systems</vt:lpstr>
      <vt:lpstr>PowerPoint Presentation</vt:lpstr>
      <vt:lpstr>Data stored at the hospital server—pros</vt:lpstr>
      <vt:lpstr>Data stored at the hospital server—cons</vt:lpstr>
      <vt:lpstr>Data on the patient device—pros</vt:lpstr>
      <vt:lpstr>Data on the patient device—cons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Afternoon Session:</dc:title>
  <dc:creator>Greg Brewster</dc:creator>
  <dc:description>dedicated to Buster's Dad</dc:description>
  <cp:lastModifiedBy>Elliott, Clark</cp:lastModifiedBy>
  <cp:revision>431</cp:revision>
  <cp:lastPrinted>2004-09-09T22:23:27Z</cp:lastPrinted>
  <dcterms:created xsi:type="dcterms:W3CDTF">1995-06-02T21:41:18Z</dcterms:created>
  <dcterms:modified xsi:type="dcterms:W3CDTF">2020-09-19T03:53:30Z</dcterms:modified>
</cp:coreProperties>
</file>