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672" r:id="rId2"/>
    <p:sldMasterId id="2147483718" r:id="rId3"/>
  </p:sldMasterIdLst>
  <p:notesMasterIdLst>
    <p:notesMasterId r:id="rId79"/>
  </p:notesMasterIdLst>
  <p:handoutMasterIdLst>
    <p:handoutMasterId r:id="rId80"/>
  </p:handoutMasterIdLst>
  <p:sldIdLst>
    <p:sldId id="257" r:id="rId4"/>
    <p:sldId id="330" r:id="rId5"/>
    <p:sldId id="258" r:id="rId6"/>
    <p:sldId id="332" r:id="rId7"/>
    <p:sldId id="331" r:id="rId8"/>
    <p:sldId id="323" r:id="rId9"/>
    <p:sldId id="259" r:id="rId10"/>
    <p:sldId id="333" r:id="rId11"/>
    <p:sldId id="260" r:id="rId12"/>
    <p:sldId id="261" r:id="rId13"/>
    <p:sldId id="325" r:id="rId14"/>
    <p:sldId id="262" r:id="rId15"/>
    <p:sldId id="263" r:id="rId16"/>
    <p:sldId id="265" r:id="rId17"/>
    <p:sldId id="326" r:id="rId18"/>
    <p:sldId id="266" r:id="rId19"/>
    <p:sldId id="267" r:id="rId20"/>
    <p:sldId id="32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302" r:id="rId35"/>
    <p:sldId id="281" r:id="rId36"/>
    <p:sldId id="282" r:id="rId37"/>
    <p:sldId id="283" r:id="rId38"/>
    <p:sldId id="284" r:id="rId39"/>
    <p:sldId id="328" r:id="rId40"/>
    <p:sldId id="285" r:id="rId41"/>
    <p:sldId id="286" r:id="rId42"/>
    <p:sldId id="287" r:id="rId43"/>
    <p:sldId id="288" r:id="rId44"/>
    <p:sldId id="303" r:id="rId45"/>
    <p:sldId id="289" r:id="rId46"/>
    <p:sldId id="290" r:id="rId47"/>
    <p:sldId id="291" r:id="rId48"/>
    <p:sldId id="292" r:id="rId49"/>
    <p:sldId id="293" r:id="rId50"/>
    <p:sldId id="294" r:id="rId51"/>
    <p:sldId id="295" r:id="rId52"/>
    <p:sldId id="296" r:id="rId53"/>
    <p:sldId id="297" r:id="rId54"/>
    <p:sldId id="298" r:id="rId55"/>
    <p:sldId id="299" r:id="rId56"/>
    <p:sldId id="300" r:id="rId57"/>
    <p:sldId id="301" r:id="rId58"/>
    <p:sldId id="304" r:id="rId59"/>
    <p:sldId id="305" r:id="rId60"/>
    <p:sldId id="306" r:id="rId61"/>
    <p:sldId id="309" r:id="rId62"/>
    <p:sldId id="310" r:id="rId63"/>
    <p:sldId id="307" r:id="rId64"/>
    <p:sldId id="308" r:id="rId65"/>
    <p:sldId id="311" r:id="rId66"/>
    <p:sldId id="329" r:id="rId67"/>
    <p:sldId id="312" r:id="rId68"/>
    <p:sldId id="313" r:id="rId69"/>
    <p:sldId id="314" r:id="rId70"/>
    <p:sldId id="316" r:id="rId71"/>
    <p:sldId id="318" r:id="rId72"/>
    <p:sldId id="319" r:id="rId73"/>
    <p:sldId id="320" r:id="rId74"/>
    <p:sldId id="322" r:id="rId75"/>
    <p:sldId id="321" r:id="rId76"/>
    <p:sldId id="317" r:id="rId77"/>
    <p:sldId id="315" r:id="rId78"/>
  </p:sldIdLst>
  <p:sldSz cx="9144000" cy="6858000" type="screen4x3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FF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8" d="100"/>
          <a:sy n="58" d="100"/>
        </p:scale>
        <p:origin x="-798" y="-9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17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76" Type="http://schemas.openxmlformats.org/officeDocument/2006/relationships/slide" Target="slides/slide73.xml"/><Relationship Id="rId84" Type="http://schemas.openxmlformats.org/officeDocument/2006/relationships/tableStyles" Target="tableStyle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400800" y="8750300"/>
            <a:ext cx="38735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>
              <a:defRPr/>
            </a:pPr>
            <a:fld id="{59C28C3F-693D-416D-AF67-1EC09B380F82}" type="slidenum">
              <a:rPr lang="en-US">
                <a:latin typeface="Times New Roman" charset="0"/>
              </a:rPr>
              <a:pPr algn="r"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2749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6627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400800" y="8750300"/>
            <a:ext cx="38735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>
              <a:defRPr/>
            </a:pPr>
            <a:fld id="{C26B9714-067F-40D5-8AE2-61908FBB6D16}" type="slidenum">
              <a:rPr lang="en-US">
                <a:latin typeface="Times New Roman" charset="0"/>
              </a:rPr>
              <a:pPr algn="r"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6027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276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2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F2489-40DE-4D6F-AB8E-B6360AC7339C}" type="datetimeFigureOut">
              <a:rPr lang="en-US"/>
              <a:pPr>
                <a:defRPr/>
              </a:pPr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2AE6E-3B04-4B4D-96BD-876A176BBB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0744B0-DA4E-479F-A00A-332F5853B212}" type="datetimeFigureOut">
              <a:rPr lang="en-US"/>
              <a:pPr>
                <a:defRPr/>
              </a:pPr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08493C-1A1D-40E1-A4EE-D91AEF7E5C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17C76F-2E86-40BA-9EAB-A66D2A643C91}" type="datetimeFigureOut">
              <a:rPr lang="en-US"/>
              <a:pPr>
                <a:defRPr/>
              </a:pPr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58E17A-16BF-4B6C-8B5D-E10A76A9FE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ED7DDE-7D5D-40E9-9639-7699E40305A8}" type="datetimeFigureOut">
              <a:rPr lang="en-US"/>
              <a:pPr>
                <a:defRPr/>
              </a:pPr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801C15-1EBA-47CE-A496-E3F04BBE1C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FA847-6AF0-4B96-96DF-A22222FFAEF6}" type="datetimeFigureOut">
              <a:rPr lang="en-US"/>
              <a:pPr>
                <a:defRPr/>
              </a:pPr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E75CAB-E157-4AEF-952B-BA30C1BD9A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17980-578C-4797-974F-6F0036F52257}" type="datetimeFigureOut">
              <a:rPr lang="en-US"/>
              <a:pPr>
                <a:defRPr/>
              </a:pPr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B5E59B-2A97-41EF-B220-4D2D8A15F7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CD3FF5-D4C3-4073-B43D-369F4203EACD}" type="datetimeFigureOut">
              <a:rPr lang="en-US"/>
              <a:pPr>
                <a:defRPr/>
              </a:pPr>
              <a:t>4/23/2017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4671A-985F-4AC6-860E-3985512208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8D5A29-2A38-4894-867D-6C42C2E0B966}" type="datetimeFigureOut">
              <a:rPr lang="en-US"/>
              <a:pPr>
                <a:defRPr/>
              </a:pPr>
              <a:t>4/23/2017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910D6-A8E8-4986-B52F-419300DEDF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23E294-ECD1-4760-AD8B-9F7E6A31E0CB}" type="datetimeFigureOut">
              <a:rPr lang="en-US"/>
              <a:pPr>
                <a:defRPr/>
              </a:pPr>
              <a:t>4/23/2017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52AB05-6629-457E-A919-F28E2025BE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FBA7EE-AA79-43ED-998D-0EA4CFB796D3}" type="datetimeFigureOut">
              <a:rPr lang="en-US"/>
              <a:pPr>
                <a:defRPr/>
              </a:pPr>
              <a:t>4/23/2017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3EC6D-8AE0-4031-AF46-746D0E95FA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93DF7B-EF12-4756-9949-3799CFF08AFE}" type="datetimeFigureOut">
              <a:rPr lang="en-US"/>
              <a:pPr>
                <a:defRPr/>
              </a:pPr>
              <a:t>4/23/2017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5C9BDC-5FCB-4D6F-9213-3E4FE57296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711EF-43BF-4E8B-8283-8D368C454195}" type="datetimeFigureOut">
              <a:rPr lang="en-US"/>
              <a:pPr>
                <a:defRPr/>
              </a:pPr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509703-0989-47BB-94F0-51821302ED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95D6B-6BCE-42F0-8CFE-ABBDAA6DE296}" type="datetimeFigureOut">
              <a:rPr lang="en-US"/>
              <a:pPr>
                <a:defRPr/>
              </a:pPr>
              <a:t>4/23/2017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D34C3E-33AD-40D6-ABB9-9E1A4FD160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44ABA2-460B-49E8-B592-2D0D708AF99E}" type="datetimeFigureOut">
              <a:rPr lang="en-US"/>
              <a:pPr>
                <a:defRPr/>
              </a:pPr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25F22-C70F-4345-82C3-2B893F1F3F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7436BE-6538-451A-B0A4-8FBF3F6B20BE}" type="datetimeFigureOut">
              <a:rPr lang="en-US"/>
              <a:pPr>
                <a:defRPr/>
              </a:pPr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426D65-4F7F-4196-988D-B247B6CCFE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0EED7DDE-7D5D-40E9-9639-7699E40305A8}" type="datetimeFigureOut">
              <a:rPr lang="en-US" smtClean="0"/>
              <a:pPr>
                <a:defRPr/>
              </a:pPr>
              <a:t>4/23/2017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94801C15-1EBA-47CE-A496-E3F04BBE1C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CA2FA847-6AF0-4B96-96DF-A22222FFAEF6}" type="datetimeFigureOut">
              <a:rPr lang="en-US" smtClean="0"/>
              <a:pPr>
                <a:defRPr/>
              </a:pPr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5E75CAB-E157-4AEF-952B-BA30C1BD9A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1B17980-578C-4797-974F-6F0036F52257}" type="datetimeFigureOut">
              <a:rPr lang="en-US" smtClean="0"/>
              <a:pPr>
                <a:defRPr/>
              </a:pPr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6B5E59B-2A97-41EF-B220-4D2D8A15F7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DCD3FF5-D4C3-4073-B43D-369F4203EACD}" type="datetimeFigureOut">
              <a:rPr lang="en-US" smtClean="0"/>
              <a:pPr>
                <a:defRPr/>
              </a:pPr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414671A-985F-4AC6-860E-3985512208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6C8D5A29-2A38-4894-867D-6C42C2E0B966}" type="datetimeFigureOut">
              <a:rPr lang="en-US" smtClean="0"/>
              <a:pPr>
                <a:defRPr/>
              </a:pPr>
              <a:t>4/23/2017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73910D6-A8E8-4986-B52F-419300DEDF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223E294-ECD1-4760-AD8B-9F7E6A31E0CB}" type="datetimeFigureOut">
              <a:rPr lang="en-US" smtClean="0"/>
              <a:pPr>
                <a:defRPr/>
              </a:pPr>
              <a:t>4/23/2017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152AB05-6629-457E-A919-F28E2025BE8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8FBA7EE-AA79-43ED-998D-0EA4CFB796D3}" type="datetimeFigureOut">
              <a:rPr lang="en-US" smtClean="0"/>
              <a:pPr>
                <a:defRPr/>
              </a:pPr>
              <a:t>4/23/2017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983EC6D-8AE0-4031-AF46-746D0E95FA2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0910E1-5B78-46F2-A001-744F23D85187}" type="datetimeFigureOut">
              <a:rPr lang="en-US"/>
              <a:pPr>
                <a:defRPr/>
              </a:pPr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CD1496-25F4-40E0-9AC4-6D6D427BD6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fld id="{8893DF7B-EF12-4756-9949-3799CFF08AFE}" type="datetimeFigureOut">
              <a:rPr lang="en-US" smtClean="0"/>
              <a:pPr>
                <a:defRPr/>
              </a:pPr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15C9BDC-5FCB-4D6F-9213-3E4FE57296D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03B95D6B-6BCE-42F0-8CFE-ABBDAA6DE296}" type="datetimeFigureOut">
              <a:rPr lang="en-US" smtClean="0"/>
              <a:pPr>
                <a:defRPr/>
              </a:pPr>
              <a:t>4/23/2017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13D34C3E-33AD-40D6-ABB9-9E1A4FD160F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8E44ABA2-460B-49E8-B592-2D0D708AF99E}" type="datetimeFigureOut">
              <a:rPr lang="en-US" smtClean="0"/>
              <a:pPr>
                <a:defRPr/>
              </a:pPr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E025F22-C70F-4345-82C3-2B893F1F3FA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5B7436BE-6538-451A-B0A4-8FBF3F6B20BE}" type="datetimeFigureOut">
              <a:rPr lang="en-US" smtClean="0"/>
              <a:pPr>
                <a:defRPr/>
              </a:pPr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C426D65-4F7F-4196-988D-B247B6CCFE3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2DA400-C56B-420B-A102-5C653DC894A2}" type="datetimeFigureOut">
              <a:rPr lang="en-US"/>
              <a:pPr>
                <a:defRPr/>
              </a:pPr>
              <a:t>4/23/2017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E8C70F-3B44-4E1E-B3D3-BEACA5B2F0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AD71BC-7B72-459A-8A9D-CCEE151EC926}" type="datetimeFigureOut">
              <a:rPr lang="en-US"/>
              <a:pPr>
                <a:defRPr/>
              </a:pPr>
              <a:t>4/23/2017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EF8AC4-DD5B-4DCE-9460-0AE2D89DDA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A703E-EB75-49E5-A2D1-7BFBACF4BF2D}" type="datetimeFigureOut">
              <a:rPr lang="en-US"/>
              <a:pPr>
                <a:defRPr/>
              </a:pPr>
              <a:t>4/23/2017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A7489F-171B-4721-BB73-3412426F27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913C63-B031-400F-BFC0-4BF6A1E81E36}" type="datetimeFigureOut">
              <a:rPr lang="en-US"/>
              <a:pPr>
                <a:defRPr/>
              </a:pPr>
              <a:t>4/23/2017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8A841-CE38-4B25-B499-5820222F20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A9F87D-DF8B-47F5-97D7-4B5258398FD8}" type="datetimeFigureOut">
              <a:rPr lang="en-US"/>
              <a:pPr>
                <a:defRPr/>
              </a:pPr>
              <a:t>4/23/2017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96F82D-912C-4E2A-9A0F-E1EF02E439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E7C88-2884-41C1-8123-E4D14E1B6484}" type="datetimeFigureOut">
              <a:rPr lang="en-US"/>
              <a:pPr>
                <a:defRPr/>
              </a:pPr>
              <a:t>4/23/2017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2763EC-2D44-455D-9D88-2F3DE9BE80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D5DEE640-51DE-427F-B715-8C1971D8DD05}" type="datetimeFigureOut">
              <a:rPr lang="en-US"/>
              <a:pPr>
                <a:defRPr/>
              </a:pPr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B0EBDC50-6AC6-49FF-ACA1-100190CE59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AD6C7467-B5A2-489B-AC6C-796001DD67DA}" type="datetimeFigureOut">
              <a:rPr lang="en-US"/>
              <a:pPr>
                <a:defRPr/>
              </a:pPr>
              <a:t>4/23/2017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326526F1-7126-4AB6-A648-0EC7C63F56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D5DEE640-51DE-427F-B715-8C1971D8DD05}" type="datetimeFigureOut">
              <a:rPr lang="en-US" smtClean="0"/>
              <a:pPr>
                <a:defRPr/>
              </a:pPr>
              <a:t>4/23/2017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B0EBDC50-6AC6-49FF-ACA1-100190CE59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imponderablethings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4" Type="http://schemas.openxmlformats.org/officeDocument/2006/relationships/hyperlink" Target="https://www.youtube.com/watch?v=Lx9zgZCMqXE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igital_Signature_Algorithm#Parameter_generation" TargetMode="External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743200"/>
            <a:ext cx="7162800" cy="2971800"/>
          </a:xfrm>
        </p:spPr>
        <p:txBody>
          <a:bodyPr>
            <a:normAutofit lnSpcReduction="10000"/>
          </a:bodyPr>
          <a:lstStyle/>
          <a:p>
            <a:pPr algn="ctr">
              <a:buFont typeface="Monotype Sorts" pitchFamily="2" charset="2"/>
              <a:buNone/>
              <a:defRPr/>
            </a:pPr>
            <a:r>
              <a:rPr lang="en-US" sz="3600" dirty="0" smtClean="0">
                <a:latin typeface="Arial" pitchFamily="34" charset="0"/>
              </a:rPr>
              <a:t>Professor Clark Elliott</a:t>
            </a:r>
          </a:p>
          <a:p>
            <a:pPr algn="ctr">
              <a:buFont typeface="Monotype Sorts" pitchFamily="2" charset="2"/>
              <a:buNone/>
              <a:defRPr/>
            </a:pPr>
            <a:endParaRPr lang="en-US" sz="3600" dirty="0" smtClean="0">
              <a:latin typeface="Arial" pitchFamily="34" charset="0"/>
            </a:endParaRPr>
          </a:p>
          <a:p>
            <a:pPr algn="ctr">
              <a:buFont typeface="Monotype Sorts" pitchFamily="2" charset="2"/>
              <a:buNone/>
              <a:defRPr/>
            </a:pPr>
            <a:r>
              <a:rPr lang="en-US" sz="3600" dirty="0" smtClean="0">
                <a:latin typeface="Arial" pitchFamily="34" charset="0"/>
              </a:rPr>
              <a:t>DePaul University</a:t>
            </a:r>
          </a:p>
          <a:p>
            <a:pPr algn="ctr">
              <a:buFont typeface="Monotype Sorts" pitchFamily="2" charset="2"/>
              <a:buNone/>
              <a:defRPr/>
            </a:pPr>
            <a:r>
              <a:rPr lang="en-US" sz="3600" dirty="0" smtClean="0">
                <a:latin typeface="Arial" pitchFamily="34" charset="0"/>
              </a:rPr>
              <a:t>CSC208</a:t>
            </a:r>
          </a:p>
          <a:p>
            <a:pPr algn="ctr">
              <a:buFont typeface="Monotype Sorts" pitchFamily="2" charset="2"/>
              <a:buNone/>
              <a:defRPr/>
            </a:pPr>
            <a:r>
              <a:rPr lang="en-US" sz="3600" dirty="0" smtClean="0">
                <a:latin typeface="Arial" pitchFamily="34" charset="0"/>
              </a:rPr>
              <a:t>2.0</a:t>
            </a:r>
          </a:p>
          <a:p>
            <a:pPr algn="ctr">
              <a:buFont typeface="Monotype Sorts" pitchFamily="2" charset="2"/>
              <a:buNone/>
              <a:defRPr/>
            </a:pPr>
            <a:endParaRPr lang="en-US" sz="3600" dirty="0" smtClean="0">
              <a:latin typeface="Arial" pitchFamily="34" charset="0"/>
            </a:endParaRPr>
          </a:p>
          <a:p>
            <a:pPr algn="ctr">
              <a:buFont typeface="Monotype Sorts" pitchFamily="2" charset="2"/>
              <a:buNone/>
              <a:defRPr/>
            </a:pPr>
            <a:endParaRPr lang="en-US" sz="4400" dirty="0" smtClean="0">
              <a:latin typeface="Arial" pitchFamily="34" charset="0"/>
            </a:endParaRPr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990600"/>
            <a:ext cx="6838950" cy="10033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6000" dirty="0" err="1" smtClean="0">
                <a:latin typeface="Arial" pitchFamily="34" charset="0"/>
              </a:rPr>
              <a:t>BitCoin</a:t>
            </a:r>
            <a:r>
              <a:rPr lang="en-US" sz="6000" dirty="0" smtClean="0">
                <a:latin typeface="Arial" pitchFamily="34" charset="0"/>
              </a:rPr>
              <a:t> Notes</a:t>
            </a:r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46408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600" dirty="0" smtClean="0">
                <a:latin typeface="Arial" pitchFamily="34" charset="0"/>
              </a:rPr>
              <a:t>Durable, portable (iron is not good!), divisible (gold yes, diamonds no), </a:t>
            </a:r>
            <a:r>
              <a:rPr lang="en-US" sz="3600" dirty="0" smtClean="0">
                <a:latin typeface="Arial" pitchFamily="34" charset="0"/>
              </a:rPr>
              <a:t>intrinsic </a:t>
            </a:r>
            <a:r>
              <a:rPr lang="en-US" sz="3600" dirty="0" smtClean="0">
                <a:latin typeface="Arial" pitchFamily="34" charset="0"/>
              </a:rPr>
              <a:t>value, fungible, </a:t>
            </a:r>
            <a:r>
              <a:rPr lang="en-US" sz="3600" dirty="0" smtClean="0">
                <a:latin typeface="Arial" pitchFamily="34" charset="0"/>
              </a:rPr>
              <a:t>scarce</a:t>
            </a:r>
          </a:p>
          <a:p>
            <a:pPr>
              <a:defRPr/>
            </a:pPr>
            <a:endParaRPr lang="en-US" sz="3600" dirty="0" smtClean="0">
              <a:latin typeface="Arial" pitchFamily="34" charset="0"/>
            </a:endParaRPr>
          </a:p>
          <a:p>
            <a:pPr>
              <a:defRPr/>
            </a:pPr>
            <a:r>
              <a:rPr lang="en-US" sz="3600" dirty="0" err="1" smtClean="0">
                <a:latin typeface="Arial" pitchFamily="34" charset="0"/>
              </a:rPr>
              <a:t>BitCoin</a:t>
            </a:r>
            <a:r>
              <a:rPr lang="en-US" sz="3600" dirty="0" smtClean="0">
                <a:latin typeface="Arial" pitchFamily="34" charset="0"/>
              </a:rPr>
              <a:t> has all these properties except </a:t>
            </a:r>
            <a:r>
              <a:rPr lang="en-US" sz="3600" dirty="0" smtClean="0">
                <a:latin typeface="Arial" pitchFamily="34" charset="0"/>
              </a:rPr>
              <a:t>intrinsic </a:t>
            </a:r>
            <a:r>
              <a:rPr lang="en-US" sz="3600" dirty="0" smtClean="0">
                <a:latin typeface="Arial" pitchFamily="34" charset="0"/>
              </a:rPr>
              <a:t>value</a:t>
            </a:r>
            <a:r>
              <a:rPr lang="en-US" sz="3200" dirty="0" smtClean="0">
                <a:latin typeface="Arial" pitchFamily="34" charset="0"/>
              </a:rPr>
              <a:t>.</a:t>
            </a:r>
            <a:endParaRPr lang="en-US" sz="3200" dirty="0">
              <a:latin typeface="Arial" pitchFamily="34" charset="0"/>
            </a:endParaRP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6838950" cy="76687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latin typeface="Arial" pitchFamily="34" charset="0"/>
              </a:rPr>
              <a:t>Properties of Money</a:t>
            </a:r>
          </a:p>
        </p:txBody>
      </p:sp>
    </p:spTree>
    <p:extLst>
      <p:ext uri="{BB962C8B-B14F-4D97-AF65-F5344CB8AC3E}">
        <p14:creationId xmlns:p14="http://schemas.microsoft.com/office/powerpoint/2010/main" val="159182008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3200" dirty="0" smtClean="0">
                <a:latin typeface="Arial" pitchFamily="34" charset="0"/>
              </a:rPr>
              <a:t>Paper </a:t>
            </a:r>
            <a:r>
              <a:rPr lang="en-US" sz="3200" dirty="0" smtClean="0">
                <a:latin typeface="Arial" pitchFamily="34" charset="0"/>
              </a:rPr>
              <a:t>money comes from receipts for a jeweler keeping your gold safe for you. Easier just to trade the receipts than retrieve the gold and trade</a:t>
            </a:r>
            <a:r>
              <a:rPr lang="en-US" sz="3200" dirty="0" smtClean="0">
                <a:latin typeface="Arial" pitchFamily="34" charset="0"/>
              </a:rPr>
              <a:t>.</a:t>
            </a:r>
          </a:p>
          <a:p>
            <a:pPr>
              <a:defRPr/>
            </a:pPr>
            <a:endParaRPr lang="en-US" sz="3200" dirty="0" smtClean="0">
              <a:latin typeface="Arial" pitchFamily="34" charset="0"/>
            </a:endParaRPr>
          </a:p>
          <a:p>
            <a:pPr>
              <a:defRPr/>
            </a:pPr>
            <a:r>
              <a:rPr lang="en-US" sz="3200" dirty="0" smtClean="0">
                <a:latin typeface="Arial" pitchFamily="34" charset="0"/>
              </a:rPr>
              <a:t>Inflation: Governments print their own money. Need to pay debts from over-spending so just print more money. Hence all </a:t>
            </a:r>
            <a:r>
              <a:rPr lang="en-US" sz="3200" dirty="0" smtClean="0">
                <a:latin typeface="Arial" pitchFamily="34" charset="0"/>
              </a:rPr>
              <a:t>existing [dollars</a:t>
            </a:r>
            <a:r>
              <a:rPr lang="en-US" sz="3200" dirty="0" smtClean="0">
                <a:latin typeface="Arial" pitchFamily="34" charset="0"/>
              </a:rPr>
              <a:t>] </a:t>
            </a:r>
            <a:r>
              <a:rPr lang="en-US" sz="3200" dirty="0" smtClean="0">
                <a:latin typeface="Arial" pitchFamily="34" charset="0"/>
              </a:rPr>
              <a:t>ar</a:t>
            </a:r>
            <a:r>
              <a:rPr lang="en-US" sz="3200" dirty="0" smtClean="0">
                <a:latin typeface="Arial" pitchFamily="34" charset="0"/>
              </a:rPr>
              <a:t>e devalued.</a:t>
            </a:r>
            <a:endParaRPr lang="en-US" sz="3200" dirty="0" smtClean="0">
              <a:latin typeface="Arial" pitchFamily="34" charset="0"/>
            </a:endParaRP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6838950" cy="76687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latin typeface="Arial" pitchFamily="34" charset="0"/>
              </a:rPr>
              <a:t>Properties of Money</a:t>
            </a:r>
          </a:p>
        </p:txBody>
      </p:sp>
    </p:spTree>
    <p:extLst>
      <p:ext uri="{BB962C8B-B14F-4D97-AF65-F5344CB8AC3E}">
        <p14:creationId xmlns:p14="http://schemas.microsoft.com/office/powerpoint/2010/main" val="9401970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sz="3200" dirty="0" smtClean="0">
                <a:latin typeface="Arial" pitchFamily="34" charset="0"/>
              </a:rPr>
              <a:t>1.5 </a:t>
            </a:r>
            <a:r>
              <a:rPr lang="en-US" sz="3200" dirty="0" smtClean="0">
                <a:latin typeface="Arial" pitchFamily="34" charset="0"/>
              </a:rPr>
              <a:t>trillion dollars available in 1980. 10 trillion in 2013 (that we know of). </a:t>
            </a:r>
            <a:r>
              <a:rPr lang="en-US" sz="3200" dirty="0" smtClean="0">
                <a:latin typeface="Arial" pitchFamily="34" charset="0"/>
              </a:rPr>
              <a:t>Counterfeiting?</a:t>
            </a:r>
          </a:p>
          <a:p>
            <a:pPr>
              <a:defRPr/>
            </a:pPr>
            <a:endParaRPr lang="en-US" sz="3200" dirty="0" smtClean="0">
              <a:latin typeface="Arial" pitchFamily="34" charset="0"/>
            </a:endParaRPr>
          </a:p>
          <a:p>
            <a:pPr>
              <a:defRPr/>
            </a:pPr>
            <a:r>
              <a:rPr lang="en-US" sz="3200" dirty="0" smtClean="0">
                <a:latin typeface="Arial" pitchFamily="34" charset="0"/>
              </a:rPr>
              <a:t>BTC </a:t>
            </a:r>
            <a:r>
              <a:rPr lang="en-US" sz="3200" dirty="0" smtClean="0">
                <a:latin typeface="Arial" pitchFamily="34" charset="0"/>
              </a:rPr>
              <a:t>value is set only by market. No </a:t>
            </a:r>
            <a:r>
              <a:rPr lang="en-US" sz="3200" dirty="0" smtClean="0">
                <a:latin typeface="Arial" pitchFamily="34" charset="0"/>
              </a:rPr>
              <a:t>counterfeiting</a:t>
            </a:r>
            <a:r>
              <a:rPr lang="en-US" sz="3200" dirty="0" smtClean="0">
                <a:latin typeface="Arial" pitchFamily="34" charset="0"/>
              </a:rPr>
              <a:t>, no printing</a:t>
            </a:r>
            <a:r>
              <a:rPr lang="en-US" sz="3200" dirty="0" smtClean="0">
                <a:latin typeface="Arial" pitchFamily="34" charset="0"/>
              </a:rPr>
              <a:t>.</a:t>
            </a:r>
          </a:p>
          <a:p>
            <a:pPr>
              <a:defRPr/>
            </a:pPr>
            <a:endParaRPr lang="en-US" sz="3200" dirty="0" smtClean="0">
              <a:latin typeface="Arial" pitchFamily="34" charset="0"/>
            </a:endParaRPr>
          </a:p>
          <a:p>
            <a:pPr>
              <a:defRPr/>
            </a:pPr>
            <a:r>
              <a:rPr lang="en-US" sz="3200" dirty="0" smtClean="0">
                <a:latin typeface="Arial" pitchFamily="34" charset="0"/>
              </a:rPr>
              <a:t>Might deflate a little as people lose their keys and the associated BTC</a:t>
            </a:r>
            <a:endParaRPr lang="en-US" sz="3200" dirty="0" smtClean="0">
              <a:latin typeface="Arial" pitchFamily="34" charset="0"/>
            </a:endParaRPr>
          </a:p>
          <a:p>
            <a:pPr>
              <a:defRPr/>
            </a:pPr>
            <a:endParaRPr lang="en-US" dirty="0" smtClean="0">
              <a:latin typeface="Arial" pitchFamily="34" charset="0"/>
            </a:endParaRPr>
          </a:p>
          <a:p>
            <a:pPr>
              <a:defRPr/>
            </a:pPr>
            <a:endParaRPr lang="en-US" dirty="0" smtClean="0">
              <a:latin typeface="Arial" pitchFamily="34" charset="0"/>
            </a:endParaRP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6838950" cy="766877"/>
          </a:xfrm>
        </p:spPr>
        <p:txBody>
          <a:bodyPr>
            <a:normAutofit/>
          </a:bodyPr>
          <a:lstStyle/>
          <a:p>
            <a:pPr>
              <a:defRPr/>
            </a:pPr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58580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3600" dirty="0" smtClean="0">
                <a:latin typeface="Arial" pitchFamily="34" charset="0"/>
              </a:rPr>
              <a:t>Standard Chartered Bank, U.K. $250 billion laundering. Fines, but no one in jail</a:t>
            </a:r>
            <a:r>
              <a:rPr lang="en-US" sz="3600" dirty="0" smtClean="0">
                <a:latin typeface="Arial" pitchFamily="34" charset="0"/>
              </a:rPr>
              <a:t>.</a:t>
            </a:r>
          </a:p>
          <a:p>
            <a:pPr>
              <a:defRPr/>
            </a:pPr>
            <a:endParaRPr lang="en-US" sz="3600" dirty="0" smtClean="0">
              <a:latin typeface="Arial" pitchFamily="34" charset="0"/>
            </a:endParaRPr>
          </a:p>
          <a:p>
            <a:pPr>
              <a:defRPr/>
            </a:pPr>
            <a:r>
              <a:rPr lang="en-US" sz="3600" dirty="0" smtClean="0">
                <a:latin typeface="Arial" pitchFamily="34" charset="0"/>
              </a:rPr>
              <a:t>HSBC allegedly laundering $2.3 billion for organized crime. Immunity given. Too big to prosecute</a:t>
            </a:r>
            <a:r>
              <a:rPr lang="en-US" sz="3600" dirty="0" smtClean="0">
                <a:latin typeface="Arial" pitchFamily="34" charset="0"/>
              </a:rPr>
              <a:t>?</a:t>
            </a:r>
          </a:p>
          <a:p>
            <a:pPr>
              <a:defRPr/>
            </a:pPr>
            <a:endParaRPr lang="en-US" sz="3600" dirty="0" smtClean="0">
              <a:latin typeface="Arial" pitchFamily="34" charset="0"/>
            </a:endParaRPr>
          </a:p>
          <a:p>
            <a:pPr>
              <a:defRPr/>
            </a:pPr>
            <a:r>
              <a:rPr lang="en-US" sz="3600" dirty="0" smtClean="0">
                <a:latin typeface="Arial" pitchFamily="34" charset="0"/>
              </a:rPr>
              <a:t>[See slide on bank </a:t>
            </a:r>
            <a:r>
              <a:rPr lang="en-US" sz="3600" dirty="0" err="1" smtClean="0">
                <a:latin typeface="Arial" pitchFamily="34" charset="0"/>
              </a:rPr>
              <a:t>congolmeration</a:t>
            </a:r>
            <a:r>
              <a:rPr lang="en-US" sz="3600" dirty="0" smtClean="0">
                <a:latin typeface="Arial" pitchFamily="34" charset="0"/>
              </a:rPr>
              <a:t>]</a:t>
            </a: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6838950" cy="76687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latin typeface="Arial" pitchFamily="34" charset="0"/>
              </a:rPr>
              <a:t>Existing Money </a:t>
            </a:r>
            <a:r>
              <a:rPr lang="en-US" dirty="0" smtClean="0">
                <a:latin typeface="Arial" pitchFamily="34" charset="0"/>
              </a:rPr>
              <a:t>Laundering</a:t>
            </a:r>
          </a:p>
        </p:txBody>
      </p:sp>
    </p:spTree>
    <p:extLst>
      <p:ext uri="{BB962C8B-B14F-4D97-AF65-F5344CB8AC3E}">
        <p14:creationId xmlns:p14="http://schemas.microsoft.com/office/powerpoint/2010/main" val="180100535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 dirty="0" smtClean="0">
                <a:latin typeface="Arial" pitchFamily="34" charset="0"/>
              </a:rPr>
              <a:t>Politicians likely have nothing to offer </a:t>
            </a:r>
            <a:r>
              <a:rPr lang="en-US" sz="3200" dirty="0" err="1" smtClean="0">
                <a:latin typeface="Arial" pitchFamily="34" charset="0"/>
              </a:rPr>
              <a:t>BitCoin</a:t>
            </a:r>
            <a:r>
              <a:rPr lang="en-US" sz="3200" dirty="0" smtClean="0">
                <a:latin typeface="Arial" pitchFamily="34" charset="0"/>
              </a:rPr>
              <a:t> users. It is all handled by the technology. Thus no reason to get donations from them</a:t>
            </a:r>
            <a:r>
              <a:rPr lang="en-US" sz="3200" dirty="0" smtClean="0">
                <a:latin typeface="Arial" pitchFamily="34" charset="0"/>
              </a:rPr>
              <a:t>.</a:t>
            </a:r>
          </a:p>
          <a:p>
            <a:pPr>
              <a:defRPr/>
            </a:pPr>
            <a:endParaRPr lang="en-US" sz="3200" dirty="0" smtClean="0">
              <a:latin typeface="Arial" pitchFamily="34" charset="0"/>
            </a:endParaRPr>
          </a:p>
          <a:p>
            <a:pPr>
              <a:defRPr/>
            </a:pPr>
            <a:r>
              <a:rPr lang="en-US" sz="3200" dirty="0" smtClean="0">
                <a:latin typeface="Arial" pitchFamily="34" charset="0"/>
              </a:rPr>
              <a:t>$5 million </a:t>
            </a:r>
            <a:r>
              <a:rPr lang="en-US" sz="3200" dirty="0" smtClean="0">
                <a:latin typeface="Arial" pitchFamily="34" charset="0"/>
              </a:rPr>
              <a:t>in BTC </a:t>
            </a:r>
            <a:r>
              <a:rPr lang="en-US" sz="3200" dirty="0" smtClean="0">
                <a:latin typeface="Arial" pitchFamily="34" charset="0"/>
              </a:rPr>
              <a:t>seized </a:t>
            </a:r>
            <a:r>
              <a:rPr lang="en-US" sz="3200" dirty="0" smtClean="0">
                <a:latin typeface="Arial" pitchFamily="34" charset="0"/>
              </a:rPr>
              <a:t>by Homeland Security</a:t>
            </a:r>
            <a:r>
              <a:rPr lang="en-US" sz="3200" dirty="0" smtClean="0">
                <a:latin typeface="Arial" pitchFamily="34" charset="0"/>
              </a:rPr>
              <a:t>.</a:t>
            </a:r>
            <a:endParaRPr lang="en-US" sz="3200" dirty="0" smtClean="0">
              <a:latin typeface="Arial" pitchFamily="34" charset="0"/>
            </a:endParaRP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6838950" cy="76687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latin typeface="Arial" pitchFamily="34" charset="0"/>
              </a:rPr>
              <a:t>Backlash</a:t>
            </a:r>
          </a:p>
        </p:txBody>
      </p:sp>
    </p:spTree>
    <p:extLst>
      <p:ext uri="{BB962C8B-B14F-4D97-AF65-F5344CB8AC3E}">
        <p14:creationId xmlns:p14="http://schemas.microsoft.com/office/powerpoint/2010/main" val="200497404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3200" dirty="0" smtClean="0">
                <a:latin typeface="Arial" pitchFamily="34" charset="0"/>
              </a:rPr>
              <a:t>Thousands </a:t>
            </a:r>
            <a:r>
              <a:rPr lang="en-US" sz="3200" dirty="0" smtClean="0">
                <a:latin typeface="Arial" pitchFamily="34" charset="0"/>
              </a:rPr>
              <a:t>of pages of complex regulations that can be applied more or less ad hoc is always a problem. Can end </a:t>
            </a:r>
            <a:r>
              <a:rPr lang="en-US" sz="3200" dirty="0" err="1" smtClean="0">
                <a:latin typeface="Arial" pitchFamily="34" charset="0"/>
              </a:rPr>
              <a:t>BitCoin</a:t>
            </a:r>
            <a:r>
              <a:rPr lang="en-US" sz="3200" dirty="0" smtClean="0">
                <a:latin typeface="Arial" pitchFamily="34" charset="0"/>
              </a:rPr>
              <a:t> b/c entrenched politics</a:t>
            </a:r>
            <a:r>
              <a:rPr lang="en-US" sz="3200" dirty="0" smtClean="0">
                <a:latin typeface="Arial" pitchFamily="34" charset="0"/>
              </a:rPr>
              <a:t>.</a:t>
            </a:r>
          </a:p>
          <a:p>
            <a:pPr>
              <a:defRPr/>
            </a:pPr>
            <a:endParaRPr lang="en-US" sz="3200" dirty="0" smtClean="0">
              <a:latin typeface="Arial" pitchFamily="34" charset="0"/>
            </a:endParaRPr>
          </a:p>
          <a:p>
            <a:pPr>
              <a:defRPr/>
            </a:pPr>
            <a:r>
              <a:rPr lang="en-US" sz="3200" dirty="0" smtClean="0">
                <a:latin typeface="Arial" pitchFamily="34" charset="0"/>
              </a:rPr>
              <a:t>Banks don’t like competition, and also have a huge burden of regulations</a:t>
            </a:r>
            <a:r>
              <a:rPr lang="en-US" sz="3200" dirty="0" smtClean="0">
                <a:latin typeface="Arial" pitchFamily="34" charset="0"/>
              </a:rPr>
              <a:t>.</a:t>
            </a:r>
          </a:p>
          <a:p>
            <a:pPr>
              <a:defRPr/>
            </a:pPr>
            <a:endParaRPr lang="en-US" sz="3200" dirty="0" smtClean="0">
              <a:latin typeface="Arial" pitchFamily="34" charset="0"/>
            </a:endParaRPr>
          </a:p>
          <a:p>
            <a:pPr>
              <a:defRPr/>
            </a:pPr>
            <a:r>
              <a:rPr lang="en-US" sz="3200" dirty="0" smtClean="0">
                <a:latin typeface="Arial" pitchFamily="34" charset="0"/>
              </a:rPr>
              <a:t>Status quo is of course threatened.</a:t>
            </a: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6838950" cy="766877"/>
          </a:xfrm>
        </p:spPr>
        <p:txBody>
          <a:bodyPr>
            <a:normAutofit/>
          </a:bodyPr>
          <a:lstStyle/>
          <a:p>
            <a:pPr>
              <a:defRPr/>
            </a:pPr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6219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Arial" pitchFamily="34" charset="0"/>
              </a:rPr>
              <a:t>The case can be made that controlling money controls the population</a:t>
            </a:r>
            <a:r>
              <a:rPr lang="en-US" dirty="0" smtClean="0">
                <a:latin typeface="Arial" pitchFamily="34" charset="0"/>
              </a:rPr>
              <a:t>.</a:t>
            </a:r>
          </a:p>
          <a:p>
            <a:pPr>
              <a:defRPr/>
            </a:pPr>
            <a:endParaRPr lang="en-US" dirty="0">
              <a:latin typeface="Arial" pitchFamily="34" charset="0"/>
            </a:endParaRPr>
          </a:p>
          <a:p>
            <a:pPr>
              <a:defRPr/>
            </a:pPr>
            <a:r>
              <a:rPr lang="en-US" dirty="0" smtClean="0">
                <a:latin typeface="Arial" pitchFamily="34" charset="0"/>
              </a:rPr>
              <a:t>Allowing for </a:t>
            </a:r>
            <a:r>
              <a:rPr lang="en-US" dirty="0" smtClean="0">
                <a:latin typeface="Arial" pitchFamily="34" charset="0"/>
              </a:rPr>
              <a:t>money that cannot be controlled by the government means loss of control of the population.</a:t>
            </a:r>
          </a:p>
          <a:p>
            <a:pPr>
              <a:defRPr/>
            </a:pPr>
            <a:endParaRPr lang="en-US" dirty="0">
              <a:latin typeface="Arial" pitchFamily="34" charset="0"/>
            </a:endParaRPr>
          </a:p>
          <a:p>
            <a:pPr>
              <a:defRPr/>
            </a:pPr>
            <a:r>
              <a:rPr lang="en-US" dirty="0" smtClean="0">
                <a:latin typeface="Arial" pitchFamily="34" charset="0"/>
              </a:rPr>
              <a:t>But can shut down the Internet.</a:t>
            </a:r>
          </a:p>
          <a:p>
            <a:pPr>
              <a:defRPr/>
            </a:pPr>
            <a:endParaRPr lang="en-US" dirty="0">
              <a:latin typeface="Arial" pitchFamily="34" charset="0"/>
            </a:endParaRPr>
          </a:p>
          <a:p>
            <a:pPr>
              <a:defRPr/>
            </a:pPr>
            <a:r>
              <a:rPr lang="en-US" dirty="0" smtClean="0">
                <a:latin typeface="Arial" pitchFamily="34" charset="0"/>
              </a:rPr>
              <a:t>How would we do now without online banking?</a:t>
            </a:r>
            <a:endParaRPr lang="en-US" dirty="0" smtClean="0">
              <a:latin typeface="Arial" pitchFamily="34" charset="0"/>
            </a:endParaRPr>
          </a:p>
          <a:p>
            <a:pPr marL="109728" indent="0">
              <a:buNone/>
              <a:defRPr/>
            </a:pPr>
            <a:endParaRPr lang="en-US" dirty="0" smtClean="0">
              <a:latin typeface="Arial" pitchFamily="34" charset="0"/>
            </a:endParaRP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6838950" cy="766877"/>
          </a:xfrm>
        </p:spPr>
        <p:txBody>
          <a:bodyPr>
            <a:normAutofit/>
          </a:bodyPr>
          <a:lstStyle/>
          <a:p>
            <a:pPr>
              <a:defRPr/>
            </a:pPr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86601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500" dirty="0" smtClean="0">
                <a:latin typeface="Arial" pitchFamily="34" charset="0"/>
              </a:rPr>
              <a:t>Does government have a place by setting fair rules against which commerce can push back? Absolutely</a:t>
            </a:r>
            <a:r>
              <a:rPr lang="en-US" sz="3500" dirty="0" smtClean="0">
                <a:latin typeface="Arial" pitchFamily="34" charset="0"/>
              </a:rPr>
              <a:t>!</a:t>
            </a:r>
          </a:p>
          <a:p>
            <a:pPr>
              <a:defRPr/>
            </a:pPr>
            <a:endParaRPr lang="en-US" sz="3500" dirty="0" smtClean="0">
              <a:latin typeface="Arial" pitchFamily="34" charset="0"/>
            </a:endParaRPr>
          </a:p>
          <a:p>
            <a:pPr>
              <a:defRPr/>
            </a:pPr>
            <a:r>
              <a:rPr lang="en-US" sz="3500" dirty="0" smtClean="0">
                <a:latin typeface="Arial" pitchFamily="34" charset="0"/>
              </a:rPr>
              <a:t>What are the ethics of a corporation? </a:t>
            </a:r>
            <a:r>
              <a:rPr lang="en-US" sz="3500" dirty="0" smtClean="0">
                <a:latin typeface="Arial" pitchFamily="34" charset="0"/>
              </a:rPr>
              <a:t>(P</a:t>
            </a:r>
            <a:r>
              <a:rPr lang="en-US" sz="3500" dirty="0" smtClean="0">
                <a:latin typeface="Arial" pitchFamily="34" charset="0"/>
              </a:rPr>
              <a:t>rofit </a:t>
            </a:r>
            <a:r>
              <a:rPr lang="en-US" sz="3500" dirty="0" smtClean="0">
                <a:latin typeface="Arial" pitchFamily="34" charset="0"/>
              </a:rPr>
              <a:t>for the </a:t>
            </a:r>
            <a:r>
              <a:rPr lang="en-US" sz="3500" dirty="0" smtClean="0">
                <a:latin typeface="Arial" pitchFamily="34" charset="0"/>
              </a:rPr>
              <a:t>shareholders) So </a:t>
            </a:r>
            <a:r>
              <a:rPr lang="en-US" sz="3500" dirty="0" smtClean="0">
                <a:latin typeface="Arial" pitchFamily="34" charset="0"/>
              </a:rPr>
              <a:t>for an ethical playing field that benefits society, another body must act.</a:t>
            </a:r>
          </a:p>
          <a:p>
            <a:pPr>
              <a:defRPr/>
            </a:pPr>
            <a:endParaRPr lang="en-US" dirty="0" smtClean="0">
              <a:latin typeface="Arial" pitchFamily="34" charset="0"/>
            </a:endParaRP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6838950" cy="76687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latin typeface="Arial" pitchFamily="34" charset="0"/>
              </a:rPr>
              <a:t>Counterarguments…</a:t>
            </a:r>
          </a:p>
        </p:txBody>
      </p:sp>
    </p:spTree>
    <p:extLst>
      <p:ext uri="{BB962C8B-B14F-4D97-AF65-F5344CB8AC3E}">
        <p14:creationId xmlns:p14="http://schemas.microsoft.com/office/powerpoint/2010/main" val="410161905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600" dirty="0" smtClean="0">
                <a:latin typeface="Arial" pitchFamily="34" charset="0"/>
              </a:rPr>
              <a:t>What </a:t>
            </a:r>
            <a:r>
              <a:rPr lang="en-US" sz="3600" dirty="0" smtClean="0">
                <a:latin typeface="Arial" pitchFamily="34" charset="0"/>
              </a:rPr>
              <a:t>hidden catastrophes might exist in such a new world? Are they worse than what we have now</a:t>
            </a:r>
            <a:r>
              <a:rPr lang="en-US" sz="3600" dirty="0" smtClean="0">
                <a:latin typeface="Arial" pitchFamily="34" charset="0"/>
              </a:rPr>
              <a:t>?</a:t>
            </a:r>
          </a:p>
          <a:p>
            <a:pPr>
              <a:defRPr/>
            </a:pPr>
            <a:endParaRPr lang="en-US" sz="3600" dirty="0" smtClean="0">
              <a:latin typeface="Arial" pitchFamily="34" charset="0"/>
            </a:endParaRPr>
          </a:p>
          <a:p>
            <a:pPr>
              <a:defRPr/>
            </a:pPr>
            <a:r>
              <a:rPr lang="en-US" sz="3600" dirty="0" smtClean="0">
                <a:latin typeface="Arial" pitchFamily="34" charset="0"/>
              </a:rPr>
              <a:t>What happens when nations cannot control their money supply and currency?</a:t>
            </a:r>
          </a:p>
          <a:p>
            <a:pPr>
              <a:defRPr/>
            </a:pPr>
            <a:endParaRPr lang="en-US" dirty="0" smtClean="0">
              <a:latin typeface="Arial" pitchFamily="34" charset="0"/>
            </a:endParaRP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6838950" cy="76687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latin typeface="Arial" pitchFamily="34" charset="0"/>
              </a:rPr>
              <a:t>Counterarguments…</a:t>
            </a:r>
          </a:p>
        </p:txBody>
      </p:sp>
    </p:spTree>
    <p:extLst>
      <p:ext uri="{BB962C8B-B14F-4D97-AF65-F5344CB8AC3E}">
        <p14:creationId xmlns:p14="http://schemas.microsoft.com/office/powerpoint/2010/main" val="371901932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800" dirty="0" smtClean="0">
                <a:latin typeface="Arial" pitchFamily="34" charset="0"/>
              </a:rPr>
              <a:t>Keys work in pairs, make one public and keep the other secret</a:t>
            </a:r>
          </a:p>
          <a:p>
            <a:pPr>
              <a:defRPr/>
            </a:pPr>
            <a:endParaRPr lang="en-US" sz="2800" dirty="0" smtClean="0">
              <a:latin typeface="Arial" pitchFamily="34" charset="0"/>
            </a:endParaRPr>
          </a:p>
          <a:p>
            <a:pPr>
              <a:defRPr/>
            </a:pPr>
            <a:r>
              <a:rPr lang="en-US" sz="2800" dirty="0" smtClean="0">
                <a:latin typeface="Arial" pitchFamily="34" charset="0"/>
              </a:rPr>
              <a:t>Encrypt with one, decrypt with the other.</a:t>
            </a:r>
          </a:p>
          <a:p>
            <a:pPr>
              <a:defRPr/>
            </a:pPr>
            <a:endParaRPr lang="en-US" sz="2800" dirty="0" smtClean="0">
              <a:latin typeface="Arial" pitchFamily="34" charset="0"/>
            </a:endParaRPr>
          </a:p>
          <a:p>
            <a:pPr>
              <a:defRPr/>
            </a:pPr>
            <a:r>
              <a:rPr lang="en-US" sz="2800" dirty="0" smtClean="0">
                <a:latin typeface="Arial" pitchFamily="34" charset="0"/>
              </a:rPr>
              <a:t>Encrypt with a stakeholder’s public key to send them a secur</a:t>
            </a:r>
            <a:r>
              <a:rPr lang="en-US" sz="2800" dirty="0" smtClean="0">
                <a:latin typeface="Arial" pitchFamily="34" charset="0"/>
              </a:rPr>
              <a:t>e message</a:t>
            </a:r>
          </a:p>
          <a:p>
            <a:pPr>
              <a:defRPr/>
            </a:pPr>
            <a:endParaRPr lang="en-US" sz="2800" dirty="0" smtClean="0">
              <a:latin typeface="Arial" pitchFamily="34" charset="0"/>
            </a:endParaRPr>
          </a:p>
          <a:p>
            <a:pPr>
              <a:defRPr/>
            </a:pPr>
            <a:r>
              <a:rPr lang="en-US" sz="2800" dirty="0" smtClean="0">
                <a:latin typeface="Arial" pitchFamily="34" charset="0"/>
              </a:rPr>
              <a:t>Encrypt with secret key to sign a document.</a:t>
            </a:r>
            <a:endParaRPr lang="en-US" sz="2800" dirty="0" smtClean="0">
              <a:latin typeface="Arial" pitchFamily="34" charset="0"/>
            </a:endParaRP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6838950" cy="76687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latin typeface="Arial" pitchFamily="34" charset="0"/>
              </a:rPr>
              <a:t>Public Key Encryption</a:t>
            </a:r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04354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153400" cy="4800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>
                <a:latin typeface="Arial" pitchFamily="34" charset="0"/>
              </a:rPr>
              <a:t>Thanks: </a:t>
            </a:r>
            <a:r>
              <a:rPr lang="en-US" sz="3200" dirty="0">
                <a:latin typeface="Arial" pitchFamily="34" charset="0"/>
                <a:hlinkClick r:id="rId3"/>
              </a:rPr>
              <a:t>http://</a:t>
            </a:r>
            <a:r>
              <a:rPr lang="en-US" sz="3200" dirty="0" smtClean="0">
                <a:latin typeface="Arial" pitchFamily="34" charset="0"/>
                <a:hlinkClick r:id="rId3"/>
              </a:rPr>
              <a:t>imponderablethings.com</a:t>
            </a:r>
            <a:endParaRPr lang="en-US" sz="3200" dirty="0" smtClean="0">
              <a:latin typeface="Arial" pitchFamily="34" charset="0"/>
            </a:endParaRPr>
          </a:p>
          <a:p>
            <a:pPr>
              <a:defRPr/>
            </a:pPr>
            <a:endParaRPr lang="en-US" sz="3600" dirty="0">
              <a:latin typeface="Arial" pitchFamily="34" charset="0"/>
            </a:endParaRPr>
          </a:p>
          <a:p>
            <a:pPr>
              <a:defRPr/>
            </a:pPr>
            <a:r>
              <a:rPr lang="en-US" sz="2400" dirty="0">
                <a:latin typeface="Arial" pitchFamily="34" charset="0"/>
                <a:hlinkClick r:id="rId4"/>
              </a:rPr>
              <a:t>https://</a:t>
            </a:r>
            <a:r>
              <a:rPr lang="en-US" sz="2400" dirty="0" smtClean="0">
                <a:latin typeface="Arial" pitchFamily="34" charset="0"/>
                <a:hlinkClick r:id="rId4"/>
              </a:rPr>
              <a:t>www.youtube.com/watch?v=Lx9zgZCMqXE</a:t>
            </a:r>
            <a:endParaRPr lang="en-US" sz="2400" dirty="0" smtClean="0">
              <a:latin typeface="Arial" pitchFamily="34" charset="0"/>
            </a:endParaRPr>
          </a:p>
          <a:p>
            <a:pPr>
              <a:defRPr/>
            </a:pPr>
            <a:endParaRPr lang="en-US" sz="3600" dirty="0">
              <a:latin typeface="Arial" pitchFamily="34" charset="0"/>
            </a:endParaRPr>
          </a:p>
          <a:p>
            <a:pPr>
              <a:defRPr/>
            </a:pPr>
            <a:endParaRPr lang="en-US" sz="3600" dirty="0" smtClean="0">
              <a:latin typeface="Arial" pitchFamily="34" charset="0"/>
            </a:endParaRP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838950" cy="766877"/>
          </a:xfrm>
        </p:spPr>
        <p:txBody>
          <a:bodyPr>
            <a:normAutofit/>
          </a:bodyPr>
          <a:lstStyle/>
          <a:p>
            <a:pPr>
              <a:defRPr/>
            </a:pPr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29672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153400" cy="4800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 smtClean="0">
                <a:latin typeface="Arial" pitchFamily="34" charset="0"/>
              </a:rPr>
              <a:t>Write “I send this BTC from me to James Wilson” then sign the message with your secret key.</a:t>
            </a:r>
          </a:p>
          <a:p>
            <a:pPr>
              <a:defRPr/>
            </a:pPr>
            <a:endParaRPr lang="en-US" sz="3600" dirty="0">
              <a:latin typeface="Arial" pitchFamily="34" charset="0"/>
            </a:endParaRPr>
          </a:p>
          <a:p>
            <a:pPr>
              <a:defRPr/>
            </a:pPr>
            <a:r>
              <a:rPr lang="en-US" sz="3600" dirty="0" smtClean="0">
                <a:latin typeface="Arial" pitchFamily="34" charset="0"/>
              </a:rPr>
              <a:t>Using your public key, anyone can read the message, which gets put in the shared ledger.</a:t>
            </a:r>
            <a:endParaRPr lang="en-US" sz="3600" dirty="0" smtClean="0">
              <a:latin typeface="Arial" pitchFamily="34" charset="0"/>
            </a:endParaRP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6838950" cy="76687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latin typeface="Arial" pitchFamily="34" charset="0"/>
              </a:rPr>
              <a:t>Spending a </a:t>
            </a:r>
            <a:r>
              <a:rPr lang="en-US" dirty="0" err="1" smtClean="0">
                <a:latin typeface="Arial" pitchFamily="34" charset="0"/>
              </a:rPr>
              <a:t>BitCoin</a:t>
            </a:r>
            <a:r>
              <a:rPr lang="en-US" dirty="0" smtClean="0">
                <a:latin typeface="Arial" pitchFamily="34" charset="0"/>
              </a:rPr>
              <a:t> (BTC)</a:t>
            </a:r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40415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153400" cy="4800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 smtClean="0">
                <a:latin typeface="Arial" pitchFamily="34" charset="0"/>
              </a:rPr>
              <a:t>Information about where the BTC came from which is…</a:t>
            </a:r>
          </a:p>
          <a:p>
            <a:pPr>
              <a:defRPr/>
            </a:pPr>
            <a:endParaRPr lang="en-US" sz="3600" dirty="0">
              <a:latin typeface="Arial" pitchFamily="34" charset="0"/>
            </a:endParaRPr>
          </a:p>
          <a:p>
            <a:pPr>
              <a:defRPr/>
            </a:pPr>
            <a:r>
              <a:rPr lang="en-US" sz="3600" dirty="0" smtClean="0">
                <a:latin typeface="Arial" pitchFamily="34" charset="0"/>
              </a:rPr>
              <a:t>All previous transactions for that BTC</a:t>
            </a:r>
            <a:endParaRPr lang="en-US" sz="3600" dirty="0" smtClean="0">
              <a:latin typeface="Arial" pitchFamily="34" charset="0"/>
            </a:endParaRP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6838950" cy="76687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latin typeface="Arial" pitchFamily="34" charset="0"/>
              </a:rPr>
              <a:t>Your message must include:</a:t>
            </a:r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90462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153400" cy="4800600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sz="3600" dirty="0" smtClean="0">
                <a:latin typeface="Arial" pitchFamily="34" charset="0"/>
              </a:rPr>
              <a:t>Think of everyone having an account balance that is in the single shared ledger.</a:t>
            </a:r>
          </a:p>
          <a:p>
            <a:pPr>
              <a:defRPr/>
            </a:pPr>
            <a:endParaRPr lang="en-US" sz="3600" dirty="0">
              <a:latin typeface="Arial" pitchFamily="34" charset="0"/>
            </a:endParaRPr>
          </a:p>
          <a:p>
            <a:pPr>
              <a:defRPr/>
            </a:pPr>
            <a:r>
              <a:rPr lang="en-US" sz="3600" dirty="0" smtClean="0">
                <a:latin typeface="Arial" pitchFamily="34" charset="0"/>
              </a:rPr>
              <a:t>One person’s balance goes down, another’s goes up by the same amount.</a:t>
            </a:r>
          </a:p>
          <a:p>
            <a:pPr>
              <a:defRPr/>
            </a:pPr>
            <a:endParaRPr lang="en-US" sz="3600" dirty="0">
              <a:latin typeface="Arial" pitchFamily="34" charset="0"/>
            </a:endParaRPr>
          </a:p>
          <a:p>
            <a:pPr>
              <a:defRPr/>
            </a:pPr>
            <a:r>
              <a:rPr lang="en-US" sz="3600" dirty="0" smtClean="0">
                <a:latin typeface="Arial" pitchFamily="34" charset="0"/>
              </a:rPr>
              <a:t>Everyone has access to the same ledger</a:t>
            </a:r>
            <a:endParaRPr lang="en-US" sz="3600" dirty="0" smtClean="0">
              <a:latin typeface="Arial" pitchFamily="34" charset="0"/>
            </a:endParaRP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296150" cy="76687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latin typeface="Arial" pitchFamily="34" charset="0"/>
              </a:rPr>
              <a:t>The shared ledger</a:t>
            </a:r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40402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153400" cy="4800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 smtClean="0">
                <a:latin typeface="Arial" pitchFamily="34" charset="0"/>
              </a:rPr>
              <a:t>Every node in the system gets updated copies of the ledger of verified transactions.</a:t>
            </a:r>
          </a:p>
          <a:p>
            <a:pPr>
              <a:defRPr/>
            </a:pPr>
            <a:endParaRPr lang="en-US" sz="3600" dirty="0">
              <a:latin typeface="Arial" pitchFamily="34" charset="0"/>
            </a:endParaRPr>
          </a:p>
          <a:p>
            <a:pPr>
              <a:defRPr/>
            </a:pPr>
            <a:r>
              <a:rPr lang="en-US" sz="3600" dirty="0" smtClean="0">
                <a:latin typeface="Arial" pitchFamily="34" charset="0"/>
              </a:rPr>
              <a:t>In fact, there are no stakeholders in the ledger, just the public keys of the stakeholders for inputs and outputs to transactions.</a:t>
            </a:r>
            <a:endParaRPr lang="en-US" sz="3600" dirty="0" smtClean="0">
              <a:latin typeface="Arial" pitchFamily="34" charset="0"/>
            </a:endParaRP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6838950" cy="76687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latin typeface="Arial" pitchFamily="34" charset="0"/>
              </a:rPr>
              <a:t>The shared ledger</a:t>
            </a:r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75549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153400" cy="4800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 smtClean="0">
                <a:latin typeface="Arial" pitchFamily="34" charset="0"/>
              </a:rPr>
              <a:t>Examine all transactions (</a:t>
            </a:r>
            <a:r>
              <a:rPr lang="en-US" sz="3600" dirty="0" err="1" smtClean="0">
                <a:latin typeface="Arial" pitchFamily="34" charset="0"/>
              </a:rPr>
              <a:t>txns</a:t>
            </a:r>
            <a:r>
              <a:rPr lang="en-US" sz="3600" dirty="0" smtClean="0">
                <a:latin typeface="Arial" pitchFamily="34" charset="0"/>
              </a:rPr>
              <a:t>) with outputs into your “account”</a:t>
            </a:r>
          </a:p>
          <a:p>
            <a:pPr>
              <a:defRPr/>
            </a:pPr>
            <a:endParaRPr lang="en-US" sz="3600" dirty="0" smtClean="0">
              <a:latin typeface="Arial" pitchFamily="34" charset="0"/>
            </a:endParaRPr>
          </a:p>
          <a:p>
            <a:pPr>
              <a:defRPr/>
            </a:pPr>
            <a:r>
              <a:rPr lang="en-US" sz="3600" dirty="0" smtClean="0">
                <a:latin typeface="Arial" pitchFamily="34" charset="0"/>
              </a:rPr>
              <a:t>Verify inputs to those </a:t>
            </a:r>
            <a:r>
              <a:rPr lang="en-US" sz="3600" dirty="0" err="1" smtClean="0">
                <a:latin typeface="Arial" pitchFamily="34" charset="0"/>
              </a:rPr>
              <a:t>txns</a:t>
            </a:r>
            <a:r>
              <a:rPr lang="en-US" sz="3600" dirty="0" smtClean="0">
                <a:latin typeface="Arial" pitchFamily="34" charset="0"/>
              </a:rPr>
              <a:t> by examining inputs to them, and inputs to those, etc. (all 200 million </a:t>
            </a:r>
            <a:r>
              <a:rPr lang="en-US" sz="3600" dirty="0" err="1" smtClean="0">
                <a:latin typeface="Arial" pitchFamily="34" charset="0"/>
              </a:rPr>
              <a:t>txns</a:t>
            </a:r>
            <a:r>
              <a:rPr lang="en-US" sz="3600" dirty="0" smtClean="0">
                <a:latin typeface="Arial" pitchFamily="34" charset="0"/>
              </a:rPr>
              <a:t>).</a:t>
            </a:r>
            <a:endParaRPr lang="en-US" sz="3600" dirty="0" smtClean="0">
              <a:latin typeface="Arial" pitchFamily="34" charset="0"/>
            </a:endParaRP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219950" cy="76687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latin typeface="Arial" pitchFamily="34" charset="0"/>
              </a:rPr>
              <a:t>To find your balance…</a:t>
            </a:r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85039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153400" cy="4800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 smtClean="0">
                <a:latin typeface="Arial" pitchFamily="34" charset="0"/>
              </a:rPr>
              <a:t>Once the ledger is stable, showing a </a:t>
            </a:r>
            <a:r>
              <a:rPr lang="en-US" sz="3600" dirty="0" err="1" smtClean="0">
                <a:latin typeface="Arial" pitchFamily="34" charset="0"/>
              </a:rPr>
              <a:t>txn</a:t>
            </a:r>
            <a:r>
              <a:rPr lang="en-US" sz="3600" dirty="0" smtClean="0">
                <a:latin typeface="Arial" pitchFamily="34" charset="0"/>
              </a:rPr>
              <a:t> for output from you and input to James Wilson, then he can now spend the BTC.</a:t>
            </a:r>
            <a:endParaRPr lang="en-US" sz="3600" dirty="0" smtClean="0">
              <a:latin typeface="Arial" pitchFamily="34" charset="0"/>
            </a:endParaRP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6838950" cy="766877"/>
          </a:xfrm>
        </p:spPr>
        <p:txBody>
          <a:bodyPr>
            <a:normAutofit/>
          </a:bodyPr>
          <a:lstStyle/>
          <a:p>
            <a:pPr>
              <a:defRPr/>
            </a:pPr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17195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153400" cy="4800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 smtClean="0">
                <a:latin typeface="Arial" pitchFamily="34" charset="0"/>
              </a:rPr>
              <a:t>With real money, or a closed banking system, when money is paid to another it is removed from the spender’s wallet.</a:t>
            </a:r>
          </a:p>
          <a:p>
            <a:pPr>
              <a:defRPr/>
            </a:pPr>
            <a:endParaRPr lang="en-US" sz="3600" dirty="0">
              <a:latin typeface="Arial" pitchFamily="34" charset="0"/>
            </a:endParaRPr>
          </a:p>
          <a:p>
            <a:pPr>
              <a:defRPr/>
            </a:pPr>
            <a:r>
              <a:rPr lang="en-US" sz="3600" dirty="0" smtClean="0">
                <a:latin typeface="Arial" pitchFamily="34" charset="0"/>
              </a:rPr>
              <a:t>With BTC nothing is removed. A number is copied and sent over the Internet.</a:t>
            </a:r>
            <a:endParaRPr lang="en-US" sz="3600" dirty="0" smtClean="0">
              <a:latin typeface="Arial" pitchFamily="34" charset="0"/>
            </a:endParaRP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448550" cy="76687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latin typeface="Arial" pitchFamily="34" charset="0"/>
              </a:rPr>
              <a:t>Not physical coins</a:t>
            </a:r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4838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153400" cy="4800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 smtClean="0">
                <a:latin typeface="Arial" pitchFamily="34" charset="0"/>
              </a:rPr>
              <a:t>Mal, a malicious stakeholder could spend his BTC more than once.</a:t>
            </a:r>
          </a:p>
          <a:p>
            <a:pPr>
              <a:defRPr/>
            </a:pPr>
            <a:endParaRPr lang="en-US" sz="3600" dirty="0">
              <a:latin typeface="Arial" pitchFamily="34" charset="0"/>
            </a:endParaRPr>
          </a:p>
          <a:p>
            <a:pPr>
              <a:defRPr/>
            </a:pPr>
            <a:r>
              <a:rPr lang="en-US" sz="3600" dirty="0" smtClean="0">
                <a:latin typeface="Arial" pitchFamily="34" charset="0"/>
              </a:rPr>
              <a:t>Mal s</a:t>
            </a:r>
            <a:r>
              <a:rPr lang="en-US" sz="3600" dirty="0" smtClean="0">
                <a:latin typeface="Arial" pitchFamily="34" charset="0"/>
              </a:rPr>
              <a:t>ends BTC#7 to Bob. </a:t>
            </a:r>
            <a:r>
              <a:rPr lang="en-US" sz="3600" dirty="0" smtClean="0">
                <a:latin typeface="Arial" pitchFamily="34" charset="0"/>
              </a:rPr>
              <a:t>Bob</a:t>
            </a:r>
            <a:r>
              <a:rPr lang="en-US" sz="3600" dirty="0" smtClean="0">
                <a:latin typeface="Arial" pitchFamily="34" charset="0"/>
              </a:rPr>
              <a:t> sends back the key to an expensive computer game in return.</a:t>
            </a:r>
          </a:p>
          <a:p>
            <a:pPr>
              <a:defRPr/>
            </a:pPr>
            <a:endParaRPr lang="en-US" sz="3600" dirty="0">
              <a:latin typeface="Arial" pitchFamily="34" charset="0"/>
            </a:endParaRPr>
          </a:p>
          <a:p>
            <a:pPr>
              <a:defRPr/>
            </a:pPr>
            <a:r>
              <a:rPr lang="en-US" sz="3600" dirty="0" smtClean="0">
                <a:latin typeface="Arial" pitchFamily="34" charset="0"/>
              </a:rPr>
              <a:t>Then Mal sends BTC#7 to himself.</a:t>
            </a:r>
            <a:endParaRPr lang="en-US" sz="3600" dirty="0" smtClean="0">
              <a:latin typeface="Arial" pitchFamily="34" charset="0"/>
            </a:endParaRP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219950" cy="76687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latin typeface="Arial" pitchFamily="34" charset="0"/>
              </a:rPr>
              <a:t>The double spending problem…</a:t>
            </a:r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41502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153400" cy="4800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>
                <a:latin typeface="Arial" pitchFamily="34" charset="0"/>
              </a:rPr>
              <a:t>M</a:t>
            </a:r>
            <a:r>
              <a:rPr lang="en-US" sz="3600" dirty="0" smtClean="0">
                <a:latin typeface="Arial" pitchFamily="34" charset="0"/>
              </a:rPr>
              <a:t>ost nodes see that Mal is the recipient of BTC#7 so they invalidate the </a:t>
            </a:r>
            <a:r>
              <a:rPr lang="en-US" sz="3600" dirty="0" err="1" smtClean="0">
                <a:latin typeface="Arial" pitchFamily="34" charset="0"/>
              </a:rPr>
              <a:t>txn</a:t>
            </a:r>
            <a:r>
              <a:rPr lang="en-US" sz="3600" dirty="0" smtClean="0">
                <a:latin typeface="Arial" pitchFamily="34" charset="0"/>
              </a:rPr>
              <a:t> that sends BTC#7 to Bob.</a:t>
            </a:r>
          </a:p>
          <a:p>
            <a:pPr>
              <a:defRPr/>
            </a:pPr>
            <a:endParaRPr lang="en-US" sz="3600" dirty="0">
              <a:latin typeface="Arial" pitchFamily="34" charset="0"/>
            </a:endParaRPr>
          </a:p>
          <a:p>
            <a:pPr>
              <a:defRPr/>
            </a:pPr>
            <a:r>
              <a:rPr lang="en-US" sz="3600" dirty="0" smtClean="0">
                <a:latin typeface="Arial" pitchFamily="34" charset="0"/>
              </a:rPr>
              <a:t>The shared ledger settles with Bob out his product, and also his BTC</a:t>
            </a:r>
          </a:p>
          <a:p>
            <a:pPr>
              <a:defRPr/>
            </a:pPr>
            <a:endParaRPr lang="en-US" sz="3600" dirty="0">
              <a:latin typeface="Arial" pitchFamily="34" charset="0"/>
            </a:endParaRPr>
          </a:p>
          <a:p>
            <a:pPr>
              <a:defRPr/>
            </a:pPr>
            <a:r>
              <a:rPr lang="en-US" sz="3600" dirty="0" smtClean="0">
                <a:latin typeface="Arial" pitchFamily="34" charset="0"/>
              </a:rPr>
              <a:t>Mal still owns the BTC</a:t>
            </a:r>
            <a:endParaRPr lang="en-US" sz="3600" dirty="0" smtClean="0">
              <a:latin typeface="Arial" pitchFamily="34" charset="0"/>
            </a:endParaRP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6838950" cy="766877"/>
          </a:xfrm>
        </p:spPr>
        <p:txBody>
          <a:bodyPr>
            <a:normAutofit/>
          </a:bodyPr>
          <a:lstStyle/>
          <a:p>
            <a:pPr>
              <a:defRPr/>
            </a:pPr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62739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153400" cy="4800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 smtClean="0">
                <a:latin typeface="Arial" pitchFamily="34" charset="0"/>
              </a:rPr>
              <a:t>Wait for a while until the ledger settles before sending product or service.</a:t>
            </a:r>
          </a:p>
          <a:p>
            <a:pPr>
              <a:defRPr/>
            </a:pPr>
            <a:endParaRPr lang="en-US" sz="3600" dirty="0">
              <a:latin typeface="Arial" pitchFamily="34" charset="0"/>
            </a:endParaRPr>
          </a:p>
          <a:p>
            <a:pPr>
              <a:defRPr/>
            </a:pPr>
            <a:r>
              <a:rPr lang="en-US" sz="3600" dirty="0" smtClean="0">
                <a:latin typeface="Arial" pitchFamily="34" charset="0"/>
              </a:rPr>
              <a:t>Require a certain amount of expensive “work” to complete a transaction.</a:t>
            </a: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219950" cy="76687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latin typeface="Arial" pitchFamily="34" charset="0"/>
              </a:rPr>
              <a:t>Solution to double spending</a:t>
            </a:r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72094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latin typeface="Arial" pitchFamily="34" charset="0"/>
              </a:rPr>
              <a:t>PayPal—can send money to anyone via email, linked to bank accounts.</a:t>
            </a:r>
            <a:r>
              <a:rPr lang="en-US" dirty="0">
                <a:latin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</a:rPr>
              <a:t>Great boon for online businesses, and people to share money with friends and family.</a:t>
            </a:r>
          </a:p>
          <a:p>
            <a:pPr>
              <a:defRPr/>
            </a:pPr>
            <a:endParaRPr lang="en-US" dirty="0">
              <a:latin typeface="Arial" pitchFamily="34" charset="0"/>
            </a:endParaRPr>
          </a:p>
          <a:p>
            <a:pPr>
              <a:defRPr/>
            </a:pPr>
            <a:r>
              <a:rPr lang="en-US" dirty="0" smtClean="0">
                <a:latin typeface="Arial" pitchFamily="34" charset="0"/>
              </a:rPr>
              <a:t>Credit cards, Debit cards, Google Wallet, </a:t>
            </a:r>
            <a:r>
              <a:rPr lang="en-US" dirty="0" err="1" smtClean="0">
                <a:latin typeface="Arial" pitchFamily="34" charset="0"/>
              </a:rPr>
              <a:t>ApplePay</a:t>
            </a:r>
            <a:r>
              <a:rPr lang="en-US" dirty="0" smtClean="0">
                <a:latin typeface="Arial" pitchFamily="34" charset="0"/>
              </a:rPr>
              <a:t>, etc.</a:t>
            </a:r>
          </a:p>
          <a:p>
            <a:pPr>
              <a:defRPr/>
            </a:pPr>
            <a:endParaRPr lang="en-US" dirty="0">
              <a:latin typeface="Arial" pitchFamily="34" charset="0"/>
            </a:endParaRPr>
          </a:p>
          <a:p>
            <a:pPr>
              <a:defRPr/>
            </a:pPr>
            <a:r>
              <a:rPr lang="en-US" dirty="0" smtClean="0">
                <a:latin typeface="Arial" pitchFamily="34" charset="0"/>
              </a:rPr>
              <a:t>All are cashless transfers of money.</a:t>
            </a: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143750" cy="76687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latin typeface="Arial" pitchFamily="34" charset="0"/>
              </a:rPr>
              <a:t>Cashless electronic payments</a:t>
            </a:r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82387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153400" cy="48006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z="3600" dirty="0" smtClean="0">
                <a:latin typeface="Arial" pitchFamily="34" charset="0"/>
              </a:rPr>
              <a:t>Make it easy to request the work, but expensive to perform it in a way that benefits the system.</a:t>
            </a:r>
          </a:p>
          <a:p>
            <a:pPr>
              <a:defRPr/>
            </a:pPr>
            <a:endParaRPr lang="en-US" sz="3600" dirty="0">
              <a:latin typeface="Arial" pitchFamily="34" charset="0"/>
            </a:endParaRPr>
          </a:p>
          <a:p>
            <a:pPr>
              <a:defRPr/>
            </a:pPr>
            <a:r>
              <a:rPr lang="en-US" sz="3600" dirty="0" smtClean="0">
                <a:latin typeface="Arial" pitchFamily="34" charset="0"/>
              </a:rPr>
              <a:t>Email example: send a request to send, get back a computational problem. Solve the problem, then send the real email</a:t>
            </a:r>
          </a:p>
          <a:p>
            <a:pPr>
              <a:defRPr/>
            </a:pPr>
            <a:endParaRPr lang="en-US" sz="3600" dirty="0">
              <a:latin typeface="Arial" pitchFamily="34" charset="0"/>
            </a:endParaRPr>
          </a:p>
          <a:p>
            <a:pPr>
              <a:defRPr/>
            </a:pPr>
            <a:r>
              <a:rPr lang="en-US" sz="3600" dirty="0" smtClean="0">
                <a:latin typeface="Arial" pitchFamily="34" charset="0"/>
              </a:rPr>
              <a:t>In this way, sending spam soon gets to be un-supportably expensive.</a:t>
            </a:r>
            <a:endParaRPr lang="en-US" sz="3600" dirty="0" smtClean="0">
              <a:latin typeface="Arial" pitchFamily="34" charset="0"/>
            </a:endParaRP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143750" cy="76687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latin typeface="Arial" pitchFamily="34" charset="0"/>
              </a:rPr>
              <a:t>Proof of work concept</a:t>
            </a:r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64203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382000" cy="5029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 smtClean="0">
                <a:latin typeface="Arial" pitchFamily="34" charset="0"/>
              </a:rPr>
              <a:t>50 students in class</a:t>
            </a:r>
          </a:p>
          <a:p>
            <a:pPr>
              <a:defRPr/>
            </a:pPr>
            <a:r>
              <a:rPr lang="en-US" sz="3600" dirty="0" smtClean="0">
                <a:latin typeface="Arial" pitchFamily="34" charset="0"/>
              </a:rPr>
              <a:t>Everyone asks a question of the professor all the time.</a:t>
            </a:r>
          </a:p>
          <a:p>
            <a:pPr>
              <a:defRPr/>
            </a:pPr>
            <a:r>
              <a:rPr lang="en-US" sz="3600" dirty="0" smtClean="0">
                <a:latin typeface="Arial" pitchFamily="34" charset="0"/>
              </a:rPr>
              <a:t>System is overloaded.</a:t>
            </a:r>
          </a:p>
          <a:p>
            <a:pPr marL="109728" indent="0">
              <a:buNone/>
              <a:defRPr/>
            </a:pPr>
            <a:endParaRPr lang="en-US" sz="3600" dirty="0" smtClean="0">
              <a:latin typeface="Arial" pitchFamily="34" charset="0"/>
            </a:endParaRP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372350" cy="76687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latin typeface="Arial" pitchFamily="34" charset="0"/>
              </a:rPr>
              <a:t>Proof of work example</a:t>
            </a:r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80296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382000" cy="5029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 smtClean="0">
                <a:latin typeface="Arial" pitchFamily="34" charset="0"/>
              </a:rPr>
              <a:t>You can still ask a question whenever you want, but now you have to run down 15 flights of Lewis Center stairs and back up first.</a:t>
            </a:r>
          </a:p>
          <a:p>
            <a:pPr>
              <a:defRPr/>
            </a:pPr>
            <a:endParaRPr lang="en-US" sz="3600" dirty="0">
              <a:latin typeface="Arial" pitchFamily="34" charset="0"/>
            </a:endParaRPr>
          </a:p>
          <a:p>
            <a:pPr>
              <a:defRPr/>
            </a:pPr>
            <a:r>
              <a:rPr lang="en-US" sz="3600" dirty="0" smtClean="0">
                <a:latin typeface="Arial" pitchFamily="34" charset="0"/>
              </a:rPr>
              <a:t>Because of the “work” the system becomes stable. Bad actors cannot dominate.</a:t>
            </a: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372350" cy="76687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latin typeface="Arial" pitchFamily="34" charset="0"/>
              </a:rPr>
              <a:t>Proof of work example</a:t>
            </a:r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45346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153400" cy="48006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3600" dirty="0" smtClean="0">
                <a:latin typeface="Arial" pitchFamily="34" charset="0"/>
              </a:rPr>
              <a:t>New </a:t>
            </a:r>
            <a:r>
              <a:rPr lang="en-US" sz="3600" dirty="0" err="1" smtClean="0">
                <a:latin typeface="Arial" pitchFamily="34" charset="0"/>
              </a:rPr>
              <a:t>txns</a:t>
            </a:r>
            <a:r>
              <a:rPr lang="en-US" sz="3600" dirty="0" smtClean="0">
                <a:latin typeface="Arial" pitchFamily="34" charset="0"/>
              </a:rPr>
              <a:t> go into a pool</a:t>
            </a:r>
          </a:p>
          <a:p>
            <a:pPr>
              <a:defRPr/>
            </a:pPr>
            <a:endParaRPr lang="en-US" sz="3600" dirty="0" smtClean="0">
              <a:latin typeface="Arial" pitchFamily="34" charset="0"/>
            </a:endParaRPr>
          </a:p>
          <a:p>
            <a:pPr>
              <a:defRPr/>
            </a:pPr>
            <a:r>
              <a:rPr lang="en-US" sz="3600" dirty="0" smtClean="0">
                <a:latin typeface="Arial" pitchFamily="34" charset="0"/>
              </a:rPr>
              <a:t>Any node can collect a bunch of </a:t>
            </a:r>
            <a:r>
              <a:rPr lang="en-US" sz="3600" dirty="0" err="1" smtClean="0">
                <a:latin typeface="Arial" pitchFamily="34" charset="0"/>
              </a:rPr>
              <a:t>txns</a:t>
            </a:r>
            <a:r>
              <a:rPr lang="en-US" sz="3600" dirty="0" smtClean="0">
                <a:latin typeface="Arial" pitchFamily="34" charset="0"/>
              </a:rPr>
              <a:t> into a block and propose that this be the next block in the verified </a:t>
            </a:r>
            <a:r>
              <a:rPr lang="en-US" sz="3600" dirty="0" err="1" smtClean="0">
                <a:latin typeface="Arial" pitchFamily="34" charset="0"/>
              </a:rPr>
              <a:t>blockchain</a:t>
            </a:r>
            <a:endParaRPr lang="en-US" sz="3600" dirty="0" smtClean="0">
              <a:latin typeface="Arial" pitchFamily="34" charset="0"/>
            </a:endParaRPr>
          </a:p>
          <a:p>
            <a:pPr>
              <a:defRPr/>
            </a:pPr>
            <a:endParaRPr lang="en-US" sz="3600" dirty="0" smtClean="0">
              <a:latin typeface="Arial" pitchFamily="34" charset="0"/>
            </a:endParaRPr>
          </a:p>
          <a:p>
            <a:pPr>
              <a:defRPr/>
            </a:pPr>
            <a:r>
              <a:rPr lang="en-US" sz="3600" dirty="0" smtClean="0">
                <a:latin typeface="Arial" pitchFamily="34" charset="0"/>
              </a:rPr>
              <a:t>But a computational puzzle has to be solved first… it’s a race!</a:t>
            </a:r>
            <a:endParaRPr lang="en-US" sz="3600" dirty="0" smtClean="0">
              <a:latin typeface="Arial" pitchFamily="34" charset="0"/>
            </a:endParaRP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838950" cy="76687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 smtClean="0">
                <a:latin typeface="Arial" pitchFamily="34" charset="0"/>
              </a:rPr>
              <a:t>Blockchains</a:t>
            </a:r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18201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153400" cy="48006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3600" dirty="0" smtClean="0">
                <a:latin typeface="Arial" pitchFamily="34" charset="0"/>
              </a:rPr>
              <a:t>Hash_functionSHA256(</a:t>
            </a:r>
            <a:r>
              <a:rPr lang="en-US" sz="3600" dirty="0" err="1" smtClean="0">
                <a:latin typeface="Arial" pitchFamily="34" charset="0"/>
              </a:rPr>
              <a:t>blocktext</a:t>
            </a:r>
            <a:r>
              <a:rPr lang="en-US" sz="3600" dirty="0" smtClean="0">
                <a:latin typeface="Arial" pitchFamily="34" charset="0"/>
              </a:rPr>
              <a:t> + Y) where Y is a random number.</a:t>
            </a:r>
          </a:p>
          <a:p>
            <a:pPr>
              <a:defRPr/>
            </a:pPr>
            <a:endParaRPr lang="en-US" sz="3600" dirty="0" smtClean="0">
              <a:latin typeface="Arial" pitchFamily="34" charset="0"/>
            </a:endParaRPr>
          </a:p>
          <a:p>
            <a:pPr>
              <a:defRPr/>
            </a:pPr>
            <a:r>
              <a:rPr lang="en-US" sz="3600" dirty="0" smtClean="0">
                <a:latin typeface="Arial" pitchFamily="34" charset="0"/>
              </a:rPr>
              <a:t>If the resulting 32-byte hash is less than N, then you’ve solved the puzzle.</a:t>
            </a:r>
          </a:p>
          <a:p>
            <a:pPr>
              <a:defRPr/>
            </a:pPr>
            <a:endParaRPr lang="en-US" sz="3600" dirty="0">
              <a:latin typeface="Arial" pitchFamily="34" charset="0"/>
            </a:endParaRPr>
          </a:p>
          <a:p>
            <a:pPr>
              <a:defRPr/>
            </a:pPr>
            <a:r>
              <a:rPr lang="en-US" sz="3600" dirty="0" smtClean="0">
                <a:latin typeface="Arial" pitchFamily="34" charset="0"/>
              </a:rPr>
              <a:t>Usually have to guess Y 100 million billion times. This takes CPU time! Lots of “work”!</a:t>
            </a: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838950" cy="76687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latin typeface="Arial" pitchFamily="34" charset="0"/>
              </a:rPr>
              <a:t>The puzzle.</a:t>
            </a:r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91459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09600"/>
            <a:ext cx="8458200" cy="5562600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sz="3600" dirty="0" smtClean="0">
                <a:latin typeface="Arial" pitchFamily="34" charset="0"/>
              </a:rPr>
              <a:t>N is set low enough, and adjusted every two weeks so that it takes the whole </a:t>
            </a:r>
            <a:r>
              <a:rPr lang="en-US" sz="3600" dirty="0" err="1" smtClean="0">
                <a:latin typeface="Arial" pitchFamily="34" charset="0"/>
              </a:rPr>
              <a:t>BitCoin</a:t>
            </a:r>
            <a:r>
              <a:rPr lang="en-US" sz="3600" dirty="0" smtClean="0">
                <a:latin typeface="Arial" pitchFamily="34" charset="0"/>
              </a:rPr>
              <a:t> system about ten minutes to find a solution to the next block puzzle.</a:t>
            </a:r>
          </a:p>
          <a:p>
            <a:pPr>
              <a:defRPr/>
            </a:pPr>
            <a:endParaRPr lang="en-US" sz="3600" dirty="0">
              <a:latin typeface="Arial" pitchFamily="34" charset="0"/>
            </a:endParaRPr>
          </a:p>
          <a:p>
            <a:pPr>
              <a:defRPr/>
            </a:pPr>
            <a:r>
              <a:rPr lang="en-US" sz="3600" dirty="0" smtClean="0">
                <a:latin typeface="Arial" pitchFamily="34" charset="0"/>
              </a:rPr>
              <a:t>If you solve the puzzle first, you are the winner of a race, and you get new BTCs. </a:t>
            </a:r>
          </a:p>
          <a:p>
            <a:pPr>
              <a:defRPr/>
            </a:pPr>
            <a:endParaRPr lang="en-US" sz="3600" dirty="0">
              <a:latin typeface="Arial" pitchFamily="34" charset="0"/>
            </a:endParaRPr>
          </a:p>
          <a:p>
            <a:pPr>
              <a:defRPr/>
            </a:pPr>
            <a:r>
              <a:rPr lang="en-US" sz="3600" dirty="0" smtClean="0">
                <a:latin typeface="Arial" pitchFamily="34" charset="0"/>
              </a:rPr>
              <a:t>Your block is added to the end of the </a:t>
            </a:r>
            <a:r>
              <a:rPr lang="en-US" sz="3600" dirty="0" err="1" smtClean="0">
                <a:latin typeface="Arial" pitchFamily="34" charset="0"/>
              </a:rPr>
              <a:t>blockchain</a:t>
            </a:r>
            <a:r>
              <a:rPr lang="en-US" sz="3600" dirty="0" smtClean="0">
                <a:latin typeface="Arial" pitchFamily="34" charset="0"/>
              </a:rPr>
              <a:t>.</a:t>
            </a:r>
          </a:p>
          <a:p>
            <a:pPr>
              <a:defRPr/>
            </a:pPr>
            <a:endParaRPr lang="en-US" sz="3600" dirty="0">
              <a:latin typeface="Arial" pitchFamily="34" charset="0"/>
            </a:endParaRPr>
          </a:p>
          <a:p>
            <a:pPr>
              <a:defRPr/>
            </a:pPr>
            <a:endParaRPr lang="en-US" sz="3600" dirty="0" smtClean="0">
              <a:latin typeface="Arial" pitchFamily="34" charset="0"/>
            </a:endParaRP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1"/>
            <a:ext cx="304800" cy="152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latin typeface="Arial" pitchFamily="34" charset="0"/>
              </a:rPr>
              <a:t>.</a:t>
            </a:r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95156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153400" cy="48006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3600" dirty="0" smtClean="0">
                <a:latin typeface="Arial" pitchFamily="34" charset="0"/>
              </a:rPr>
              <a:t>When there is a discrepancy the longest chain wins, and all the </a:t>
            </a:r>
            <a:r>
              <a:rPr lang="en-US" sz="3600" dirty="0" err="1" smtClean="0">
                <a:latin typeface="Arial" pitchFamily="34" charset="0"/>
              </a:rPr>
              <a:t>txns</a:t>
            </a:r>
            <a:r>
              <a:rPr lang="en-US" sz="3600" dirty="0" smtClean="0">
                <a:latin typeface="Arial" pitchFamily="34" charset="0"/>
              </a:rPr>
              <a:t> in the other branch of the chain are put back in the unverified pool.</a:t>
            </a:r>
          </a:p>
          <a:p>
            <a:pPr>
              <a:defRPr/>
            </a:pPr>
            <a:endParaRPr lang="en-US" sz="3600" dirty="0">
              <a:latin typeface="Arial" pitchFamily="34" charset="0"/>
            </a:endParaRPr>
          </a:p>
          <a:p>
            <a:pPr>
              <a:defRPr/>
            </a:pPr>
            <a:r>
              <a:rPr lang="en-US" sz="3600" dirty="0" smtClean="0">
                <a:latin typeface="Arial" pitchFamily="34" charset="0"/>
              </a:rPr>
              <a:t>So if Mal steals the BTC from Bob by double spending, she will have to figure out the puzzles for several blocks and create her own chain.</a:t>
            </a:r>
            <a:endParaRPr lang="en-US" sz="3600" dirty="0" smtClean="0">
              <a:latin typeface="Arial" pitchFamily="34" charset="0"/>
            </a:endParaRP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838950" cy="76687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latin typeface="Arial" pitchFamily="34" charset="0"/>
              </a:rPr>
              <a:t>Mal and the double spending</a:t>
            </a:r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97787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153400" cy="4800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 err="1" smtClean="0">
                <a:latin typeface="Arial" pitchFamily="34" charset="0"/>
              </a:rPr>
              <a:t>Mal’s</a:t>
            </a:r>
            <a:r>
              <a:rPr lang="en-US" sz="3600" dirty="0" smtClean="0">
                <a:latin typeface="Arial" pitchFamily="34" charset="0"/>
              </a:rPr>
              <a:t> fake block has the BTC#7 going back to Mal. No BTC is seen as going to Bob.</a:t>
            </a:r>
          </a:p>
          <a:p>
            <a:pPr>
              <a:defRPr/>
            </a:pPr>
            <a:endParaRPr lang="en-US" sz="3600" dirty="0">
              <a:latin typeface="Arial" pitchFamily="34" charset="0"/>
            </a:endParaRPr>
          </a:p>
          <a:p>
            <a:pPr>
              <a:defRPr/>
            </a:pPr>
            <a:r>
              <a:rPr lang="en-US" sz="3600" dirty="0" smtClean="0">
                <a:latin typeface="Arial" pitchFamily="34" charset="0"/>
              </a:rPr>
              <a:t>This block has to be “inserted” into the </a:t>
            </a:r>
            <a:r>
              <a:rPr lang="en-US" sz="3600" dirty="0" err="1" smtClean="0">
                <a:latin typeface="Arial" pitchFamily="34" charset="0"/>
              </a:rPr>
              <a:t>blockchain</a:t>
            </a:r>
            <a:r>
              <a:rPr lang="en-US" sz="3600" dirty="0" smtClean="0">
                <a:latin typeface="Arial" pitchFamily="34" charset="0"/>
              </a:rPr>
              <a:t> that Mal will broadcast to the </a:t>
            </a:r>
            <a:r>
              <a:rPr lang="en-US" sz="3600" dirty="0" err="1" smtClean="0">
                <a:latin typeface="Arial" pitchFamily="34" charset="0"/>
              </a:rPr>
              <a:t>BitCoin</a:t>
            </a:r>
            <a:r>
              <a:rPr lang="en-US" sz="3600" dirty="0" smtClean="0">
                <a:latin typeface="Arial" pitchFamily="34" charset="0"/>
              </a:rPr>
              <a:t> network.</a:t>
            </a:r>
            <a:endParaRPr lang="en-US" sz="3600" dirty="0" smtClean="0">
              <a:latin typeface="Arial" pitchFamily="34" charset="0"/>
            </a:endParaRP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838950" cy="766877"/>
          </a:xfrm>
        </p:spPr>
        <p:txBody>
          <a:bodyPr>
            <a:normAutofit/>
          </a:bodyPr>
          <a:lstStyle/>
          <a:p>
            <a:pPr>
              <a:defRPr/>
            </a:pPr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9448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153400" cy="4800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 smtClean="0">
                <a:latin typeface="Arial" pitchFamily="34" charset="0"/>
              </a:rPr>
              <a:t>But thousands of other specialized computers are all trying to solve the puzzle and claim the next block as well.</a:t>
            </a:r>
          </a:p>
          <a:p>
            <a:pPr>
              <a:defRPr/>
            </a:pPr>
            <a:endParaRPr lang="en-US" sz="3600" dirty="0">
              <a:latin typeface="Arial" pitchFamily="34" charset="0"/>
            </a:endParaRPr>
          </a:p>
          <a:p>
            <a:pPr>
              <a:defRPr/>
            </a:pPr>
            <a:r>
              <a:rPr lang="en-US" sz="3600" dirty="0" smtClean="0">
                <a:latin typeface="Arial" pitchFamily="34" charset="0"/>
              </a:rPr>
              <a:t>Mal has to beat all of them. </a:t>
            </a:r>
            <a:endParaRPr lang="en-US" sz="3600" dirty="0" smtClean="0">
              <a:latin typeface="Arial" pitchFamily="34" charset="0"/>
            </a:endParaRP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838950" cy="76687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latin typeface="Arial" pitchFamily="34" charset="0"/>
              </a:rPr>
              <a:t>The competition</a:t>
            </a:r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16554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153400" cy="48006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3600" dirty="0" smtClean="0">
                <a:latin typeface="Arial" pitchFamily="34" charset="0"/>
              </a:rPr>
              <a:t>If Mal had half of all computers in the whole system, then she would win one block about 50% of the time.</a:t>
            </a:r>
          </a:p>
          <a:p>
            <a:pPr>
              <a:defRPr/>
            </a:pPr>
            <a:endParaRPr lang="en-US" sz="3600" dirty="0">
              <a:latin typeface="Arial" pitchFamily="34" charset="0"/>
            </a:endParaRPr>
          </a:p>
          <a:p>
            <a:pPr>
              <a:defRPr/>
            </a:pPr>
            <a:r>
              <a:rPr lang="en-US" sz="3600" dirty="0" smtClean="0">
                <a:latin typeface="Arial" pitchFamily="34" charset="0"/>
              </a:rPr>
              <a:t>To create a fake </a:t>
            </a:r>
            <a:r>
              <a:rPr lang="en-US" sz="3600" dirty="0" err="1" smtClean="0">
                <a:latin typeface="Arial" pitchFamily="34" charset="0"/>
              </a:rPr>
              <a:t>blockchain</a:t>
            </a:r>
            <a:r>
              <a:rPr lang="en-US" sz="3600" dirty="0" smtClean="0">
                <a:latin typeface="Arial" pitchFamily="34" charset="0"/>
              </a:rPr>
              <a:t> of multiple blocks with all those computers she would still only win 25%, 12.5%, 6.25% of the time, etc. depending on the size of the chain.</a:t>
            </a:r>
            <a:endParaRPr lang="en-US" sz="3600" dirty="0" smtClean="0">
              <a:latin typeface="Arial" pitchFamily="34" charset="0"/>
            </a:endParaRP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838950" cy="76687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latin typeface="Arial" pitchFamily="34" charset="0"/>
              </a:rPr>
              <a:t>How much “work” to win?</a:t>
            </a:r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83120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latin typeface="Arial" pitchFamily="34" charset="0"/>
              </a:rPr>
              <a:t>Like </a:t>
            </a:r>
            <a:r>
              <a:rPr lang="en-US" dirty="0" err="1" smtClean="0">
                <a:latin typeface="Arial" pitchFamily="34" charset="0"/>
              </a:rPr>
              <a:t>BitCoin</a:t>
            </a:r>
            <a:r>
              <a:rPr lang="en-US" dirty="0" smtClean="0">
                <a:latin typeface="Arial" pitchFamily="34" charset="0"/>
              </a:rPr>
              <a:t>, these systems are not directly linked to any real fiat currency.</a:t>
            </a:r>
          </a:p>
          <a:p>
            <a:pPr>
              <a:defRPr/>
            </a:pPr>
            <a:endParaRPr lang="en-US" dirty="0">
              <a:latin typeface="Arial" pitchFamily="34" charset="0"/>
            </a:endParaRPr>
          </a:p>
          <a:p>
            <a:pPr>
              <a:defRPr/>
            </a:pPr>
            <a:r>
              <a:rPr lang="en-US" dirty="0" smtClean="0">
                <a:latin typeface="Arial" pitchFamily="34" charset="0"/>
              </a:rPr>
              <a:t>Value is set by the market like any other commodity. Based on </a:t>
            </a:r>
            <a:r>
              <a:rPr lang="en-US" i="1" dirty="0" smtClean="0">
                <a:latin typeface="Arial" pitchFamily="34" charset="0"/>
              </a:rPr>
              <a:t>agreement</a:t>
            </a:r>
            <a:r>
              <a:rPr lang="en-US" dirty="0" smtClean="0">
                <a:latin typeface="Arial" pitchFamily="34" charset="0"/>
              </a:rPr>
              <a:t> of the value.</a:t>
            </a:r>
          </a:p>
          <a:p>
            <a:pPr>
              <a:defRPr/>
            </a:pPr>
            <a:endParaRPr lang="en-US" dirty="0">
              <a:latin typeface="Arial" pitchFamily="34" charset="0"/>
            </a:endParaRPr>
          </a:p>
          <a:p>
            <a:pPr>
              <a:defRPr/>
            </a:pPr>
            <a:r>
              <a:rPr lang="en-US" dirty="0" smtClean="0">
                <a:latin typeface="Arial" pitchFamily="34" charset="0"/>
              </a:rPr>
              <a:t>Value depends on being able to trade for other currencies, or goods and services.</a:t>
            </a: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143750" cy="76687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latin typeface="Arial" pitchFamily="34" charset="0"/>
              </a:rPr>
              <a:t>Digital currency</a:t>
            </a:r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63465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153400" cy="4800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 smtClean="0">
                <a:latin typeface="Arial" pitchFamily="34" charset="0"/>
              </a:rPr>
              <a:t>Mal plans an attack by creating a fake </a:t>
            </a:r>
            <a:r>
              <a:rPr lang="en-US" sz="3600" dirty="0" err="1" smtClean="0">
                <a:latin typeface="Arial" pitchFamily="34" charset="0"/>
              </a:rPr>
              <a:t>blockchain</a:t>
            </a:r>
            <a:r>
              <a:rPr lang="en-US" sz="3600" dirty="0" smtClean="0">
                <a:latin typeface="Arial" pitchFamily="34" charset="0"/>
              </a:rPr>
              <a:t> over the course of a month…</a:t>
            </a:r>
          </a:p>
          <a:p>
            <a:pPr>
              <a:defRPr/>
            </a:pPr>
            <a:endParaRPr lang="en-US" sz="3600" dirty="0" smtClean="0">
              <a:latin typeface="Arial" pitchFamily="34" charset="0"/>
            </a:endParaRPr>
          </a:p>
          <a:p>
            <a:pPr>
              <a:defRPr/>
            </a:pPr>
            <a:r>
              <a:rPr lang="en-US" sz="3600" dirty="0" smtClean="0">
                <a:latin typeface="Arial" pitchFamily="34" charset="0"/>
              </a:rPr>
              <a:t>She plans to insert the double-spending </a:t>
            </a:r>
            <a:r>
              <a:rPr lang="en-US" sz="3600" dirty="0" err="1" smtClean="0">
                <a:latin typeface="Arial" pitchFamily="34" charset="0"/>
              </a:rPr>
              <a:t>txn</a:t>
            </a:r>
            <a:r>
              <a:rPr lang="en-US" sz="3600" dirty="0" smtClean="0">
                <a:latin typeface="Arial" pitchFamily="34" charset="0"/>
              </a:rPr>
              <a:t> into the fifth most recent block, then dump the </a:t>
            </a:r>
            <a:r>
              <a:rPr lang="en-US" sz="3600" dirty="0" err="1" smtClean="0">
                <a:latin typeface="Arial" pitchFamily="34" charset="0"/>
              </a:rPr>
              <a:t>blockchain</a:t>
            </a:r>
            <a:r>
              <a:rPr lang="en-US" sz="3600" dirty="0" smtClean="0">
                <a:latin typeface="Arial" pitchFamily="34" charset="0"/>
              </a:rPr>
              <a:t> on the BTC network.</a:t>
            </a:r>
            <a:endParaRPr lang="en-US" sz="3600" dirty="0">
              <a:latin typeface="Arial" pitchFamily="34" charset="0"/>
            </a:endParaRP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838950" cy="76687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latin typeface="Arial" pitchFamily="34" charset="0"/>
              </a:rPr>
              <a:t>Prepare ahead of time? No.</a:t>
            </a:r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99595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153400" cy="48006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3600" dirty="0" smtClean="0">
                <a:latin typeface="Arial" pitchFamily="34" charset="0"/>
              </a:rPr>
              <a:t>The hash value of the previous block becomes it’s ID, and this is used as part of the “text” of the next block.</a:t>
            </a:r>
          </a:p>
          <a:p>
            <a:pPr>
              <a:defRPr/>
            </a:pPr>
            <a:endParaRPr lang="en-US" sz="3600" dirty="0">
              <a:latin typeface="Arial" pitchFamily="34" charset="0"/>
            </a:endParaRPr>
          </a:p>
          <a:p>
            <a:pPr>
              <a:defRPr/>
            </a:pPr>
            <a:r>
              <a:rPr lang="en-US" sz="3600" dirty="0" smtClean="0">
                <a:latin typeface="Arial" pitchFamily="34" charset="0"/>
              </a:rPr>
              <a:t>So Mal can’t compute the chain ahead of time.</a:t>
            </a:r>
          </a:p>
          <a:p>
            <a:pPr>
              <a:defRPr/>
            </a:pPr>
            <a:endParaRPr lang="en-US" sz="3600" dirty="0">
              <a:latin typeface="Arial" pitchFamily="34" charset="0"/>
            </a:endParaRPr>
          </a:p>
          <a:p>
            <a:pPr>
              <a:defRPr/>
            </a:pPr>
            <a:r>
              <a:rPr lang="en-US" sz="3600" dirty="0" smtClean="0">
                <a:latin typeface="Arial" pitchFamily="34" charset="0"/>
              </a:rPr>
              <a:t>Mal has too much work to do in too little time!</a:t>
            </a:r>
            <a:endParaRPr lang="en-US" sz="3600" dirty="0" smtClean="0">
              <a:latin typeface="Arial" pitchFamily="34" charset="0"/>
            </a:endParaRP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838950" cy="766877"/>
          </a:xfrm>
        </p:spPr>
        <p:txBody>
          <a:bodyPr>
            <a:normAutofit/>
          </a:bodyPr>
          <a:lstStyle/>
          <a:p>
            <a:pPr>
              <a:defRPr/>
            </a:pPr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4675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153400" cy="4800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 smtClean="0">
                <a:latin typeface="Arial" pitchFamily="34" charset="0"/>
              </a:rPr>
              <a:t>The </a:t>
            </a:r>
            <a:r>
              <a:rPr lang="en-US" sz="3600" dirty="0" err="1" smtClean="0">
                <a:latin typeface="Arial" pitchFamily="34" charset="0"/>
              </a:rPr>
              <a:t>BitCoin</a:t>
            </a:r>
            <a:r>
              <a:rPr lang="en-US" sz="3600" dirty="0" smtClean="0">
                <a:latin typeface="Arial" pitchFamily="34" charset="0"/>
              </a:rPr>
              <a:t> system depends on it being too much work for a bad actor to create fake </a:t>
            </a:r>
            <a:r>
              <a:rPr lang="en-US" sz="3600" dirty="0" err="1" smtClean="0">
                <a:latin typeface="Arial" pitchFamily="34" charset="0"/>
              </a:rPr>
              <a:t>txns</a:t>
            </a:r>
            <a:r>
              <a:rPr lang="en-US" sz="3600" dirty="0" smtClean="0">
                <a:latin typeface="Arial" pitchFamily="34" charset="0"/>
              </a:rPr>
              <a:t> by solving blocks…</a:t>
            </a:r>
          </a:p>
          <a:p>
            <a:pPr>
              <a:defRPr/>
            </a:pPr>
            <a:endParaRPr lang="en-US" sz="3600" dirty="0">
              <a:latin typeface="Arial" pitchFamily="34" charset="0"/>
            </a:endParaRPr>
          </a:p>
          <a:p>
            <a:pPr>
              <a:defRPr/>
            </a:pPr>
            <a:r>
              <a:rPr lang="en-US" sz="3600" dirty="0" smtClean="0">
                <a:latin typeface="Arial" pitchFamily="34" charset="0"/>
              </a:rPr>
              <a:t>…but not too much work for the rest of the system to get each block solved in ten minutes.</a:t>
            </a:r>
            <a:endParaRPr lang="en-US" sz="3600" dirty="0" smtClean="0">
              <a:latin typeface="Arial" pitchFamily="34" charset="0"/>
            </a:endParaRP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838950" cy="766877"/>
          </a:xfrm>
        </p:spPr>
        <p:txBody>
          <a:bodyPr>
            <a:normAutofit/>
          </a:bodyPr>
          <a:lstStyle/>
          <a:p>
            <a:pPr>
              <a:defRPr/>
            </a:pPr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0838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153400" cy="4800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 smtClean="0">
                <a:latin typeface="Arial" pitchFamily="34" charset="0"/>
              </a:rPr>
              <a:t>The farther back in the chain the block containing your </a:t>
            </a:r>
            <a:r>
              <a:rPr lang="en-US" sz="3600" dirty="0" err="1" smtClean="0">
                <a:latin typeface="Arial" pitchFamily="34" charset="0"/>
              </a:rPr>
              <a:t>txn</a:t>
            </a:r>
            <a:r>
              <a:rPr lang="en-US" sz="3600" dirty="0" smtClean="0">
                <a:latin typeface="Arial" pitchFamily="34" charset="0"/>
              </a:rPr>
              <a:t> appears, the less likely a fake chain can be created.</a:t>
            </a:r>
          </a:p>
          <a:p>
            <a:pPr>
              <a:defRPr/>
            </a:pPr>
            <a:endParaRPr lang="en-US" sz="3600" dirty="0">
              <a:latin typeface="Arial" pitchFamily="34" charset="0"/>
            </a:endParaRPr>
          </a:p>
          <a:p>
            <a:pPr>
              <a:defRPr/>
            </a:pPr>
            <a:r>
              <a:rPr lang="en-US" sz="3600" dirty="0" smtClean="0">
                <a:latin typeface="Arial" pitchFamily="34" charset="0"/>
              </a:rPr>
              <a:t>So the longer you wait, the more secure your BTC </a:t>
            </a:r>
            <a:r>
              <a:rPr lang="en-US" sz="3600" dirty="0" err="1" smtClean="0">
                <a:latin typeface="Arial" pitchFamily="34" charset="0"/>
              </a:rPr>
              <a:t>txn</a:t>
            </a:r>
            <a:r>
              <a:rPr lang="en-US" sz="3600" dirty="0" smtClean="0">
                <a:latin typeface="Arial" pitchFamily="34" charset="0"/>
              </a:rPr>
              <a:t> really is.</a:t>
            </a:r>
            <a:endParaRPr lang="en-US" sz="3600" dirty="0" smtClean="0">
              <a:latin typeface="Arial" pitchFamily="34" charset="0"/>
            </a:endParaRP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838950" cy="766877"/>
          </a:xfrm>
        </p:spPr>
        <p:txBody>
          <a:bodyPr>
            <a:normAutofit/>
          </a:bodyPr>
          <a:lstStyle/>
          <a:p>
            <a:pPr>
              <a:defRPr/>
            </a:pPr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58445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153400" cy="4800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 smtClean="0">
                <a:latin typeface="Arial" pitchFamily="34" charset="0"/>
              </a:rPr>
              <a:t>BTC wants to be fast, but also secure</a:t>
            </a:r>
          </a:p>
          <a:p>
            <a:pPr>
              <a:defRPr/>
            </a:pPr>
            <a:endParaRPr lang="en-US" sz="3600" dirty="0">
              <a:latin typeface="Arial" pitchFamily="34" charset="0"/>
            </a:endParaRPr>
          </a:p>
          <a:p>
            <a:pPr>
              <a:defRPr/>
            </a:pPr>
            <a:r>
              <a:rPr lang="en-US" sz="3600" dirty="0" smtClean="0">
                <a:latin typeface="Arial" pitchFamily="34" charset="0"/>
              </a:rPr>
              <a:t>Waiting ten minutes seems like a long time for a small </a:t>
            </a:r>
            <a:r>
              <a:rPr lang="en-US" sz="3600" dirty="0" err="1" smtClean="0">
                <a:latin typeface="Arial" pitchFamily="34" charset="0"/>
              </a:rPr>
              <a:t>txn</a:t>
            </a:r>
            <a:r>
              <a:rPr lang="en-US" sz="3600" dirty="0" smtClean="0">
                <a:latin typeface="Arial" pitchFamily="34" charset="0"/>
              </a:rPr>
              <a:t>.</a:t>
            </a:r>
          </a:p>
          <a:p>
            <a:pPr>
              <a:defRPr/>
            </a:pPr>
            <a:endParaRPr lang="en-US" sz="3600" dirty="0">
              <a:latin typeface="Arial" pitchFamily="34" charset="0"/>
            </a:endParaRPr>
          </a:p>
          <a:p>
            <a:pPr>
              <a:defRPr/>
            </a:pPr>
            <a:r>
              <a:rPr lang="en-US" sz="3600" dirty="0" smtClean="0">
                <a:latin typeface="Arial" pitchFamily="34" charset="0"/>
              </a:rPr>
              <a:t>Waiting an hour for bigger </a:t>
            </a:r>
            <a:r>
              <a:rPr lang="en-US" sz="3600" dirty="0" err="1" smtClean="0">
                <a:latin typeface="Arial" pitchFamily="34" charset="0"/>
              </a:rPr>
              <a:t>txns</a:t>
            </a:r>
            <a:r>
              <a:rPr lang="en-US" sz="3600" dirty="0" smtClean="0">
                <a:latin typeface="Arial" pitchFamily="34" charset="0"/>
              </a:rPr>
              <a:t> can seem even longer</a:t>
            </a:r>
            <a:endParaRPr lang="en-US" sz="3600" dirty="0" smtClean="0">
              <a:latin typeface="Arial" pitchFamily="34" charset="0"/>
            </a:endParaRP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838950" cy="76687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latin typeface="Arial" pitchFamily="34" charset="0"/>
              </a:rPr>
              <a:t>Tradeoff</a:t>
            </a:r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30840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153400" cy="4800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 smtClean="0">
                <a:latin typeface="Arial" pitchFamily="34" charset="0"/>
              </a:rPr>
              <a:t>Credit card and PayPal seem “immediate” but both can be rolled back—with credit cards up to six months.</a:t>
            </a:r>
          </a:p>
          <a:p>
            <a:pPr>
              <a:defRPr/>
            </a:pPr>
            <a:endParaRPr lang="en-US" sz="3600" dirty="0">
              <a:latin typeface="Arial" pitchFamily="34" charset="0"/>
            </a:endParaRPr>
          </a:p>
          <a:p>
            <a:pPr>
              <a:defRPr/>
            </a:pPr>
            <a:r>
              <a:rPr lang="en-US" sz="3600" dirty="0" smtClean="0">
                <a:latin typeface="Arial" pitchFamily="34" charset="0"/>
              </a:rPr>
              <a:t>BTC </a:t>
            </a:r>
            <a:r>
              <a:rPr lang="en-US" sz="3600" dirty="0" err="1" smtClean="0">
                <a:latin typeface="Arial" pitchFamily="34" charset="0"/>
              </a:rPr>
              <a:t>txns</a:t>
            </a:r>
            <a:r>
              <a:rPr lang="en-US" sz="3600" dirty="0" smtClean="0">
                <a:latin typeface="Arial" pitchFamily="34" charset="0"/>
              </a:rPr>
              <a:t> are permanent after ten minutes, and securely permanent after an hour.</a:t>
            </a:r>
            <a:endParaRPr lang="en-US" sz="3600" dirty="0" smtClean="0">
              <a:latin typeface="Arial" pitchFamily="34" charset="0"/>
            </a:endParaRP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838950" cy="76687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latin typeface="Arial" pitchFamily="34" charset="0"/>
              </a:rPr>
              <a:t>The competition</a:t>
            </a:r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20425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153400" cy="48006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3600" dirty="0" err="1" smtClean="0">
                <a:latin typeface="Arial" pitchFamily="34" charset="0"/>
              </a:rPr>
              <a:t>LiteCoin</a:t>
            </a:r>
            <a:r>
              <a:rPr lang="en-US" sz="3600" dirty="0" smtClean="0">
                <a:latin typeface="Arial" pitchFamily="34" charset="0"/>
              </a:rPr>
              <a:t> offers 2.5 minutes to confirm a block so faster </a:t>
            </a:r>
            <a:r>
              <a:rPr lang="en-US" sz="3600" dirty="0" err="1" smtClean="0">
                <a:latin typeface="Arial" pitchFamily="34" charset="0"/>
              </a:rPr>
              <a:t>txns</a:t>
            </a:r>
            <a:r>
              <a:rPr lang="en-US" sz="3600" dirty="0" smtClean="0">
                <a:latin typeface="Arial" pitchFamily="34" charset="0"/>
              </a:rPr>
              <a:t>.</a:t>
            </a:r>
          </a:p>
          <a:p>
            <a:pPr>
              <a:defRPr/>
            </a:pPr>
            <a:endParaRPr lang="en-US" sz="3600" dirty="0">
              <a:latin typeface="Arial" pitchFamily="34" charset="0"/>
            </a:endParaRPr>
          </a:p>
          <a:p>
            <a:pPr>
              <a:defRPr/>
            </a:pPr>
            <a:r>
              <a:rPr lang="en-US" sz="3600" dirty="0" smtClean="0">
                <a:latin typeface="Arial" pitchFamily="34" charset="0"/>
              </a:rPr>
              <a:t>Buyers get nervous waiting ten minutes before their product is turned over to them.</a:t>
            </a:r>
          </a:p>
          <a:p>
            <a:pPr>
              <a:defRPr/>
            </a:pPr>
            <a:endParaRPr lang="en-US" sz="3600" dirty="0">
              <a:latin typeface="Arial" pitchFamily="34" charset="0"/>
            </a:endParaRPr>
          </a:p>
          <a:p>
            <a:pPr>
              <a:defRPr/>
            </a:pPr>
            <a:r>
              <a:rPr lang="en-US" sz="3600" dirty="0" smtClean="0">
                <a:latin typeface="Arial" pitchFamily="34" charset="0"/>
              </a:rPr>
              <a:t>Often, such as when there is shipping, this is not a problem at all.</a:t>
            </a:r>
            <a:endParaRPr lang="en-US" sz="3600" dirty="0" smtClean="0">
              <a:latin typeface="Arial" pitchFamily="34" charset="0"/>
            </a:endParaRP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838950" cy="766877"/>
          </a:xfrm>
        </p:spPr>
        <p:txBody>
          <a:bodyPr>
            <a:normAutofit/>
          </a:bodyPr>
          <a:lstStyle/>
          <a:p>
            <a:pPr>
              <a:defRPr/>
            </a:pPr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01458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153400" cy="4800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 smtClean="0">
                <a:latin typeface="Arial" pitchFamily="34" charset="0"/>
              </a:rPr>
              <a:t>BTC is not a fiat currency backed by laws and regulations. There is no gold behind it either.</a:t>
            </a:r>
          </a:p>
          <a:p>
            <a:pPr>
              <a:defRPr/>
            </a:pPr>
            <a:endParaRPr lang="en-US" sz="3600" dirty="0">
              <a:latin typeface="Arial" pitchFamily="34" charset="0"/>
            </a:endParaRPr>
          </a:p>
          <a:p>
            <a:pPr>
              <a:defRPr/>
            </a:pPr>
            <a:r>
              <a:rPr lang="en-US" sz="3600" dirty="0" smtClean="0">
                <a:latin typeface="Arial" pitchFamily="34" charset="0"/>
              </a:rPr>
              <a:t>BTC value comes only from believing someone will give you [dollars] or goods for it.</a:t>
            </a:r>
            <a:endParaRPr lang="en-US" sz="3600" dirty="0" smtClean="0">
              <a:latin typeface="Arial" pitchFamily="34" charset="0"/>
            </a:endParaRP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838950" cy="76687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latin typeface="Arial" pitchFamily="34" charset="0"/>
              </a:rPr>
              <a:t>Some details</a:t>
            </a:r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87448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153400" cy="4800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 smtClean="0">
                <a:latin typeface="Arial" pitchFamily="34" charset="0"/>
              </a:rPr>
              <a:t>Everyone has a copy of every transaction ever made in the shared ledger. So all amounts are known.</a:t>
            </a:r>
          </a:p>
          <a:p>
            <a:pPr>
              <a:defRPr/>
            </a:pPr>
            <a:endParaRPr lang="en-US" sz="3600" dirty="0">
              <a:latin typeface="Arial" pitchFamily="34" charset="0"/>
            </a:endParaRPr>
          </a:p>
          <a:p>
            <a:pPr>
              <a:defRPr/>
            </a:pPr>
            <a:r>
              <a:rPr lang="en-US" sz="3600" dirty="0" smtClean="0">
                <a:latin typeface="Arial" pitchFamily="34" charset="0"/>
              </a:rPr>
              <a:t>Anonymity is possible because only your public key is needed as an address for BTC. You can use as many public keys as you wish.</a:t>
            </a:r>
            <a:endParaRPr lang="en-US" sz="3600" dirty="0" smtClean="0">
              <a:latin typeface="Arial" pitchFamily="34" charset="0"/>
            </a:endParaRP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838950" cy="766877"/>
          </a:xfrm>
        </p:spPr>
        <p:txBody>
          <a:bodyPr>
            <a:normAutofit/>
          </a:bodyPr>
          <a:lstStyle/>
          <a:p>
            <a:pPr>
              <a:defRPr/>
            </a:pPr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92768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153400" cy="48006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z="3600" dirty="0" smtClean="0">
                <a:latin typeface="Arial" pitchFamily="34" charset="0"/>
              </a:rPr>
              <a:t>No trust is needed or expected</a:t>
            </a:r>
          </a:p>
          <a:p>
            <a:pPr>
              <a:defRPr/>
            </a:pPr>
            <a:endParaRPr lang="en-US" sz="3600" dirty="0">
              <a:latin typeface="Arial" pitchFamily="34" charset="0"/>
            </a:endParaRPr>
          </a:p>
          <a:p>
            <a:pPr>
              <a:defRPr/>
            </a:pPr>
            <a:r>
              <a:rPr lang="en-US" sz="3600" dirty="0" smtClean="0">
                <a:latin typeface="Arial" pitchFamily="34" charset="0"/>
              </a:rPr>
              <a:t>You sign a </a:t>
            </a:r>
            <a:r>
              <a:rPr lang="en-US" sz="3600" dirty="0" err="1" smtClean="0">
                <a:latin typeface="Arial" pitchFamily="34" charset="0"/>
              </a:rPr>
              <a:t>txn</a:t>
            </a:r>
            <a:r>
              <a:rPr lang="en-US" sz="3600" dirty="0" smtClean="0">
                <a:latin typeface="Arial" pitchFamily="34" charset="0"/>
              </a:rPr>
              <a:t> with your secret key. Anyone can read it with your public key—the same key that “owns” the BTC being </a:t>
            </a:r>
            <a:r>
              <a:rPr lang="en-US" sz="3600" dirty="0" err="1" smtClean="0">
                <a:latin typeface="Arial" pitchFamily="34" charset="0"/>
              </a:rPr>
              <a:t>transfered</a:t>
            </a:r>
            <a:r>
              <a:rPr lang="en-US" sz="3600" dirty="0" smtClean="0">
                <a:latin typeface="Arial" pitchFamily="34" charset="0"/>
              </a:rPr>
              <a:t>.</a:t>
            </a:r>
          </a:p>
          <a:p>
            <a:pPr>
              <a:defRPr/>
            </a:pPr>
            <a:endParaRPr lang="en-US" sz="3600" dirty="0">
              <a:latin typeface="Arial" pitchFamily="34" charset="0"/>
            </a:endParaRPr>
          </a:p>
          <a:p>
            <a:pPr>
              <a:defRPr/>
            </a:pPr>
            <a:r>
              <a:rPr lang="en-US" sz="3600" dirty="0" smtClean="0">
                <a:latin typeface="Arial" pitchFamily="34" charset="0"/>
              </a:rPr>
              <a:t>Having BTC in your wallet just means that those BTC have not appeared as input in any other </a:t>
            </a:r>
            <a:r>
              <a:rPr lang="en-US" sz="3600" dirty="0" err="1" smtClean="0">
                <a:latin typeface="Arial" pitchFamily="34" charset="0"/>
              </a:rPr>
              <a:t>txn</a:t>
            </a:r>
            <a:r>
              <a:rPr lang="en-US" sz="3600" dirty="0" smtClean="0">
                <a:latin typeface="Arial" pitchFamily="34" charset="0"/>
              </a:rPr>
              <a:t>.</a:t>
            </a:r>
          </a:p>
          <a:p>
            <a:pPr>
              <a:defRPr/>
            </a:pPr>
            <a:endParaRPr lang="en-US" sz="3600" dirty="0">
              <a:latin typeface="Arial" pitchFamily="34" charset="0"/>
            </a:endParaRPr>
          </a:p>
          <a:p>
            <a:pPr>
              <a:defRPr/>
            </a:pPr>
            <a:endParaRPr lang="en-US" sz="3600" dirty="0" smtClean="0">
              <a:latin typeface="Arial" pitchFamily="34" charset="0"/>
            </a:endParaRP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838950" cy="766877"/>
          </a:xfrm>
        </p:spPr>
        <p:txBody>
          <a:bodyPr>
            <a:normAutofit/>
          </a:bodyPr>
          <a:lstStyle/>
          <a:p>
            <a:pPr>
              <a:defRPr/>
            </a:pPr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19689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 dirty="0" smtClean="0">
                <a:latin typeface="Arial" pitchFamily="34" charset="0"/>
              </a:rPr>
              <a:t>Specialized </a:t>
            </a:r>
            <a:r>
              <a:rPr lang="en-US" sz="3200" dirty="0" err="1" smtClean="0">
                <a:latin typeface="Arial" pitchFamily="34" charset="0"/>
              </a:rPr>
              <a:t>BitCoin</a:t>
            </a:r>
            <a:r>
              <a:rPr lang="en-US" sz="3200" dirty="0" smtClean="0">
                <a:latin typeface="Arial" pitchFamily="34" charset="0"/>
              </a:rPr>
              <a:t> (BTC) computers can be purchased to join in on mining of coins.</a:t>
            </a:r>
          </a:p>
          <a:p>
            <a:pPr>
              <a:defRPr/>
            </a:pPr>
            <a:endParaRPr lang="en-US" sz="3200" dirty="0">
              <a:latin typeface="Arial" pitchFamily="34" charset="0"/>
            </a:endParaRPr>
          </a:p>
          <a:p>
            <a:pPr>
              <a:defRPr/>
            </a:pPr>
            <a:r>
              <a:rPr lang="en-US" sz="3200" dirty="0" smtClean="0">
                <a:latin typeface="Arial" pitchFamily="34" charset="0"/>
              </a:rPr>
              <a:t>Or you can buy BTC through exchanges usin</a:t>
            </a:r>
            <a:r>
              <a:rPr lang="en-US" sz="3200" dirty="0" smtClean="0">
                <a:latin typeface="Arial" pitchFamily="34" charset="0"/>
              </a:rPr>
              <a:t>g dollars, </a:t>
            </a:r>
            <a:r>
              <a:rPr lang="en-US" sz="3200" dirty="0" err="1" smtClean="0">
                <a:latin typeface="Arial" pitchFamily="34" charset="0"/>
              </a:rPr>
              <a:t>duetschmarks</a:t>
            </a:r>
            <a:r>
              <a:rPr lang="en-US" sz="3200" dirty="0" smtClean="0">
                <a:latin typeface="Arial" pitchFamily="34" charset="0"/>
              </a:rPr>
              <a:t>, Euros, etc.</a:t>
            </a:r>
            <a:endParaRPr lang="en-US" sz="3200" dirty="0" smtClean="0">
              <a:latin typeface="Arial" pitchFamily="34" charset="0"/>
            </a:endParaRPr>
          </a:p>
          <a:p>
            <a:pPr>
              <a:defRPr/>
            </a:pPr>
            <a:endParaRPr lang="en-US" sz="3200" dirty="0" smtClean="0">
              <a:latin typeface="Arial" pitchFamily="34" charset="0"/>
            </a:endParaRPr>
          </a:p>
          <a:p>
            <a:pPr>
              <a:defRPr/>
            </a:pPr>
            <a:r>
              <a:rPr lang="en-US" sz="3200" dirty="0" smtClean="0">
                <a:latin typeface="Arial" pitchFamily="34" charset="0"/>
              </a:rPr>
              <a:t>$</a:t>
            </a:r>
            <a:r>
              <a:rPr lang="en-US" sz="3200" dirty="0" smtClean="0">
                <a:latin typeface="Arial" pitchFamily="34" charset="0"/>
              </a:rPr>
              <a:t>6.5 million transferred for 6 cents. PayPal would be $188,500, Bank $227,500</a:t>
            </a:r>
            <a:r>
              <a:rPr lang="en-US" sz="3200" dirty="0" smtClean="0">
                <a:latin typeface="Arial" pitchFamily="34" charset="0"/>
              </a:rPr>
              <a:t>.</a:t>
            </a:r>
          </a:p>
          <a:p>
            <a:pPr>
              <a:defRPr/>
            </a:pPr>
            <a:endParaRPr lang="en-US" dirty="0" smtClean="0">
              <a:latin typeface="Arial" pitchFamily="34" charset="0"/>
            </a:endParaRP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6838950" cy="76687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latin typeface="Arial" pitchFamily="34" charset="0"/>
              </a:rPr>
              <a:t>Extended </a:t>
            </a:r>
            <a:r>
              <a:rPr lang="en-US" dirty="0" err="1" smtClean="0">
                <a:latin typeface="Arial" pitchFamily="34" charset="0"/>
              </a:rPr>
              <a:t>BitCoin</a:t>
            </a:r>
            <a:r>
              <a:rPr lang="en-US" dirty="0" smtClean="0">
                <a:latin typeface="Arial" pitchFamily="34" charset="0"/>
              </a:rPr>
              <a:t> example</a:t>
            </a:r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42375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153400" cy="4800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 smtClean="0">
                <a:latin typeface="Arial" pitchFamily="34" charset="0"/>
              </a:rPr>
              <a:t>The code is publically available so anyone can write their own </a:t>
            </a:r>
            <a:r>
              <a:rPr lang="en-US" sz="3600" dirty="0" err="1" smtClean="0">
                <a:latin typeface="Arial" pitchFamily="34" charset="0"/>
              </a:rPr>
              <a:t>BitCoin</a:t>
            </a:r>
            <a:r>
              <a:rPr lang="en-US" sz="3600" dirty="0" smtClean="0">
                <a:latin typeface="Arial" pitchFamily="34" charset="0"/>
              </a:rPr>
              <a:t> code.</a:t>
            </a:r>
          </a:p>
          <a:p>
            <a:pPr>
              <a:defRPr/>
            </a:pPr>
            <a:endParaRPr lang="en-US" sz="3600" dirty="0">
              <a:latin typeface="Arial" pitchFamily="34" charset="0"/>
            </a:endParaRPr>
          </a:p>
          <a:p>
            <a:pPr>
              <a:defRPr/>
            </a:pPr>
            <a:r>
              <a:rPr lang="en-US" sz="3600" dirty="0" smtClean="0">
                <a:latin typeface="Arial" pitchFamily="34" charset="0"/>
              </a:rPr>
              <a:t>Be careful: a java library error in rand() lead to Android Google Wallet users getting their coins stolen.</a:t>
            </a:r>
            <a:endParaRPr lang="en-US" sz="3600" dirty="0" smtClean="0">
              <a:latin typeface="Arial" pitchFamily="34" charset="0"/>
            </a:endParaRP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838950" cy="76687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latin typeface="Arial" pitchFamily="34" charset="0"/>
              </a:rPr>
              <a:t>Write your own…</a:t>
            </a:r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41735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153400" cy="48006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3600" dirty="0" smtClean="0">
                <a:latin typeface="Arial" pitchFamily="34" charset="0"/>
              </a:rPr>
              <a:t>There is no 800 number! If you lose the secret keys to the BTC </a:t>
            </a:r>
            <a:r>
              <a:rPr lang="en-US" sz="3600" dirty="0" err="1" smtClean="0">
                <a:latin typeface="Arial" pitchFamily="34" charset="0"/>
              </a:rPr>
              <a:t>txns</a:t>
            </a:r>
            <a:r>
              <a:rPr lang="en-US" sz="3600" dirty="0" smtClean="0">
                <a:latin typeface="Arial" pitchFamily="34" charset="0"/>
              </a:rPr>
              <a:t> you lose your BTC.</a:t>
            </a:r>
          </a:p>
          <a:p>
            <a:pPr>
              <a:defRPr/>
            </a:pPr>
            <a:endParaRPr lang="en-US" sz="3600" dirty="0">
              <a:latin typeface="Arial" pitchFamily="34" charset="0"/>
            </a:endParaRPr>
          </a:p>
          <a:p>
            <a:pPr>
              <a:defRPr/>
            </a:pPr>
            <a:r>
              <a:rPr lang="en-US" sz="3600" dirty="0" smtClean="0">
                <a:latin typeface="Arial" pitchFamily="34" charset="0"/>
              </a:rPr>
              <a:t>Millions of dollars have been lost this way.</a:t>
            </a:r>
          </a:p>
          <a:p>
            <a:pPr>
              <a:defRPr/>
            </a:pPr>
            <a:endParaRPr lang="en-US" sz="3600" dirty="0">
              <a:latin typeface="Arial" pitchFamily="34" charset="0"/>
            </a:endParaRPr>
          </a:p>
          <a:p>
            <a:pPr>
              <a:defRPr/>
            </a:pPr>
            <a:r>
              <a:rPr lang="en-US" sz="3600" dirty="0" smtClean="0">
                <a:latin typeface="Arial" pitchFamily="34" charset="0"/>
              </a:rPr>
              <a:t>BTC are permanently lost to the system.</a:t>
            </a:r>
            <a:endParaRPr lang="en-US" sz="3600" dirty="0">
              <a:latin typeface="Arial" pitchFamily="34" charset="0"/>
            </a:endParaRP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838950" cy="76687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latin typeface="Arial" pitchFamily="34" charset="0"/>
              </a:rPr>
              <a:t>Lost coins</a:t>
            </a:r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81087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153400" cy="4800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 smtClean="0">
                <a:latin typeface="Arial" pitchFamily="34" charset="0"/>
              </a:rPr>
              <a:t>You can use a TOR network to </a:t>
            </a:r>
            <a:r>
              <a:rPr lang="en-US" sz="3600" dirty="0" err="1" smtClean="0">
                <a:latin typeface="Arial" pitchFamily="34" charset="0"/>
              </a:rPr>
              <a:t>anonymize</a:t>
            </a:r>
            <a:r>
              <a:rPr lang="en-US" sz="3600" dirty="0" smtClean="0">
                <a:latin typeface="Arial" pitchFamily="34" charset="0"/>
              </a:rPr>
              <a:t> your interactions.</a:t>
            </a:r>
          </a:p>
          <a:p>
            <a:pPr>
              <a:defRPr/>
            </a:pPr>
            <a:endParaRPr lang="en-US" sz="3600" dirty="0">
              <a:latin typeface="Arial" pitchFamily="34" charset="0"/>
            </a:endParaRPr>
          </a:p>
          <a:p>
            <a:pPr>
              <a:defRPr/>
            </a:pPr>
            <a:r>
              <a:rPr lang="en-US" sz="3600" dirty="0" smtClean="0">
                <a:latin typeface="Arial" pitchFamily="34" charset="0"/>
              </a:rPr>
              <a:t>You can generate new public keys for each </a:t>
            </a:r>
            <a:r>
              <a:rPr lang="en-US" sz="3600" dirty="0" err="1" smtClean="0">
                <a:latin typeface="Arial" pitchFamily="34" charset="0"/>
              </a:rPr>
              <a:t>txn</a:t>
            </a:r>
            <a:r>
              <a:rPr lang="en-US" sz="3600" dirty="0" smtClean="0">
                <a:latin typeface="Arial" pitchFamily="34" charset="0"/>
              </a:rPr>
              <a:t> so they can’t be grouped together to identify you</a:t>
            </a:r>
            <a:endParaRPr lang="en-US" sz="3600" dirty="0" smtClean="0">
              <a:latin typeface="Arial" pitchFamily="34" charset="0"/>
            </a:endParaRP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838950" cy="76687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latin typeface="Arial" pitchFamily="34" charset="0"/>
              </a:rPr>
              <a:t>Remain anonymous</a:t>
            </a:r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25813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153400" cy="4800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i="1" dirty="0" smtClean="0">
                <a:latin typeface="Arial" pitchFamily="34" charset="0"/>
              </a:rPr>
              <a:t>Transaction</a:t>
            </a:r>
            <a:r>
              <a:rPr lang="en-US" sz="3600" dirty="0" smtClean="0">
                <a:latin typeface="Arial" pitchFamily="34" charset="0"/>
              </a:rPr>
              <a:t> </a:t>
            </a:r>
            <a:r>
              <a:rPr lang="en-US" sz="3600" i="1" dirty="0" smtClean="0">
                <a:latin typeface="Arial" pitchFamily="34" charset="0"/>
              </a:rPr>
              <a:t>chains </a:t>
            </a:r>
            <a:r>
              <a:rPr lang="en-US" sz="3600" dirty="0" smtClean="0">
                <a:latin typeface="Arial" pitchFamily="34" charset="0"/>
              </a:rPr>
              <a:t>show ownership of BTC based on inputs and outputs</a:t>
            </a:r>
          </a:p>
          <a:p>
            <a:pPr>
              <a:defRPr/>
            </a:pPr>
            <a:endParaRPr lang="en-US" sz="3600" dirty="0">
              <a:latin typeface="Arial" pitchFamily="34" charset="0"/>
            </a:endParaRPr>
          </a:p>
          <a:p>
            <a:pPr>
              <a:defRPr/>
            </a:pPr>
            <a:r>
              <a:rPr lang="en-US" sz="3600" i="1" dirty="0" err="1" smtClean="0">
                <a:latin typeface="Arial" pitchFamily="34" charset="0"/>
              </a:rPr>
              <a:t>Blockchains</a:t>
            </a:r>
            <a:r>
              <a:rPr lang="en-US" sz="3600" i="1" dirty="0" smtClean="0">
                <a:latin typeface="Arial" pitchFamily="34" charset="0"/>
              </a:rPr>
              <a:t> </a:t>
            </a:r>
            <a:r>
              <a:rPr lang="en-US" sz="3600" dirty="0" smtClean="0">
                <a:latin typeface="Arial" pitchFamily="34" charset="0"/>
              </a:rPr>
              <a:t>show the official order of </a:t>
            </a:r>
            <a:r>
              <a:rPr lang="en-US" sz="3600" dirty="0" err="1" smtClean="0">
                <a:latin typeface="Arial" pitchFamily="34" charset="0"/>
              </a:rPr>
              <a:t>txns</a:t>
            </a:r>
            <a:r>
              <a:rPr lang="en-US" sz="3600" dirty="0">
                <a:latin typeface="Arial" pitchFamily="34" charset="0"/>
              </a:rPr>
              <a:t> </a:t>
            </a:r>
            <a:r>
              <a:rPr lang="en-US" sz="3600" dirty="0" smtClean="0">
                <a:latin typeface="Arial" pitchFamily="34" charset="0"/>
              </a:rPr>
              <a:t>(which is only loosely related to time on Earth).</a:t>
            </a:r>
            <a:endParaRPr lang="en-US" sz="3600" dirty="0" smtClean="0">
              <a:latin typeface="Arial" pitchFamily="34" charset="0"/>
            </a:endParaRP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838950" cy="766877"/>
          </a:xfrm>
        </p:spPr>
        <p:txBody>
          <a:bodyPr>
            <a:normAutofit/>
          </a:bodyPr>
          <a:lstStyle/>
          <a:p>
            <a:pPr>
              <a:defRPr/>
            </a:pPr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25813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153400" cy="48006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3600" dirty="0" smtClean="0">
                <a:latin typeface="Arial" pitchFamily="34" charset="0"/>
              </a:rPr>
              <a:t>If you solve a block first you get BTC for helping the system</a:t>
            </a:r>
          </a:p>
          <a:p>
            <a:pPr>
              <a:defRPr/>
            </a:pPr>
            <a:endParaRPr lang="en-US" sz="3600" dirty="0">
              <a:latin typeface="Arial" pitchFamily="34" charset="0"/>
            </a:endParaRPr>
          </a:p>
          <a:p>
            <a:pPr>
              <a:defRPr/>
            </a:pPr>
            <a:r>
              <a:rPr lang="en-US" sz="3600" dirty="0" smtClean="0">
                <a:latin typeface="Arial" pitchFamily="34" charset="0"/>
              </a:rPr>
              <a:t>It is always a race. The winner gets the BTC. The loser gets nothing.</a:t>
            </a:r>
          </a:p>
          <a:p>
            <a:pPr>
              <a:defRPr/>
            </a:pPr>
            <a:endParaRPr lang="en-US" sz="3600" dirty="0">
              <a:latin typeface="Arial" pitchFamily="34" charset="0"/>
            </a:endParaRPr>
          </a:p>
          <a:p>
            <a:pPr>
              <a:defRPr/>
            </a:pPr>
            <a:r>
              <a:rPr lang="en-US" sz="3600" dirty="0" smtClean="0">
                <a:latin typeface="Arial" pitchFamily="34" charset="0"/>
              </a:rPr>
              <a:t>Would take about 3 years for a desktop computer to solve one block first.</a:t>
            </a:r>
            <a:endParaRPr lang="en-US" sz="3600" dirty="0" smtClean="0">
              <a:latin typeface="Arial" pitchFamily="34" charset="0"/>
            </a:endParaRP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838950" cy="76687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latin typeface="Arial" pitchFamily="34" charset="0"/>
              </a:rPr>
              <a:t>Mining</a:t>
            </a:r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25813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153400" cy="4800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 smtClean="0">
                <a:latin typeface="Arial" pitchFamily="34" charset="0"/>
              </a:rPr>
              <a:t>ASIC (application-specific integrated circuit) computers designed specifically for </a:t>
            </a:r>
            <a:r>
              <a:rPr lang="en-US" sz="3600" dirty="0" err="1" smtClean="0">
                <a:latin typeface="Arial" pitchFamily="34" charset="0"/>
              </a:rPr>
              <a:t>BitCoin</a:t>
            </a:r>
            <a:r>
              <a:rPr lang="en-US" sz="3600" dirty="0" smtClean="0">
                <a:latin typeface="Arial" pitchFamily="34" charset="0"/>
              </a:rPr>
              <a:t> mining are used now.</a:t>
            </a:r>
          </a:p>
          <a:p>
            <a:pPr>
              <a:defRPr/>
            </a:pPr>
            <a:endParaRPr lang="en-US" sz="3600" dirty="0">
              <a:latin typeface="Arial" pitchFamily="34" charset="0"/>
            </a:endParaRPr>
          </a:p>
          <a:p>
            <a:pPr>
              <a:defRPr/>
            </a:pPr>
            <a:r>
              <a:rPr lang="en-US" sz="3600" dirty="0" smtClean="0">
                <a:latin typeface="Arial" pitchFamily="34" charset="0"/>
              </a:rPr>
              <a:t>$2,500 for 13.5 </a:t>
            </a:r>
            <a:r>
              <a:rPr lang="en-US" sz="3600" dirty="0" err="1" smtClean="0">
                <a:latin typeface="Arial" pitchFamily="34" charset="0"/>
              </a:rPr>
              <a:t>Tera</a:t>
            </a:r>
            <a:r>
              <a:rPr lang="en-US" sz="3600" dirty="0" smtClean="0">
                <a:latin typeface="Arial" pitchFamily="34" charset="0"/>
              </a:rPr>
              <a:t>-hash/second devices, used for solving </a:t>
            </a:r>
            <a:r>
              <a:rPr lang="en-US" sz="3600" dirty="0" err="1" smtClean="0">
                <a:latin typeface="Arial" pitchFamily="34" charset="0"/>
              </a:rPr>
              <a:t>blockchain</a:t>
            </a:r>
            <a:r>
              <a:rPr lang="en-US" sz="3600" dirty="0" smtClean="0">
                <a:latin typeface="Arial" pitchFamily="34" charset="0"/>
              </a:rPr>
              <a:t> puzzles. 13.5 </a:t>
            </a:r>
            <a:r>
              <a:rPr lang="en-US" sz="3600" i="1" dirty="0" smtClean="0">
                <a:latin typeface="Arial" pitchFamily="34" charset="0"/>
              </a:rPr>
              <a:t>trillion</a:t>
            </a:r>
            <a:r>
              <a:rPr lang="en-US" sz="3600" dirty="0" smtClean="0">
                <a:latin typeface="Arial" pitchFamily="34" charset="0"/>
              </a:rPr>
              <a:t> hashes / second!</a:t>
            </a:r>
          </a:p>
          <a:p>
            <a:pPr marL="109728" indent="0">
              <a:buNone/>
              <a:defRPr/>
            </a:pPr>
            <a:endParaRPr lang="en-US" sz="3600" dirty="0">
              <a:latin typeface="Arial" pitchFamily="34" charset="0"/>
            </a:endParaRP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838950" cy="766877"/>
          </a:xfrm>
        </p:spPr>
        <p:txBody>
          <a:bodyPr>
            <a:normAutofit/>
          </a:bodyPr>
          <a:lstStyle/>
          <a:p>
            <a:pPr>
              <a:defRPr/>
            </a:pPr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25813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153400" cy="4800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 smtClean="0">
                <a:latin typeface="Arial" pitchFamily="34" charset="0"/>
              </a:rPr>
              <a:t>To keep the 10-minute solution steady, the threshold of the winning hash is lowered every two weeks, making the problem harder.</a:t>
            </a: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838950" cy="766877"/>
          </a:xfrm>
        </p:spPr>
        <p:txBody>
          <a:bodyPr>
            <a:normAutofit/>
          </a:bodyPr>
          <a:lstStyle/>
          <a:p>
            <a:pPr>
              <a:defRPr/>
            </a:pPr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24955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153400" cy="4800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 smtClean="0">
                <a:latin typeface="Arial" pitchFamily="34" charset="0"/>
              </a:rPr>
              <a:t>If you want more regular return on your investment and energy costs, then you can join a consortium and you get a percentage of every winning solution, based on how much you contribute.</a:t>
            </a:r>
            <a:endParaRPr lang="en-US" sz="3600" dirty="0" smtClean="0">
              <a:latin typeface="Arial" pitchFamily="34" charset="0"/>
            </a:endParaRP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838950" cy="766877"/>
          </a:xfrm>
        </p:spPr>
        <p:txBody>
          <a:bodyPr>
            <a:normAutofit/>
          </a:bodyPr>
          <a:lstStyle/>
          <a:p>
            <a:pPr>
              <a:defRPr/>
            </a:pPr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24955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153400" cy="48006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3600" dirty="0" smtClean="0">
                <a:latin typeface="Arial" pitchFamily="34" charset="0"/>
              </a:rPr>
              <a:t>Where there is a tie, with two different blocks being solved simultaneously then broadcast, then the chain branches into two</a:t>
            </a:r>
          </a:p>
          <a:p>
            <a:pPr>
              <a:defRPr/>
            </a:pPr>
            <a:endParaRPr lang="en-US" sz="3600" dirty="0">
              <a:latin typeface="Arial" pitchFamily="34" charset="0"/>
            </a:endParaRPr>
          </a:p>
          <a:p>
            <a:pPr>
              <a:defRPr/>
            </a:pPr>
            <a:r>
              <a:rPr lang="en-US" sz="3600" dirty="0" smtClean="0">
                <a:latin typeface="Arial" pitchFamily="34" charset="0"/>
              </a:rPr>
              <a:t>It comes back together on the next block, with the longer chain winning and the other </a:t>
            </a:r>
            <a:r>
              <a:rPr lang="en-US" sz="3600" dirty="0" err="1" smtClean="0">
                <a:latin typeface="Arial" pitchFamily="34" charset="0"/>
              </a:rPr>
              <a:t>txns</a:t>
            </a:r>
            <a:r>
              <a:rPr lang="en-US" sz="3600" dirty="0" smtClean="0">
                <a:latin typeface="Arial" pitchFamily="34" charset="0"/>
              </a:rPr>
              <a:t> going back into the unsolved pool</a:t>
            </a:r>
            <a:endParaRPr lang="en-US" sz="3600" dirty="0" smtClean="0">
              <a:latin typeface="Arial" pitchFamily="34" charset="0"/>
            </a:endParaRP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838950" cy="766877"/>
          </a:xfrm>
        </p:spPr>
        <p:txBody>
          <a:bodyPr>
            <a:normAutofit/>
          </a:bodyPr>
          <a:lstStyle/>
          <a:p>
            <a:pPr>
              <a:defRPr/>
            </a:pPr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24955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153400" cy="4800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 smtClean="0">
                <a:latin typeface="Arial" pitchFamily="34" charset="0"/>
              </a:rPr>
              <a:t>You can collect as many </a:t>
            </a:r>
            <a:r>
              <a:rPr lang="en-US" sz="3600" dirty="0" err="1" smtClean="0">
                <a:latin typeface="Arial" pitchFamily="34" charset="0"/>
              </a:rPr>
              <a:t>txns</a:t>
            </a:r>
            <a:r>
              <a:rPr lang="en-US" sz="3600" dirty="0" smtClean="0">
                <a:latin typeface="Arial" pitchFamily="34" charset="0"/>
              </a:rPr>
              <a:t> into a block as you like, but if you have a bigger block then it might take longer to propagate through the network and you could lose to ties.</a:t>
            </a:r>
          </a:p>
          <a:p>
            <a:pPr>
              <a:defRPr/>
            </a:pPr>
            <a:endParaRPr lang="en-US" sz="3600" dirty="0">
              <a:latin typeface="Arial" pitchFamily="34" charset="0"/>
            </a:endParaRPr>
          </a:p>
          <a:p>
            <a:pPr>
              <a:defRPr/>
            </a:pPr>
            <a:r>
              <a:rPr lang="en-US" sz="3600" dirty="0" smtClean="0">
                <a:latin typeface="Arial" pitchFamily="34" charset="0"/>
              </a:rPr>
              <a:t>So there is incentive in the wrong direction toward smaller blocks.</a:t>
            </a:r>
            <a:endParaRPr lang="en-US" sz="3600" dirty="0" smtClean="0">
              <a:latin typeface="Arial" pitchFamily="34" charset="0"/>
            </a:endParaRP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838950" cy="76687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latin typeface="Arial" pitchFamily="34" charset="0"/>
              </a:rPr>
              <a:t>Inefficiencies</a:t>
            </a:r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47598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en-US" dirty="0" smtClean="0">
              <a:latin typeface="Arial" pitchFamily="34" charset="0"/>
            </a:endParaRPr>
          </a:p>
          <a:p>
            <a:pPr>
              <a:defRPr/>
            </a:pPr>
            <a:r>
              <a:rPr lang="en-US" dirty="0" smtClean="0">
                <a:latin typeface="Arial" pitchFamily="34" charset="0"/>
              </a:rPr>
              <a:t>Banks do not like this, so of course call the congressman, make a big campaign donation, tell them they don’t like it. Arguments always used are drugs, organized crime, pornography, </a:t>
            </a:r>
            <a:r>
              <a:rPr lang="en-US" dirty="0" err="1" smtClean="0">
                <a:latin typeface="Arial" pitchFamily="34" charset="0"/>
              </a:rPr>
              <a:t>etc</a:t>
            </a:r>
            <a:endParaRPr lang="en-US" dirty="0" smtClean="0">
              <a:latin typeface="Arial" pitchFamily="34" charset="0"/>
            </a:endParaRPr>
          </a:p>
          <a:p>
            <a:pPr>
              <a:defRPr/>
            </a:pPr>
            <a:r>
              <a:rPr lang="en-US" dirty="0" smtClean="0">
                <a:latin typeface="Arial" pitchFamily="34" charset="0"/>
              </a:rPr>
              <a:t>.</a:t>
            </a:r>
            <a:endParaRPr lang="en-US" dirty="0" smtClean="0">
              <a:latin typeface="Arial" pitchFamily="34" charset="0"/>
            </a:endParaRPr>
          </a:p>
          <a:p>
            <a:pPr>
              <a:defRPr/>
            </a:pPr>
            <a:r>
              <a:rPr lang="en-US" dirty="0" smtClean="0">
                <a:latin typeface="Arial" pitchFamily="34" charset="0"/>
              </a:rPr>
              <a:t>Hybrids </a:t>
            </a:r>
            <a:r>
              <a:rPr lang="en-US" dirty="0" smtClean="0">
                <a:latin typeface="Arial" pitchFamily="34" charset="0"/>
              </a:rPr>
              <a:t>like </a:t>
            </a:r>
            <a:r>
              <a:rPr lang="en-US" dirty="0" err="1" smtClean="0">
                <a:latin typeface="Arial" pitchFamily="34" charset="0"/>
              </a:rPr>
              <a:t>Coinbase</a:t>
            </a:r>
            <a:r>
              <a:rPr lang="en-US" dirty="0" smtClean="0">
                <a:latin typeface="Arial" pitchFamily="34" charset="0"/>
              </a:rPr>
              <a:t> and </a:t>
            </a:r>
            <a:r>
              <a:rPr lang="en-US" dirty="0" err="1" smtClean="0">
                <a:latin typeface="Arial" pitchFamily="34" charset="0"/>
              </a:rPr>
              <a:t>B</a:t>
            </a:r>
            <a:r>
              <a:rPr lang="en-US" dirty="0" err="1" smtClean="0">
                <a:latin typeface="Arial" pitchFamily="34" charset="0"/>
              </a:rPr>
              <a:t>itPay</a:t>
            </a:r>
            <a:r>
              <a:rPr lang="en-US" dirty="0" smtClean="0">
                <a:latin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</a:rPr>
              <a:t>link to legacy accounts and make transactions easy. Charge &lt;1 percent?</a:t>
            </a: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6838950" cy="766877"/>
          </a:xfrm>
        </p:spPr>
        <p:txBody>
          <a:bodyPr>
            <a:normAutofit/>
          </a:bodyPr>
          <a:lstStyle/>
          <a:p>
            <a:pPr>
              <a:defRPr/>
            </a:pPr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24555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153400" cy="48006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z="3600" dirty="0" err="1" smtClean="0">
                <a:latin typeface="Arial" pitchFamily="34" charset="0"/>
              </a:rPr>
              <a:t>BitCoin</a:t>
            </a:r>
            <a:r>
              <a:rPr lang="en-US" sz="3600" dirty="0" smtClean="0">
                <a:latin typeface="Arial" pitchFamily="34" charset="0"/>
              </a:rPr>
              <a:t> is not a green solution</a:t>
            </a:r>
          </a:p>
          <a:p>
            <a:pPr>
              <a:defRPr/>
            </a:pPr>
            <a:endParaRPr lang="en-US" sz="3600" dirty="0">
              <a:latin typeface="Arial" pitchFamily="34" charset="0"/>
            </a:endParaRPr>
          </a:p>
          <a:p>
            <a:pPr>
              <a:defRPr/>
            </a:pPr>
            <a:r>
              <a:rPr lang="en-US" sz="3600" dirty="0" smtClean="0">
                <a:latin typeface="Arial" pitchFamily="34" charset="0"/>
              </a:rPr>
              <a:t>It takes a lot of energy to produce millions of trillions of hashes all over the world every second.</a:t>
            </a:r>
          </a:p>
          <a:p>
            <a:pPr>
              <a:defRPr/>
            </a:pPr>
            <a:endParaRPr lang="en-US" sz="3600" dirty="0">
              <a:latin typeface="Arial" pitchFamily="34" charset="0"/>
            </a:endParaRPr>
          </a:p>
          <a:p>
            <a:pPr>
              <a:defRPr/>
            </a:pPr>
            <a:r>
              <a:rPr lang="en-US" sz="3600" dirty="0" smtClean="0">
                <a:latin typeface="Arial" pitchFamily="34" charset="0"/>
              </a:rPr>
              <a:t>There is no real purpose to all this work except to support the good guys vs. the bad guys. Nothing of actual value is achieved.</a:t>
            </a:r>
            <a:endParaRPr lang="en-US" sz="3600" dirty="0" smtClean="0">
              <a:latin typeface="Arial" pitchFamily="34" charset="0"/>
            </a:endParaRP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838950" cy="766877"/>
          </a:xfrm>
        </p:spPr>
        <p:txBody>
          <a:bodyPr>
            <a:normAutofit/>
          </a:bodyPr>
          <a:lstStyle/>
          <a:p>
            <a:pPr>
              <a:defRPr/>
            </a:pPr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47598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153400" cy="4800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 smtClean="0">
                <a:latin typeface="Arial" pitchFamily="34" charset="0"/>
              </a:rPr>
              <a:t>Reward for mining is cut in half every four years</a:t>
            </a:r>
          </a:p>
          <a:p>
            <a:pPr>
              <a:defRPr/>
            </a:pPr>
            <a:endParaRPr lang="en-US" sz="3600" dirty="0">
              <a:latin typeface="Arial" pitchFamily="34" charset="0"/>
            </a:endParaRPr>
          </a:p>
          <a:p>
            <a:pPr>
              <a:defRPr/>
            </a:pPr>
            <a:r>
              <a:rPr lang="en-US" sz="3600" dirty="0" smtClean="0">
                <a:latin typeface="Arial" pitchFamily="34" charset="0"/>
              </a:rPr>
              <a:t>No more BTC around 2140. Capped at 21 million total BTC.</a:t>
            </a:r>
          </a:p>
          <a:p>
            <a:pPr>
              <a:defRPr/>
            </a:pPr>
            <a:endParaRPr lang="en-US" sz="3600" dirty="0">
              <a:latin typeface="Arial" pitchFamily="34" charset="0"/>
            </a:endParaRPr>
          </a:p>
          <a:p>
            <a:pPr>
              <a:defRPr/>
            </a:pPr>
            <a:r>
              <a:rPr lang="en-US" sz="3600" dirty="0" smtClean="0">
                <a:latin typeface="Arial" pitchFamily="34" charset="0"/>
              </a:rPr>
              <a:t>At that point </a:t>
            </a:r>
            <a:r>
              <a:rPr lang="en-US" sz="3600" dirty="0" err="1" smtClean="0">
                <a:latin typeface="Arial" pitchFamily="34" charset="0"/>
              </a:rPr>
              <a:t>txns</a:t>
            </a:r>
            <a:r>
              <a:rPr lang="en-US" sz="3600" dirty="0" smtClean="0">
                <a:latin typeface="Arial" pitchFamily="34" charset="0"/>
              </a:rPr>
              <a:t> will have fees offered to verify them</a:t>
            </a:r>
            <a:endParaRPr lang="en-US" sz="3600" dirty="0" smtClean="0">
              <a:latin typeface="Arial" pitchFamily="34" charset="0"/>
            </a:endParaRP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838950" cy="76687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 smtClean="0">
                <a:latin typeface="Arial" pitchFamily="34" charset="0"/>
              </a:rPr>
              <a:t>BitCoins</a:t>
            </a:r>
            <a:r>
              <a:rPr lang="en-US" dirty="0" smtClean="0">
                <a:latin typeface="Arial" pitchFamily="34" charset="0"/>
              </a:rPr>
              <a:t> running out</a:t>
            </a:r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24955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153400" cy="4800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 err="1" smtClean="0">
                <a:latin typeface="Arial" pitchFamily="34" charset="0"/>
              </a:rPr>
              <a:t>Txns</a:t>
            </a:r>
            <a:r>
              <a:rPr lang="en-US" sz="3600" dirty="0" smtClean="0">
                <a:latin typeface="Arial" pitchFamily="34" charset="0"/>
              </a:rPr>
              <a:t> offering no fees will probably never make it into blocks</a:t>
            </a:r>
          </a:p>
          <a:p>
            <a:pPr>
              <a:defRPr/>
            </a:pPr>
            <a:endParaRPr lang="en-US" sz="3600" dirty="0">
              <a:latin typeface="Arial" pitchFamily="34" charset="0"/>
            </a:endParaRPr>
          </a:p>
          <a:p>
            <a:pPr>
              <a:defRPr/>
            </a:pPr>
            <a:r>
              <a:rPr lang="en-US" sz="3600" dirty="0" err="1" smtClean="0">
                <a:latin typeface="Arial" pitchFamily="34" charset="0"/>
              </a:rPr>
              <a:t>Txns</a:t>
            </a:r>
            <a:r>
              <a:rPr lang="en-US" sz="3600" dirty="0" smtClean="0">
                <a:latin typeface="Arial" pitchFamily="34" charset="0"/>
              </a:rPr>
              <a:t> with higher fees will be collected into blocks and verified first.</a:t>
            </a:r>
            <a:endParaRPr lang="en-US" sz="3600" dirty="0" smtClean="0">
              <a:latin typeface="Arial" pitchFamily="34" charset="0"/>
            </a:endParaRP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838950" cy="766877"/>
          </a:xfrm>
        </p:spPr>
        <p:txBody>
          <a:bodyPr>
            <a:normAutofit/>
          </a:bodyPr>
          <a:lstStyle/>
          <a:p>
            <a:pPr>
              <a:defRPr/>
            </a:pPr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24955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153400" cy="48006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z="3600" dirty="0" smtClean="0">
                <a:latin typeface="Arial" pitchFamily="34" charset="0"/>
              </a:rPr>
              <a:t>Governments cannot print BTC or manipulate it. (Good? Bad?)</a:t>
            </a:r>
          </a:p>
          <a:p>
            <a:pPr>
              <a:defRPr/>
            </a:pPr>
            <a:endParaRPr lang="en-US" sz="3600" dirty="0">
              <a:latin typeface="Arial" pitchFamily="34" charset="0"/>
            </a:endParaRPr>
          </a:p>
          <a:p>
            <a:pPr>
              <a:defRPr/>
            </a:pPr>
            <a:r>
              <a:rPr lang="en-US" sz="3600" dirty="0" smtClean="0">
                <a:latin typeface="Arial" pitchFamily="34" charset="0"/>
              </a:rPr>
              <a:t>BTC is an international currency which reduces autonomy and </a:t>
            </a:r>
            <a:r>
              <a:rPr lang="en-US" sz="3600" dirty="0" err="1" smtClean="0">
                <a:latin typeface="Arial" pitchFamily="34" charset="0"/>
              </a:rPr>
              <a:t>sovereignity</a:t>
            </a:r>
            <a:r>
              <a:rPr lang="en-US" sz="3600" dirty="0" smtClean="0">
                <a:latin typeface="Arial" pitchFamily="34" charset="0"/>
              </a:rPr>
              <a:t> of nations.</a:t>
            </a:r>
          </a:p>
          <a:p>
            <a:pPr>
              <a:defRPr/>
            </a:pPr>
            <a:endParaRPr lang="en-US" sz="3600" dirty="0">
              <a:latin typeface="Arial" pitchFamily="34" charset="0"/>
            </a:endParaRPr>
          </a:p>
          <a:p>
            <a:pPr>
              <a:defRPr/>
            </a:pPr>
            <a:r>
              <a:rPr lang="en-US" sz="3600" dirty="0" smtClean="0">
                <a:latin typeface="Arial" pitchFamily="34" charset="0"/>
              </a:rPr>
              <a:t>Anonymous </a:t>
            </a:r>
            <a:r>
              <a:rPr lang="en-US" sz="3600" dirty="0" err="1" smtClean="0">
                <a:latin typeface="Arial" pitchFamily="34" charset="0"/>
              </a:rPr>
              <a:t>txns</a:t>
            </a:r>
            <a:r>
              <a:rPr lang="en-US" sz="3600" dirty="0" smtClean="0">
                <a:latin typeface="Arial" pitchFamily="34" charset="0"/>
              </a:rPr>
              <a:t> possible, so can support an international black market in great style</a:t>
            </a: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838950" cy="76687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latin typeface="Arial" pitchFamily="34" charset="0"/>
              </a:rPr>
              <a:t>Facts</a:t>
            </a:r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39988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153400" cy="4800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 smtClean="0">
                <a:latin typeface="Arial" pitchFamily="34" charset="0"/>
              </a:rPr>
              <a:t>Perfect for extortion, ransoms of all kinds, worldwide sex slavery business, sale of nuclear weapons, sale of drugs on a massive scale, sale of stolen intellectual property and industrial secrets.</a:t>
            </a:r>
          </a:p>
          <a:p>
            <a:pPr>
              <a:defRPr/>
            </a:pPr>
            <a:endParaRPr lang="en-US" sz="3600" dirty="0">
              <a:latin typeface="Arial" pitchFamily="34" charset="0"/>
            </a:endParaRPr>
          </a:p>
          <a:p>
            <a:pPr>
              <a:defRPr/>
            </a:pPr>
            <a:r>
              <a:rPr lang="en-US" sz="3600" dirty="0" smtClean="0">
                <a:latin typeface="Arial" pitchFamily="34" charset="0"/>
              </a:rPr>
              <a:t>But of course we have this anyway…</a:t>
            </a:r>
            <a:endParaRPr lang="en-US" sz="3600" dirty="0" smtClean="0">
              <a:latin typeface="Arial" pitchFamily="34" charset="0"/>
            </a:endParaRP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838950" cy="766877"/>
          </a:xfrm>
        </p:spPr>
        <p:txBody>
          <a:bodyPr>
            <a:normAutofit/>
          </a:bodyPr>
          <a:lstStyle/>
          <a:p>
            <a:pPr>
              <a:defRPr/>
            </a:pPr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68453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153400" cy="4800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>
                <a:latin typeface="Arial" pitchFamily="34" charset="0"/>
              </a:rPr>
              <a:t>Governments cannot track illegal activities so might wish to ban these electronic currencies altogether.</a:t>
            </a:r>
          </a:p>
          <a:p>
            <a:pPr>
              <a:defRPr/>
            </a:pPr>
            <a:endParaRPr lang="en-US" sz="3600" dirty="0" smtClean="0">
              <a:latin typeface="Arial" pitchFamily="34" charset="0"/>
            </a:endParaRPr>
          </a:p>
          <a:p>
            <a:pPr>
              <a:defRPr/>
            </a:pPr>
            <a:r>
              <a:rPr lang="en-US" sz="3600" dirty="0" smtClean="0">
                <a:latin typeface="Arial" pitchFamily="34" charset="0"/>
              </a:rPr>
              <a:t>Extremely low international </a:t>
            </a:r>
            <a:r>
              <a:rPr lang="en-US" sz="3600" dirty="0" err="1" smtClean="0">
                <a:latin typeface="Arial" pitchFamily="34" charset="0"/>
              </a:rPr>
              <a:t>txn</a:t>
            </a:r>
            <a:r>
              <a:rPr lang="en-US" sz="3600" dirty="0" smtClean="0">
                <a:latin typeface="Arial" pitchFamily="34" charset="0"/>
              </a:rPr>
              <a:t> costs</a:t>
            </a:r>
          </a:p>
          <a:p>
            <a:pPr>
              <a:defRPr/>
            </a:pPr>
            <a:endParaRPr lang="en-US" sz="3600" dirty="0">
              <a:latin typeface="Arial" pitchFamily="34" charset="0"/>
            </a:endParaRPr>
          </a:p>
          <a:p>
            <a:pPr>
              <a:defRPr/>
            </a:pPr>
            <a:r>
              <a:rPr lang="en-US" sz="3600" dirty="0" smtClean="0">
                <a:latin typeface="Arial" pitchFamily="34" charset="0"/>
              </a:rPr>
              <a:t>Not always easy to change into other currency.</a:t>
            </a:r>
          </a:p>
          <a:p>
            <a:pPr>
              <a:defRPr/>
            </a:pPr>
            <a:endParaRPr lang="en-US" sz="3600" dirty="0">
              <a:latin typeface="Arial" pitchFamily="34" charset="0"/>
            </a:endParaRP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838950" cy="766877"/>
          </a:xfrm>
        </p:spPr>
        <p:txBody>
          <a:bodyPr>
            <a:normAutofit/>
          </a:bodyPr>
          <a:lstStyle/>
          <a:p>
            <a:pPr>
              <a:defRPr/>
            </a:pPr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39988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153400" cy="4800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 smtClean="0">
                <a:latin typeface="Arial" pitchFamily="34" charset="0"/>
              </a:rPr>
              <a:t>If consumers don’t care / aren’t careful then a complete permanent record of their </a:t>
            </a:r>
            <a:r>
              <a:rPr lang="en-US" sz="3600" dirty="0" err="1" smtClean="0">
                <a:latin typeface="Arial" pitchFamily="34" charset="0"/>
              </a:rPr>
              <a:t>txns</a:t>
            </a:r>
            <a:r>
              <a:rPr lang="en-US" sz="3600" dirty="0" smtClean="0">
                <a:latin typeface="Arial" pitchFamily="34" charset="0"/>
              </a:rPr>
              <a:t> is available if someone wants to work it out by IP addresses.</a:t>
            </a:r>
          </a:p>
          <a:p>
            <a:pPr>
              <a:defRPr/>
            </a:pPr>
            <a:endParaRPr lang="en-US" sz="3600" dirty="0">
              <a:latin typeface="Arial" pitchFamily="34" charset="0"/>
            </a:endParaRPr>
          </a:p>
          <a:p>
            <a:pPr>
              <a:defRPr/>
            </a:pPr>
            <a:r>
              <a:rPr lang="en-US" sz="3600" dirty="0" smtClean="0">
                <a:latin typeface="Arial" pitchFamily="34" charset="0"/>
              </a:rPr>
              <a:t>Purchase IP address history from your ISP. Review the shared ledger</a:t>
            </a: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838950" cy="766877"/>
          </a:xfrm>
        </p:spPr>
        <p:txBody>
          <a:bodyPr>
            <a:normAutofit/>
          </a:bodyPr>
          <a:lstStyle/>
          <a:p>
            <a:pPr>
              <a:defRPr/>
            </a:pPr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39988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153400" cy="4800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 smtClean="0">
                <a:latin typeface="Arial" pitchFamily="34" charset="0"/>
              </a:rPr>
              <a:t>Not green and an essentially stupid waste of power and resources for the computational problems.</a:t>
            </a:r>
          </a:p>
          <a:p>
            <a:pPr>
              <a:defRPr/>
            </a:pPr>
            <a:endParaRPr lang="en-US" sz="3600" dirty="0">
              <a:latin typeface="Arial" pitchFamily="34" charset="0"/>
            </a:endParaRPr>
          </a:p>
          <a:p>
            <a:pPr>
              <a:defRPr/>
            </a:pPr>
            <a:r>
              <a:rPr lang="en-US" sz="3600" dirty="0" smtClean="0">
                <a:latin typeface="Arial" pitchFamily="34" charset="0"/>
              </a:rPr>
              <a:t>Whole system can fall apart in a second if a major flaw were to be found. Once dropped to 1/1500</a:t>
            </a:r>
            <a:r>
              <a:rPr lang="en-US" sz="3600" baseline="30000" dirty="0" smtClean="0">
                <a:latin typeface="Arial" pitchFamily="34" charset="0"/>
              </a:rPr>
              <a:t>th</a:t>
            </a:r>
            <a:r>
              <a:rPr lang="en-US" sz="3600" dirty="0" smtClean="0">
                <a:latin typeface="Arial" pitchFamily="34" charset="0"/>
              </a:rPr>
              <a:t> the value in a second in an attack.</a:t>
            </a:r>
          </a:p>
          <a:p>
            <a:pPr>
              <a:defRPr/>
            </a:pPr>
            <a:endParaRPr lang="en-US" sz="3600" dirty="0">
              <a:latin typeface="Arial" pitchFamily="34" charset="0"/>
            </a:endParaRP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838950" cy="766877"/>
          </a:xfrm>
        </p:spPr>
        <p:txBody>
          <a:bodyPr>
            <a:normAutofit/>
          </a:bodyPr>
          <a:lstStyle/>
          <a:p>
            <a:pPr>
              <a:defRPr/>
            </a:pPr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39988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153400" cy="48006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3600" dirty="0" smtClean="0">
                <a:latin typeface="Arial" pitchFamily="34" charset="0"/>
              </a:rPr>
              <a:t>Solves the counterfeiting problem</a:t>
            </a:r>
          </a:p>
          <a:p>
            <a:pPr>
              <a:defRPr/>
            </a:pPr>
            <a:endParaRPr lang="en-US" sz="3600" dirty="0">
              <a:latin typeface="Arial" pitchFamily="34" charset="0"/>
            </a:endParaRPr>
          </a:p>
          <a:p>
            <a:pPr>
              <a:defRPr/>
            </a:pPr>
            <a:r>
              <a:rPr lang="en-US" sz="3600" dirty="0" smtClean="0">
                <a:latin typeface="Arial" pitchFamily="34" charset="0"/>
              </a:rPr>
              <a:t>Poor countries now have an instantaneous modern banking system, because everyone has a cell phone.</a:t>
            </a:r>
          </a:p>
          <a:p>
            <a:pPr>
              <a:defRPr/>
            </a:pPr>
            <a:endParaRPr lang="en-US" sz="3600" dirty="0">
              <a:latin typeface="Arial" pitchFamily="34" charset="0"/>
            </a:endParaRPr>
          </a:p>
          <a:p>
            <a:pPr>
              <a:defRPr/>
            </a:pPr>
            <a:r>
              <a:rPr lang="en-US" sz="3600" dirty="0" smtClean="0">
                <a:latin typeface="Arial" pitchFamily="34" charset="0"/>
              </a:rPr>
              <a:t>The world’s poor have access to markets.</a:t>
            </a:r>
          </a:p>
          <a:p>
            <a:pPr marL="109728" indent="0">
              <a:buNone/>
              <a:defRPr/>
            </a:pPr>
            <a:endParaRPr lang="en-US" sz="3600" dirty="0">
              <a:latin typeface="Arial" pitchFamily="34" charset="0"/>
            </a:endParaRP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838950" cy="766877"/>
          </a:xfrm>
        </p:spPr>
        <p:txBody>
          <a:bodyPr>
            <a:normAutofit/>
          </a:bodyPr>
          <a:lstStyle/>
          <a:p>
            <a:pPr>
              <a:defRPr/>
            </a:pPr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81435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153400" cy="48006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3600" dirty="0" smtClean="0">
                <a:latin typeface="Arial" pitchFamily="34" charset="0"/>
              </a:rPr>
              <a:t>Could be made safer by isolating into multiple cells, with interaction only through interfaces. If one cell goes down, the others might all stay up.</a:t>
            </a:r>
          </a:p>
          <a:p>
            <a:pPr>
              <a:defRPr/>
            </a:pPr>
            <a:endParaRPr lang="en-US" sz="3600" dirty="0">
              <a:latin typeface="Arial" pitchFamily="34" charset="0"/>
            </a:endParaRPr>
          </a:p>
          <a:p>
            <a:pPr>
              <a:defRPr/>
            </a:pPr>
            <a:r>
              <a:rPr lang="en-US" sz="3600" dirty="0" smtClean="0">
                <a:latin typeface="Arial" pitchFamily="34" charset="0"/>
              </a:rPr>
              <a:t>Easy to have different electronic currencies interact on exchanges.</a:t>
            </a:r>
          </a:p>
          <a:p>
            <a:pPr>
              <a:defRPr/>
            </a:pPr>
            <a:endParaRPr lang="en-US" sz="3600" dirty="0">
              <a:latin typeface="Arial" pitchFamily="34" charset="0"/>
            </a:endParaRPr>
          </a:p>
          <a:p>
            <a:pPr>
              <a:defRPr/>
            </a:pPr>
            <a:r>
              <a:rPr lang="en-US" sz="3600" dirty="0" smtClean="0">
                <a:latin typeface="Arial" pitchFamily="34" charset="0"/>
              </a:rPr>
              <a:t>Not so easy to isolate geographically.</a:t>
            </a:r>
            <a:endParaRPr lang="en-US" sz="3600" dirty="0" smtClean="0">
              <a:latin typeface="Arial" pitchFamily="34" charset="0"/>
            </a:endParaRP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838950" cy="766877"/>
          </a:xfrm>
        </p:spPr>
        <p:txBody>
          <a:bodyPr>
            <a:normAutofit/>
          </a:bodyPr>
          <a:lstStyle/>
          <a:p>
            <a:pPr>
              <a:defRPr/>
            </a:pPr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81435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800" dirty="0" smtClean="0">
                <a:latin typeface="Arial" pitchFamily="34" charset="0"/>
              </a:rPr>
              <a:t>BTC </a:t>
            </a:r>
            <a:r>
              <a:rPr lang="en-US" sz="2800" dirty="0" smtClean="0">
                <a:latin typeface="Arial" pitchFamily="34" charset="0"/>
              </a:rPr>
              <a:t>transfers are irreversible so changes the fraud risks and makes the transaction model much simpler</a:t>
            </a:r>
            <a:r>
              <a:rPr lang="en-US" sz="2800" dirty="0" smtClean="0">
                <a:latin typeface="Arial" pitchFamily="34" charset="0"/>
              </a:rPr>
              <a:t>.</a:t>
            </a:r>
          </a:p>
          <a:p>
            <a:pPr>
              <a:defRPr/>
            </a:pPr>
            <a:endParaRPr lang="en-US" sz="2800" dirty="0" smtClean="0">
              <a:latin typeface="Arial" pitchFamily="34" charset="0"/>
            </a:endParaRPr>
          </a:p>
          <a:p>
            <a:pPr>
              <a:defRPr/>
            </a:pPr>
            <a:r>
              <a:rPr lang="en-US" sz="2800" dirty="0" smtClean="0">
                <a:latin typeface="Arial" pitchFamily="34" charset="0"/>
              </a:rPr>
              <a:t>Escrow services available</a:t>
            </a:r>
            <a:r>
              <a:rPr lang="en-US" sz="2800" dirty="0" smtClean="0">
                <a:latin typeface="Arial" pitchFamily="34" charset="0"/>
              </a:rPr>
              <a:t>.</a:t>
            </a:r>
          </a:p>
          <a:p>
            <a:pPr>
              <a:defRPr/>
            </a:pPr>
            <a:endParaRPr lang="en-US" sz="2800" dirty="0" smtClean="0">
              <a:latin typeface="Arial" pitchFamily="34" charset="0"/>
            </a:endParaRPr>
          </a:p>
          <a:p>
            <a:pPr>
              <a:defRPr/>
            </a:pPr>
            <a:r>
              <a:rPr lang="en-US" sz="2800" dirty="0" smtClean="0">
                <a:latin typeface="Arial" pitchFamily="34" charset="0"/>
              </a:rPr>
              <a:t>Some sort of </a:t>
            </a:r>
            <a:r>
              <a:rPr lang="en-US" sz="2800" dirty="0" smtClean="0">
                <a:latin typeface="Arial" pitchFamily="34" charset="0"/>
              </a:rPr>
              <a:t>anonymity from using TOR networks or VPNs but often can found out anyway through IP address tracking and other schemes.</a:t>
            </a:r>
            <a:endParaRPr lang="en-US" sz="2800" dirty="0" smtClean="0">
              <a:latin typeface="Arial" pitchFamily="34" charset="0"/>
            </a:endParaRP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6838950" cy="766877"/>
          </a:xfrm>
        </p:spPr>
        <p:txBody>
          <a:bodyPr>
            <a:normAutofit/>
          </a:bodyPr>
          <a:lstStyle/>
          <a:p>
            <a:pPr>
              <a:defRPr/>
            </a:pPr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80480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153400" cy="48006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3600" dirty="0" smtClean="0">
                <a:latin typeface="Arial" pitchFamily="34" charset="0"/>
              </a:rPr>
              <a:t>Can be seen as a safe component of a portfolio.</a:t>
            </a:r>
          </a:p>
          <a:p>
            <a:pPr>
              <a:defRPr/>
            </a:pPr>
            <a:endParaRPr lang="en-US" sz="3600" dirty="0">
              <a:latin typeface="Arial" pitchFamily="34" charset="0"/>
            </a:endParaRPr>
          </a:p>
          <a:p>
            <a:pPr>
              <a:defRPr/>
            </a:pPr>
            <a:r>
              <a:rPr lang="en-US" sz="3600" dirty="0" smtClean="0">
                <a:latin typeface="Arial" pitchFamily="34" charset="0"/>
              </a:rPr>
              <a:t>When governments have problems, BTC can be seen to be stable with a huge return.</a:t>
            </a:r>
          </a:p>
          <a:p>
            <a:pPr>
              <a:defRPr/>
            </a:pPr>
            <a:endParaRPr lang="en-US" sz="3600" dirty="0">
              <a:latin typeface="Arial" pitchFamily="34" charset="0"/>
            </a:endParaRPr>
          </a:p>
          <a:p>
            <a:pPr>
              <a:defRPr/>
            </a:pPr>
            <a:r>
              <a:rPr lang="en-US" sz="3600" dirty="0" smtClean="0">
                <a:latin typeface="Arial" pitchFamily="34" charset="0"/>
              </a:rPr>
              <a:t>When BTC attacks occur, BTC can lose much value overnight.</a:t>
            </a: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838950" cy="76687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latin typeface="Arial" pitchFamily="34" charset="0"/>
              </a:rPr>
              <a:t>Investment</a:t>
            </a:r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7366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153400" cy="4800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 smtClean="0">
                <a:latin typeface="Arial" pitchFamily="34" charset="0"/>
              </a:rPr>
              <a:t>Following</a:t>
            </a:r>
            <a:r>
              <a:rPr lang="en-US" sz="3600" dirty="0" smtClean="0">
                <a:latin typeface="Arial" pitchFamily="34" charset="0"/>
              </a:rPr>
              <a:t> is some text relating to theft of BTC from Android applications that didn’t notice a bug in a java library.</a:t>
            </a:r>
          </a:p>
          <a:p>
            <a:pPr>
              <a:defRPr/>
            </a:pPr>
            <a:endParaRPr lang="en-US" sz="3600" dirty="0">
              <a:latin typeface="Arial" pitchFamily="34" charset="0"/>
            </a:endParaRPr>
          </a:p>
          <a:p>
            <a:pPr>
              <a:defRPr/>
            </a:pPr>
            <a:r>
              <a:rPr lang="en-US" sz="3600" dirty="0" smtClean="0">
                <a:latin typeface="Arial" pitchFamily="34" charset="0"/>
              </a:rPr>
              <a:t>It is not likely that your grandmother is going to want to wade through this to keep her BTC wallet safe!</a:t>
            </a: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838950" cy="76687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latin typeface="Arial" pitchFamily="34" charset="0"/>
              </a:rPr>
              <a:t>BTC can be confusing</a:t>
            </a:r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1372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153400" cy="4800600"/>
          </a:xfrm>
        </p:spPr>
        <p:txBody>
          <a:bodyPr>
            <a:normAutofit fontScale="70000" lnSpcReduction="20000"/>
          </a:bodyPr>
          <a:lstStyle/>
          <a:p>
            <a:r>
              <a:rPr lang="en-US" sz="3600" dirty="0" smtClean="0"/>
              <a:t>In </a:t>
            </a:r>
            <a:r>
              <a:rPr lang="en-US" sz="3600" dirty="0"/>
              <a:t>DSA, the private key is a randomly generated value </a:t>
            </a:r>
            <a:r>
              <a:rPr lang="en-US" sz="3600" i="1" dirty="0" smtClean="0"/>
              <a:t>x</a:t>
            </a:r>
            <a:r>
              <a:rPr lang="en-US" sz="3600" dirty="0" smtClean="0"/>
              <a:t> </a:t>
            </a:r>
            <a:r>
              <a:rPr lang="en-US" sz="3600" dirty="0"/>
              <a:t>and the public key consists of </a:t>
            </a:r>
            <a:r>
              <a:rPr lang="en-US" sz="3600" dirty="0"/>
              <a:t>(</a:t>
            </a:r>
            <a:r>
              <a:rPr lang="en-US" sz="3600" i="1" dirty="0" err="1"/>
              <a:t>p</a:t>
            </a:r>
            <a:r>
              <a:rPr lang="en-US" sz="3600" dirty="0" err="1"/>
              <a:t>,</a:t>
            </a:r>
            <a:r>
              <a:rPr lang="en-US" sz="3600" i="1" dirty="0" err="1"/>
              <a:t>q</a:t>
            </a:r>
            <a:r>
              <a:rPr lang="en-US" sz="3600" dirty="0" err="1"/>
              <a:t>,</a:t>
            </a:r>
            <a:r>
              <a:rPr lang="en-US" sz="3600" i="1" dirty="0" err="1"/>
              <a:t>g</a:t>
            </a:r>
            <a:r>
              <a:rPr lang="en-US" sz="3600" dirty="0" err="1"/>
              <a:t>,</a:t>
            </a:r>
            <a:r>
              <a:rPr lang="en-US" sz="3600" i="1" dirty="0" err="1"/>
              <a:t>y</a:t>
            </a:r>
            <a:r>
              <a:rPr lang="en-US" sz="3600" dirty="0"/>
              <a:t>)</a:t>
            </a:r>
            <a:r>
              <a:rPr lang="en-US" sz="3600" dirty="0"/>
              <a:t> (</a:t>
            </a:r>
            <a:r>
              <a:rPr lang="en-US" sz="3600" dirty="0" err="1"/>
              <a:t>p,q,g,y</a:t>
            </a:r>
            <a:r>
              <a:rPr lang="en-US" sz="3600" dirty="0"/>
              <a:t>) . For details on </a:t>
            </a:r>
            <a:r>
              <a:rPr lang="en-US" sz="3600" i="1" dirty="0" smtClean="0"/>
              <a:t>p</a:t>
            </a:r>
            <a:r>
              <a:rPr lang="en-US" sz="3600" dirty="0" smtClean="0"/>
              <a:t> </a:t>
            </a:r>
            <a:r>
              <a:rPr lang="en-US" sz="3600" dirty="0"/>
              <a:t>, </a:t>
            </a:r>
            <a:r>
              <a:rPr lang="en-US" sz="3600" i="1" dirty="0" smtClean="0"/>
              <a:t>q</a:t>
            </a:r>
            <a:r>
              <a:rPr lang="en-US" sz="3600" dirty="0" smtClean="0"/>
              <a:t> </a:t>
            </a:r>
            <a:r>
              <a:rPr lang="en-US" sz="3600" dirty="0"/>
              <a:t>and </a:t>
            </a:r>
            <a:r>
              <a:rPr lang="en-US" sz="3600" i="1" dirty="0" smtClean="0"/>
              <a:t>g</a:t>
            </a:r>
            <a:r>
              <a:rPr lang="en-US" sz="3600" dirty="0" smtClean="0"/>
              <a:t> </a:t>
            </a:r>
            <a:r>
              <a:rPr lang="en-US" sz="3600" dirty="0"/>
              <a:t>see </a:t>
            </a:r>
            <a:r>
              <a:rPr lang="en-US" sz="3600" dirty="0">
                <a:hlinkClick r:id="rId3"/>
              </a:rPr>
              <a:t>Parameter Generation</a:t>
            </a:r>
            <a:r>
              <a:rPr lang="en-US" sz="3600" dirty="0"/>
              <a:t>. </a:t>
            </a:r>
            <a:r>
              <a:rPr lang="en-US" sz="3600" i="1" dirty="0" smtClean="0"/>
              <a:t>y</a:t>
            </a:r>
            <a:r>
              <a:rPr lang="en-US" sz="3600" dirty="0" smtClean="0"/>
              <a:t> </a:t>
            </a:r>
            <a:r>
              <a:rPr lang="en-US" sz="3600" dirty="0"/>
              <a:t>is computed as </a:t>
            </a:r>
            <a:r>
              <a:rPr lang="en-US" sz="3600" i="1" dirty="0"/>
              <a:t>y</a:t>
            </a:r>
            <a:r>
              <a:rPr lang="en-US" sz="3600" dirty="0"/>
              <a:t>=</a:t>
            </a:r>
            <a:r>
              <a:rPr lang="en-US" sz="3600" i="1" dirty="0"/>
              <a:t>g</a:t>
            </a:r>
            <a:r>
              <a:rPr lang="en-US" sz="3600" dirty="0"/>
              <a:t> </a:t>
            </a:r>
            <a:r>
              <a:rPr lang="en-US" sz="3600" i="1" dirty="0"/>
              <a:t>x</a:t>
            </a:r>
            <a:r>
              <a:rPr lang="en-US" sz="3600" dirty="0"/>
              <a:t> </a:t>
            </a:r>
            <a:r>
              <a:rPr lang="en-US" sz="3600" dirty="0" err="1" smtClean="0"/>
              <a:t>mod</a:t>
            </a:r>
            <a:r>
              <a:rPr lang="en-US" sz="3600" i="1" dirty="0" err="1" smtClean="0"/>
              <a:t>p</a:t>
            </a:r>
            <a:r>
              <a:rPr lang="en-US" sz="3600" dirty="0" smtClean="0"/>
              <a:t> </a:t>
            </a:r>
            <a:r>
              <a:rPr lang="en-US" sz="3600" dirty="0"/>
              <a:t>.</a:t>
            </a:r>
          </a:p>
          <a:p>
            <a:r>
              <a:rPr lang="en-US" sz="3600" dirty="0"/>
              <a:t>To compute a signature of a message </a:t>
            </a:r>
            <a:r>
              <a:rPr lang="en-US" sz="3600" i="1" dirty="0" smtClean="0"/>
              <a:t>m</a:t>
            </a:r>
            <a:r>
              <a:rPr lang="en-US" sz="3600" dirty="0" smtClean="0"/>
              <a:t> </a:t>
            </a:r>
            <a:r>
              <a:rPr lang="en-US" sz="3600" dirty="0"/>
              <a:t>, we compute:</a:t>
            </a:r>
            <a:br>
              <a:rPr lang="en-US" sz="3600" dirty="0"/>
            </a:br>
            <a:r>
              <a:rPr lang="en-US" sz="3600" i="1" dirty="0"/>
              <a:t>r</a:t>
            </a:r>
            <a:r>
              <a:rPr lang="en-US" sz="3600" dirty="0"/>
              <a:t>=(</a:t>
            </a:r>
            <a:r>
              <a:rPr lang="en-US" sz="3600" i="1" dirty="0"/>
              <a:t>g</a:t>
            </a:r>
            <a:r>
              <a:rPr lang="en-US" sz="3600" dirty="0"/>
              <a:t> </a:t>
            </a:r>
            <a:r>
              <a:rPr lang="en-US" sz="3600" i="1" dirty="0"/>
              <a:t>k</a:t>
            </a:r>
            <a:r>
              <a:rPr lang="en-US" sz="3600" dirty="0"/>
              <a:t> </a:t>
            </a:r>
            <a:r>
              <a:rPr lang="en-US" sz="3600" dirty="0" err="1"/>
              <a:t>mod</a:t>
            </a:r>
            <a:r>
              <a:rPr lang="en-US" sz="3600" i="1" dirty="0" err="1"/>
              <a:t>p</a:t>
            </a:r>
            <a:r>
              <a:rPr lang="en-US" sz="3600" dirty="0"/>
              <a:t>)</a:t>
            </a:r>
            <a:r>
              <a:rPr lang="en-US" sz="3600" dirty="0" err="1"/>
              <a:t>mod</a:t>
            </a:r>
            <a:r>
              <a:rPr lang="en-US" sz="3600" i="1" dirty="0" err="1"/>
              <a:t>q</a:t>
            </a:r>
            <a:r>
              <a:rPr lang="en-US" sz="3600" dirty="0"/>
              <a:t> r=(</a:t>
            </a:r>
            <a:r>
              <a:rPr lang="en-US" sz="3600" dirty="0" err="1"/>
              <a:t>gkmodp</a:t>
            </a:r>
            <a:r>
              <a:rPr lang="en-US" sz="3600" dirty="0"/>
              <a:t>)</a:t>
            </a:r>
            <a:r>
              <a:rPr lang="en-US" sz="3600" dirty="0" err="1"/>
              <a:t>modq</a:t>
            </a:r>
            <a:r>
              <a:rPr lang="en-US" sz="3600" dirty="0"/>
              <a:t> (where </a:t>
            </a:r>
            <a:r>
              <a:rPr lang="en-US" sz="3600" i="1" dirty="0"/>
              <a:t>k</a:t>
            </a:r>
            <a:r>
              <a:rPr lang="en-US" sz="3600" dirty="0"/>
              <a:t> </a:t>
            </a:r>
            <a:r>
              <a:rPr lang="en-US" sz="3600" dirty="0" smtClean="0"/>
              <a:t> </a:t>
            </a:r>
            <a:r>
              <a:rPr lang="en-US" sz="3600" dirty="0"/>
              <a:t>is a randomly chosen value)</a:t>
            </a:r>
            <a:br>
              <a:rPr lang="en-US" sz="3600" dirty="0"/>
            </a:br>
            <a:r>
              <a:rPr lang="en-US" sz="3600" i="1" dirty="0"/>
              <a:t>s</a:t>
            </a:r>
            <a:r>
              <a:rPr lang="en-US" sz="3600" dirty="0"/>
              <a:t>=</a:t>
            </a:r>
            <a:r>
              <a:rPr lang="en-US" sz="3600" i="1" dirty="0"/>
              <a:t>k</a:t>
            </a:r>
            <a:r>
              <a:rPr lang="en-US" sz="3600" dirty="0"/>
              <a:t> </a:t>
            </a:r>
            <a:r>
              <a:rPr lang="en-US" sz="3600" dirty="0"/>
              <a:t>−1</a:t>
            </a:r>
            <a:r>
              <a:rPr lang="en-US" sz="3600" dirty="0"/>
              <a:t> </a:t>
            </a:r>
            <a:r>
              <a:rPr lang="en-US" sz="3600" dirty="0"/>
              <a:t>(</a:t>
            </a:r>
            <a:r>
              <a:rPr lang="en-US" sz="3600" i="1" dirty="0"/>
              <a:t>H</a:t>
            </a:r>
            <a:r>
              <a:rPr lang="en-US" sz="3600" dirty="0"/>
              <a:t>(</a:t>
            </a:r>
            <a:r>
              <a:rPr lang="en-US" sz="3600" i="1" dirty="0"/>
              <a:t>m</a:t>
            </a:r>
            <a:r>
              <a:rPr lang="en-US" sz="3600" dirty="0"/>
              <a:t>)+</a:t>
            </a:r>
            <a:r>
              <a:rPr lang="en-US" sz="3600" i="1" dirty="0" err="1"/>
              <a:t>xr</a:t>
            </a:r>
            <a:r>
              <a:rPr lang="en-US" sz="3600" dirty="0"/>
              <a:t>)</a:t>
            </a:r>
            <a:r>
              <a:rPr lang="en-US" sz="3600" dirty="0" err="1"/>
              <a:t>mod</a:t>
            </a:r>
            <a:r>
              <a:rPr lang="en-US" sz="3600" i="1" dirty="0" err="1"/>
              <a:t>q</a:t>
            </a:r>
            <a:r>
              <a:rPr lang="en-US" sz="3600" dirty="0"/>
              <a:t> </a:t>
            </a:r>
            <a:r>
              <a:rPr lang="en-US" sz="3600" dirty="0" smtClean="0"/>
              <a:t> (</a:t>
            </a:r>
            <a:r>
              <a:rPr lang="en-US" sz="3600" dirty="0"/>
              <a:t>where </a:t>
            </a:r>
            <a:r>
              <a:rPr lang="en-US" sz="3600" i="1" dirty="0" smtClean="0"/>
              <a:t>H</a:t>
            </a:r>
            <a:r>
              <a:rPr lang="en-US" sz="3600" dirty="0" smtClean="0"/>
              <a:t> </a:t>
            </a:r>
            <a:r>
              <a:rPr lang="en-US" sz="3600" dirty="0"/>
              <a:t>is a hash function)</a:t>
            </a:r>
          </a:p>
          <a:p>
            <a:r>
              <a:rPr lang="en-US" sz="3600" dirty="0"/>
              <a:t>The signature is then </a:t>
            </a:r>
            <a:r>
              <a:rPr lang="en-US" sz="3600" dirty="0"/>
              <a:t>(</a:t>
            </a:r>
            <a:r>
              <a:rPr lang="en-US" sz="3600" i="1" dirty="0" err="1"/>
              <a:t>r</a:t>
            </a:r>
            <a:r>
              <a:rPr lang="en-US" sz="3600" dirty="0" err="1"/>
              <a:t>,</a:t>
            </a:r>
            <a:r>
              <a:rPr lang="en-US" sz="3600" i="1" dirty="0" err="1"/>
              <a:t>s</a:t>
            </a:r>
            <a:r>
              <a:rPr lang="en-US" sz="3600" dirty="0" smtClean="0"/>
              <a:t>). </a:t>
            </a:r>
            <a:r>
              <a:rPr lang="en-US" sz="3600" dirty="0"/>
              <a:t>I'm assuming that it this </a:t>
            </a:r>
            <a:r>
              <a:rPr lang="en-US" sz="3600" i="1" dirty="0"/>
              <a:t>r</a:t>
            </a:r>
            <a:r>
              <a:rPr lang="en-US" sz="3600" dirty="0"/>
              <a:t> </a:t>
            </a:r>
            <a:r>
              <a:rPr lang="en-US" sz="3600" dirty="0" err="1"/>
              <a:t>r</a:t>
            </a:r>
            <a:r>
              <a:rPr lang="en-US" sz="3600" dirty="0"/>
              <a:t> that they are saying is colliding. This could happen if the RNG is weak and you generate the same </a:t>
            </a:r>
            <a:r>
              <a:rPr lang="en-US" sz="3600" i="1" dirty="0" smtClean="0"/>
              <a:t>k</a:t>
            </a:r>
            <a:r>
              <a:rPr lang="en-US" sz="3600" dirty="0" smtClean="0"/>
              <a:t> </a:t>
            </a:r>
            <a:r>
              <a:rPr lang="en-US" sz="3600" dirty="0"/>
              <a:t>twice.</a:t>
            </a:r>
          </a:p>
          <a:p>
            <a:pPr>
              <a:defRPr/>
            </a:pPr>
            <a:endParaRPr lang="en-US" sz="3600" dirty="0" smtClean="0">
              <a:latin typeface="Arial" pitchFamily="34" charset="0"/>
            </a:endParaRP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838950" cy="766877"/>
          </a:xfrm>
        </p:spPr>
        <p:txBody>
          <a:bodyPr>
            <a:normAutofit/>
          </a:bodyPr>
          <a:lstStyle/>
          <a:p>
            <a:pPr>
              <a:defRPr/>
            </a:pPr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63126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153400" cy="4800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 smtClean="0">
                <a:latin typeface="Arial" pitchFamily="34" charset="0"/>
              </a:rPr>
              <a:t>Who are the stakeholders?</a:t>
            </a:r>
          </a:p>
          <a:p>
            <a:pPr>
              <a:defRPr/>
            </a:pPr>
            <a:endParaRPr lang="en-US" sz="3600" dirty="0">
              <a:latin typeface="Arial" pitchFamily="34" charset="0"/>
            </a:endParaRPr>
          </a:p>
          <a:p>
            <a:pPr>
              <a:defRPr/>
            </a:pPr>
            <a:r>
              <a:rPr lang="en-US" sz="3600" dirty="0" smtClean="0">
                <a:latin typeface="Arial" pitchFamily="34" charset="0"/>
              </a:rPr>
              <a:t>Who wins? Who loses?</a:t>
            </a:r>
          </a:p>
          <a:p>
            <a:pPr>
              <a:defRPr/>
            </a:pPr>
            <a:endParaRPr lang="en-US" sz="3600" dirty="0">
              <a:latin typeface="Arial" pitchFamily="34" charset="0"/>
            </a:endParaRPr>
          </a:p>
          <a:p>
            <a:pPr>
              <a:defRPr/>
            </a:pPr>
            <a:r>
              <a:rPr lang="en-US" sz="3600" dirty="0" smtClean="0">
                <a:latin typeface="Arial" pitchFamily="34" charset="0"/>
              </a:rPr>
              <a:t>Anyone being used as a means to an end?</a:t>
            </a:r>
          </a:p>
          <a:p>
            <a:pPr>
              <a:defRPr/>
            </a:pPr>
            <a:endParaRPr lang="en-US" sz="3600" dirty="0">
              <a:latin typeface="Arial" pitchFamily="34" charset="0"/>
            </a:endParaRPr>
          </a:p>
          <a:p>
            <a:pPr>
              <a:defRPr/>
            </a:pPr>
            <a:r>
              <a:rPr lang="en-US" sz="3600" dirty="0" smtClean="0">
                <a:latin typeface="Arial" pitchFamily="34" charset="0"/>
              </a:rPr>
              <a:t>Risks?</a:t>
            </a:r>
            <a:endParaRPr lang="en-US" sz="3600" dirty="0" smtClean="0">
              <a:latin typeface="Arial" pitchFamily="34" charset="0"/>
            </a:endParaRP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838950" cy="766877"/>
          </a:xfrm>
        </p:spPr>
        <p:txBody>
          <a:bodyPr>
            <a:normAutofit/>
          </a:bodyPr>
          <a:lstStyle/>
          <a:p>
            <a:pPr>
              <a:defRPr/>
            </a:pPr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1372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153400" cy="4800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>
                <a:latin typeface="Arial" pitchFamily="34" charset="0"/>
              </a:rPr>
              <a:t>Thanks: http://imponderablethings.com</a:t>
            </a:r>
          </a:p>
          <a:p>
            <a:pPr>
              <a:defRPr/>
            </a:pPr>
            <a:endParaRPr lang="en-US" sz="3600" dirty="0" smtClean="0">
              <a:latin typeface="Arial" pitchFamily="34" charset="0"/>
            </a:endParaRP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838950" cy="766877"/>
          </a:xfrm>
        </p:spPr>
        <p:txBody>
          <a:bodyPr>
            <a:normAutofit/>
          </a:bodyPr>
          <a:lstStyle/>
          <a:p>
            <a:pPr>
              <a:defRPr/>
            </a:pPr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81435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153400" cy="4800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 smtClean="0">
                <a:latin typeface="Arial" pitchFamily="34" charset="0"/>
              </a:rPr>
              <a:t>.</a:t>
            </a: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838950" cy="766877"/>
          </a:xfrm>
        </p:spPr>
        <p:txBody>
          <a:bodyPr>
            <a:normAutofit/>
          </a:bodyPr>
          <a:lstStyle/>
          <a:p>
            <a:pPr>
              <a:defRPr/>
            </a:pPr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39988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600" dirty="0" smtClean="0">
                <a:latin typeface="Arial" pitchFamily="34" charset="0"/>
              </a:rPr>
              <a:t>Can </a:t>
            </a:r>
            <a:r>
              <a:rPr lang="en-US" sz="3600" dirty="0" smtClean="0">
                <a:latin typeface="Arial" pitchFamily="34" charset="0"/>
              </a:rPr>
              <a:t>confirm within ten minutes to an hour. Can confirm immediately with a </a:t>
            </a:r>
            <a:r>
              <a:rPr lang="en-US" sz="3600" dirty="0" smtClean="0">
                <a:latin typeface="Arial" pitchFamily="34" charset="0"/>
              </a:rPr>
              <a:t>service.</a:t>
            </a:r>
          </a:p>
          <a:p>
            <a:pPr>
              <a:defRPr/>
            </a:pPr>
            <a:endParaRPr lang="en-US" sz="3600" dirty="0" smtClean="0">
              <a:latin typeface="Arial" pitchFamily="34" charset="0"/>
            </a:endParaRPr>
          </a:p>
          <a:p>
            <a:pPr>
              <a:defRPr/>
            </a:pPr>
            <a:r>
              <a:rPr lang="en-US" sz="3600" dirty="0" smtClean="0">
                <a:latin typeface="Arial" pitchFamily="34" charset="0"/>
              </a:rPr>
              <a:t>Send and receive across national boundaries if you have an </a:t>
            </a:r>
            <a:r>
              <a:rPr lang="en-US" sz="3600" dirty="0" smtClean="0">
                <a:latin typeface="Arial" pitchFamily="34" charset="0"/>
              </a:rPr>
              <a:t>Internet </a:t>
            </a:r>
            <a:r>
              <a:rPr lang="en-US" sz="3600" dirty="0" smtClean="0">
                <a:latin typeface="Arial" pitchFamily="34" charset="0"/>
              </a:rPr>
              <a:t>connection</a:t>
            </a:r>
            <a:r>
              <a:rPr lang="en-US" sz="3600" dirty="0" smtClean="0">
                <a:latin typeface="Arial" pitchFamily="34" charset="0"/>
              </a:rPr>
              <a:t>.</a:t>
            </a: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6838950" cy="766877"/>
          </a:xfrm>
        </p:spPr>
        <p:txBody>
          <a:bodyPr>
            <a:normAutofit/>
          </a:bodyPr>
          <a:lstStyle/>
          <a:p>
            <a:pPr>
              <a:defRPr/>
            </a:pPr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33026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latin typeface="Arial" pitchFamily="34" charset="0"/>
              </a:rPr>
              <a:t>For $500 million you could fake a </a:t>
            </a:r>
            <a:r>
              <a:rPr lang="en-US" dirty="0" err="1" smtClean="0">
                <a:latin typeface="Arial" pitchFamily="34" charset="0"/>
              </a:rPr>
              <a:t>BitCoin</a:t>
            </a:r>
            <a:r>
              <a:rPr lang="en-US" dirty="0" smtClean="0">
                <a:latin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</a:rPr>
              <a:t>transfer</a:t>
            </a:r>
            <a:r>
              <a:rPr lang="en-US" dirty="0">
                <a:latin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</a:rPr>
              <a:t>through a false </a:t>
            </a:r>
            <a:r>
              <a:rPr lang="en-US" dirty="0" err="1" smtClean="0">
                <a:latin typeface="Arial" pitchFamily="34" charset="0"/>
              </a:rPr>
              <a:t>blockchain</a:t>
            </a:r>
            <a:r>
              <a:rPr lang="en-US" dirty="0" smtClean="0">
                <a:latin typeface="Arial" pitchFamily="34" charset="0"/>
              </a:rPr>
              <a:t>, but it would be relatively obvious who has the computing power to pull it off.</a:t>
            </a:r>
            <a:endParaRPr lang="en-US" dirty="0" smtClean="0">
              <a:latin typeface="Arial" pitchFamily="34" charset="0"/>
            </a:endParaRPr>
          </a:p>
          <a:p>
            <a:pPr>
              <a:defRPr/>
            </a:pPr>
            <a:endParaRPr lang="en-US" dirty="0" smtClean="0">
              <a:latin typeface="Arial" pitchFamily="34" charset="0"/>
            </a:endParaRPr>
          </a:p>
          <a:p>
            <a:pPr>
              <a:defRPr/>
            </a:pPr>
            <a:r>
              <a:rPr lang="en-US" dirty="0" smtClean="0">
                <a:latin typeface="Arial" pitchFamily="34" charset="0"/>
              </a:rPr>
              <a:t>BTC Value </a:t>
            </a:r>
            <a:r>
              <a:rPr lang="en-US" dirty="0" smtClean="0">
                <a:latin typeface="Arial" pitchFamily="34" charset="0"/>
              </a:rPr>
              <a:t>has gone up, but likely to stabilize except when interfered with by governments</a:t>
            </a:r>
            <a:r>
              <a:rPr lang="en-US" dirty="0" smtClean="0">
                <a:latin typeface="Arial" pitchFamily="34" charset="0"/>
              </a:rPr>
              <a:t>.</a:t>
            </a:r>
          </a:p>
          <a:p>
            <a:pPr>
              <a:defRPr/>
            </a:pPr>
            <a:endParaRPr lang="en-US" dirty="0" smtClean="0">
              <a:latin typeface="Arial" pitchFamily="34" charset="0"/>
            </a:endParaRPr>
          </a:p>
          <a:p>
            <a:pPr>
              <a:defRPr/>
            </a:pPr>
            <a:r>
              <a:rPr lang="en-US" dirty="0" smtClean="0">
                <a:latin typeface="Arial" pitchFamily="34" charset="0"/>
              </a:rPr>
              <a:t>Will not inflate, because governments cannot print it.</a:t>
            </a:r>
          </a:p>
          <a:p>
            <a:pPr>
              <a:defRPr/>
            </a:pPr>
            <a:endParaRPr lang="en-US" dirty="0" smtClean="0">
              <a:latin typeface="Arial" pitchFamily="34" charset="0"/>
            </a:endParaRPr>
          </a:p>
          <a:p>
            <a:pPr>
              <a:defRPr/>
            </a:pPr>
            <a:endParaRPr lang="en-US" dirty="0" smtClean="0">
              <a:latin typeface="Arial" pitchFamily="34" charset="0"/>
            </a:endParaRPr>
          </a:p>
          <a:p>
            <a:pPr>
              <a:defRPr/>
            </a:pPr>
            <a:endParaRPr lang="en-US" dirty="0" smtClean="0">
              <a:latin typeface="Arial" pitchFamily="34" charset="0"/>
            </a:endParaRP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6838950" cy="76687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latin typeface="Arial" pitchFamily="34" charset="0"/>
              </a:rPr>
              <a:t>Stability?</a:t>
            </a:r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92115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d:\ppoint\template\sldshow\vividlns.ppt</Template>
  <TotalTime>16226585</TotalTime>
  <Pages>62</Pages>
  <Words>3024</Words>
  <Application>Microsoft Office PowerPoint</Application>
  <PresentationFormat>On-screen Show (4:3)</PresentationFormat>
  <Paragraphs>329</Paragraphs>
  <Slides>75</Slides>
  <Notes>75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75</vt:i4>
      </vt:variant>
    </vt:vector>
  </HeadingPairs>
  <TitlesOfParts>
    <vt:vector size="78" baseType="lpstr">
      <vt:lpstr>Custom Design</vt:lpstr>
      <vt:lpstr>1_Custom Design</vt:lpstr>
      <vt:lpstr>Concourse</vt:lpstr>
      <vt:lpstr>BitCoin Notes</vt:lpstr>
      <vt:lpstr>PowerPoint Presentation</vt:lpstr>
      <vt:lpstr>Cashless electronic payments</vt:lpstr>
      <vt:lpstr>Digital currency</vt:lpstr>
      <vt:lpstr>Extended BitCoin example</vt:lpstr>
      <vt:lpstr>PowerPoint Presentation</vt:lpstr>
      <vt:lpstr>PowerPoint Presentation</vt:lpstr>
      <vt:lpstr>PowerPoint Presentation</vt:lpstr>
      <vt:lpstr>Stability?</vt:lpstr>
      <vt:lpstr>Properties of Money</vt:lpstr>
      <vt:lpstr>Properties of Money</vt:lpstr>
      <vt:lpstr>PowerPoint Presentation</vt:lpstr>
      <vt:lpstr>Existing Money Laundering</vt:lpstr>
      <vt:lpstr>Backlash</vt:lpstr>
      <vt:lpstr>PowerPoint Presentation</vt:lpstr>
      <vt:lpstr>PowerPoint Presentation</vt:lpstr>
      <vt:lpstr>Counterarguments…</vt:lpstr>
      <vt:lpstr>Counterarguments…</vt:lpstr>
      <vt:lpstr>Public Key Encryption</vt:lpstr>
      <vt:lpstr>Spending a BitCoin (BTC)</vt:lpstr>
      <vt:lpstr>Your message must include:</vt:lpstr>
      <vt:lpstr>The shared ledger</vt:lpstr>
      <vt:lpstr>The shared ledger</vt:lpstr>
      <vt:lpstr>To find your balance…</vt:lpstr>
      <vt:lpstr>PowerPoint Presentation</vt:lpstr>
      <vt:lpstr>Not physical coins</vt:lpstr>
      <vt:lpstr>The double spending problem…</vt:lpstr>
      <vt:lpstr>PowerPoint Presentation</vt:lpstr>
      <vt:lpstr>Solution to double spending</vt:lpstr>
      <vt:lpstr>Proof of work concept</vt:lpstr>
      <vt:lpstr>Proof of work example</vt:lpstr>
      <vt:lpstr>Proof of work example</vt:lpstr>
      <vt:lpstr>Blockchains</vt:lpstr>
      <vt:lpstr>The puzzle.</vt:lpstr>
      <vt:lpstr>.</vt:lpstr>
      <vt:lpstr>Mal and the double spending</vt:lpstr>
      <vt:lpstr>PowerPoint Presentation</vt:lpstr>
      <vt:lpstr>The competition</vt:lpstr>
      <vt:lpstr>How much “work” to win?</vt:lpstr>
      <vt:lpstr>Prepare ahead of time? No.</vt:lpstr>
      <vt:lpstr>PowerPoint Presentation</vt:lpstr>
      <vt:lpstr>PowerPoint Presentation</vt:lpstr>
      <vt:lpstr>PowerPoint Presentation</vt:lpstr>
      <vt:lpstr>Tradeoff</vt:lpstr>
      <vt:lpstr>The competition</vt:lpstr>
      <vt:lpstr>PowerPoint Presentation</vt:lpstr>
      <vt:lpstr>Some details</vt:lpstr>
      <vt:lpstr>PowerPoint Presentation</vt:lpstr>
      <vt:lpstr>PowerPoint Presentation</vt:lpstr>
      <vt:lpstr>Write your own…</vt:lpstr>
      <vt:lpstr>Lost coins</vt:lpstr>
      <vt:lpstr>Remain anonymous</vt:lpstr>
      <vt:lpstr>PowerPoint Presentation</vt:lpstr>
      <vt:lpstr>Mining</vt:lpstr>
      <vt:lpstr>PowerPoint Presentation</vt:lpstr>
      <vt:lpstr>PowerPoint Presentation</vt:lpstr>
      <vt:lpstr>PowerPoint Presentation</vt:lpstr>
      <vt:lpstr>PowerPoint Presentation</vt:lpstr>
      <vt:lpstr>Inefficiencies</vt:lpstr>
      <vt:lpstr>PowerPoint Presentation</vt:lpstr>
      <vt:lpstr>BitCoins running out</vt:lpstr>
      <vt:lpstr>PowerPoint Presentation</vt:lpstr>
      <vt:lpstr>Facts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Investment</vt:lpstr>
      <vt:lpstr>BTC can be confusing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Afternoon Session:</dc:title>
  <dc:creator>Greg Brewster</dc:creator>
  <dc:description>dedicated to Buster's Dad</dc:description>
  <cp:lastModifiedBy>Clark Elliott</cp:lastModifiedBy>
  <cp:revision>217</cp:revision>
  <cp:lastPrinted>2004-09-09T22:23:27Z</cp:lastPrinted>
  <dcterms:created xsi:type="dcterms:W3CDTF">1995-06-02T21:41:18Z</dcterms:created>
  <dcterms:modified xsi:type="dcterms:W3CDTF">2017-04-24T03:13:05Z</dcterms:modified>
</cp:coreProperties>
</file>