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672" r:id="rId2"/>
    <p:sldMasterId id="2147483718" r:id="rId3"/>
  </p:sldMasterIdLst>
  <p:notesMasterIdLst>
    <p:notesMasterId r:id="rId63"/>
  </p:notesMasterIdLst>
  <p:handoutMasterIdLst>
    <p:handoutMasterId r:id="rId64"/>
  </p:handoutMasterIdLst>
  <p:sldIdLst>
    <p:sldId id="409" r:id="rId4"/>
    <p:sldId id="411" r:id="rId5"/>
    <p:sldId id="410" r:id="rId6"/>
    <p:sldId id="412" r:id="rId7"/>
    <p:sldId id="423" r:id="rId8"/>
    <p:sldId id="413" r:id="rId9"/>
    <p:sldId id="422" r:id="rId10"/>
    <p:sldId id="414" r:id="rId11"/>
    <p:sldId id="424" r:id="rId12"/>
    <p:sldId id="426" r:id="rId13"/>
    <p:sldId id="425" r:id="rId14"/>
    <p:sldId id="415" r:id="rId15"/>
    <p:sldId id="416" r:id="rId16"/>
    <p:sldId id="417" r:id="rId17"/>
    <p:sldId id="421" r:id="rId18"/>
    <p:sldId id="439" r:id="rId19"/>
    <p:sldId id="419" r:id="rId20"/>
    <p:sldId id="455" r:id="rId21"/>
    <p:sldId id="456" r:id="rId22"/>
    <p:sldId id="457" r:id="rId23"/>
    <p:sldId id="458" r:id="rId24"/>
    <p:sldId id="454" r:id="rId25"/>
    <p:sldId id="418" r:id="rId26"/>
    <p:sldId id="440" r:id="rId27"/>
    <p:sldId id="396" r:id="rId28"/>
    <p:sldId id="397" r:id="rId29"/>
    <p:sldId id="402" r:id="rId30"/>
    <p:sldId id="404" r:id="rId31"/>
    <p:sldId id="403" r:id="rId32"/>
    <p:sldId id="405" r:id="rId33"/>
    <p:sldId id="449" r:id="rId34"/>
    <p:sldId id="450" r:id="rId35"/>
    <p:sldId id="451" r:id="rId36"/>
    <p:sldId id="453" r:id="rId37"/>
    <p:sldId id="452" r:id="rId38"/>
    <p:sldId id="406" r:id="rId39"/>
    <p:sldId id="400" r:id="rId40"/>
    <p:sldId id="401" r:id="rId41"/>
    <p:sldId id="407" r:id="rId42"/>
    <p:sldId id="408" r:id="rId43"/>
    <p:sldId id="420" r:id="rId44"/>
    <p:sldId id="436" r:id="rId45"/>
    <p:sldId id="437" r:id="rId46"/>
    <p:sldId id="427" r:id="rId47"/>
    <p:sldId id="428" r:id="rId48"/>
    <p:sldId id="430" r:id="rId49"/>
    <p:sldId id="431" r:id="rId50"/>
    <p:sldId id="432" r:id="rId51"/>
    <p:sldId id="433" r:id="rId52"/>
    <p:sldId id="443" r:id="rId53"/>
    <p:sldId id="434" r:id="rId54"/>
    <p:sldId id="435" r:id="rId55"/>
    <p:sldId id="441" r:id="rId56"/>
    <p:sldId id="442" r:id="rId57"/>
    <p:sldId id="444" r:id="rId58"/>
    <p:sldId id="445" r:id="rId59"/>
    <p:sldId id="446" r:id="rId60"/>
    <p:sldId id="447" r:id="rId61"/>
    <p:sldId id="448" r:id="rId62"/>
  </p:sldIdLst>
  <p:sldSz cx="12192000" cy="6858000"/>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8"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400800" y="8750300"/>
            <a:ext cx="387350" cy="301625"/>
          </a:xfrm>
          <a:prstGeom prst="rect">
            <a:avLst/>
          </a:prstGeom>
          <a:noFill/>
          <a:ln w="12700">
            <a:noFill/>
            <a:miter lim="800000"/>
            <a:headEnd/>
            <a:tailEnd/>
          </a:ln>
          <a:effectLst/>
        </p:spPr>
        <p:txBody>
          <a:bodyPr wrap="none" lIns="90488" tIns="44450" rIns="90488" bIns="44450" anchor="ctr">
            <a:spAutoFit/>
          </a:bodyPr>
          <a:lstStyle/>
          <a:p>
            <a:pPr algn="r">
              <a:defRPr/>
            </a:pPr>
            <a:fld id="{59C28C3F-693D-416D-AF67-1EC09B380F82}" type="slidenum">
              <a:rPr lang="en-US">
                <a:latin typeface="Times New Roman" charset="0"/>
              </a:rPr>
              <a:pPr algn="r">
                <a:defRPr/>
              </a:pPr>
              <a:t>‹#›</a:t>
            </a:fld>
            <a:endParaRPr lang="en-US">
              <a:latin typeface="Times New Roman" charset="0"/>
            </a:endParaRPr>
          </a:p>
        </p:txBody>
      </p:sp>
    </p:spTree>
    <p:extLst>
      <p:ext uri="{BB962C8B-B14F-4D97-AF65-F5344CB8AC3E}">
        <p14:creationId xmlns:p14="http://schemas.microsoft.com/office/powerpoint/2010/main" val="924274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27" name="Rectangle 3"/>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400800" y="8750300"/>
            <a:ext cx="387350" cy="301625"/>
          </a:xfrm>
          <a:prstGeom prst="rect">
            <a:avLst/>
          </a:prstGeom>
          <a:noFill/>
          <a:ln w="12700">
            <a:noFill/>
            <a:miter lim="800000"/>
            <a:headEnd/>
            <a:tailEnd/>
          </a:ln>
          <a:effectLst/>
        </p:spPr>
        <p:txBody>
          <a:bodyPr wrap="none" lIns="90488" tIns="44450" rIns="90488" bIns="44450" anchor="ctr">
            <a:spAutoFit/>
          </a:bodyPr>
          <a:lstStyle/>
          <a:p>
            <a:pPr algn="r">
              <a:defRPr/>
            </a:pPr>
            <a:fld id="{C26B9714-067F-40D5-8AE2-61908FBB6D16}" type="slidenum">
              <a:rPr lang="en-US">
                <a:latin typeface="Times New Roman" charset="0"/>
              </a:rPr>
              <a:pPr algn="r">
                <a:defRPr/>
              </a:pPr>
              <a:t>‹#›</a:t>
            </a:fld>
            <a:endParaRPr lang="en-US">
              <a:latin typeface="Times New Roman" charset="0"/>
            </a:endParaRPr>
          </a:p>
        </p:txBody>
      </p:sp>
    </p:spTree>
    <p:extLst>
      <p:ext uri="{BB962C8B-B14F-4D97-AF65-F5344CB8AC3E}">
        <p14:creationId xmlns:p14="http://schemas.microsoft.com/office/powerpoint/2010/main" val="738602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EAF2489-40DE-4D6F-AB8E-B6360AC7339C}"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72AE6E-3B04-4B4D-96BD-876A176BBBC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00744B0-DA4E-479F-A00A-332F5853B212}"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08493C-1A1D-40E1-A4EE-D91AEF7E5CA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417C76F-2E86-40BA-9EAB-A66D2A643C91}"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58E17A-16BF-4B6C-8B5D-E10A76A9FE2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EED7DDE-7D5D-40E9-9639-7699E40305A8}"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801C15-1EBA-47CE-A496-E3F04BBE1C0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A2FA847-6AF0-4B96-96DF-A22222FFAEF6}"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E75CAB-E157-4AEF-952B-BA30C1BD9A0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1B17980-578C-4797-974F-6F0036F52257}"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B5E59B-2A97-41EF-B220-4D2D8A15F77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DCD3FF5-D4C3-4073-B43D-369F4203EACD}" type="datetimeFigureOut">
              <a:rPr lang="en-US"/>
              <a:pPr>
                <a:defRPr/>
              </a:pPr>
              <a:t>4/16/2020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14671A-985F-4AC6-860E-3985512208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C8D5A29-2A38-4894-867D-6C42C2E0B966}" type="datetimeFigureOut">
              <a:rPr lang="en-US"/>
              <a:pPr>
                <a:defRPr/>
              </a:pPr>
              <a:t>4/16/2020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73910D6-A8E8-4986-B52F-419300DEDF6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223E294-ECD1-4760-AD8B-9F7E6A31E0CB}" type="datetimeFigureOut">
              <a:rPr lang="en-US"/>
              <a:pPr>
                <a:defRPr/>
              </a:pPr>
              <a:t>4/16/2020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152AB05-6629-457E-A919-F28E2025BE8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FBA7EE-AA79-43ED-998D-0EA4CFB796D3}" type="datetimeFigureOut">
              <a:rPr lang="en-US"/>
              <a:pPr>
                <a:defRPr/>
              </a:pPr>
              <a:t>4/16/2020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983EC6D-8AE0-4031-AF46-746D0E95FA2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893DF7B-EF12-4756-9949-3799CFF08AFE}" type="datetimeFigureOut">
              <a:rPr lang="en-US"/>
              <a:pPr>
                <a:defRPr/>
              </a:pPr>
              <a:t>4/16/2020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5C9BDC-5FCB-4D6F-9213-3E4FE57296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E0711EF-43BF-4E8B-8283-8D368C454195}"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509703-0989-47BB-94F0-51821302ED7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B95D6B-6BCE-42F0-8CFE-ABBDAA6DE296}" type="datetimeFigureOut">
              <a:rPr lang="en-US"/>
              <a:pPr>
                <a:defRPr/>
              </a:pPr>
              <a:t>4/16/2020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D34C3E-33AD-40D6-ABB9-9E1A4FD160FA}"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E44ABA2-460B-49E8-B592-2D0D708AF99E}"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025F22-C70F-4345-82C3-2B893F1F3FA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5B7436BE-6538-451A-B0A4-8FBF3F6B20BE}"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426D65-4F7F-4196-988D-B247B6CCFE32}"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4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0EED7DDE-7D5D-40E9-9639-7699E40305A8}" type="datetimeFigureOut">
              <a:rPr lang="en-US" smtClean="0"/>
              <a:pPr>
                <a:defRPr/>
              </a:pPr>
              <a:t>4/16/2020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94801C15-1EBA-47CE-A496-E3F04BBE1C0F}" type="slidenum">
              <a:rPr lang="en-US" smtClean="0"/>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A2FA847-6AF0-4B96-96DF-A22222FFAEF6}" type="datetimeFigureOut">
              <a:rPr lang="en-US" smtClean="0"/>
              <a:pPr>
                <a:defRPr/>
              </a:pPr>
              <a:t>4/16/2020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5E75CAB-E157-4AEF-952B-BA30C1BD9A01}"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01B17980-578C-4797-974F-6F0036F52257}" type="datetimeFigureOut">
              <a:rPr lang="en-US" smtClean="0"/>
              <a:pPr>
                <a:defRPr/>
              </a:pPr>
              <a:t>4/16/2020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B5E59B-2A97-41EF-B220-4D2D8A15F77B}" type="slidenum">
              <a:rPr lang="en-US" smtClean="0"/>
              <a:pPr>
                <a:defRPr/>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0DCD3FF5-D4C3-4073-B43D-369F4203EACD}" type="datetimeFigureOut">
              <a:rPr lang="en-US" smtClean="0"/>
              <a:pPr>
                <a:defRPr/>
              </a:pPr>
              <a:t>4/16/2020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414671A-985F-4AC6-860E-3985512208CF}"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6C8D5A29-2A38-4894-867D-6C42C2E0B966}" type="datetimeFigureOut">
              <a:rPr lang="en-US" smtClean="0"/>
              <a:pPr>
                <a:defRPr/>
              </a:pPr>
              <a:t>4/16/2020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73910D6-A8E8-4986-B52F-419300DEDF6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223E294-ECD1-4760-AD8B-9F7E6A31E0CB}" type="datetimeFigureOut">
              <a:rPr lang="en-US" smtClean="0"/>
              <a:pPr>
                <a:defRPr/>
              </a:pPr>
              <a:t>4/16/2020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152AB05-6629-457E-A919-F28E2025BE83}"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8FBA7EE-AA79-43ED-998D-0EA4CFB796D3}" type="datetimeFigureOut">
              <a:rPr lang="en-US" smtClean="0"/>
              <a:pPr>
                <a:defRPr/>
              </a:pPr>
              <a:t>4/16/2020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983EC6D-8AE0-4031-AF46-746D0E95FA2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C0910E1-5B78-46F2-A001-744F23D85187}" type="datetimeFigureOut">
              <a:rPr lang="en-US"/>
              <a:pPr>
                <a:defRPr/>
              </a:pPr>
              <a:t>4/16/2020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CD1496-25F4-40E0-9AC4-6D6D427BD6C4}"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pPr>
              <a:defRPr/>
            </a:pPr>
            <a:fld id="{8893DF7B-EF12-4756-9949-3799CFF08AFE}" type="datetimeFigureOut">
              <a:rPr lang="en-US" smtClean="0"/>
              <a:pPr>
                <a:defRPr/>
              </a:pPr>
              <a:t>4/16/2020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15C9BDC-5FCB-4D6F-9213-3E4FE57296D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03B95D6B-6BCE-42F0-8CFE-ABBDAA6DE296}" type="datetimeFigureOut">
              <a:rPr lang="en-US" smtClean="0"/>
              <a:pPr>
                <a:defRPr/>
              </a:pPr>
              <a:t>4/16/2020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13D34C3E-33AD-40D6-ABB9-9E1A4FD160FA}" type="slidenum">
              <a:rPr lang="en-US" smtClean="0"/>
              <a:pPr>
                <a:defRPr/>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4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8E44ABA2-460B-49E8-B592-2D0D708AF99E}" type="datetimeFigureOut">
              <a:rPr lang="en-US" smtClean="0"/>
              <a:pPr>
                <a:defRPr/>
              </a:pPr>
              <a:t>4/16/2020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E025F22-C70F-4345-82C3-2B893F1F3FA0}" type="slidenum">
              <a:rPr lang="en-US" smtClean="0"/>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B7436BE-6538-451A-B0A4-8FBF3F6B20BE}" type="datetimeFigureOut">
              <a:rPr lang="en-US" smtClean="0"/>
              <a:pPr>
                <a:defRPr/>
              </a:pPr>
              <a:t>4/16/2020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C426D65-4F7F-4196-988D-B247B6CCFE3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A2DA400-C56B-420B-A102-5C653DC894A2}" type="datetimeFigureOut">
              <a:rPr lang="en-US"/>
              <a:pPr>
                <a:defRPr/>
              </a:pPr>
              <a:t>4/16/2020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8C70F-3B44-4E1E-B3D3-BEACA5B2F09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FAD71BC-7B72-459A-8A9D-CCEE151EC926}" type="datetimeFigureOut">
              <a:rPr lang="en-US"/>
              <a:pPr>
                <a:defRPr/>
              </a:pPr>
              <a:t>4/16/2020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BEF8AC4-DD5B-4DCE-9460-0AE2D89DDA9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09A703E-EB75-49E5-A2D1-7BFBACF4BF2D}" type="datetimeFigureOut">
              <a:rPr lang="en-US"/>
              <a:pPr>
                <a:defRPr/>
              </a:pPr>
              <a:t>4/16/2020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5A7489F-171B-4721-BB73-3412426F275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6913C63-B031-400F-BFC0-4BF6A1E81E36}" type="datetimeFigureOut">
              <a:rPr lang="en-US"/>
              <a:pPr>
                <a:defRPr/>
              </a:pPr>
              <a:t>4/16/2020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FF8A841-CE38-4B25-B499-5820222F20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AA9F87D-DF8B-47F5-97D7-4B5258398FD8}" type="datetimeFigureOut">
              <a:rPr lang="en-US"/>
              <a:pPr>
                <a:defRPr/>
              </a:pPr>
              <a:t>4/16/2020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96F82D-912C-4E2A-9A0F-E1EF02E439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5E7C88-2884-41C1-8123-E4D14E1B6484}" type="datetimeFigureOut">
              <a:rPr lang="en-US"/>
              <a:pPr>
                <a:defRPr/>
              </a:pPr>
              <a:t>4/16/2020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2763EC-2D44-455D-9D88-2F3DE9BE803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smtClean="0">
                <a:solidFill>
                  <a:schemeClr val="tx1">
                    <a:tint val="75000"/>
                  </a:schemeClr>
                </a:solidFill>
                <a:latin typeface="Times New Roman" charset="0"/>
              </a:defRPr>
            </a:lvl1pPr>
          </a:lstStyle>
          <a:p>
            <a:pPr>
              <a:defRPr/>
            </a:pPr>
            <a:fld id="{D5DEE640-51DE-427F-B715-8C1971D8DD05}" type="datetimeFigureOut">
              <a:rPr lang="en-US"/>
              <a:pPr>
                <a:defRPr/>
              </a:pPr>
              <a:t>4/16/2020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smtClean="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smtClean="0">
                <a:solidFill>
                  <a:schemeClr val="tx1">
                    <a:tint val="75000"/>
                  </a:schemeClr>
                </a:solidFill>
                <a:latin typeface="Times New Roman" charset="0"/>
              </a:defRPr>
            </a:lvl1pPr>
          </a:lstStyle>
          <a:p>
            <a:pPr>
              <a:defRPr/>
            </a:pPr>
            <a:fld id="{B0EBDC50-6AC6-49FF-ACA1-100190CE59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smtClean="0">
                <a:solidFill>
                  <a:schemeClr val="tx1">
                    <a:tint val="75000"/>
                  </a:schemeClr>
                </a:solidFill>
                <a:latin typeface="Times New Roman" charset="0"/>
              </a:defRPr>
            </a:lvl1pPr>
          </a:lstStyle>
          <a:p>
            <a:pPr>
              <a:defRPr/>
            </a:pPr>
            <a:fld id="{AD6C7467-B5A2-489B-AC6C-796001DD67DA}" type="datetimeFigureOut">
              <a:rPr lang="en-US"/>
              <a:pPr>
                <a:defRPr/>
              </a:pPr>
              <a:t>4/16/2020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smtClean="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smtClean="0">
                <a:solidFill>
                  <a:schemeClr val="tx1">
                    <a:tint val="75000"/>
                  </a:schemeClr>
                </a:solidFill>
                <a:latin typeface="Times New Roman" charset="0"/>
              </a:defRPr>
            </a:lvl1pPr>
          </a:lstStyle>
          <a:p>
            <a:pPr>
              <a:defRPr/>
            </a:pPr>
            <a:fld id="{326526F1-7126-4AB6-A648-0EC7C63F566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4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D5DEE640-51DE-427F-B715-8C1971D8DD05}" type="datetimeFigureOut">
              <a:rPr lang="en-US" smtClean="0"/>
              <a:pPr>
                <a:defRPr/>
              </a:pPr>
              <a:t>4/16/2020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B0EBDC50-6AC6-49FF-ACA1-100190CE593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Base64" TargetMode="Externa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3" Type="http://schemas.openxmlformats.org/officeDocument/2006/relationships/hyperlink" Target="https://www.w3schools.com/js/js_json_intro.asp" TargetMode="External"/><Relationship Id="rId2" Type="http://schemas.openxmlformats.org/officeDocument/2006/relationships/hyperlink" Target="https://json-schema.org/understanding-json-schema/reference/" TargetMode="External"/><Relationship Id="rId1" Type="http://schemas.openxmlformats.org/officeDocument/2006/relationships/slideLayout" Target="../slideLayouts/slideLayout29.xml"/><Relationship Id="rId4" Type="http://schemas.openxmlformats.org/officeDocument/2006/relationships/hyperlink" Target="https://jsonformatter.curiousconcept.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1905000" y="1219200"/>
            <a:ext cx="8610600" cy="4876800"/>
          </a:xfrm>
        </p:spPr>
        <p:txBody>
          <a:bodyPr>
            <a:normAutofit/>
          </a:bodyPr>
          <a:lstStyle/>
          <a:p>
            <a:pPr marL="109728" indent="0" algn="ctr">
              <a:buNone/>
            </a:pPr>
            <a:r>
              <a:rPr lang="en-US" altLang="en-US" sz="9600" dirty="0" err="1"/>
              <a:t>Blockchain</a:t>
            </a:r>
            <a:endParaRPr lang="en-US" altLang="en-US" sz="9600" dirty="0"/>
          </a:p>
        </p:txBody>
      </p:sp>
    </p:spTree>
    <p:extLst>
      <p:ext uri="{BB962C8B-B14F-4D97-AF65-F5344CB8AC3E}">
        <p14:creationId xmlns:p14="http://schemas.microsoft.com/office/powerpoint/2010/main" val="401834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How much energy?</a:t>
            </a:r>
          </a:p>
        </p:txBody>
      </p:sp>
      <p:sp>
        <p:nvSpPr>
          <p:cNvPr id="4100" name="Rectangle 3"/>
          <p:cNvSpPr>
            <a:spLocks noGrp="1" noChangeArrowheads="1"/>
          </p:cNvSpPr>
          <p:nvPr>
            <p:ph type="body" idx="4294967295"/>
          </p:nvPr>
        </p:nvSpPr>
        <p:spPr>
          <a:xfrm>
            <a:off x="762000" y="1066801"/>
            <a:ext cx="9753600" cy="5029199"/>
          </a:xfrm>
        </p:spPr>
        <p:txBody>
          <a:bodyPr>
            <a:normAutofit fontScale="92500" lnSpcReduction="10000"/>
          </a:bodyPr>
          <a:lstStyle/>
          <a:p>
            <a:r>
              <a:rPr lang="en-US" altLang="en-US" sz="3200" dirty="0"/>
              <a:t>As of 2019-07-03, about 7 gigawatts, roughly equivalent to the total consumption of Switzerland</a:t>
            </a:r>
          </a:p>
          <a:p>
            <a:endParaRPr lang="en-US" altLang="en-US" sz="3200" dirty="0"/>
          </a:p>
          <a:p>
            <a:r>
              <a:rPr lang="en-US" sz="3200" dirty="0"/>
              <a:t>22 megatons of CO2 produced annually depending on electrical source.</a:t>
            </a:r>
          </a:p>
          <a:p>
            <a:endParaRPr lang="en-US" altLang="en-US" sz="3200" dirty="0"/>
          </a:p>
          <a:p>
            <a:r>
              <a:rPr lang="en-US" altLang="en-US" sz="3200" dirty="0"/>
              <a:t>All solving useless puzzles.</a:t>
            </a:r>
          </a:p>
          <a:p>
            <a:endParaRPr lang="en-US" altLang="en-US" sz="3200" dirty="0"/>
          </a:p>
          <a:p>
            <a:r>
              <a:rPr lang="en-US" altLang="en-US" sz="3200" dirty="0"/>
              <a:t>But note (a) that the heat produced can be used, and (b) bitcoin reduces other consumption by traditional banking.</a:t>
            </a:r>
          </a:p>
        </p:txBody>
      </p:sp>
    </p:spTree>
    <p:extLst>
      <p:ext uri="{BB962C8B-B14F-4D97-AF65-F5344CB8AC3E}">
        <p14:creationId xmlns:p14="http://schemas.microsoft.com/office/powerpoint/2010/main" val="134208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0950D3-4B6F-4768-82F8-031964389C44}"/>
              </a:ext>
            </a:extLst>
          </p:cNvPr>
          <p:cNvPicPr>
            <a:picLocks noChangeAspect="1"/>
          </p:cNvPicPr>
          <p:nvPr/>
        </p:nvPicPr>
        <p:blipFill>
          <a:blip r:embed="rId2"/>
          <a:stretch>
            <a:fillRect/>
          </a:stretch>
        </p:blipFill>
        <p:spPr>
          <a:xfrm>
            <a:off x="2728913" y="1257300"/>
            <a:ext cx="6734175" cy="4343400"/>
          </a:xfrm>
          <a:prstGeom prst="rect">
            <a:avLst/>
          </a:prstGeom>
        </p:spPr>
      </p:pic>
    </p:spTree>
    <p:extLst>
      <p:ext uri="{BB962C8B-B14F-4D97-AF65-F5344CB8AC3E}">
        <p14:creationId xmlns:p14="http://schemas.microsoft.com/office/powerpoint/2010/main" val="268856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Verifying blocks.</a:t>
            </a:r>
          </a:p>
        </p:txBody>
      </p:sp>
      <p:sp>
        <p:nvSpPr>
          <p:cNvPr id="4100" name="Rectangle 3"/>
          <p:cNvSpPr>
            <a:spLocks noGrp="1" noChangeArrowheads="1"/>
          </p:cNvSpPr>
          <p:nvPr>
            <p:ph type="body" idx="4294967295"/>
          </p:nvPr>
        </p:nvSpPr>
        <p:spPr>
          <a:xfrm>
            <a:off x="762000" y="1295400"/>
            <a:ext cx="10515600" cy="4648200"/>
          </a:xfrm>
        </p:spPr>
        <p:txBody>
          <a:bodyPr>
            <a:normAutofit/>
          </a:bodyPr>
          <a:lstStyle/>
          <a:p>
            <a:pPr algn="l" eaLnBrk="1" hangingPunct="1"/>
            <a:r>
              <a:rPr lang="en-US" altLang="en-US" sz="3200" dirty="0"/>
              <a:t>To verify a block containing data, we have to solve the puzzle </a:t>
            </a:r>
            <a:r>
              <a:rPr lang="en-US" altLang="en-US" sz="3200" i="1" dirty="0"/>
              <a:t>for that block.</a:t>
            </a:r>
            <a:endParaRPr lang="en-US" altLang="en-US" sz="3200" dirty="0"/>
          </a:p>
          <a:p>
            <a:pPr algn="l" eaLnBrk="1" hangingPunct="1"/>
            <a:endParaRPr lang="en-US" altLang="en-US" sz="3200" dirty="0"/>
          </a:p>
          <a:p>
            <a:r>
              <a:rPr lang="en-US" altLang="en-US" sz="3200" dirty="0"/>
              <a:t>Peers all compete to verify a block first. If you are the winner, you get a reward. (E.g., with </a:t>
            </a:r>
            <a:r>
              <a:rPr lang="en-US" altLang="en-US" sz="3200" i="1" dirty="0"/>
              <a:t>bitcoin </a:t>
            </a:r>
            <a:r>
              <a:rPr lang="en-US" altLang="en-US" sz="3200" dirty="0"/>
              <a:t>you get a new bitcoin.)</a:t>
            </a:r>
          </a:p>
          <a:p>
            <a:endParaRPr lang="en-US" altLang="en-US" sz="3200" dirty="0"/>
          </a:p>
          <a:p>
            <a:pPr algn="l" eaLnBrk="1" hangingPunct="1"/>
            <a:r>
              <a:rPr lang="en-US" altLang="en-US" sz="3200" dirty="0"/>
              <a:t> Everyone else then gives up on that block.</a:t>
            </a:r>
          </a:p>
          <a:p>
            <a:pPr algn="l" eaLnBrk="1" hangingPunct="1"/>
            <a:endParaRPr lang="en-US" altLang="en-US" sz="3200" dirty="0"/>
          </a:p>
        </p:txBody>
      </p:sp>
    </p:spTree>
    <p:extLst>
      <p:ext uri="{BB962C8B-B14F-4D97-AF65-F5344CB8AC3E}">
        <p14:creationId xmlns:p14="http://schemas.microsoft.com/office/powerpoint/2010/main" val="229042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914400" y="1219200"/>
            <a:ext cx="10363200" cy="4953000"/>
          </a:xfrm>
        </p:spPr>
        <p:txBody>
          <a:bodyPr>
            <a:normAutofit fontScale="92500" lnSpcReduction="20000"/>
          </a:bodyPr>
          <a:lstStyle/>
          <a:p>
            <a:pPr algn="l" eaLnBrk="1" hangingPunct="1"/>
            <a:r>
              <a:rPr lang="en-US" altLang="en-US" sz="3200" i="1" dirty="0"/>
              <a:t>Start</a:t>
            </a:r>
            <a:r>
              <a:rPr lang="en-US" altLang="en-US" sz="3200" dirty="0"/>
              <a:t>: Produce</a:t>
            </a:r>
            <a:r>
              <a:rPr lang="en-US" altLang="en-US" sz="3200" b="1" dirty="0"/>
              <a:t> S </a:t>
            </a:r>
            <a:r>
              <a:rPr lang="en-US" altLang="en-US" sz="3200" dirty="0"/>
              <a:t>by concatenating together:</a:t>
            </a:r>
          </a:p>
          <a:p>
            <a:pPr algn="l" eaLnBrk="1" hangingPunct="1"/>
            <a:endParaRPr lang="en-US" altLang="en-US" sz="3200" dirty="0"/>
          </a:p>
          <a:p>
            <a:pPr lvl="1"/>
            <a:r>
              <a:rPr lang="en-US" altLang="en-US" sz="2800" dirty="0"/>
              <a:t>The SHA-256 hash value of the previous block</a:t>
            </a:r>
          </a:p>
          <a:p>
            <a:pPr lvl="1"/>
            <a:r>
              <a:rPr lang="en-US" altLang="en-US" sz="2800" dirty="0"/>
              <a:t>The data in the current block</a:t>
            </a:r>
          </a:p>
          <a:p>
            <a:pPr lvl="1"/>
            <a:r>
              <a:rPr lang="en-US" altLang="en-US" sz="2800" dirty="0"/>
              <a:t>A random string </a:t>
            </a:r>
            <a:r>
              <a:rPr lang="en-US" altLang="en-US" sz="2800" b="1" dirty="0"/>
              <a:t>R</a:t>
            </a:r>
          </a:p>
          <a:p>
            <a:pPr lvl="1"/>
            <a:endParaRPr lang="en-US" altLang="en-US" sz="2800" dirty="0"/>
          </a:p>
          <a:p>
            <a:r>
              <a:rPr lang="en-US" altLang="en-US" sz="3200" dirty="0"/>
              <a:t>Hash </a:t>
            </a:r>
            <a:r>
              <a:rPr lang="en-US" altLang="en-US" sz="3200" b="1" dirty="0"/>
              <a:t>S</a:t>
            </a:r>
            <a:r>
              <a:rPr lang="en-US" altLang="en-US" sz="3200" dirty="0"/>
              <a:t>, producing </a:t>
            </a:r>
            <a:r>
              <a:rPr lang="en-US" altLang="en-US" sz="3200" b="1" dirty="0"/>
              <a:t>S-hash</a:t>
            </a:r>
            <a:r>
              <a:rPr lang="en-US" altLang="en-US" sz="3200" dirty="0"/>
              <a:t>.</a:t>
            </a:r>
          </a:p>
          <a:p>
            <a:endParaRPr lang="en-US" altLang="en-US" sz="3200" dirty="0"/>
          </a:p>
          <a:p>
            <a:r>
              <a:rPr lang="en-US" altLang="en-US" sz="3200" dirty="0"/>
              <a:t>If </a:t>
            </a:r>
            <a:r>
              <a:rPr lang="en-US" altLang="en-US" sz="3200" b="1" dirty="0"/>
              <a:t>S-hash</a:t>
            </a:r>
            <a:r>
              <a:rPr lang="en-US" altLang="en-US" sz="3200" dirty="0"/>
              <a:t> meets your specifications you’ve solved the puzzle and </a:t>
            </a:r>
            <a:r>
              <a:rPr lang="en-US" altLang="en-US" sz="3200" b="1" dirty="0"/>
              <a:t>R</a:t>
            </a:r>
            <a:r>
              <a:rPr lang="en-US" altLang="en-US" sz="3200" dirty="0"/>
              <a:t> is the answer.</a:t>
            </a:r>
          </a:p>
          <a:p>
            <a:endParaRPr lang="en-US" altLang="en-US" sz="3200" dirty="0"/>
          </a:p>
          <a:p>
            <a:r>
              <a:rPr lang="en-US" altLang="en-US" sz="3200" dirty="0"/>
              <a:t>Otherwise return to </a:t>
            </a:r>
            <a:r>
              <a:rPr lang="en-US" altLang="en-US" sz="3200" i="1" dirty="0"/>
              <a:t>Start</a:t>
            </a:r>
            <a:r>
              <a:rPr lang="en-US" altLang="en-US" sz="3200" dirty="0"/>
              <a:t>.</a:t>
            </a:r>
          </a:p>
        </p:txBody>
      </p:sp>
    </p:spTree>
    <p:extLst>
      <p:ext uri="{BB962C8B-B14F-4D97-AF65-F5344CB8AC3E}">
        <p14:creationId xmlns:p14="http://schemas.microsoft.com/office/powerpoint/2010/main" val="357124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Building the </a:t>
            </a:r>
            <a:r>
              <a:rPr lang="en-US" altLang="en-US" sz="3600" dirty="0" err="1">
                <a:solidFill>
                  <a:srgbClr val="7030A0"/>
                </a:solidFill>
              </a:rPr>
              <a:t>Blockchain</a:t>
            </a:r>
            <a:endParaRPr lang="en-US" altLang="en-US" sz="3600" dirty="0">
              <a:solidFill>
                <a:srgbClr val="7030A0"/>
              </a:solidFill>
            </a:endParaRPr>
          </a:p>
        </p:txBody>
      </p:sp>
      <p:sp>
        <p:nvSpPr>
          <p:cNvPr id="4100" name="Rectangle 3"/>
          <p:cNvSpPr>
            <a:spLocks noGrp="1" noChangeArrowheads="1"/>
          </p:cNvSpPr>
          <p:nvPr>
            <p:ph type="body" idx="4294967295"/>
          </p:nvPr>
        </p:nvSpPr>
        <p:spPr>
          <a:xfrm>
            <a:off x="533400" y="1219200"/>
            <a:ext cx="10820400" cy="4419600"/>
          </a:xfrm>
        </p:spPr>
        <p:txBody>
          <a:bodyPr>
            <a:normAutofit/>
          </a:bodyPr>
          <a:lstStyle/>
          <a:p>
            <a:pPr algn="l" eaLnBrk="1" hangingPunct="1"/>
            <a:r>
              <a:rPr lang="en-US" altLang="en-US" sz="3200" dirty="0"/>
              <a:t>Along with your data, insert </a:t>
            </a:r>
            <a:r>
              <a:rPr lang="en-US" altLang="en-US" sz="3200" b="1" dirty="0"/>
              <a:t>R</a:t>
            </a:r>
            <a:r>
              <a:rPr lang="en-US" altLang="en-US" sz="3200" dirty="0"/>
              <a:t> (the random string solution to the puzzle) into the current block along with a block sequence number that is one greater than the last block added to the blockchain.</a:t>
            </a:r>
          </a:p>
          <a:p>
            <a:pPr algn="l" eaLnBrk="1" hangingPunct="1"/>
            <a:endParaRPr lang="en-US" altLang="en-US" sz="3200" dirty="0"/>
          </a:p>
          <a:p>
            <a:pPr algn="l" eaLnBrk="1" hangingPunct="1"/>
            <a:r>
              <a:rPr lang="en-US" altLang="en-US" sz="3200" dirty="0"/>
              <a:t>Add the new block to the blockchain, and multicast the blockchain to all other nodes.</a:t>
            </a:r>
          </a:p>
        </p:txBody>
      </p:sp>
    </p:spTree>
    <p:extLst>
      <p:ext uri="{BB962C8B-B14F-4D97-AF65-F5344CB8AC3E}">
        <p14:creationId xmlns:p14="http://schemas.microsoft.com/office/powerpoint/2010/main" val="112342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pic>
        <p:nvPicPr>
          <p:cNvPr id="3" name="Picture 2">
            <a:extLst>
              <a:ext uri="{FF2B5EF4-FFF2-40B4-BE49-F238E27FC236}">
                <a16:creationId xmlns:a16="http://schemas.microsoft.com/office/drawing/2014/main" id="{35CEB346-7EF7-4400-A60A-0054185D2E1F}"/>
              </a:ext>
            </a:extLst>
          </p:cNvPr>
          <p:cNvPicPr>
            <a:picLocks noChangeAspect="1"/>
          </p:cNvPicPr>
          <p:nvPr/>
        </p:nvPicPr>
        <p:blipFill>
          <a:blip r:embed="rId2"/>
          <a:stretch>
            <a:fillRect/>
          </a:stretch>
        </p:blipFill>
        <p:spPr>
          <a:xfrm>
            <a:off x="2209801" y="2549627"/>
            <a:ext cx="8213021" cy="2236687"/>
          </a:xfrm>
          <a:prstGeom prst="rect">
            <a:avLst/>
          </a:prstGeom>
        </p:spPr>
      </p:pic>
      <p:sp>
        <p:nvSpPr>
          <p:cNvPr id="4100" name="Rectangle 3"/>
          <p:cNvSpPr>
            <a:spLocks noGrp="1" noChangeArrowheads="1"/>
          </p:cNvSpPr>
          <p:nvPr>
            <p:ph type="body" idx="4294967295"/>
          </p:nvPr>
        </p:nvSpPr>
        <p:spPr>
          <a:xfrm>
            <a:off x="1905000" y="1219200"/>
            <a:ext cx="8610600" cy="4876800"/>
          </a:xfrm>
        </p:spPr>
        <p:txBody>
          <a:bodyPr>
            <a:normAutofit/>
          </a:bodyPr>
          <a:lstStyle/>
          <a:p>
            <a:r>
              <a:rPr lang="en-US" altLang="en-US" sz="3200" b="1" dirty="0"/>
              <a:t>Random Seed </a:t>
            </a:r>
            <a:r>
              <a:rPr lang="en-US" altLang="en-US" sz="3200" dirty="0"/>
              <a:t>is the correct guess so that </a:t>
            </a:r>
            <a:r>
              <a:rPr lang="en-US" altLang="en-US" sz="3200" b="1" dirty="0"/>
              <a:t>Hash</a:t>
            </a:r>
            <a:r>
              <a:rPr lang="en-US" altLang="en-US" sz="3200" dirty="0"/>
              <a:t> solves the puzzle.</a:t>
            </a:r>
            <a:endParaRPr lang="en-US" altLang="en-US" sz="3200" b="1" dirty="0"/>
          </a:p>
        </p:txBody>
      </p:sp>
      <p:sp>
        <p:nvSpPr>
          <p:cNvPr id="2" name="Rectangle 1">
            <a:extLst>
              <a:ext uri="{FF2B5EF4-FFF2-40B4-BE49-F238E27FC236}">
                <a16:creationId xmlns:a16="http://schemas.microsoft.com/office/drawing/2014/main" id="{9E616D4C-1739-4FF0-87B2-9182F49738E7}"/>
              </a:ext>
            </a:extLst>
          </p:cNvPr>
          <p:cNvSpPr/>
          <p:nvPr/>
        </p:nvSpPr>
        <p:spPr>
          <a:xfrm>
            <a:off x="2286000" y="3962400"/>
            <a:ext cx="1828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Seed</a:t>
            </a:r>
          </a:p>
        </p:txBody>
      </p:sp>
      <p:sp>
        <p:nvSpPr>
          <p:cNvPr id="7" name="Rectangle 6">
            <a:extLst>
              <a:ext uri="{FF2B5EF4-FFF2-40B4-BE49-F238E27FC236}">
                <a16:creationId xmlns:a16="http://schemas.microsoft.com/office/drawing/2014/main" id="{3F7D72A3-4025-4CB1-9089-FFC6A23E0FB9}"/>
              </a:ext>
            </a:extLst>
          </p:cNvPr>
          <p:cNvSpPr/>
          <p:nvPr/>
        </p:nvSpPr>
        <p:spPr>
          <a:xfrm>
            <a:off x="5105400" y="3871427"/>
            <a:ext cx="1828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Seed</a:t>
            </a:r>
          </a:p>
        </p:txBody>
      </p:sp>
      <p:sp>
        <p:nvSpPr>
          <p:cNvPr id="8" name="Rectangle 7">
            <a:extLst>
              <a:ext uri="{FF2B5EF4-FFF2-40B4-BE49-F238E27FC236}">
                <a16:creationId xmlns:a16="http://schemas.microsoft.com/office/drawing/2014/main" id="{0B47F4CB-D716-4BB0-A1DF-2FEB57C82114}"/>
              </a:ext>
            </a:extLst>
          </p:cNvPr>
          <p:cNvSpPr/>
          <p:nvPr/>
        </p:nvSpPr>
        <p:spPr>
          <a:xfrm>
            <a:off x="7818790" y="3894754"/>
            <a:ext cx="1828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Seed</a:t>
            </a:r>
          </a:p>
        </p:txBody>
      </p:sp>
    </p:spTree>
    <p:extLst>
      <p:ext uri="{BB962C8B-B14F-4D97-AF65-F5344CB8AC3E}">
        <p14:creationId xmlns:p14="http://schemas.microsoft.com/office/powerpoint/2010/main" val="353340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1F95F7-6A45-4CF7-90B1-9F61BFC969D9}"/>
              </a:ext>
            </a:extLst>
          </p:cNvPr>
          <p:cNvPicPr>
            <a:picLocks noChangeAspect="1"/>
          </p:cNvPicPr>
          <p:nvPr/>
        </p:nvPicPr>
        <p:blipFill>
          <a:blip r:embed="rId2"/>
          <a:stretch>
            <a:fillRect/>
          </a:stretch>
        </p:blipFill>
        <p:spPr>
          <a:xfrm>
            <a:off x="2743200" y="158275"/>
            <a:ext cx="7677150" cy="5867778"/>
          </a:xfrm>
          <a:prstGeom prst="rect">
            <a:avLst/>
          </a:prstGeom>
        </p:spPr>
      </p:pic>
    </p:spTree>
    <p:extLst>
      <p:ext uri="{BB962C8B-B14F-4D97-AF65-F5344CB8AC3E}">
        <p14:creationId xmlns:p14="http://schemas.microsoft.com/office/powerpoint/2010/main" val="251215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219200" y="155577"/>
            <a:ext cx="9525000" cy="990598"/>
          </a:xfrm>
        </p:spPr>
        <p:txBody>
          <a:bodyPr/>
          <a:lstStyle/>
          <a:p>
            <a:pPr algn="ctr" eaLnBrk="1" hangingPunct="1"/>
            <a:r>
              <a:rPr lang="en-US" altLang="en-US" sz="3600" dirty="0">
                <a:solidFill>
                  <a:srgbClr val="7030A0"/>
                </a:solidFill>
              </a:rPr>
              <a:t>Protection in numbers: one against many</a:t>
            </a:r>
          </a:p>
        </p:txBody>
      </p:sp>
      <p:sp>
        <p:nvSpPr>
          <p:cNvPr id="4100" name="Rectangle 3"/>
          <p:cNvSpPr>
            <a:spLocks noGrp="1" noChangeArrowheads="1"/>
          </p:cNvSpPr>
          <p:nvPr>
            <p:ph type="body" idx="4294967295"/>
          </p:nvPr>
        </p:nvSpPr>
        <p:spPr>
          <a:xfrm>
            <a:off x="762000" y="1295400"/>
            <a:ext cx="9753600" cy="4800600"/>
          </a:xfrm>
        </p:spPr>
        <p:txBody>
          <a:bodyPr>
            <a:normAutofit lnSpcReduction="10000"/>
          </a:bodyPr>
          <a:lstStyle/>
          <a:p>
            <a:pPr algn="l" eaLnBrk="1" hangingPunct="1"/>
            <a:endParaRPr lang="en-US" altLang="en-US" sz="2800" dirty="0"/>
          </a:p>
          <a:p>
            <a:pPr algn="l" eaLnBrk="1" hangingPunct="1"/>
            <a:r>
              <a:rPr lang="en-US" altLang="en-US" sz="2800" dirty="0"/>
              <a:t>If it takes a group of 60 processes working together 10 minutes before one of them verifies a block (solves the puzzle)…</a:t>
            </a:r>
          </a:p>
          <a:p>
            <a:pPr algn="l" eaLnBrk="1" hangingPunct="1"/>
            <a:endParaRPr lang="en-US" altLang="en-US" sz="2800" dirty="0"/>
          </a:p>
          <a:p>
            <a:pPr algn="l" eaLnBrk="1" hangingPunct="1"/>
            <a:r>
              <a:rPr lang="en-US" altLang="en-US" sz="2800" dirty="0"/>
              <a:t>It will take one process working alone 600 minutes (10 hours) to verify a block.</a:t>
            </a:r>
          </a:p>
          <a:p>
            <a:pPr algn="l" eaLnBrk="1" hangingPunct="1"/>
            <a:endParaRPr lang="en-US" altLang="en-US" sz="2800" dirty="0"/>
          </a:p>
          <a:p>
            <a:pPr algn="l" eaLnBrk="1" hangingPunct="1"/>
            <a:r>
              <a:rPr lang="en-US" altLang="en-US" sz="2800" dirty="0"/>
              <a:t>In 10 hours, the consortium will have verified 6 blocks per hour so 60 more blocks and added each of them to the blockchain.</a:t>
            </a:r>
          </a:p>
        </p:txBody>
      </p:sp>
    </p:spTree>
    <p:extLst>
      <p:ext uri="{BB962C8B-B14F-4D97-AF65-F5344CB8AC3E}">
        <p14:creationId xmlns:p14="http://schemas.microsoft.com/office/powerpoint/2010/main" val="1992774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219200" y="155577"/>
            <a:ext cx="9525000" cy="990598"/>
          </a:xfrm>
        </p:spPr>
        <p:txBody>
          <a:bodyPr/>
          <a:lstStyle/>
          <a:p>
            <a:pPr algn="ct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762000" y="1295400"/>
            <a:ext cx="9753600" cy="4800600"/>
          </a:xfrm>
        </p:spPr>
        <p:txBody>
          <a:bodyPr>
            <a:normAutofit fontScale="92500"/>
          </a:bodyPr>
          <a:lstStyle/>
          <a:p>
            <a:pPr algn="l" eaLnBrk="1" hangingPunct="1"/>
            <a:endParaRPr lang="en-US" altLang="en-US" sz="2800" dirty="0"/>
          </a:p>
          <a:p>
            <a:pPr algn="l" eaLnBrk="1" hangingPunct="1"/>
            <a:r>
              <a:rPr lang="en-US" altLang="en-US" sz="2800" dirty="0"/>
              <a:t>By the time a single badly-acting process has altered the data in the last block in the blockchain and now attempts to add the counterfeit block to the blockchain, it will already be 60 blocks behind.</a:t>
            </a:r>
          </a:p>
          <a:p>
            <a:pPr algn="l" eaLnBrk="1" hangingPunct="1"/>
            <a:endParaRPr lang="en-US" altLang="en-US" sz="2800" dirty="0"/>
          </a:p>
          <a:p>
            <a:pPr algn="l" eaLnBrk="1" hangingPunct="1"/>
            <a:r>
              <a:rPr lang="en-US" altLang="en-US" sz="2800" dirty="0"/>
              <a:t>If it tries to alter the second-to-last block in the blockchain it will have to verify 2 blocks and will be 120 blocks behind.</a:t>
            </a:r>
          </a:p>
          <a:p>
            <a:pPr algn="l" eaLnBrk="1" hangingPunct="1"/>
            <a:endParaRPr lang="en-US" altLang="en-US" sz="2800" dirty="0"/>
          </a:p>
          <a:p>
            <a:pPr algn="l" eaLnBrk="1" hangingPunct="1"/>
            <a:r>
              <a:rPr lang="en-US" altLang="en-US" sz="2800" dirty="0"/>
              <a:t>In this way, no single process (or small subset) can alter even one bit of any blocks in the blockchain without being exposed.</a:t>
            </a:r>
          </a:p>
          <a:p>
            <a:pPr marL="109728" indent="0" algn="l" eaLnBrk="1" hangingPunct="1">
              <a:buNone/>
            </a:pPr>
            <a:endParaRPr lang="en-US" altLang="en-US" sz="2800" dirty="0"/>
          </a:p>
        </p:txBody>
      </p:sp>
    </p:spTree>
    <p:extLst>
      <p:ext uri="{BB962C8B-B14F-4D97-AF65-F5344CB8AC3E}">
        <p14:creationId xmlns:p14="http://schemas.microsoft.com/office/powerpoint/2010/main" val="262309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219200" y="155577"/>
            <a:ext cx="9525000" cy="990598"/>
          </a:xfrm>
        </p:spPr>
        <p:txBody>
          <a:bodyPr/>
          <a:lstStyle/>
          <a:p>
            <a:pPr algn="ct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762000" y="1295400"/>
            <a:ext cx="9753600" cy="4800600"/>
          </a:xfrm>
        </p:spPr>
        <p:txBody>
          <a:bodyPr>
            <a:normAutofit fontScale="92500" lnSpcReduction="20000"/>
          </a:bodyPr>
          <a:lstStyle/>
          <a:p>
            <a:pPr algn="l" eaLnBrk="1" hangingPunct="1"/>
            <a:endParaRPr lang="en-US" altLang="en-US" sz="2800" dirty="0"/>
          </a:p>
          <a:p>
            <a:pPr algn="l" eaLnBrk="1" hangingPunct="1"/>
            <a:r>
              <a:rPr lang="en-US" altLang="en-US" sz="2800" dirty="0"/>
              <a:t>The farther back in the blockchain a block is from the end of the chain, the more the subsequent blocks would have to be verified as well because each block depends on its predecessor.</a:t>
            </a:r>
          </a:p>
          <a:p>
            <a:pPr algn="l" eaLnBrk="1" hangingPunct="1"/>
            <a:endParaRPr lang="en-US" altLang="en-US" sz="2800" dirty="0"/>
          </a:p>
          <a:p>
            <a:pPr algn="l" eaLnBrk="1" hangingPunct="1"/>
            <a:r>
              <a:rPr lang="en-US" altLang="en-US" sz="2800" dirty="0"/>
              <a:t>For particularly sensitive transactions, wait until several more subsequent blocks have been verified before completing the </a:t>
            </a:r>
            <a:r>
              <a:rPr lang="en-US" altLang="en-US" sz="2800" i="1" dirty="0"/>
              <a:t>business</a:t>
            </a:r>
            <a:r>
              <a:rPr lang="en-US" altLang="en-US" sz="2800" dirty="0"/>
              <a:t> transaction, making counterfeiting exponentially more difficult.</a:t>
            </a:r>
          </a:p>
          <a:p>
            <a:pPr algn="l" eaLnBrk="1" hangingPunct="1"/>
            <a:endParaRPr lang="en-US" altLang="en-US" sz="2800" dirty="0"/>
          </a:p>
          <a:p>
            <a:pPr algn="l" eaLnBrk="1" hangingPunct="1"/>
            <a:r>
              <a:rPr lang="en-US" altLang="en-US" sz="2800" dirty="0"/>
              <a:t>No process can </a:t>
            </a:r>
            <a:r>
              <a:rPr lang="en-US" altLang="en-US" sz="2800" i="1" dirty="0"/>
              <a:t>work ahead</a:t>
            </a:r>
            <a:r>
              <a:rPr lang="en-US" altLang="en-US" sz="2800" dirty="0"/>
              <a:t> at verifying blocks because the block before it in the chain must be verified first.</a:t>
            </a:r>
          </a:p>
          <a:p>
            <a:pPr algn="l" eaLnBrk="1" hangingPunct="1"/>
            <a:endParaRPr lang="en-US" altLang="en-US" sz="2800" dirty="0"/>
          </a:p>
          <a:p>
            <a:pPr algn="l" eaLnBrk="1" hangingPunct="1"/>
            <a:endParaRPr lang="en-US" altLang="en-US" sz="2800" dirty="0"/>
          </a:p>
        </p:txBody>
      </p:sp>
    </p:spTree>
    <p:extLst>
      <p:ext uri="{BB962C8B-B14F-4D97-AF65-F5344CB8AC3E}">
        <p14:creationId xmlns:p14="http://schemas.microsoft.com/office/powerpoint/2010/main" val="33041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The shared ledger</a:t>
            </a:r>
          </a:p>
        </p:txBody>
      </p:sp>
      <p:sp>
        <p:nvSpPr>
          <p:cNvPr id="4100" name="Rectangle 3"/>
          <p:cNvSpPr>
            <a:spLocks noGrp="1" noChangeArrowheads="1"/>
          </p:cNvSpPr>
          <p:nvPr>
            <p:ph type="body" idx="4294967295"/>
          </p:nvPr>
        </p:nvSpPr>
        <p:spPr>
          <a:xfrm>
            <a:off x="1143000" y="1219200"/>
            <a:ext cx="9906000" cy="4800600"/>
          </a:xfrm>
        </p:spPr>
        <p:txBody>
          <a:bodyPr>
            <a:normAutofit/>
          </a:bodyPr>
          <a:lstStyle/>
          <a:p>
            <a:pPr algn="l" eaLnBrk="1" hangingPunct="1"/>
            <a:r>
              <a:rPr lang="en-US" altLang="en-US" sz="3200" dirty="0"/>
              <a:t>All peers share the </a:t>
            </a:r>
            <a:r>
              <a:rPr lang="en-US" altLang="en-US" sz="3200" i="1" dirty="0"/>
              <a:t>ledger</a:t>
            </a:r>
            <a:r>
              <a:rPr lang="en-US" altLang="en-US" sz="3200" dirty="0"/>
              <a:t> (historical report of transactions).</a:t>
            </a:r>
          </a:p>
          <a:p>
            <a:pPr algn="l" eaLnBrk="1" hangingPunct="1"/>
            <a:endParaRPr lang="en-US" altLang="en-US" sz="3200" dirty="0"/>
          </a:p>
          <a:p>
            <a:pPr algn="l" eaLnBrk="1" hangingPunct="1"/>
            <a:r>
              <a:rPr lang="en-US" altLang="en-US" sz="3200" dirty="0"/>
              <a:t>The ledger is constructed so that it cannot be counterfeited by any one process working alone.</a:t>
            </a:r>
          </a:p>
          <a:p>
            <a:pPr algn="l" eaLnBrk="1" hangingPunct="1"/>
            <a:endParaRPr lang="en-US" altLang="en-US" sz="3200" dirty="0"/>
          </a:p>
          <a:p>
            <a:pPr algn="l" eaLnBrk="1" hangingPunct="1"/>
            <a:r>
              <a:rPr lang="en-US" altLang="en-US" sz="3200" i="1" dirty="0"/>
              <a:t>Verified </a:t>
            </a:r>
            <a:r>
              <a:rPr lang="en-US" altLang="en-US" sz="3200" dirty="0"/>
              <a:t>blocks are prepended to the shared ledger.</a:t>
            </a:r>
          </a:p>
        </p:txBody>
      </p:sp>
    </p:spTree>
    <p:extLst>
      <p:ext uri="{BB962C8B-B14F-4D97-AF65-F5344CB8AC3E}">
        <p14:creationId xmlns:p14="http://schemas.microsoft.com/office/powerpoint/2010/main" val="7270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1F95F7-6A45-4CF7-90B1-9F61BFC969D9}"/>
              </a:ext>
            </a:extLst>
          </p:cNvPr>
          <p:cNvPicPr>
            <a:picLocks noChangeAspect="1"/>
          </p:cNvPicPr>
          <p:nvPr/>
        </p:nvPicPr>
        <p:blipFill>
          <a:blip r:embed="rId2"/>
          <a:stretch>
            <a:fillRect/>
          </a:stretch>
        </p:blipFill>
        <p:spPr>
          <a:xfrm>
            <a:off x="2743200" y="158275"/>
            <a:ext cx="7677150" cy="5867778"/>
          </a:xfrm>
          <a:prstGeom prst="rect">
            <a:avLst/>
          </a:prstGeom>
        </p:spPr>
      </p:pic>
    </p:spTree>
    <p:extLst>
      <p:ext uri="{BB962C8B-B14F-4D97-AF65-F5344CB8AC3E}">
        <p14:creationId xmlns:p14="http://schemas.microsoft.com/office/powerpoint/2010/main" val="3278136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219200" y="155577"/>
            <a:ext cx="9525000" cy="990598"/>
          </a:xfrm>
        </p:spPr>
        <p:txBody>
          <a:bodyPr/>
          <a:lstStyle/>
          <a:p>
            <a:pPr algn="ctr" eaLnBrk="1" hangingPunct="1"/>
            <a:r>
              <a:rPr lang="en-US" altLang="en-US" sz="3600" dirty="0">
                <a:solidFill>
                  <a:srgbClr val="7030A0"/>
                </a:solidFill>
              </a:rPr>
              <a:t>Verifying the blockchain is efficient</a:t>
            </a:r>
          </a:p>
        </p:txBody>
      </p:sp>
      <p:sp>
        <p:nvSpPr>
          <p:cNvPr id="4100" name="Rectangle 3"/>
          <p:cNvSpPr>
            <a:spLocks noGrp="1" noChangeArrowheads="1"/>
          </p:cNvSpPr>
          <p:nvPr>
            <p:ph type="body" idx="4294967295"/>
          </p:nvPr>
        </p:nvSpPr>
        <p:spPr>
          <a:xfrm>
            <a:off x="762000" y="1295400"/>
            <a:ext cx="9753600" cy="4800600"/>
          </a:xfrm>
        </p:spPr>
        <p:txBody>
          <a:bodyPr>
            <a:normAutofit/>
          </a:bodyPr>
          <a:lstStyle/>
          <a:p>
            <a:pPr algn="l" eaLnBrk="1" hangingPunct="1"/>
            <a:endParaRPr lang="en-US" altLang="en-US" sz="2800" dirty="0"/>
          </a:p>
          <a:p>
            <a:pPr algn="l" eaLnBrk="1" hangingPunct="1"/>
            <a:r>
              <a:rPr lang="en-US" altLang="en-US" sz="2800" dirty="0"/>
              <a:t>Because of the extreme efficiency of the hash algorithms used it is cheap to verify the entire blockchain—there is no guessing, and no work. All of the random seeds (solutions to the puzzles) are given in the blockchain.</a:t>
            </a:r>
          </a:p>
          <a:p>
            <a:pPr algn="l" eaLnBrk="1" hangingPunct="1"/>
            <a:endParaRPr lang="en-US" altLang="en-US" sz="2800" dirty="0"/>
          </a:p>
          <a:p>
            <a:pPr algn="l" eaLnBrk="1" hangingPunct="1"/>
            <a:endParaRPr lang="en-US" altLang="en-US" sz="2800" dirty="0"/>
          </a:p>
        </p:txBody>
      </p:sp>
    </p:spTree>
    <p:extLst>
      <p:ext uri="{BB962C8B-B14F-4D97-AF65-F5344CB8AC3E}">
        <p14:creationId xmlns:p14="http://schemas.microsoft.com/office/powerpoint/2010/main" val="1470912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219200" y="155577"/>
            <a:ext cx="9525000" cy="990598"/>
          </a:xfrm>
        </p:spPr>
        <p:txBody>
          <a:bodyPr/>
          <a:lstStyle/>
          <a:p>
            <a:pPr algn="ctr" eaLnBrk="1" hangingPunct="1"/>
            <a:r>
              <a:rPr lang="en-US" altLang="en-US" sz="3600" dirty="0">
                <a:solidFill>
                  <a:srgbClr val="7030A0"/>
                </a:solidFill>
              </a:rPr>
              <a:t>Utility programs for CSC435</a:t>
            </a:r>
          </a:p>
        </p:txBody>
      </p:sp>
      <p:sp>
        <p:nvSpPr>
          <p:cNvPr id="4100" name="Rectangle 3"/>
          <p:cNvSpPr>
            <a:spLocks noGrp="1" noChangeArrowheads="1"/>
          </p:cNvSpPr>
          <p:nvPr>
            <p:ph type="body" idx="4294967295"/>
          </p:nvPr>
        </p:nvSpPr>
        <p:spPr>
          <a:xfrm>
            <a:off x="762000" y="1295400"/>
            <a:ext cx="9753600" cy="4800600"/>
          </a:xfrm>
        </p:spPr>
        <p:txBody>
          <a:bodyPr>
            <a:normAutofit/>
          </a:bodyPr>
          <a:lstStyle/>
          <a:p>
            <a:pPr algn="l" eaLnBrk="1" hangingPunct="1"/>
            <a:r>
              <a:rPr lang="en-US" altLang="en-US" sz="3200" dirty="0"/>
              <a:t>These are throw-away programs to give you a feel for how to solve some of the many problems presented in this assignment.</a:t>
            </a:r>
          </a:p>
          <a:p>
            <a:pPr algn="l" eaLnBrk="1" hangingPunct="1"/>
            <a:endParaRPr lang="en-US" altLang="en-US" sz="3200" dirty="0"/>
          </a:p>
          <a:p>
            <a:pPr algn="l" eaLnBrk="1" hangingPunct="1"/>
            <a:r>
              <a:rPr lang="en-US" altLang="en-US" sz="3200" dirty="0"/>
              <a:t>You are free to use pieces of the code, but:</a:t>
            </a:r>
          </a:p>
          <a:p>
            <a:pPr algn="l" eaLnBrk="1" hangingPunct="1"/>
            <a:endParaRPr lang="en-US" altLang="en-US" sz="3200" dirty="0"/>
          </a:p>
          <a:p>
            <a:pPr lvl="1"/>
            <a:r>
              <a:rPr lang="en-US" altLang="en-US" sz="2800" i="1" dirty="0"/>
              <a:t>Write your own comments!</a:t>
            </a:r>
          </a:p>
          <a:p>
            <a:pPr lvl="1"/>
            <a:r>
              <a:rPr lang="en-US" altLang="en-US" sz="2800" dirty="0"/>
              <a:t>Leave the original URL source credits in your Java file.</a:t>
            </a:r>
          </a:p>
        </p:txBody>
      </p:sp>
    </p:spTree>
    <p:extLst>
      <p:ext uri="{BB962C8B-B14F-4D97-AF65-F5344CB8AC3E}">
        <p14:creationId xmlns:p14="http://schemas.microsoft.com/office/powerpoint/2010/main" val="2601215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838200" y="1219200"/>
            <a:ext cx="10058400" cy="4572000"/>
          </a:xfrm>
        </p:spPr>
        <p:txBody>
          <a:bodyPr>
            <a:normAutofit lnSpcReduction="10000"/>
          </a:bodyPr>
          <a:lstStyle/>
          <a:p>
            <a:pPr algn="l" eaLnBrk="1" hangingPunct="1"/>
            <a:r>
              <a:rPr lang="en-US" altLang="en-US" sz="3200" dirty="0"/>
              <a:t>These programs are NOT intended to be used verbatim as part of your assignment structure—note especially the process synchronization code.</a:t>
            </a:r>
          </a:p>
          <a:p>
            <a:pPr algn="l" eaLnBrk="1" hangingPunct="1"/>
            <a:endParaRPr lang="en-US" altLang="en-US" sz="3200" dirty="0"/>
          </a:p>
          <a:p>
            <a:pPr algn="l" eaLnBrk="1" hangingPunct="1"/>
            <a:r>
              <a:rPr lang="en-US" altLang="en-US" sz="3200" dirty="0"/>
              <a:t>They are simply some fun programs to get you started on the ideas.</a:t>
            </a:r>
          </a:p>
          <a:p>
            <a:pPr algn="l" eaLnBrk="1" hangingPunct="1"/>
            <a:endParaRPr lang="en-US" altLang="en-US" sz="3200" dirty="0"/>
          </a:p>
          <a:p>
            <a:pPr algn="l" eaLnBrk="1" hangingPunct="1"/>
            <a:r>
              <a:rPr lang="en-US" altLang="en-US" sz="3200" dirty="0"/>
              <a:t>Design your own solution and adapt the utilities as needed.</a:t>
            </a:r>
          </a:p>
        </p:txBody>
      </p:sp>
    </p:spTree>
    <p:extLst>
      <p:ext uri="{BB962C8B-B14F-4D97-AF65-F5344CB8AC3E}">
        <p14:creationId xmlns:p14="http://schemas.microsoft.com/office/powerpoint/2010/main" val="3870835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Using strings</a:t>
            </a:r>
          </a:p>
        </p:txBody>
      </p:sp>
      <p:sp>
        <p:nvSpPr>
          <p:cNvPr id="4100" name="Rectangle 3"/>
          <p:cNvSpPr>
            <a:spLocks noGrp="1" noChangeArrowheads="1"/>
          </p:cNvSpPr>
          <p:nvPr>
            <p:ph type="body" idx="4294967295"/>
          </p:nvPr>
        </p:nvSpPr>
        <p:spPr>
          <a:xfrm>
            <a:off x="762000" y="1295400"/>
            <a:ext cx="10439400" cy="4343400"/>
          </a:xfrm>
        </p:spPr>
        <p:txBody>
          <a:bodyPr>
            <a:normAutofit/>
          </a:bodyPr>
          <a:lstStyle/>
          <a:p>
            <a:pPr algn="l" eaLnBrk="1" hangingPunct="1"/>
            <a:r>
              <a:rPr lang="en-US" altLang="en-US" sz="2800" dirty="0"/>
              <a:t>Although JSON will often require strings, there are times within the utility programs where we could manipulate the purely binary data formats.</a:t>
            </a:r>
          </a:p>
          <a:p>
            <a:pPr algn="l" eaLnBrk="1" hangingPunct="1"/>
            <a:endParaRPr lang="en-US" altLang="en-US" sz="2800" dirty="0"/>
          </a:p>
          <a:p>
            <a:pPr algn="l" eaLnBrk="1" hangingPunct="1"/>
            <a:r>
              <a:rPr lang="en-US" altLang="en-US" sz="2800" dirty="0"/>
              <a:t>Some of the time we convert to strings anyway, so that we can look at the data, and see what is going on.</a:t>
            </a:r>
          </a:p>
          <a:p>
            <a:pPr algn="l" eaLnBrk="1" hangingPunct="1"/>
            <a:endParaRPr lang="en-US" altLang="en-US" sz="2800" dirty="0"/>
          </a:p>
          <a:p>
            <a:pPr algn="l" eaLnBrk="1" hangingPunct="1"/>
            <a:r>
              <a:rPr lang="en-US" altLang="en-US" sz="2800" dirty="0"/>
              <a:t>These are pedagogical programs.</a:t>
            </a:r>
          </a:p>
        </p:txBody>
      </p:sp>
    </p:spTree>
    <p:extLst>
      <p:ext uri="{BB962C8B-B14F-4D97-AF65-F5344CB8AC3E}">
        <p14:creationId xmlns:p14="http://schemas.microsoft.com/office/powerpoint/2010/main" val="3885762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81200" y="304801"/>
            <a:ext cx="8229600" cy="666751"/>
          </a:xfrm>
        </p:spPr>
        <p:txBody>
          <a:bodyPr/>
          <a:lstStyle/>
          <a:p>
            <a:pPr algn="ctr" eaLnBrk="1" hangingPunct="1"/>
            <a:r>
              <a:rPr lang="en-US" altLang="en-US" sz="3600" dirty="0" err="1">
                <a:solidFill>
                  <a:srgbClr val="7030A0"/>
                </a:solidFill>
              </a:rPr>
              <a:t>Blockchain</a:t>
            </a:r>
            <a:r>
              <a:rPr lang="en-US" altLang="en-US" sz="3600" dirty="0">
                <a:solidFill>
                  <a:srgbClr val="7030A0"/>
                </a:solidFill>
              </a:rPr>
              <a:t> utility program notes</a:t>
            </a:r>
          </a:p>
        </p:txBody>
      </p:sp>
      <p:sp>
        <p:nvSpPr>
          <p:cNvPr id="4100" name="Rectangle 3"/>
          <p:cNvSpPr>
            <a:spLocks noGrp="1" noChangeArrowheads="1"/>
          </p:cNvSpPr>
          <p:nvPr>
            <p:ph type="body" idx="4294967295"/>
          </p:nvPr>
        </p:nvSpPr>
        <p:spPr>
          <a:xfrm>
            <a:off x="914400" y="1219201"/>
            <a:ext cx="10134600" cy="4419600"/>
          </a:xfrm>
        </p:spPr>
        <p:txBody>
          <a:bodyPr/>
          <a:lstStyle/>
          <a:p>
            <a:pPr algn="l" eaLnBrk="1" hangingPunct="1"/>
            <a:r>
              <a:rPr lang="en-US" altLang="en-US" sz="3200" dirty="0"/>
              <a:t>Block[J].java</a:t>
            </a:r>
          </a:p>
          <a:p>
            <a:pPr algn="l" eaLnBrk="1" hangingPunct="1"/>
            <a:endParaRPr lang="en-US" altLang="en-US" sz="3200" dirty="0"/>
          </a:p>
          <a:p>
            <a:pPr algn="l" eaLnBrk="1" hangingPunct="1"/>
            <a:r>
              <a:rPr lang="en-US" altLang="en-US" sz="3200" dirty="0"/>
              <a:t>Passing arguments to determine process # and ports used. Same program / different Process IDs.</a:t>
            </a:r>
          </a:p>
          <a:p>
            <a:pPr algn="l" eaLnBrk="1" hangingPunct="1"/>
            <a:endParaRPr lang="en-US" altLang="en-US" sz="3200" dirty="0"/>
          </a:p>
          <a:p>
            <a:pPr algn="l" eaLnBrk="1" hangingPunct="1"/>
            <a:r>
              <a:rPr lang="en-US" altLang="en-US" sz="3200" dirty="0"/>
              <a:t>Universally unique ID for process</a:t>
            </a:r>
          </a:p>
          <a:p>
            <a:pPr algn="l" eaLnBrk="1" hangingPunct="1"/>
            <a:endParaRPr lang="en-US" altLang="en-US" sz="3200" dirty="0"/>
          </a:p>
          <a:p>
            <a:pPr algn="l" eaLnBrk="1" hangingPunct="1"/>
            <a:r>
              <a:rPr lang="en-US" altLang="en-US" sz="3200" dirty="0"/>
              <a:t>Timestamp</a:t>
            </a:r>
          </a:p>
          <a:p>
            <a:pPr algn="l" eaLnBrk="1" hangingPunct="1"/>
            <a:endParaRPr lang="en-US" altLang="en-US" sz="3200" dirty="0"/>
          </a:p>
          <a:p>
            <a:pPr algn="l" eaLnBrk="1" hangingPunct="1"/>
            <a:endParaRPr lang="en-US" altLang="en-US" sz="3200" dirty="0"/>
          </a:p>
          <a:p>
            <a:pPr algn="l" eaLnBrk="1" hangingPunct="1"/>
            <a:endParaRPr lang="en-US" altLang="en-US" sz="3200" dirty="0"/>
          </a:p>
        </p:txBody>
      </p:sp>
    </p:spTree>
    <p:extLst>
      <p:ext uri="{BB962C8B-B14F-4D97-AF65-F5344CB8AC3E}">
        <p14:creationId xmlns:p14="http://schemas.microsoft.com/office/powerpoint/2010/main" val="797246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i="1" dirty="0">
                <a:solidFill>
                  <a:srgbClr val="7030A0"/>
                </a:solidFill>
              </a:rPr>
              <a:t>Work</a:t>
            </a:r>
          </a:p>
        </p:txBody>
      </p:sp>
      <p:sp>
        <p:nvSpPr>
          <p:cNvPr id="4100" name="Rectangle 3"/>
          <p:cNvSpPr>
            <a:spLocks noGrp="1" noChangeArrowheads="1"/>
          </p:cNvSpPr>
          <p:nvPr>
            <p:ph type="body" idx="4294967295"/>
          </p:nvPr>
        </p:nvSpPr>
        <p:spPr>
          <a:xfrm>
            <a:off x="762000" y="1066801"/>
            <a:ext cx="10744200" cy="4724399"/>
          </a:xfrm>
        </p:spPr>
        <p:txBody>
          <a:bodyPr>
            <a:normAutofit lnSpcReduction="10000"/>
          </a:bodyPr>
          <a:lstStyle/>
          <a:p>
            <a:pPr algn="l" eaLnBrk="1" hangingPunct="1"/>
            <a:r>
              <a:rPr lang="en-US" altLang="en-US" sz="3200" dirty="0"/>
              <a:t>Based on some data. Make guesses until you get it right. Takes </a:t>
            </a:r>
            <a:r>
              <a:rPr lang="en-US" altLang="en-US" sz="3200" i="1" dirty="0"/>
              <a:t>work </a:t>
            </a:r>
            <a:r>
              <a:rPr lang="en-US" altLang="en-US" sz="3200" dirty="0"/>
              <a:t>to do this. Processes compete to be the winner.</a:t>
            </a:r>
          </a:p>
          <a:p>
            <a:pPr algn="l" eaLnBrk="1" hangingPunct="1"/>
            <a:endParaRPr lang="en-US" altLang="en-US" sz="3200" dirty="0"/>
          </a:p>
          <a:p>
            <a:pPr algn="l" eaLnBrk="1" hangingPunct="1"/>
            <a:r>
              <a:rPr lang="en-US" altLang="en-US" sz="3200" dirty="0"/>
              <a:t>Example: add a random number to the UUID so that when you hash with SHA256 the resulting </a:t>
            </a:r>
            <a:r>
              <a:rPr lang="en-US" altLang="en-US" sz="3200" dirty="0" err="1"/>
              <a:t>bitstring</a:t>
            </a:r>
            <a:r>
              <a:rPr lang="en-US" altLang="en-US" sz="3200" dirty="0"/>
              <a:t> has rightmost 32 bits all zeros. Have to guess ~2.15 billion times.</a:t>
            </a:r>
          </a:p>
          <a:p>
            <a:pPr algn="l" eaLnBrk="1" hangingPunct="1"/>
            <a:endParaRPr lang="en-US" altLang="en-US" sz="3200" dirty="0"/>
          </a:p>
          <a:p>
            <a:r>
              <a:rPr lang="en-US" altLang="en-US" sz="3200" dirty="0"/>
              <a:t>We partly fake it here using sleep().</a:t>
            </a:r>
          </a:p>
          <a:p>
            <a:pPr algn="l" eaLnBrk="1" hangingPunct="1"/>
            <a:endParaRPr lang="en-US" altLang="en-US" sz="3200" dirty="0"/>
          </a:p>
        </p:txBody>
      </p:sp>
    </p:spTree>
    <p:extLst>
      <p:ext uri="{BB962C8B-B14F-4D97-AF65-F5344CB8AC3E}">
        <p14:creationId xmlns:p14="http://schemas.microsoft.com/office/powerpoint/2010/main" val="1612409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JSON marshaling.</a:t>
            </a:r>
          </a:p>
        </p:txBody>
      </p:sp>
      <p:sp>
        <p:nvSpPr>
          <p:cNvPr id="4100" name="Rectangle 3"/>
          <p:cNvSpPr>
            <a:spLocks noGrp="1" noChangeArrowheads="1"/>
          </p:cNvSpPr>
          <p:nvPr>
            <p:ph type="body" idx="4294967295"/>
          </p:nvPr>
        </p:nvSpPr>
        <p:spPr>
          <a:xfrm>
            <a:off x="762000" y="1219200"/>
            <a:ext cx="10515600" cy="4648200"/>
          </a:xfrm>
        </p:spPr>
        <p:txBody>
          <a:bodyPr>
            <a:normAutofit/>
          </a:bodyPr>
          <a:lstStyle/>
          <a:p>
            <a:pPr algn="l" eaLnBrk="1" hangingPunct="1"/>
            <a:r>
              <a:rPr lang="en-US" altLang="en-US" sz="3200" dirty="0"/>
              <a:t>Tools for moving objects into JSON string representation and back again.</a:t>
            </a:r>
          </a:p>
          <a:p>
            <a:pPr algn="l" eaLnBrk="1" hangingPunct="1"/>
            <a:endParaRPr lang="en-US" altLang="en-US" sz="3200" dirty="0"/>
          </a:p>
          <a:p>
            <a:pPr algn="l" eaLnBrk="1" hangingPunct="1"/>
            <a:r>
              <a:rPr lang="en-US" altLang="en-US" sz="3200" dirty="0"/>
              <a:t>Will be used for external data format, and storing records (</a:t>
            </a:r>
            <a:r>
              <a:rPr lang="en-US" altLang="en-US" sz="3200" dirty="0" err="1"/>
              <a:t>blockchains</a:t>
            </a:r>
            <a:r>
              <a:rPr lang="en-US" altLang="en-US" sz="3200" dirty="0"/>
              <a:t>) on disk.</a:t>
            </a:r>
          </a:p>
          <a:p>
            <a:pPr algn="l" eaLnBrk="1" hangingPunct="1"/>
            <a:endParaRPr lang="en-US" altLang="en-US" sz="3200" dirty="0"/>
          </a:p>
          <a:p>
            <a:pPr algn="l" eaLnBrk="1" hangingPunct="1"/>
            <a:r>
              <a:rPr lang="en-US" altLang="en-US" sz="3200" dirty="0"/>
              <a:t>Marshal our new </a:t>
            </a:r>
            <a:r>
              <a:rPr lang="en-US" altLang="en-US" sz="3200" dirty="0" err="1"/>
              <a:t>blockrecord</a:t>
            </a:r>
            <a:r>
              <a:rPr lang="en-US" altLang="en-US" sz="3200" dirty="0"/>
              <a:t> into JSON</a:t>
            </a:r>
          </a:p>
          <a:p>
            <a:pPr algn="l" eaLnBrk="1" hangingPunct="1"/>
            <a:endParaRPr lang="en-US" altLang="en-US" sz="3200" dirty="0"/>
          </a:p>
        </p:txBody>
      </p:sp>
    </p:spTree>
    <p:extLst>
      <p:ext uri="{BB962C8B-B14F-4D97-AF65-F5344CB8AC3E}">
        <p14:creationId xmlns:p14="http://schemas.microsoft.com/office/powerpoint/2010/main" val="538735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SHA-256 hash</a:t>
            </a:r>
          </a:p>
        </p:txBody>
      </p:sp>
      <p:sp>
        <p:nvSpPr>
          <p:cNvPr id="4100" name="Rectangle 3"/>
          <p:cNvSpPr>
            <a:spLocks noGrp="1" noChangeArrowheads="1"/>
          </p:cNvSpPr>
          <p:nvPr>
            <p:ph type="body" idx="4294967295"/>
          </p:nvPr>
        </p:nvSpPr>
        <p:spPr>
          <a:xfrm>
            <a:off x="914400" y="1219200"/>
            <a:ext cx="10439400" cy="4191000"/>
          </a:xfrm>
        </p:spPr>
        <p:txBody>
          <a:bodyPr>
            <a:normAutofit/>
          </a:bodyPr>
          <a:lstStyle/>
          <a:p>
            <a:pPr algn="l" eaLnBrk="1" hangingPunct="1"/>
            <a:r>
              <a:rPr lang="en-US" altLang="en-US" sz="3200" dirty="0"/>
              <a:t>Make an SHA 256-bit digest of the </a:t>
            </a:r>
            <a:r>
              <a:rPr lang="en-US" altLang="en-US" sz="3200" dirty="0" err="1"/>
              <a:t>blockrecord</a:t>
            </a:r>
            <a:r>
              <a:rPr lang="en-US" altLang="en-US" sz="3200" dirty="0"/>
              <a:t> message.</a:t>
            </a:r>
          </a:p>
          <a:p>
            <a:pPr algn="l" eaLnBrk="1" hangingPunct="1"/>
            <a:endParaRPr lang="en-US" altLang="en-US" sz="3200" dirty="0"/>
          </a:p>
          <a:p>
            <a:pPr algn="l" eaLnBrk="1" hangingPunct="1"/>
            <a:endParaRPr lang="en-US" altLang="en-US" sz="3200" dirty="0"/>
          </a:p>
        </p:txBody>
      </p:sp>
    </p:spTree>
    <p:extLst>
      <p:ext uri="{BB962C8B-B14F-4D97-AF65-F5344CB8AC3E}">
        <p14:creationId xmlns:p14="http://schemas.microsoft.com/office/powerpoint/2010/main" val="2704717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Public key encryption</a:t>
            </a:r>
          </a:p>
        </p:txBody>
      </p:sp>
      <p:sp>
        <p:nvSpPr>
          <p:cNvPr id="4100" name="Rectangle 3"/>
          <p:cNvSpPr>
            <a:spLocks noGrp="1" noChangeArrowheads="1"/>
          </p:cNvSpPr>
          <p:nvPr>
            <p:ph type="body" idx="4294967295"/>
          </p:nvPr>
        </p:nvSpPr>
        <p:spPr>
          <a:xfrm>
            <a:off x="762000" y="1219200"/>
            <a:ext cx="10668000" cy="4343400"/>
          </a:xfrm>
        </p:spPr>
        <p:txBody>
          <a:bodyPr>
            <a:normAutofit/>
          </a:bodyPr>
          <a:lstStyle/>
          <a:p>
            <a:pPr algn="l" eaLnBrk="1" hangingPunct="1"/>
            <a:r>
              <a:rPr lang="en-US" altLang="en-US" sz="3200" dirty="0"/>
              <a:t>Create public key / private key pair</a:t>
            </a:r>
          </a:p>
          <a:p>
            <a:pPr algn="l" eaLnBrk="1" hangingPunct="1"/>
            <a:endParaRPr lang="en-US" altLang="en-US" sz="3200" dirty="0"/>
          </a:p>
          <a:p>
            <a:pPr algn="l" eaLnBrk="1" hangingPunct="1"/>
            <a:r>
              <a:rPr lang="en-US" altLang="en-US" sz="3200" dirty="0"/>
              <a:t>Use private key to sign the SHA-256 message.</a:t>
            </a:r>
          </a:p>
          <a:p>
            <a:pPr algn="l" eaLnBrk="1" hangingPunct="1"/>
            <a:endParaRPr lang="en-US" altLang="en-US" sz="3200" dirty="0"/>
          </a:p>
          <a:p>
            <a:pPr algn="l" eaLnBrk="1" hangingPunct="1"/>
            <a:r>
              <a:rPr lang="en-US" altLang="en-US" sz="3200" dirty="0"/>
              <a:t>Use the public key to verify the data</a:t>
            </a:r>
          </a:p>
          <a:p>
            <a:pPr algn="l" eaLnBrk="1" hangingPunct="1"/>
            <a:endParaRPr lang="en-US" altLang="en-US" sz="3200" dirty="0"/>
          </a:p>
          <a:p>
            <a:pPr algn="l" eaLnBrk="1" hangingPunct="1"/>
            <a:endParaRPr lang="en-US" altLang="en-US" sz="3200" dirty="0"/>
          </a:p>
        </p:txBody>
      </p:sp>
    </p:spTree>
    <p:extLst>
      <p:ext uri="{BB962C8B-B14F-4D97-AF65-F5344CB8AC3E}">
        <p14:creationId xmlns:p14="http://schemas.microsoft.com/office/powerpoint/2010/main" val="79124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Basics</a:t>
            </a:r>
          </a:p>
        </p:txBody>
      </p:sp>
      <p:sp>
        <p:nvSpPr>
          <p:cNvPr id="4100" name="Rectangle 3"/>
          <p:cNvSpPr>
            <a:spLocks noGrp="1" noChangeArrowheads="1"/>
          </p:cNvSpPr>
          <p:nvPr>
            <p:ph type="body" idx="4294967295"/>
          </p:nvPr>
        </p:nvSpPr>
        <p:spPr>
          <a:xfrm>
            <a:off x="1066800" y="1219200"/>
            <a:ext cx="10058400" cy="4724400"/>
          </a:xfrm>
        </p:spPr>
        <p:txBody>
          <a:bodyPr>
            <a:normAutofit/>
          </a:bodyPr>
          <a:lstStyle/>
          <a:p>
            <a:pPr algn="l" eaLnBrk="1" hangingPunct="1"/>
            <a:r>
              <a:rPr lang="en-US" altLang="en-US" sz="3200" dirty="0"/>
              <a:t>Put data into an unverified block (UB) and give the UB a UUID (unique ID).</a:t>
            </a:r>
          </a:p>
          <a:p>
            <a:pPr algn="l" eaLnBrk="1" hangingPunct="1"/>
            <a:endParaRPr lang="en-US" altLang="en-US" sz="3200" dirty="0"/>
          </a:p>
          <a:p>
            <a:pPr algn="l" eaLnBrk="1" hangingPunct="1"/>
            <a:r>
              <a:rPr lang="en-US" altLang="en-US" sz="3200" dirty="0"/>
              <a:t>Multicast the UB to the group of peers</a:t>
            </a:r>
          </a:p>
          <a:p>
            <a:pPr algn="l" eaLnBrk="1" hangingPunct="1"/>
            <a:endParaRPr lang="en-US" altLang="en-US" sz="3200" dirty="0"/>
          </a:p>
          <a:p>
            <a:pPr algn="l" eaLnBrk="1" hangingPunct="1"/>
            <a:r>
              <a:rPr lang="en-US" altLang="en-US" sz="3200" dirty="0"/>
              <a:t>Nodes compete to see who can verify the block first.</a:t>
            </a:r>
          </a:p>
          <a:p>
            <a:pPr algn="l" eaLnBrk="1" hangingPunct="1"/>
            <a:endParaRPr lang="en-US" altLang="en-US" sz="3200" dirty="0"/>
          </a:p>
          <a:p>
            <a:pPr algn="l" eaLnBrk="1" hangingPunct="1"/>
            <a:endParaRPr lang="en-US" altLang="en-US" sz="3200" dirty="0"/>
          </a:p>
        </p:txBody>
      </p:sp>
    </p:spTree>
    <p:extLst>
      <p:ext uri="{BB962C8B-B14F-4D97-AF65-F5344CB8AC3E}">
        <p14:creationId xmlns:p14="http://schemas.microsoft.com/office/powerpoint/2010/main" val="1169013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Base64 encoding</a:t>
            </a:r>
          </a:p>
        </p:txBody>
      </p:sp>
      <p:sp>
        <p:nvSpPr>
          <p:cNvPr id="4100" name="Rectangle 3"/>
          <p:cNvSpPr>
            <a:spLocks noGrp="1" noChangeArrowheads="1"/>
          </p:cNvSpPr>
          <p:nvPr>
            <p:ph type="body" idx="4294967295"/>
          </p:nvPr>
        </p:nvSpPr>
        <p:spPr>
          <a:xfrm>
            <a:off x="762000" y="1143000"/>
            <a:ext cx="10439400" cy="4800600"/>
          </a:xfrm>
        </p:spPr>
        <p:txBody>
          <a:bodyPr>
            <a:normAutofit/>
          </a:bodyPr>
          <a:lstStyle/>
          <a:p>
            <a:pPr algn="l" eaLnBrk="1" hangingPunct="1"/>
            <a:r>
              <a:rPr lang="en-US" altLang="en-US" sz="3200" dirty="0"/>
              <a:t>Turn the hexadecimal (binary) string of bits into a text string we can read and print.</a:t>
            </a:r>
          </a:p>
          <a:p>
            <a:pPr algn="l" eaLnBrk="1" hangingPunct="1"/>
            <a:endParaRPr lang="en-US" altLang="en-US" sz="3200" dirty="0"/>
          </a:p>
          <a:p>
            <a:pPr algn="l" eaLnBrk="1" hangingPunct="1"/>
            <a:r>
              <a:rPr lang="en-US" altLang="en-US" sz="3200" dirty="0"/>
              <a:t>We will use Base64 encoding (and then JSON on the string) to ship hex data between processes.</a:t>
            </a:r>
          </a:p>
          <a:p>
            <a:pPr algn="l" eaLnBrk="1" hangingPunct="1"/>
            <a:endParaRPr lang="en-US" altLang="en-US" sz="3200" dirty="0"/>
          </a:p>
          <a:p>
            <a:pPr algn="l" eaLnBrk="1" hangingPunct="1"/>
            <a:r>
              <a:rPr lang="en-US" altLang="en-US" sz="3200" dirty="0"/>
              <a:t>This is not necessarily trivial, and you will have to experiment with the data formats.</a:t>
            </a:r>
          </a:p>
          <a:p>
            <a:pPr algn="l" eaLnBrk="1" hangingPunct="1"/>
            <a:endParaRPr lang="en-US" altLang="en-US" sz="3200" dirty="0"/>
          </a:p>
          <a:p>
            <a:pPr algn="l" eaLnBrk="1" hangingPunct="1"/>
            <a:endParaRPr lang="en-US" altLang="en-US" sz="3200" dirty="0"/>
          </a:p>
        </p:txBody>
      </p:sp>
    </p:spTree>
    <p:extLst>
      <p:ext uri="{BB962C8B-B14F-4D97-AF65-F5344CB8AC3E}">
        <p14:creationId xmlns:p14="http://schemas.microsoft.com/office/powerpoint/2010/main" val="3626238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762000" y="1143000"/>
            <a:ext cx="10439400" cy="4800600"/>
          </a:xfrm>
        </p:spPr>
        <p:txBody>
          <a:bodyPr>
            <a:normAutofit/>
          </a:bodyPr>
          <a:lstStyle/>
          <a:p>
            <a:r>
              <a:rPr lang="en-US" sz="3200" dirty="0"/>
              <a:t>Base64 is designed to carry data stored in binary formats across channels that only reliably support text content.</a:t>
            </a:r>
          </a:p>
          <a:p>
            <a:endParaRPr lang="en-US" altLang="en-US" sz="3200" dirty="0"/>
          </a:p>
          <a:p>
            <a:r>
              <a:rPr lang="en-US" altLang="en-US" sz="3200" dirty="0"/>
              <a:t>Humans can also easily read the text to know what the </a:t>
            </a:r>
            <a:r>
              <a:rPr lang="en-US" altLang="en-US" sz="3200" dirty="0" err="1"/>
              <a:t>bitstrings</a:t>
            </a:r>
            <a:r>
              <a:rPr lang="en-US" altLang="en-US" sz="3200" dirty="0"/>
              <a:t> contain.</a:t>
            </a:r>
          </a:p>
          <a:p>
            <a:endParaRPr lang="en-US" altLang="en-US" sz="3200" dirty="0"/>
          </a:p>
          <a:p>
            <a:r>
              <a:rPr lang="en-US" altLang="en-US" sz="3200" dirty="0"/>
              <a:t>Base64 is prevalent when marshaling binary data for the Web.</a:t>
            </a:r>
          </a:p>
          <a:p>
            <a:pPr algn="l" eaLnBrk="1" hangingPunct="1"/>
            <a:endParaRPr lang="en-US" altLang="en-US" sz="3200" dirty="0"/>
          </a:p>
        </p:txBody>
      </p:sp>
    </p:spTree>
    <p:extLst>
      <p:ext uri="{BB962C8B-B14F-4D97-AF65-F5344CB8AC3E}">
        <p14:creationId xmlns:p14="http://schemas.microsoft.com/office/powerpoint/2010/main" val="2628422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838200" y="304800"/>
            <a:ext cx="10210800" cy="838200"/>
          </a:xfrm>
        </p:spPr>
        <p:txBody>
          <a:bodyPr/>
          <a:lstStyle/>
          <a:p>
            <a:pPr algn="ct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762000" y="1143000"/>
            <a:ext cx="10439400" cy="4800600"/>
          </a:xfrm>
        </p:spPr>
        <p:txBody>
          <a:bodyPr>
            <a:normAutofit lnSpcReduction="10000"/>
          </a:bodyPr>
          <a:lstStyle/>
          <a:p>
            <a:r>
              <a:rPr lang="en-US" sz="3200" dirty="0"/>
              <a:t>Each Base64 digit represents exactly 6 bits of data.</a:t>
            </a:r>
          </a:p>
          <a:p>
            <a:endParaRPr lang="en-US" sz="3200" dirty="0"/>
          </a:p>
          <a:p>
            <a:r>
              <a:rPr lang="en-US" sz="3200" dirty="0"/>
              <a:t>2</a:t>
            </a:r>
            <a:r>
              <a:rPr lang="en-US" sz="3200" baseline="30000" dirty="0"/>
              <a:t>6</a:t>
            </a:r>
            <a:r>
              <a:rPr lang="en-US" sz="3200" dirty="0"/>
              <a:t> = 64 allows 64 printable characters.</a:t>
            </a:r>
          </a:p>
          <a:p>
            <a:endParaRPr lang="en-US" sz="3200" dirty="0"/>
          </a:p>
          <a:p>
            <a:r>
              <a:rPr lang="en-US" sz="3200" dirty="0"/>
              <a:t>Three 8-bit bytes (i.e., a total of 24 bits) can therefore be represented by four 6-bit Base64 digits</a:t>
            </a:r>
          </a:p>
          <a:p>
            <a:endParaRPr lang="en-US" altLang="en-US" sz="3200" dirty="0"/>
          </a:p>
          <a:p>
            <a:pPr algn="l" eaLnBrk="1" hangingPunct="1"/>
            <a:r>
              <a:rPr lang="en-US" altLang="en-US" sz="3200" dirty="0"/>
              <a:t>The 24 bits are typically read as four 8-bit ascii characters (3 bits printed as 8 bit ascii), using “=” as the padding character.</a:t>
            </a:r>
          </a:p>
        </p:txBody>
      </p:sp>
    </p:spTree>
    <p:extLst>
      <p:ext uri="{BB962C8B-B14F-4D97-AF65-F5344CB8AC3E}">
        <p14:creationId xmlns:p14="http://schemas.microsoft.com/office/powerpoint/2010/main" val="3822974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838200" y="304800"/>
            <a:ext cx="10210800" cy="838200"/>
          </a:xfrm>
        </p:spPr>
        <p:txBody>
          <a:bodyPr/>
          <a:lstStyle/>
          <a:p>
            <a:pPr algn="ctr" eaLnBrk="1" hangingPunct="1"/>
            <a:r>
              <a:rPr lang="en-US" altLang="en-US" sz="3600" dirty="0">
                <a:solidFill>
                  <a:srgbClr val="7030A0"/>
                </a:solidFill>
              </a:rPr>
              <a:t>Example</a:t>
            </a:r>
          </a:p>
        </p:txBody>
      </p:sp>
      <p:sp>
        <p:nvSpPr>
          <p:cNvPr id="4100" name="Rectangle 3"/>
          <p:cNvSpPr>
            <a:spLocks noGrp="1" noChangeArrowheads="1"/>
          </p:cNvSpPr>
          <p:nvPr>
            <p:ph type="body" idx="4294967295"/>
          </p:nvPr>
        </p:nvSpPr>
        <p:spPr>
          <a:xfrm>
            <a:off x="762000" y="1143000"/>
            <a:ext cx="10439400" cy="4800600"/>
          </a:xfrm>
        </p:spPr>
        <p:txBody>
          <a:bodyPr>
            <a:normAutofit fontScale="85000" lnSpcReduction="20000"/>
          </a:bodyPr>
          <a:lstStyle/>
          <a:p>
            <a:pPr algn="l" eaLnBrk="1" hangingPunct="1"/>
            <a:r>
              <a:rPr lang="en-US" altLang="en-US" sz="3200" dirty="0"/>
              <a:t>“Man”  Three characters, 24 bits of ascii values representing any kind of (usually binary) data.</a:t>
            </a:r>
          </a:p>
          <a:p>
            <a:pPr algn="l" eaLnBrk="1" hangingPunct="1"/>
            <a:endParaRPr lang="en-US" altLang="en-US" sz="3200" dirty="0"/>
          </a:p>
          <a:p>
            <a:pPr algn="l" eaLnBrk="1" hangingPunct="1"/>
            <a:r>
              <a:rPr lang="en-US" altLang="en-US" sz="3200" dirty="0"/>
              <a:t>M=77 / 01001101, a=97 / 01100001, n=110 / 01101110 </a:t>
            </a:r>
            <a:r>
              <a:rPr lang="en-US" altLang="en-US" sz="3200" dirty="0">
                <a:sym typeface="Wingdings" panose="05000000000000000000" pitchFamily="2" charset="2"/>
              </a:rPr>
              <a:t></a:t>
            </a:r>
            <a:r>
              <a:rPr lang="en-US" altLang="en-US" sz="3200" dirty="0"/>
              <a:t>The ascii values for the three characters in decimal and binary</a:t>
            </a:r>
          </a:p>
          <a:p>
            <a:pPr algn="l" eaLnBrk="1" hangingPunct="1"/>
            <a:endParaRPr lang="en-US" altLang="en-US" sz="3200" dirty="0"/>
          </a:p>
          <a:p>
            <a:pPr algn="l" eaLnBrk="1" hangingPunct="1"/>
            <a:r>
              <a:rPr lang="en-US" altLang="en-US" sz="3200" dirty="0"/>
              <a:t>010011010110000101101110 </a:t>
            </a:r>
            <a:r>
              <a:rPr lang="en-US" altLang="en-US" sz="3200" dirty="0">
                <a:sym typeface="Wingdings" panose="05000000000000000000" pitchFamily="2" charset="2"/>
              </a:rPr>
              <a:t> the 24 bits of binary data in our example.</a:t>
            </a:r>
          </a:p>
          <a:p>
            <a:pPr algn="l" eaLnBrk="1" hangingPunct="1"/>
            <a:endParaRPr lang="en-US" altLang="en-US" sz="3200" dirty="0">
              <a:sym typeface="Wingdings" panose="05000000000000000000" pitchFamily="2" charset="2"/>
            </a:endParaRPr>
          </a:p>
          <a:p>
            <a:r>
              <a:rPr lang="en-US" altLang="en-US" sz="3200" dirty="0"/>
              <a:t>010011 010110 000101 101110 </a:t>
            </a:r>
            <a:r>
              <a:rPr lang="en-US" altLang="en-US" sz="3200" dirty="0">
                <a:sym typeface="Wingdings" panose="05000000000000000000" pitchFamily="2" charset="2"/>
              </a:rPr>
              <a:t> 4 six-bit values</a:t>
            </a:r>
          </a:p>
          <a:p>
            <a:endParaRPr lang="en-US" altLang="en-US" sz="3200" dirty="0">
              <a:sym typeface="Wingdings" panose="05000000000000000000" pitchFamily="2" charset="2"/>
            </a:endParaRPr>
          </a:p>
          <a:p>
            <a:r>
              <a:rPr lang="en-US" altLang="en-US" sz="3200" dirty="0" err="1">
                <a:sym typeface="Wingdings" panose="05000000000000000000" pitchFamily="2" charset="2"/>
              </a:rPr>
              <a:t>TWFu</a:t>
            </a:r>
            <a:endParaRPr lang="en-US" altLang="en-US" sz="3200" dirty="0">
              <a:sym typeface="Wingdings" panose="05000000000000000000" pitchFamily="2" charset="2"/>
            </a:endParaRPr>
          </a:p>
          <a:p>
            <a:pPr algn="l" eaLnBrk="1" hangingPunct="1"/>
            <a:endParaRPr lang="en-US" altLang="en-US" sz="3200" dirty="0"/>
          </a:p>
          <a:p>
            <a:pPr algn="l" eaLnBrk="1" hangingPunct="1"/>
            <a:endParaRPr lang="en-US" altLang="en-US" sz="3200" dirty="0"/>
          </a:p>
          <a:p>
            <a:pPr algn="l" eaLnBrk="1" hangingPunct="1"/>
            <a:endParaRPr lang="en-US" altLang="en-US" sz="3200" dirty="0"/>
          </a:p>
        </p:txBody>
      </p:sp>
    </p:spTree>
    <p:extLst>
      <p:ext uri="{BB962C8B-B14F-4D97-AF65-F5344CB8AC3E}">
        <p14:creationId xmlns:p14="http://schemas.microsoft.com/office/powerpoint/2010/main" val="22657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838200" y="304800"/>
            <a:ext cx="10210800" cy="838200"/>
          </a:xfrm>
        </p:spPr>
        <p:txBody>
          <a:bodyPr/>
          <a:lstStyle/>
          <a:p>
            <a:pPr algn="ctr" eaLnBrk="1" hangingPunct="1"/>
            <a:r>
              <a:rPr lang="en-US" altLang="en-US" sz="3600" dirty="0">
                <a:solidFill>
                  <a:srgbClr val="7030A0"/>
                </a:solidFill>
              </a:rPr>
              <a:t>Example</a:t>
            </a:r>
          </a:p>
        </p:txBody>
      </p:sp>
      <p:sp>
        <p:nvSpPr>
          <p:cNvPr id="4100" name="Rectangle 3"/>
          <p:cNvSpPr>
            <a:spLocks noGrp="1" noChangeArrowheads="1"/>
          </p:cNvSpPr>
          <p:nvPr>
            <p:ph type="body" idx="4294967295"/>
          </p:nvPr>
        </p:nvSpPr>
        <p:spPr>
          <a:xfrm>
            <a:off x="762000" y="1143000"/>
            <a:ext cx="10439400" cy="4800600"/>
          </a:xfrm>
        </p:spPr>
        <p:txBody>
          <a:bodyPr>
            <a:normAutofit lnSpcReduction="10000"/>
          </a:bodyPr>
          <a:lstStyle/>
          <a:p>
            <a:r>
              <a:rPr lang="en-US" altLang="en-US" sz="3200" dirty="0"/>
              <a:t>010011 010110 000101 101110 </a:t>
            </a:r>
            <a:r>
              <a:rPr lang="en-US" altLang="en-US" sz="3200" dirty="0">
                <a:sym typeface="Wingdings" panose="05000000000000000000" pitchFamily="2" charset="2"/>
              </a:rPr>
              <a:t> 4 six-bit values</a:t>
            </a:r>
          </a:p>
          <a:p>
            <a:endParaRPr lang="en-US" altLang="en-US" sz="3200" dirty="0">
              <a:sym typeface="Wingdings" panose="05000000000000000000" pitchFamily="2" charset="2"/>
            </a:endParaRPr>
          </a:p>
          <a:p>
            <a:r>
              <a:rPr lang="en-US" altLang="en-US" sz="3200" dirty="0">
                <a:sym typeface="Wingdings" panose="05000000000000000000" pitchFamily="2" charset="2"/>
              </a:rPr>
              <a:t>T           W          F           u          Base64 6-bit encoding, which is printable.</a:t>
            </a:r>
          </a:p>
          <a:p>
            <a:endParaRPr lang="en-US" altLang="en-US" sz="3200" dirty="0">
              <a:sym typeface="Wingdings" panose="05000000000000000000" pitchFamily="2" charset="2"/>
            </a:endParaRPr>
          </a:p>
          <a:p>
            <a:r>
              <a:rPr lang="en-US" altLang="en-US" sz="3200" dirty="0" err="1">
                <a:sym typeface="Wingdings" panose="05000000000000000000" pitchFamily="2" charset="2"/>
              </a:rPr>
              <a:t>TWFu</a:t>
            </a:r>
            <a:r>
              <a:rPr lang="en-US" altLang="en-US" sz="3200" dirty="0">
                <a:sym typeface="Wingdings" panose="05000000000000000000" pitchFamily="2" charset="2"/>
              </a:rPr>
              <a:t> is the 4-character encoding of the 24 bits of binary data in printable, readable form.</a:t>
            </a:r>
          </a:p>
          <a:p>
            <a:endParaRPr lang="en-US" altLang="en-US" sz="3200" dirty="0">
              <a:sym typeface="Wingdings" panose="05000000000000000000" pitchFamily="2" charset="2"/>
            </a:endParaRPr>
          </a:p>
          <a:p>
            <a:r>
              <a:rPr lang="en-US" altLang="en-US" sz="3200" dirty="0" err="1">
                <a:sym typeface="Wingdings" panose="05000000000000000000" pitchFamily="2" charset="2"/>
              </a:rPr>
              <a:t>TWFu</a:t>
            </a:r>
            <a:r>
              <a:rPr lang="en-US" altLang="en-US" sz="3200" dirty="0">
                <a:sym typeface="Wingdings" panose="05000000000000000000" pitchFamily="2" charset="2"/>
              </a:rPr>
              <a:t> can easily be marshaled across network connections as a string.</a:t>
            </a:r>
          </a:p>
          <a:p>
            <a:pPr algn="l" eaLnBrk="1" hangingPunct="1"/>
            <a:endParaRPr lang="en-US" altLang="en-US" sz="3200" dirty="0"/>
          </a:p>
          <a:p>
            <a:pPr algn="l" eaLnBrk="1" hangingPunct="1"/>
            <a:endParaRPr lang="en-US" altLang="en-US" sz="3200" dirty="0"/>
          </a:p>
          <a:p>
            <a:pPr algn="l" eaLnBrk="1" hangingPunct="1"/>
            <a:endParaRPr lang="en-US" altLang="en-US" sz="3200" dirty="0"/>
          </a:p>
        </p:txBody>
      </p:sp>
    </p:spTree>
    <p:extLst>
      <p:ext uri="{BB962C8B-B14F-4D97-AF65-F5344CB8AC3E}">
        <p14:creationId xmlns:p14="http://schemas.microsoft.com/office/powerpoint/2010/main" val="197483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838200" y="304800"/>
            <a:ext cx="10210800" cy="838200"/>
          </a:xfrm>
        </p:spPr>
        <p:txBody>
          <a:bodyPr/>
          <a:lstStyle/>
          <a:p>
            <a:pPr algn="ct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762000" y="1143000"/>
            <a:ext cx="10439400" cy="4800600"/>
          </a:xfrm>
        </p:spPr>
        <p:txBody>
          <a:bodyPr>
            <a:normAutofit fontScale="92500" lnSpcReduction="20000"/>
          </a:bodyPr>
          <a:lstStyle/>
          <a:p>
            <a:pPr algn="l" eaLnBrk="1" hangingPunct="1"/>
            <a:r>
              <a:rPr lang="en-US" altLang="en-US" sz="3200" dirty="0"/>
              <a:t>Note that in our example “Man” is </a:t>
            </a:r>
            <a:r>
              <a:rPr lang="en-US" altLang="en-US" sz="3200" i="1" dirty="0"/>
              <a:t>already</a:t>
            </a:r>
            <a:r>
              <a:rPr lang="en-US" altLang="en-US" sz="3200" dirty="0"/>
              <a:t> in printable, readable form, and we would typically not use Base64 encoding for strings. It made for an easy example.</a:t>
            </a:r>
          </a:p>
          <a:p>
            <a:pPr algn="l" eaLnBrk="1" hangingPunct="1"/>
            <a:endParaRPr lang="en-US" altLang="en-US" sz="3200" dirty="0"/>
          </a:p>
          <a:p>
            <a:pPr algn="l" eaLnBrk="1" hangingPunct="1"/>
            <a:r>
              <a:rPr lang="en-US" altLang="en-US" sz="3200" dirty="0"/>
              <a:t>Base64 encoding is used for binary data.</a:t>
            </a:r>
          </a:p>
          <a:p>
            <a:pPr algn="l" eaLnBrk="1" hangingPunct="1"/>
            <a:endParaRPr lang="en-US" altLang="en-US" sz="3200" dirty="0"/>
          </a:p>
          <a:p>
            <a:pPr algn="l" eaLnBrk="1" hangingPunct="1"/>
            <a:r>
              <a:rPr lang="en-US" altLang="en-US" sz="3200" dirty="0"/>
              <a:t>I have used it in the Blockchain example utility code to make it easy to read, debug and send binary data, such as public keys, and 256-bit hash values.</a:t>
            </a:r>
          </a:p>
          <a:p>
            <a:pPr algn="l" eaLnBrk="1" hangingPunct="1"/>
            <a:endParaRPr lang="en-US" altLang="en-US" sz="3200" dirty="0"/>
          </a:p>
          <a:p>
            <a:r>
              <a:rPr lang="en-US" altLang="en-US" sz="3200" dirty="0">
                <a:hlinkClick r:id="rId2"/>
              </a:rPr>
              <a:t>https://en.wikipedia.org/wiki/Base64</a:t>
            </a:r>
            <a:endParaRPr lang="en-US" altLang="en-US" sz="3200" dirty="0"/>
          </a:p>
          <a:p>
            <a:pPr algn="l" eaLnBrk="1" hangingPunct="1"/>
            <a:endParaRPr lang="en-US" altLang="en-US" sz="3200" dirty="0"/>
          </a:p>
        </p:txBody>
      </p:sp>
    </p:spTree>
    <p:extLst>
      <p:ext uri="{BB962C8B-B14F-4D97-AF65-F5344CB8AC3E}">
        <p14:creationId xmlns:p14="http://schemas.microsoft.com/office/powerpoint/2010/main" val="303413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Un-marshal the JSON data</a:t>
            </a:r>
          </a:p>
        </p:txBody>
      </p:sp>
      <p:sp>
        <p:nvSpPr>
          <p:cNvPr id="4100" name="Rectangle 3"/>
          <p:cNvSpPr>
            <a:spLocks noGrp="1" noChangeArrowheads="1"/>
          </p:cNvSpPr>
          <p:nvPr>
            <p:ph type="body" idx="4294967295"/>
          </p:nvPr>
        </p:nvSpPr>
        <p:spPr>
          <a:xfrm>
            <a:off x="990600" y="1143000"/>
            <a:ext cx="10820400" cy="4495800"/>
          </a:xfrm>
        </p:spPr>
        <p:txBody>
          <a:bodyPr>
            <a:normAutofit/>
          </a:bodyPr>
          <a:lstStyle/>
          <a:p>
            <a:pPr algn="l" eaLnBrk="1" hangingPunct="1"/>
            <a:r>
              <a:rPr lang="en-US" altLang="en-US" sz="3200" dirty="0"/>
              <a:t>Un-marshal the JSON data back into a java object (linked list).</a:t>
            </a:r>
          </a:p>
          <a:p>
            <a:pPr marL="109728" indent="0">
              <a:buNone/>
            </a:pPr>
            <a:endParaRPr lang="en-US" altLang="en-US" sz="3200" dirty="0"/>
          </a:p>
          <a:p>
            <a:pPr algn="l" eaLnBrk="1" hangingPunct="1"/>
            <a:r>
              <a:rPr lang="en-US" altLang="en-US" sz="3200" dirty="0"/>
              <a:t>Write the JSON to disk so we can see it.</a:t>
            </a:r>
          </a:p>
        </p:txBody>
      </p:sp>
    </p:spTree>
    <p:extLst>
      <p:ext uri="{BB962C8B-B14F-4D97-AF65-F5344CB8AC3E}">
        <p14:creationId xmlns:p14="http://schemas.microsoft.com/office/powerpoint/2010/main" val="4038335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Display pieces of the data</a:t>
            </a:r>
          </a:p>
        </p:txBody>
      </p:sp>
      <p:sp>
        <p:nvSpPr>
          <p:cNvPr id="4100" name="Rectangle 3"/>
          <p:cNvSpPr>
            <a:spLocks noGrp="1" noChangeArrowheads="1"/>
          </p:cNvSpPr>
          <p:nvPr>
            <p:ph type="body" idx="4294967295"/>
          </p:nvPr>
        </p:nvSpPr>
        <p:spPr>
          <a:xfrm>
            <a:off x="533400" y="1066801"/>
            <a:ext cx="10896600" cy="4648199"/>
          </a:xfrm>
        </p:spPr>
        <p:txBody>
          <a:bodyPr>
            <a:normAutofit/>
          </a:bodyPr>
          <a:lstStyle/>
          <a:p>
            <a:pPr algn="l" eaLnBrk="1" hangingPunct="1"/>
            <a:r>
              <a:rPr lang="en-US" altLang="en-US" sz="3200" dirty="0"/>
              <a:t>Show our </a:t>
            </a:r>
            <a:r>
              <a:rPr lang="en-US" altLang="en-US" sz="3200" dirty="0" err="1"/>
              <a:t>accessor</a:t>
            </a:r>
            <a:r>
              <a:rPr lang="en-US" altLang="en-US" sz="3200" dirty="0"/>
              <a:t> functions to print out pieces of the data from our block record.</a:t>
            </a:r>
          </a:p>
          <a:p>
            <a:pPr algn="l" eaLnBrk="1" hangingPunct="1"/>
            <a:endParaRPr lang="en-US" altLang="en-US" sz="3200" dirty="0"/>
          </a:p>
          <a:p>
            <a:pPr algn="l" eaLnBrk="1" hangingPunct="1"/>
            <a:endParaRPr lang="en-US" altLang="en-US" sz="3200" dirty="0"/>
          </a:p>
        </p:txBody>
      </p:sp>
    </p:spTree>
    <p:extLst>
      <p:ext uri="{BB962C8B-B14F-4D97-AF65-F5344CB8AC3E}">
        <p14:creationId xmlns:p14="http://schemas.microsoft.com/office/powerpoint/2010/main" val="958365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Encryption</a:t>
            </a:r>
          </a:p>
        </p:txBody>
      </p:sp>
      <p:sp>
        <p:nvSpPr>
          <p:cNvPr id="4100" name="Rectangle 3"/>
          <p:cNvSpPr>
            <a:spLocks noGrp="1" noChangeArrowheads="1"/>
          </p:cNvSpPr>
          <p:nvPr>
            <p:ph type="body" idx="4294967295"/>
          </p:nvPr>
        </p:nvSpPr>
        <p:spPr>
          <a:xfrm>
            <a:off x="990600" y="1066801"/>
            <a:ext cx="10134600" cy="4571999"/>
          </a:xfrm>
        </p:spPr>
        <p:txBody>
          <a:bodyPr>
            <a:normAutofit/>
          </a:bodyPr>
          <a:lstStyle/>
          <a:p>
            <a:pPr algn="l" eaLnBrk="1" hangingPunct="1"/>
            <a:r>
              <a:rPr lang="en-US" altLang="en-US" sz="3200" dirty="0"/>
              <a:t>Just for fun, we see how to encrypt and decrypt a string using public key encryption.</a:t>
            </a:r>
          </a:p>
          <a:p>
            <a:pPr algn="l" eaLnBrk="1" hangingPunct="1"/>
            <a:endParaRPr lang="en-US" altLang="en-US" sz="3200" dirty="0"/>
          </a:p>
          <a:p>
            <a:pPr algn="l" eaLnBrk="1" hangingPunct="1"/>
            <a:r>
              <a:rPr lang="en-US" altLang="en-US" sz="3200" dirty="0"/>
              <a:t>Encrypt. Decrypt. Display original data on the console.</a:t>
            </a:r>
          </a:p>
          <a:p>
            <a:pPr algn="l" eaLnBrk="1" hangingPunct="1"/>
            <a:endParaRPr lang="en-US" altLang="en-US" sz="3200" dirty="0"/>
          </a:p>
          <a:p>
            <a:pPr algn="l" eaLnBrk="1" hangingPunct="1"/>
            <a:r>
              <a:rPr lang="en-US" altLang="en-US" sz="3200" dirty="0"/>
              <a:t>This functionality is not needed for the basic assignment.</a:t>
            </a:r>
          </a:p>
        </p:txBody>
      </p:sp>
    </p:spTree>
    <p:extLst>
      <p:ext uri="{BB962C8B-B14F-4D97-AF65-F5344CB8AC3E}">
        <p14:creationId xmlns:p14="http://schemas.microsoft.com/office/powerpoint/2010/main" val="2604875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normAutofit fontScale="90000"/>
          </a:bodyPr>
          <a:lstStyle/>
          <a:p>
            <a:pPr algn="ctr" eaLnBrk="1" hangingPunct="1"/>
            <a:r>
              <a:rPr lang="en-US" altLang="en-US" sz="3600" dirty="0">
                <a:solidFill>
                  <a:srgbClr val="7030A0"/>
                </a:solidFill>
              </a:rPr>
              <a:t>CSC435 </a:t>
            </a:r>
            <a:r>
              <a:rPr lang="en-US" altLang="en-US" sz="3600" dirty="0" err="1">
                <a:solidFill>
                  <a:srgbClr val="7030A0"/>
                </a:solidFill>
              </a:rPr>
              <a:t>BlockInput</a:t>
            </a:r>
            <a:r>
              <a:rPr lang="en-US" altLang="en-US" sz="3600" dirty="0">
                <a:solidFill>
                  <a:srgbClr val="7030A0"/>
                </a:solidFill>
              </a:rPr>
              <a:t>[E] data input utility</a:t>
            </a:r>
          </a:p>
        </p:txBody>
      </p:sp>
      <p:sp>
        <p:nvSpPr>
          <p:cNvPr id="4100" name="Rectangle 3"/>
          <p:cNvSpPr>
            <a:spLocks noGrp="1" noChangeArrowheads="1"/>
          </p:cNvSpPr>
          <p:nvPr>
            <p:ph type="body" idx="4294967295"/>
          </p:nvPr>
        </p:nvSpPr>
        <p:spPr>
          <a:xfrm>
            <a:off x="1143000" y="1219200"/>
            <a:ext cx="10058400" cy="4724400"/>
          </a:xfrm>
        </p:spPr>
        <p:txBody>
          <a:bodyPr>
            <a:normAutofit/>
          </a:bodyPr>
          <a:lstStyle/>
          <a:p>
            <a:pPr algn="l" eaLnBrk="1" hangingPunct="1"/>
            <a:r>
              <a:rPr lang="en-US" altLang="en-US" sz="3200" dirty="0"/>
              <a:t>Read in some strings of data from a file.</a:t>
            </a:r>
          </a:p>
          <a:p>
            <a:pPr algn="l" eaLnBrk="1" hangingPunct="1"/>
            <a:endParaRPr lang="en-US" altLang="en-US" sz="3200" dirty="0"/>
          </a:p>
          <a:p>
            <a:pPr algn="l" eaLnBrk="1" hangingPunct="1"/>
            <a:r>
              <a:rPr lang="en-US" altLang="en-US" sz="3200" dirty="0"/>
              <a:t>Each process ID has its own data file.</a:t>
            </a:r>
          </a:p>
          <a:p>
            <a:pPr algn="l" eaLnBrk="1" hangingPunct="1"/>
            <a:endParaRPr lang="en-US" altLang="en-US" sz="3200" dirty="0"/>
          </a:p>
          <a:p>
            <a:pPr algn="l" eaLnBrk="1" hangingPunct="1"/>
            <a:r>
              <a:rPr lang="en-US" altLang="en-US" sz="3200" dirty="0"/>
              <a:t>Turn the string objects into JSON string objects.</a:t>
            </a:r>
          </a:p>
          <a:p>
            <a:pPr algn="l" eaLnBrk="1" hangingPunct="1"/>
            <a:endParaRPr lang="en-US" altLang="en-US" sz="3200" dirty="0"/>
          </a:p>
          <a:p>
            <a:pPr algn="l" eaLnBrk="1" hangingPunct="1"/>
            <a:r>
              <a:rPr lang="en-US" altLang="en-US" sz="3200" dirty="0"/>
              <a:t>Write the JSON on the console and to disk.</a:t>
            </a:r>
          </a:p>
        </p:txBody>
      </p:sp>
    </p:spTree>
    <p:extLst>
      <p:ext uri="{BB962C8B-B14F-4D97-AF65-F5344CB8AC3E}">
        <p14:creationId xmlns:p14="http://schemas.microsoft.com/office/powerpoint/2010/main" val="411378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The concept of </a:t>
            </a:r>
            <a:r>
              <a:rPr lang="en-US" altLang="en-US" sz="3600" i="1" dirty="0">
                <a:solidFill>
                  <a:srgbClr val="7030A0"/>
                </a:solidFill>
              </a:rPr>
              <a:t>Work</a:t>
            </a:r>
            <a:endParaRPr lang="en-US" altLang="en-US" sz="3600" dirty="0">
              <a:solidFill>
                <a:srgbClr val="7030A0"/>
              </a:solidFill>
            </a:endParaRPr>
          </a:p>
        </p:txBody>
      </p:sp>
      <p:sp>
        <p:nvSpPr>
          <p:cNvPr id="4100" name="Rectangle 3"/>
          <p:cNvSpPr>
            <a:spLocks noGrp="1" noChangeArrowheads="1"/>
          </p:cNvSpPr>
          <p:nvPr>
            <p:ph type="body" idx="4294967295"/>
          </p:nvPr>
        </p:nvSpPr>
        <p:spPr>
          <a:xfrm>
            <a:off x="990600" y="1219200"/>
            <a:ext cx="10134600" cy="4724400"/>
          </a:xfrm>
        </p:spPr>
        <p:txBody>
          <a:bodyPr>
            <a:normAutofit/>
          </a:bodyPr>
          <a:lstStyle/>
          <a:p>
            <a:pPr algn="l" eaLnBrk="1" hangingPunct="1"/>
            <a:r>
              <a:rPr lang="en-US" altLang="en-US" sz="3200" i="1" dirty="0"/>
              <a:t>Work </a:t>
            </a:r>
            <a:r>
              <a:rPr lang="en-US" altLang="en-US" sz="3200" dirty="0"/>
              <a:t>is a computationally intensive task. There is no shortcut. It is like solving a puzzle.</a:t>
            </a:r>
          </a:p>
          <a:p>
            <a:pPr algn="l" eaLnBrk="1" hangingPunct="1"/>
            <a:endParaRPr lang="en-US" altLang="en-US" sz="3200" i="1" dirty="0"/>
          </a:p>
          <a:p>
            <a:pPr algn="l" eaLnBrk="1" hangingPunct="1"/>
            <a:r>
              <a:rPr lang="en-US" altLang="en-US" sz="3200" dirty="0"/>
              <a:t>One common form of work is take a random string, combine it with your data, hash the result, and look for a special quality in the resulting hash value.</a:t>
            </a:r>
          </a:p>
        </p:txBody>
      </p:sp>
    </p:spTree>
    <p:extLst>
      <p:ext uri="{BB962C8B-B14F-4D97-AF65-F5344CB8AC3E}">
        <p14:creationId xmlns:p14="http://schemas.microsoft.com/office/powerpoint/2010/main" val="1482306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Process synchronization example</a:t>
            </a:r>
          </a:p>
        </p:txBody>
      </p:sp>
      <p:sp>
        <p:nvSpPr>
          <p:cNvPr id="4100" name="Rectangle 3"/>
          <p:cNvSpPr>
            <a:spLocks noGrp="1" noChangeArrowheads="1"/>
          </p:cNvSpPr>
          <p:nvPr>
            <p:ph type="body" idx="4294967295"/>
          </p:nvPr>
        </p:nvSpPr>
        <p:spPr>
          <a:xfrm>
            <a:off x="685800" y="1066801"/>
            <a:ext cx="10744200" cy="4876799"/>
          </a:xfrm>
        </p:spPr>
        <p:txBody>
          <a:bodyPr>
            <a:normAutofit/>
          </a:bodyPr>
          <a:lstStyle/>
          <a:p>
            <a:pPr algn="l" eaLnBrk="1" hangingPunct="1"/>
            <a:r>
              <a:rPr lang="en-US" altLang="en-US" sz="3200" dirty="0"/>
              <a:t>This program is intended only to illustrate one way (out of many) for starting up multiple </a:t>
            </a:r>
            <a:r>
              <a:rPr lang="en-US" altLang="en-US" sz="3200" i="1" dirty="0"/>
              <a:t>processes</a:t>
            </a:r>
            <a:r>
              <a:rPr lang="en-US" altLang="en-US" sz="3200" dirty="0"/>
              <a:t> executing one </a:t>
            </a:r>
            <a:r>
              <a:rPr lang="en-US" altLang="en-US" sz="3200" i="1" dirty="0"/>
              <a:t>program</a:t>
            </a:r>
            <a:r>
              <a:rPr lang="en-US" altLang="en-US" sz="3200" dirty="0"/>
              <a:t>, tweaked by different command-line arguments for each process.</a:t>
            </a:r>
          </a:p>
          <a:p>
            <a:pPr algn="l" eaLnBrk="1" hangingPunct="1"/>
            <a:endParaRPr lang="en-US" altLang="en-US" sz="3200" dirty="0"/>
          </a:p>
          <a:p>
            <a:pPr algn="l" eaLnBrk="1" hangingPunct="1"/>
            <a:r>
              <a:rPr lang="en-US" altLang="en-US" sz="3200" dirty="0"/>
              <a:t>Some fake data is shipped around between the processes.</a:t>
            </a:r>
          </a:p>
          <a:p>
            <a:pPr algn="l" eaLnBrk="1" hangingPunct="1"/>
            <a:endParaRPr lang="en-US" altLang="en-US" sz="3200" dirty="0"/>
          </a:p>
          <a:p>
            <a:pPr algn="l" eaLnBrk="1" hangingPunct="1"/>
            <a:r>
              <a:rPr lang="en-US" altLang="en-US" sz="3200" dirty="0"/>
              <a:t>JSON is not currently used in this example.</a:t>
            </a:r>
          </a:p>
        </p:txBody>
      </p:sp>
    </p:spTree>
    <p:extLst>
      <p:ext uri="{BB962C8B-B14F-4D97-AF65-F5344CB8AC3E}">
        <p14:creationId xmlns:p14="http://schemas.microsoft.com/office/powerpoint/2010/main" val="1982025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609600" y="1143000"/>
            <a:ext cx="10668000" cy="4648200"/>
          </a:xfrm>
        </p:spPr>
        <p:txBody>
          <a:bodyPr>
            <a:normAutofit/>
          </a:bodyPr>
          <a:lstStyle/>
          <a:p>
            <a:pPr algn="l" eaLnBrk="1" hangingPunct="1"/>
            <a:r>
              <a:rPr lang="en-US" altLang="en-US" sz="3200" dirty="0"/>
              <a:t>No real work is being done.</a:t>
            </a:r>
          </a:p>
          <a:p>
            <a:pPr algn="l" eaLnBrk="1" hangingPunct="1"/>
            <a:endParaRPr lang="en-US" altLang="en-US" sz="3200" dirty="0"/>
          </a:p>
          <a:p>
            <a:pPr algn="l" eaLnBrk="1" hangingPunct="1"/>
            <a:r>
              <a:rPr lang="en-US" altLang="en-US" sz="3200" dirty="0"/>
              <a:t>There is an example of a </a:t>
            </a:r>
            <a:r>
              <a:rPr lang="en-US" altLang="en-US" sz="3200" i="1" dirty="0"/>
              <a:t>concurrent priority queue</a:t>
            </a:r>
            <a:r>
              <a:rPr lang="en-US" altLang="en-US" sz="3200" dirty="0"/>
              <a:t>, though the timestamps are not examined in this program.</a:t>
            </a:r>
          </a:p>
          <a:p>
            <a:pPr algn="l" eaLnBrk="1" hangingPunct="1"/>
            <a:endParaRPr lang="en-US" altLang="en-US" sz="3200" dirty="0"/>
          </a:p>
          <a:p>
            <a:pPr algn="l" eaLnBrk="1" hangingPunct="1"/>
            <a:r>
              <a:rPr lang="en-US" altLang="en-US" sz="3200" dirty="0"/>
              <a:t>The shared ledger is updated and multicast to all the processes.</a:t>
            </a:r>
          </a:p>
        </p:txBody>
      </p:sp>
    </p:spTree>
    <p:extLst>
      <p:ext uri="{BB962C8B-B14F-4D97-AF65-F5344CB8AC3E}">
        <p14:creationId xmlns:p14="http://schemas.microsoft.com/office/powerpoint/2010/main" val="667249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Listeners for each process</a:t>
            </a:r>
          </a:p>
        </p:txBody>
      </p:sp>
      <p:sp>
        <p:nvSpPr>
          <p:cNvPr id="4100" name="Rectangle 3"/>
          <p:cNvSpPr>
            <a:spLocks noGrp="1" noChangeArrowheads="1"/>
          </p:cNvSpPr>
          <p:nvPr>
            <p:ph type="body" idx="4294967295"/>
          </p:nvPr>
        </p:nvSpPr>
        <p:spPr>
          <a:xfrm>
            <a:off x="838200" y="1295400"/>
            <a:ext cx="10210800" cy="4495800"/>
          </a:xfrm>
        </p:spPr>
        <p:txBody>
          <a:bodyPr>
            <a:normAutofit lnSpcReduction="10000"/>
          </a:bodyPr>
          <a:lstStyle/>
          <a:p>
            <a:r>
              <a:rPr lang="en-US" altLang="en-US" sz="3200" dirty="0"/>
              <a:t>Listen for incoming public keys bound to stakeholders.</a:t>
            </a:r>
          </a:p>
          <a:p>
            <a:pPr algn="l" eaLnBrk="1" hangingPunct="1"/>
            <a:endParaRPr lang="en-US" altLang="en-US" sz="3200" dirty="0"/>
          </a:p>
          <a:p>
            <a:pPr algn="l" eaLnBrk="1" hangingPunct="1"/>
            <a:r>
              <a:rPr lang="en-US" altLang="en-US" sz="3200" dirty="0"/>
              <a:t>Listen for incoming new unverified blocks</a:t>
            </a:r>
          </a:p>
          <a:p>
            <a:pPr algn="l" eaLnBrk="1" hangingPunct="1"/>
            <a:endParaRPr lang="en-US" altLang="en-US" sz="3200" dirty="0"/>
          </a:p>
          <a:p>
            <a:pPr algn="l" eaLnBrk="1" hangingPunct="1"/>
            <a:r>
              <a:rPr lang="en-US" altLang="en-US" sz="3200" dirty="0"/>
              <a:t>Listen for new versions of the blockchain that will replace your now outdated blockchain.</a:t>
            </a:r>
          </a:p>
          <a:p>
            <a:pPr algn="l" eaLnBrk="1" hangingPunct="1"/>
            <a:endParaRPr lang="en-US" altLang="en-US" sz="3200" dirty="0"/>
          </a:p>
          <a:p>
            <a:pPr algn="l" eaLnBrk="1" hangingPunct="1"/>
            <a:r>
              <a:rPr lang="en-US" altLang="en-US" sz="3200" dirty="0"/>
              <a:t>Listen for anything else you like.</a:t>
            </a:r>
          </a:p>
        </p:txBody>
      </p:sp>
    </p:spTree>
    <p:extLst>
      <p:ext uri="{BB962C8B-B14F-4D97-AF65-F5344CB8AC3E}">
        <p14:creationId xmlns:p14="http://schemas.microsoft.com/office/powerpoint/2010/main" val="2424452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762000" y="1447800"/>
            <a:ext cx="10363200" cy="4191000"/>
          </a:xfrm>
        </p:spPr>
        <p:txBody>
          <a:bodyPr>
            <a:normAutofit/>
          </a:bodyPr>
          <a:lstStyle/>
          <a:p>
            <a:pPr algn="l" eaLnBrk="1" hangingPunct="1"/>
            <a:r>
              <a:rPr lang="en-US" altLang="en-US" sz="3200" dirty="0"/>
              <a:t>Each listener is equivalent to the server threads listening for joke requests or admin mode change requests.</a:t>
            </a:r>
          </a:p>
        </p:txBody>
      </p:sp>
    </p:spTree>
    <p:extLst>
      <p:ext uri="{BB962C8B-B14F-4D97-AF65-F5344CB8AC3E}">
        <p14:creationId xmlns:p14="http://schemas.microsoft.com/office/powerpoint/2010/main" val="3787497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Multicast to “yourself”?</a:t>
            </a:r>
          </a:p>
        </p:txBody>
      </p:sp>
      <p:sp>
        <p:nvSpPr>
          <p:cNvPr id="4100" name="Rectangle 3"/>
          <p:cNvSpPr>
            <a:spLocks noGrp="1" noChangeArrowheads="1"/>
          </p:cNvSpPr>
          <p:nvPr>
            <p:ph type="body" idx="4294967295"/>
          </p:nvPr>
        </p:nvSpPr>
        <p:spPr>
          <a:xfrm>
            <a:off x="762000" y="1219200"/>
            <a:ext cx="10363200" cy="4572000"/>
          </a:xfrm>
        </p:spPr>
        <p:txBody>
          <a:bodyPr>
            <a:normAutofit/>
          </a:bodyPr>
          <a:lstStyle/>
          <a:p>
            <a:pPr algn="l" eaLnBrk="1" hangingPunct="1"/>
            <a:r>
              <a:rPr lang="en-US" altLang="en-US" sz="3200" dirty="0"/>
              <a:t>Compromise:</a:t>
            </a:r>
          </a:p>
          <a:p>
            <a:pPr algn="l" eaLnBrk="1" hangingPunct="1"/>
            <a:endParaRPr lang="en-US" altLang="en-US" sz="3200" dirty="0"/>
          </a:p>
          <a:p>
            <a:pPr lvl="1"/>
            <a:r>
              <a:rPr lang="en-US" altLang="en-US" sz="2800" dirty="0"/>
              <a:t>A little less efficient in execution.</a:t>
            </a:r>
          </a:p>
          <a:p>
            <a:pPr lvl="1"/>
            <a:endParaRPr lang="en-US" altLang="en-US" sz="2800" dirty="0"/>
          </a:p>
          <a:p>
            <a:pPr lvl="1"/>
            <a:r>
              <a:rPr lang="en-US" altLang="en-US" sz="2800" dirty="0"/>
              <a:t>Much easier from a design and coding point of view.</a:t>
            </a:r>
          </a:p>
          <a:p>
            <a:pPr lvl="1"/>
            <a:endParaRPr lang="en-US" altLang="en-US" sz="2800" dirty="0"/>
          </a:p>
          <a:p>
            <a:r>
              <a:rPr lang="en-US" altLang="en-US" sz="3200" dirty="0"/>
              <a:t>All processes have listeners for incoming unverified blocks, and (possibly) updated blockchains (and if not, then for verified blocks to add to the blockchain).</a:t>
            </a:r>
          </a:p>
        </p:txBody>
      </p:sp>
    </p:spTree>
    <p:extLst>
      <p:ext uri="{BB962C8B-B14F-4D97-AF65-F5344CB8AC3E}">
        <p14:creationId xmlns:p14="http://schemas.microsoft.com/office/powerpoint/2010/main" val="2948959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762000" y="228600"/>
            <a:ext cx="9829800" cy="838201"/>
          </a:xfrm>
        </p:spPr>
        <p:txBody>
          <a:bodyPr>
            <a:normAutofit/>
          </a:bodyPr>
          <a:lstStyle/>
          <a:p>
            <a:pPr algn="ctr" eaLnBrk="1" hangingPunct="1"/>
            <a:r>
              <a:rPr lang="en-US" altLang="en-US" sz="3600" dirty="0">
                <a:solidFill>
                  <a:srgbClr val="7030A0"/>
                </a:solidFill>
              </a:rPr>
              <a:t>Method A—valid but not recommended</a:t>
            </a:r>
          </a:p>
        </p:txBody>
      </p:sp>
      <p:sp>
        <p:nvSpPr>
          <p:cNvPr id="4100" name="Rectangle 3"/>
          <p:cNvSpPr>
            <a:spLocks noGrp="1" noChangeArrowheads="1"/>
          </p:cNvSpPr>
          <p:nvPr>
            <p:ph type="body" idx="4294967295"/>
          </p:nvPr>
        </p:nvSpPr>
        <p:spPr>
          <a:xfrm>
            <a:off x="609600" y="1066801"/>
            <a:ext cx="10210800" cy="4876799"/>
          </a:xfrm>
        </p:spPr>
        <p:txBody>
          <a:bodyPr>
            <a:normAutofit fontScale="85000" lnSpcReduction="20000"/>
          </a:bodyPr>
          <a:lstStyle/>
          <a:p>
            <a:pPr algn="l" eaLnBrk="1" hangingPunct="1"/>
            <a:endParaRPr lang="en-US" altLang="en-US" sz="3200" dirty="0"/>
          </a:p>
          <a:p>
            <a:pPr algn="l" eaLnBrk="1" hangingPunct="1"/>
            <a:r>
              <a:rPr lang="en-US" altLang="en-US" sz="3200" dirty="0"/>
              <a:t>When (a) you read in data and create a new unverified block (UB), or (b) when you verify a block and create a new blockchain:</a:t>
            </a:r>
          </a:p>
          <a:p>
            <a:pPr algn="l" eaLnBrk="1" hangingPunct="1"/>
            <a:endParaRPr lang="en-US" altLang="en-US" sz="3200" dirty="0"/>
          </a:p>
          <a:p>
            <a:pPr marL="907542" lvl="1" indent="-514350">
              <a:buFont typeface="+mj-lt"/>
              <a:buAutoNum type="arabicPeriod"/>
            </a:pPr>
            <a:r>
              <a:rPr lang="en-US" altLang="en-US" sz="2800" dirty="0"/>
              <a:t>Update your </a:t>
            </a:r>
            <a:r>
              <a:rPr lang="en-US" altLang="en-US" sz="2800" i="1" dirty="0"/>
              <a:t>local</a:t>
            </a:r>
            <a:r>
              <a:rPr lang="en-US" altLang="en-US" sz="2800" dirty="0"/>
              <a:t> data structures to reflect adding the new UB or replacing the old blockchain with the new blockchain.</a:t>
            </a:r>
          </a:p>
          <a:p>
            <a:pPr marL="907542" lvl="1" indent="-514350">
              <a:buFont typeface="+mj-lt"/>
              <a:buAutoNum type="arabicPeriod"/>
            </a:pPr>
            <a:endParaRPr lang="en-US" altLang="en-US" sz="2800" dirty="0"/>
          </a:p>
          <a:p>
            <a:pPr marL="907542" lvl="1" indent="-514350">
              <a:buFont typeface="+mj-lt"/>
              <a:buAutoNum type="arabicPeriod"/>
            </a:pPr>
            <a:r>
              <a:rPr lang="en-US" altLang="en-US" sz="2800" dirty="0"/>
              <a:t>Multicast the UB or the updated blockchain to all the </a:t>
            </a:r>
            <a:r>
              <a:rPr lang="en-US" altLang="en-US" sz="2800" i="1" dirty="0"/>
              <a:t>other</a:t>
            </a:r>
            <a:r>
              <a:rPr lang="en-US" altLang="en-US" sz="2800" dirty="0"/>
              <a:t> processes.</a:t>
            </a:r>
          </a:p>
          <a:p>
            <a:pPr algn="l" eaLnBrk="1" hangingPunct="1"/>
            <a:endParaRPr lang="en-US" altLang="en-US" sz="3200" dirty="0"/>
          </a:p>
          <a:p>
            <a:r>
              <a:rPr lang="en-US" altLang="en-US" sz="3200" dirty="0"/>
              <a:t>This requires </a:t>
            </a:r>
            <a:r>
              <a:rPr lang="en-US" altLang="en-US" sz="3200" i="1" dirty="0"/>
              <a:t>two </a:t>
            </a:r>
            <a:r>
              <a:rPr lang="en-US" altLang="en-US" sz="3200" dirty="0"/>
              <a:t>sets of code that have to be designed and maintained: one for local production and one for received items from other processes.</a:t>
            </a:r>
          </a:p>
          <a:p>
            <a:pPr algn="l" eaLnBrk="1" hangingPunct="1"/>
            <a:endParaRPr lang="en-US" altLang="en-US" sz="3200" dirty="0"/>
          </a:p>
          <a:p>
            <a:pPr marL="907542" lvl="1" indent="-514350">
              <a:buFont typeface="+mj-lt"/>
              <a:buAutoNum type="arabicPeriod"/>
            </a:pPr>
            <a:endParaRPr lang="en-US" altLang="en-US" sz="2800" dirty="0"/>
          </a:p>
          <a:p>
            <a:pPr marL="651510" indent="-514350">
              <a:buFont typeface="+mj-lt"/>
              <a:buAutoNum type="arabicPeriod"/>
            </a:pPr>
            <a:endParaRPr lang="en-US" altLang="en-US" sz="3200" dirty="0"/>
          </a:p>
        </p:txBody>
      </p:sp>
    </p:spTree>
    <p:extLst>
      <p:ext uri="{BB962C8B-B14F-4D97-AF65-F5344CB8AC3E}">
        <p14:creationId xmlns:p14="http://schemas.microsoft.com/office/powerpoint/2010/main" val="4066310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normAutofit fontScale="90000"/>
          </a:bodyPr>
          <a:lstStyle/>
          <a:p>
            <a:pPr algn="ctr" eaLnBrk="1" hangingPunct="1"/>
            <a:r>
              <a:rPr lang="en-US" altLang="en-US" sz="3600" dirty="0">
                <a:solidFill>
                  <a:srgbClr val="7030A0"/>
                </a:solidFill>
              </a:rPr>
              <a:t>Method B—recommended but not required</a:t>
            </a:r>
          </a:p>
        </p:txBody>
      </p:sp>
      <p:sp>
        <p:nvSpPr>
          <p:cNvPr id="4100" name="Rectangle 3"/>
          <p:cNvSpPr>
            <a:spLocks noGrp="1" noChangeArrowheads="1"/>
          </p:cNvSpPr>
          <p:nvPr>
            <p:ph type="body" idx="4294967295"/>
          </p:nvPr>
        </p:nvSpPr>
        <p:spPr>
          <a:xfrm>
            <a:off x="685800" y="1371600"/>
            <a:ext cx="9829800" cy="4724400"/>
          </a:xfrm>
        </p:spPr>
        <p:txBody>
          <a:bodyPr>
            <a:normAutofit/>
          </a:bodyPr>
          <a:lstStyle/>
          <a:p>
            <a:r>
              <a:rPr lang="en-US" altLang="en-US" sz="3200" dirty="0"/>
              <a:t>When (a) you read in data and create a new unverified block (UB), or (b) when you verify a block and create a new blockchain:</a:t>
            </a:r>
          </a:p>
          <a:p>
            <a:pPr algn="l" eaLnBrk="1" hangingPunct="1"/>
            <a:endParaRPr lang="en-US" altLang="en-US" sz="3200" dirty="0"/>
          </a:p>
          <a:p>
            <a:pPr marL="907542" lvl="1" indent="-514350">
              <a:buFont typeface="+mj-lt"/>
              <a:buAutoNum type="arabicPeriod"/>
            </a:pPr>
            <a:r>
              <a:rPr lang="en-US" altLang="en-US" sz="2800" dirty="0"/>
              <a:t>Multicast the new UB or the updated blockchain to </a:t>
            </a:r>
            <a:r>
              <a:rPr lang="en-US" altLang="en-US" sz="2800" i="1" dirty="0"/>
              <a:t>ALL</a:t>
            </a:r>
            <a:r>
              <a:rPr lang="en-US" altLang="en-US" sz="2800" dirty="0"/>
              <a:t> processes, including “yourself”—the current process.</a:t>
            </a:r>
          </a:p>
        </p:txBody>
      </p:sp>
    </p:spTree>
    <p:extLst>
      <p:ext uri="{BB962C8B-B14F-4D97-AF65-F5344CB8AC3E}">
        <p14:creationId xmlns:p14="http://schemas.microsoft.com/office/powerpoint/2010/main" val="1503695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685800" y="1143000"/>
            <a:ext cx="10134600" cy="4800600"/>
          </a:xfrm>
        </p:spPr>
        <p:txBody>
          <a:bodyPr>
            <a:normAutofit/>
          </a:bodyPr>
          <a:lstStyle/>
          <a:p>
            <a:pPr algn="l" eaLnBrk="1" hangingPunct="1"/>
            <a:r>
              <a:rPr lang="en-US" altLang="en-US" sz="3200" dirty="0"/>
              <a:t>Note that you don’t have to write or maintain the local code to update the local data structures.</a:t>
            </a:r>
          </a:p>
          <a:p>
            <a:pPr algn="l" eaLnBrk="1" hangingPunct="1"/>
            <a:endParaRPr lang="en-US" altLang="en-US" sz="3200" dirty="0"/>
          </a:p>
          <a:p>
            <a:pPr algn="l" eaLnBrk="1" hangingPunct="1"/>
            <a:r>
              <a:rPr lang="en-US" altLang="en-US" sz="3200" dirty="0"/>
              <a:t>You </a:t>
            </a:r>
            <a:r>
              <a:rPr lang="en-US" altLang="en-US" sz="3200" i="1" dirty="0"/>
              <a:t>already have</a:t>
            </a:r>
            <a:r>
              <a:rPr lang="en-US" altLang="en-US" sz="3200" dirty="0"/>
              <a:t> code that handles these two functions built into your listeners for new UBs and updated blockchains coming from other processes.</a:t>
            </a:r>
          </a:p>
        </p:txBody>
      </p:sp>
    </p:spTree>
    <p:extLst>
      <p:ext uri="{BB962C8B-B14F-4D97-AF65-F5344CB8AC3E}">
        <p14:creationId xmlns:p14="http://schemas.microsoft.com/office/powerpoint/2010/main" val="2581612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JSON</a:t>
            </a:r>
          </a:p>
        </p:txBody>
      </p:sp>
      <p:sp>
        <p:nvSpPr>
          <p:cNvPr id="4100" name="Rectangle 3"/>
          <p:cNvSpPr>
            <a:spLocks noGrp="1" noChangeArrowheads="1"/>
          </p:cNvSpPr>
          <p:nvPr>
            <p:ph type="body" idx="4294967295"/>
          </p:nvPr>
        </p:nvSpPr>
        <p:spPr>
          <a:xfrm>
            <a:off x="762000" y="1066801"/>
            <a:ext cx="10439400" cy="5029199"/>
          </a:xfrm>
        </p:spPr>
        <p:txBody>
          <a:bodyPr>
            <a:normAutofit/>
          </a:bodyPr>
          <a:lstStyle/>
          <a:p>
            <a:pPr algn="l" eaLnBrk="1" hangingPunct="1"/>
            <a:r>
              <a:rPr lang="en-US" altLang="en-US" sz="3200" dirty="0"/>
              <a:t>JavaScript Object Notation</a:t>
            </a:r>
          </a:p>
          <a:p>
            <a:pPr algn="l" eaLnBrk="1" hangingPunct="1"/>
            <a:endParaRPr lang="en-US" altLang="en-US" sz="3200" dirty="0"/>
          </a:p>
          <a:p>
            <a:pPr algn="l" eaLnBrk="1" hangingPunct="1"/>
            <a:r>
              <a:rPr lang="en-US" altLang="en-US" sz="3200" dirty="0"/>
              <a:t>Linked to </a:t>
            </a:r>
            <a:r>
              <a:rPr lang="en-US" altLang="en-US" sz="3200" dirty="0" err="1"/>
              <a:t>Javascript</a:t>
            </a:r>
            <a:r>
              <a:rPr lang="en-US" altLang="en-US" sz="3200" dirty="0"/>
              <a:t> syntax, but has some differences.</a:t>
            </a:r>
          </a:p>
          <a:p>
            <a:pPr algn="l" eaLnBrk="1" hangingPunct="1"/>
            <a:endParaRPr lang="en-US" altLang="en-US" sz="3200" dirty="0"/>
          </a:p>
          <a:p>
            <a:pPr algn="l" eaLnBrk="1" hangingPunct="1"/>
            <a:r>
              <a:rPr lang="en-US" altLang="en-US" sz="3200" dirty="0"/>
              <a:t>Because </a:t>
            </a:r>
            <a:r>
              <a:rPr lang="en-US" altLang="en-US" sz="3200" dirty="0" err="1"/>
              <a:t>Javascript</a:t>
            </a:r>
            <a:r>
              <a:rPr lang="en-US" altLang="en-US" sz="3200" dirty="0"/>
              <a:t> is an inferior language—like many script-derivation languages—JSON is also going to tend to be confusing. Expect some challenges learning the format.</a:t>
            </a:r>
          </a:p>
        </p:txBody>
      </p:sp>
    </p:spTree>
    <p:extLst>
      <p:ext uri="{BB962C8B-B14F-4D97-AF65-F5344CB8AC3E}">
        <p14:creationId xmlns:p14="http://schemas.microsoft.com/office/powerpoint/2010/main" val="1952217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838200" y="1371600"/>
            <a:ext cx="9982200" cy="4648200"/>
          </a:xfrm>
        </p:spPr>
        <p:txBody>
          <a:bodyPr>
            <a:normAutofit/>
          </a:bodyPr>
          <a:lstStyle/>
          <a:p>
            <a:pPr algn="l" eaLnBrk="1" hangingPunct="1"/>
            <a:r>
              <a:rPr lang="en-US" altLang="en-US" sz="3200" dirty="0"/>
              <a:t>However, JSON is an almost universally implemented modern </a:t>
            </a:r>
            <a:r>
              <a:rPr lang="en-US" altLang="en-US" sz="3200" b="1" dirty="0"/>
              <a:t>external data format</a:t>
            </a:r>
            <a:r>
              <a:rPr lang="en-US" altLang="en-US" sz="3200" dirty="0"/>
              <a:t>, so we will use it for this assignment.</a:t>
            </a:r>
            <a:endParaRPr lang="en-US" altLang="en-US" sz="3200" b="1" dirty="0"/>
          </a:p>
          <a:p>
            <a:pPr algn="l" eaLnBrk="1" hangingPunct="1"/>
            <a:endParaRPr lang="en-US" altLang="en-US" sz="3200" b="1" dirty="0"/>
          </a:p>
          <a:p>
            <a:pPr algn="l" eaLnBrk="1" hangingPunct="1"/>
            <a:r>
              <a:rPr lang="en-US" altLang="en-US" sz="3200" dirty="0"/>
              <a:t>To use JSON we will have to convert (binary) Java objects into JSON strings for marshaling on the network.</a:t>
            </a:r>
          </a:p>
          <a:p>
            <a:pPr algn="l" eaLnBrk="1" hangingPunct="1"/>
            <a:endParaRPr lang="en-US" altLang="en-US" sz="3200" dirty="0"/>
          </a:p>
          <a:p>
            <a:r>
              <a:rPr lang="en-US" altLang="en-US" sz="1600" dirty="0"/>
              <a:t>https://json-schema.org/understanding-json-schema/reference/</a:t>
            </a:r>
          </a:p>
        </p:txBody>
      </p:sp>
    </p:spTree>
    <p:extLst>
      <p:ext uri="{BB962C8B-B14F-4D97-AF65-F5344CB8AC3E}">
        <p14:creationId xmlns:p14="http://schemas.microsoft.com/office/powerpoint/2010/main" val="354679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Hashing</a:t>
            </a:r>
          </a:p>
        </p:txBody>
      </p:sp>
      <p:sp>
        <p:nvSpPr>
          <p:cNvPr id="4100" name="Rectangle 3"/>
          <p:cNvSpPr>
            <a:spLocks noGrp="1" noChangeArrowheads="1"/>
          </p:cNvSpPr>
          <p:nvPr>
            <p:ph type="body" idx="4294967295"/>
          </p:nvPr>
        </p:nvSpPr>
        <p:spPr>
          <a:xfrm>
            <a:off x="914400" y="1219200"/>
            <a:ext cx="9906000" cy="4800600"/>
          </a:xfrm>
        </p:spPr>
        <p:txBody>
          <a:bodyPr>
            <a:normAutofit/>
          </a:bodyPr>
          <a:lstStyle/>
          <a:p>
            <a:pPr algn="l" eaLnBrk="1" hangingPunct="1"/>
            <a:r>
              <a:rPr lang="en-US" altLang="en-US" sz="3200" dirty="0"/>
              <a:t>Recall </a:t>
            </a:r>
            <a:r>
              <a:rPr lang="en-US" altLang="en-US" sz="3200" i="1" dirty="0"/>
              <a:t>hashing:</a:t>
            </a:r>
          </a:p>
          <a:p>
            <a:pPr algn="l" eaLnBrk="1" hangingPunct="1"/>
            <a:endParaRPr lang="en-US" altLang="en-US" sz="3200" dirty="0"/>
          </a:p>
          <a:p>
            <a:pPr algn="l" eaLnBrk="1" hangingPunct="1"/>
            <a:r>
              <a:rPr lang="en-US" altLang="en-US" sz="3200" dirty="0"/>
              <a:t>Apply a known algorithm to a string of bits </a:t>
            </a:r>
            <a:r>
              <a:rPr lang="en-US" altLang="en-US" sz="3200" i="1" dirty="0"/>
              <a:t>S</a:t>
            </a:r>
          </a:p>
          <a:p>
            <a:pPr algn="l" eaLnBrk="1" hangingPunct="1"/>
            <a:endParaRPr lang="en-US" altLang="en-US" sz="3200" dirty="0"/>
          </a:p>
          <a:p>
            <a:pPr algn="l" eaLnBrk="1" hangingPunct="1"/>
            <a:r>
              <a:rPr lang="en-US" altLang="en-US" sz="3200" dirty="0"/>
              <a:t>Get a resulting string </a:t>
            </a:r>
            <a:r>
              <a:rPr lang="en-US" altLang="en-US" sz="3200" i="1" dirty="0"/>
              <a:t>H </a:t>
            </a:r>
            <a:r>
              <a:rPr lang="en-US" altLang="en-US" sz="3200" dirty="0"/>
              <a:t>of some determined length, such as 256 bits.</a:t>
            </a:r>
          </a:p>
          <a:p>
            <a:pPr algn="l" eaLnBrk="1" hangingPunct="1"/>
            <a:endParaRPr lang="en-US" altLang="en-US" sz="3200" dirty="0"/>
          </a:p>
          <a:p>
            <a:pPr algn="l" eaLnBrk="1" hangingPunct="1"/>
            <a:r>
              <a:rPr lang="en-US" altLang="en-US" sz="3200" dirty="0"/>
              <a:t>For </a:t>
            </a:r>
            <a:r>
              <a:rPr lang="en-US" altLang="en-US" sz="3200" i="1" dirty="0"/>
              <a:t>S </a:t>
            </a:r>
            <a:r>
              <a:rPr lang="en-US" altLang="en-US" sz="3200" i="1" dirty="0">
                <a:sym typeface="Wingdings" panose="05000000000000000000" pitchFamily="2" charset="2"/>
              </a:rPr>
              <a:t> H </a:t>
            </a:r>
            <a:r>
              <a:rPr lang="en-US" altLang="en-US" sz="3200" dirty="0">
                <a:sym typeface="Wingdings" panose="05000000000000000000" pitchFamily="2" charset="2"/>
              </a:rPr>
              <a:t>the same </a:t>
            </a:r>
            <a:r>
              <a:rPr lang="en-US" altLang="en-US" sz="3200" i="1" dirty="0">
                <a:sym typeface="Wingdings" panose="05000000000000000000" pitchFamily="2" charset="2"/>
              </a:rPr>
              <a:t>S</a:t>
            </a:r>
            <a:r>
              <a:rPr lang="en-US" altLang="en-US" sz="3200" dirty="0">
                <a:sym typeface="Wingdings" panose="05000000000000000000" pitchFamily="2" charset="2"/>
              </a:rPr>
              <a:t> always produces the same </a:t>
            </a:r>
            <a:r>
              <a:rPr lang="en-US" altLang="en-US" sz="3200" i="1" dirty="0">
                <a:sym typeface="Wingdings" panose="05000000000000000000" pitchFamily="2" charset="2"/>
              </a:rPr>
              <a:t>H</a:t>
            </a:r>
            <a:r>
              <a:rPr lang="en-US" altLang="en-US" sz="3200" dirty="0">
                <a:sym typeface="Wingdings" panose="05000000000000000000" pitchFamily="2" charset="2"/>
              </a:rPr>
              <a:t>. You cannot derive </a:t>
            </a:r>
            <a:r>
              <a:rPr lang="en-US" altLang="en-US" sz="3200" i="1" dirty="0">
                <a:sym typeface="Wingdings" panose="05000000000000000000" pitchFamily="2" charset="2"/>
              </a:rPr>
              <a:t>S  H.</a:t>
            </a:r>
            <a:endParaRPr lang="en-US" altLang="en-US" sz="3200" i="1" dirty="0"/>
          </a:p>
        </p:txBody>
      </p:sp>
    </p:spTree>
    <p:extLst>
      <p:ext uri="{BB962C8B-B14F-4D97-AF65-F5344CB8AC3E}">
        <p14:creationId xmlns:p14="http://schemas.microsoft.com/office/powerpoint/2010/main" val="747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JSON Values</a:t>
            </a:r>
          </a:p>
        </p:txBody>
      </p:sp>
      <p:sp>
        <p:nvSpPr>
          <p:cNvPr id="4100" name="Rectangle 3"/>
          <p:cNvSpPr>
            <a:spLocks noGrp="1" noChangeArrowheads="1"/>
          </p:cNvSpPr>
          <p:nvPr>
            <p:ph type="body" idx="4294967295"/>
          </p:nvPr>
        </p:nvSpPr>
        <p:spPr>
          <a:xfrm>
            <a:off x="1905000" y="1219200"/>
            <a:ext cx="8610600" cy="4876800"/>
          </a:xfrm>
        </p:spPr>
        <p:txBody>
          <a:bodyPr>
            <a:normAutofit fontScale="92500" lnSpcReduction="20000"/>
          </a:bodyPr>
          <a:lstStyle/>
          <a:p>
            <a:r>
              <a:rPr lang="en-US" sz="3200" dirty="0"/>
              <a:t>a string: </a:t>
            </a:r>
            <a:r>
              <a:rPr lang="en-US" altLang="en-US" sz="3200" dirty="0"/>
              <a:t>"Some S</a:t>
            </a:r>
            <a:r>
              <a:rPr lang="en-US" sz="3200" dirty="0"/>
              <a:t>tring</a:t>
            </a:r>
            <a:r>
              <a:rPr lang="en-US" altLang="en-US" sz="3200" dirty="0"/>
              <a:t>"</a:t>
            </a:r>
          </a:p>
          <a:p>
            <a:endParaRPr lang="en-US" sz="3200" dirty="0"/>
          </a:p>
          <a:p>
            <a:r>
              <a:rPr lang="en-US" sz="3200" dirty="0"/>
              <a:t>a number: 2</a:t>
            </a:r>
          </a:p>
          <a:p>
            <a:endParaRPr lang="en-US" sz="3200" dirty="0"/>
          </a:p>
          <a:p>
            <a:r>
              <a:rPr lang="en-US" sz="3200" dirty="0"/>
              <a:t>an object (JSON object): {</a:t>
            </a:r>
            <a:r>
              <a:rPr lang="en-US" altLang="en-US" sz="3200" dirty="0"/>
              <a:t>"</a:t>
            </a:r>
            <a:r>
              <a:rPr lang="en-US" sz="3200" dirty="0" err="1"/>
              <a:t>someKey</a:t>
            </a:r>
            <a:r>
              <a:rPr lang="en-US" altLang="en-US" sz="3200" dirty="0"/>
              <a:t>"</a:t>
            </a:r>
            <a:r>
              <a:rPr lang="en-US" sz="3200" dirty="0"/>
              <a:t> : </a:t>
            </a:r>
            <a:r>
              <a:rPr lang="en-US" altLang="en-US" sz="3200" dirty="0"/>
              <a:t>"</a:t>
            </a:r>
            <a:r>
              <a:rPr lang="en-US" sz="3200" dirty="0"/>
              <a:t>value</a:t>
            </a:r>
            <a:r>
              <a:rPr lang="en-US" altLang="en-US" sz="3200" dirty="0"/>
              <a:t>"</a:t>
            </a:r>
            <a:r>
              <a:rPr lang="en-US" sz="3200" dirty="0"/>
              <a:t>}</a:t>
            </a:r>
          </a:p>
          <a:p>
            <a:endParaRPr lang="en-US" sz="3200" dirty="0"/>
          </a:p>
          <a:p>
            <a:r>
              <a:rPr lang="en-US" sz="3200" dirty="0"/>
              <a:t>an array: [1, 2, 3]</a:t>
            </a:r>
          </a:p>
          <a:p>
            <a:endParaRPr lang="en-US" sz="3200" dirty="0"/>
          </a:p>
          <a:p>
            <a:r>
              <a:rPr lang="en-US" sz="3200" dirty="0"/>
              <a:t>a Boolean: true / false</a:t>
            </a:r>
          </a:p>
          <a:p>
            <a:endParaRPr lang="en-US" sz="3200" dirty="0"/>
          </a:p>
          <a:p>
            <a:r>
              <a:rPr lang="en-US" sz="3200" dirty="0"/>
              <a:t>Null: null</a:t>
            </a:r>
          </a:p>
          <a:p>
            <a:pPr algn="l" eaLnBrk="1" hangingPunct="1"/>
            <a:endParaRPr lang="en-US" altLang="en-US" sz="3200" dirty="0"/>
          </a:p>
        </p:txBody>
      </p:sp>
    </p:spTree>
    <p:extLst>
      <p:ext uri="{BB962C8B-B14F-4D97-AF65-F5344CB8AC3E}">
        <p14:creationId xmlns:p14="http://schemas.microsoft.com/office/powerpoint/2010/main" val="3114387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normAutofit/>
          </a:bodyPr>
          <a:lstStyle/>
          <a:p>
            <a:pPr algn="ctr"/>
            <a:r>
              <a:rPr lang="en-US" sz="3600" dirty="0">
                <a:solidFill>
                  <a:srgbClr val="7030A0"/>
                </a:solidFill>
              </a:rPr>
              <a:t>JSON Syntax Rules</a:t>
            </a:r>
            <a:endParaRPr lang="en-US" altLang="en-US" sz="3600" dirty="0">
              <a:solidFill>
                <a:srgbClr val="7030A0"/>
              </a:solidFill>
            </a:endParaRPr>
          </a:p>
        </p:txBody>
      </p:sp>
      <p:sp>
        <p:nvSpPr>
          <p:cNvPr id="4100" name="Rectangle 3"/>
          <p:cNvSpPr>
            <a:spLocks noGrp="1" noChangeArrowheads="1"/>
          </p:cNvSpPr>
          <p:nvPr>
            <p:ph type="body" idx="4294967295"/>
          </p:nvPr>
        </p:nvSpPr>
        <p:spPr>
          <a:xfrm>
            <a:off x="1905000" y="1219200"/>
            <a:ext cx="8610600" cy="4876800"/>
          </a:xfrm>
        </p:spPr>
        <p:txBody>
          <a:bodyPr>
            <a:normAutofit/>
          </a:bodyPr>
          <a:lstStyle/>
          <a:p>
            <a:r>
              <a:rPr lang="en-US" sz="3200" dirty="0"/>
              <a:t>Data is in name/value pairs (A/V pairs):</a:t>
            </a:r>
          </a:p>
          <a:p>
            <a:endParaRPr lang="en-US" altLang="en-US" sz="3200" dirty="0"/>
          </a:p>
          <a:p>
            <a:r>
              <a:rPr lang="en-US" sz="3200" dirty="0"/>
              <a:t>Data is separated by commas</a:t>
            </a:r>
          </a:p>
          <a:p>
            <a:endParaRPr lang="en-US" altLang="en-US" sz="3200" dirty="0"/>
          </a:p>
          <a:p>
            <a:r>
              <a:rPr lang="en-US" sz="3200" dirty="0"/>
              <a:t>Curly braces hold objects</a:t>
            </a:r>
          </a:p>
          <a:p>
            <a:endParaRPr lang="en-US" altLang="en-US" sz="3200" dirty="0"/>
          </a:p>
          <a:p>
            <a:r>
              <a:rPr lang="en-US" sz="3200" dirty="0"/>
              <a:t>Square brackets hold arrays</a:t>
            </a:r>
            <a:endParaRPr lang="en-US" altLang="en-US" sz="3200" dirty="0"/>
          </a:p>
        </p:txBody>
      </p:sp>
    </p:spTree>
    <p:extLst>
      <p:ext uri="{BB962C8B-B14F-4D97-AF65-F5344CB8AC3E}">
        <p14:creationId xmlns:p14="http://schemas.microsoft.com/office/powerpoint/2010/main" val="1377747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1905000" y="1219200"/>
            <a:ext cx="8610600" cy="4876800"/>
          </a:xfrm>
        </p:spPr>
        <p:txBody>
          <a:bodyPr>
            <a:normAutofit/>
          </a:bodyPr>
          <a:lstStyle/>
          <a:p>
            <a:r>
              <a:rPr lang="en-US" sz="3200" dirty="0"/>
              <a:t>An A/V pair is a field name in double quotes, a colon, and a value: </a:t>
            </a:r>
            <a:r>
              <a:rPr lang="en-US" altLang="en-US" sz="3200" dirty="0"/>
              <a:t>"</a:t>
            </a:r>
            <a:r>
              <a:rPr lang="en-US" sz="3200" dirty="0"/>
              <a:t>Eyes</a:t>
            </a:r>
            <a:r>
              <a:rPr lang="en-US" altLang="en-US" sz="3200" dirty="0"/>
              <a:t>"</a:t>
            </a:r>
            <a:r>
              <a:rPr lang="en-US" sz="3200" dirty="0"/>
              <a:t> : </a:t>
            </a:r>
            <a:r>
              <a:rPr lang="en-US" altLang="en-US" sz="3200" dirty="0"/>
              <a:t>"</a:t>
            </a:r>
            <a:r>
              <a:rPr lang="en-US" sz="3200" dirty="0"/>
              <a:t>Blue</a:t>
            </a:r>
            <a:r>
              <a:rPr lang="en-US" altLang="en-US" sz="3200" dirty="0"/>
              <a:t>"</a:t>
            </a:r>
          </a:p>
          <a:p>
            <a:endParaRPr lang="en-US" sz="3200" dirty="0"/>
          </a:p>
          <a:p>
            <a:r>
              <a:rPr lang="en-US" sz="3200" dirty="0"/>
              <a:t>Be careful: “Eyes” : “Blue” is NOT a valid A/V pair (see the quote characters).</a:t>
            </a:r>
          </a:p>
          <a:p>
            <a:endParaRPr lang="en-US" altLang="en-US" sz="3200" dirty="0"/>
          </a:p>
          <a:p>
            <a:r>
              <a:rPr lang="en-US" altLang="en-US" sz="3200" dirty="0"/>
              <a:t>A JSON object: {"Eyes" : "Blue"}</a:t>
            </a:r>
          </a:p>
          <a:p>
            <a:endParaRPr lang="en-US" altLang="en-US" sz="3200" dirty="0"/>
          </a:p>
        </p:txBody>
      </p:sp>
    </p:spTree>
    <p:extLst>
      <p:ext uri="{BB962C8B-B14F-4D97-AF65-F5344CB8AC3E}">
        <p14:creationId xmlns:p14="http://schemas.microsoft.com/office/powerpoint/2010/main" val="1865925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1905000" y="1219200"/>
            <a:ext cx="8610600" cy="4876800"/>
          </a:xfrm>
        </p:spPr>
        <p:txBody>
          <a:bodyPr>
            <a:normAutofit/>
          </a:bodyPr>
          <a:lstStyle/>
          <a:p>
            <a:r>
              <a:rPr lang="en-US" altLang="en-US" sz="3200" dirty="0"/>
              <a:t>A JSON list: ["one", "two"]</a:t>
            </a:r>
          </a:p>
          <a:p>
            <a:endParaRPr lang="en-US" altLang="en-US" sz="3200" dirty="0"/>
          </a:p>
          <a:p>
            <a:r>
              <a:rPr lang="en-US" altLang="en-US" sz="3200" dirty="0"/>
              <a:t>JSON Object: { "</a:t>
            </a:r>
            <a:r>
              <a:rPr lang="en-US" altLang="en-US" sz="3200" dirty="0" err="1"/>
              <a:t>MyList</a:t>
            </a:r>
            <a:r>
              <a:rPr lang="en-US" altLang="en-US" sz="3200" dirty="0"/>
              <a:t>" : ["one", "John"] }</a:t>
            </a:r>
          </a:p>
          <a:p>
            <a:endParaRPr lang="en-US" altLang="en-US" sz="3200" dirty="0"/>
          </a:p>
          <a:p>
            <a:r>
              <a:rPr lang="en-US" altLang="en-US" sz="3200" dirty="0"/>
              <a:t>["one", 2, "three"]</a:t>
            </a:r>
          </a:p>
          <a:p>
            <a:endParaRPr lang="en-US" altLang="en-US" sz="3200" dirty="0"/>
          </a:p>
          <a:p>
            <a:r>
              <a:rPr lang="en-US" altLang="en-US" sz="3200" dirty="0"/>
              <a:t>["one", "two"]</a:t>
            </a:r>
          </a:p>
        </p:txBody>
      </p:sp>
    </p:spTree>
    <p:extLst>
      <p:ext uri="{BB962C8B-B14F-4D97-AF65-F5344CB8AC3E}">
        <p14:creationId xmlns:p14="http://schemas.microsoft.com/office/powerpoint/2010/main" val="39740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1905000" y="1219200"/>
            <a:ext cx="8610600" cy="4876800"/>
          </a:xfrm>
        </p:spPr>
        <p:txBody>
          <a:bodyPr>
            <a:normAutofit/>
          </a:bodyPr>
          <a:lstStyle/>
          <a:p>
            <a:r>
              <a:rPr lang="en-US" sz="3200" dirty="0"/>
              <a:t>The file type for JSON files is “.json“</a:t>
            </a:r>
          </a:p>
          <a:p>
            <a:endParaRPr lang="en-US" sz="3200" dirty="0"/>
          </a:p>
          <a:p>
            <a:r>
              <a:rPr lang="en-US" sz="3200" dirty="0"/>
              <a:t>The MIME type for JSON text is "application/</a:t>
            </a:r>
            <a:r>
              <a:rPr lang="en-US" sz="3200" dirty="0" err="1"/>
              <a:t>json</a:t>
            </a:r>
            <a:r>
              <a:rPr lang="en-US" sz="3200" dirty="0"/>
              <a:t>"</a:t>
            </a:r>
          </a:p>
          <a:p>
            <a:pPr algn="l" eaLnBrk="1" hangingPunct="1"/>
            <a:endParaRPr lang="en-US" altLang="en-US" sz="3200" dirty="0"/>
          </a:p>
        </p:txBody>
      </p:sp>
    </p:spTree>
    <p:extLst>
      <p:ext uri="{BB962C8B-B14F-4D97-AF65-F5344CB8AC3E}">
        <p14:creationId xmlns:p14="http://schemas.microsoft.com/office/powerpoint/2010/main" val="11421663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Keywords example</a:t>
            </a:r>
          </a:p>
        </p:txBody>
      </p:sp>
      <p:sp>
        <p:nvSpPr>
          <p:cNvPr id="4100" name="Rectangle 3"/>
          <p:cNvSpPr>
            <a:spLocks noGrp="1" noChangeArrowheads="1"/>
          </p:cNvSpPr>
          <p:nvPr>
            <p:ph type="body" idx="4294967295"/>
          </p:nvPr>
        </p:nvSpPr>
        <p:spPr>
          <a:xfrm>
            <a:off x="1905000" y="1219200"/>
            <a:ext cx="8610600" cy="4876800"/>
          </a:xfrm>
        </p:spPr>
        <p:txBody>
          <a:bodyPr>
            <a:normAutofit/>
          </a:bodyPr>
          <a:lstStyle/>
          <a:p>
            <a:endParaRPr lang="en-US" altLang="en-US" sz="3200" dirty="0"/>
          </a:p>
          <a:p>
            <a:r>
              <a:rPr lang="en-US" altLang="en-US" sz="2400" dirty="0"/>
              <a:t>{</a:t>
            </a:r>
          </a:p>
          <a:p>
            <a:r>
              <a:rPr lang="en-US" altLang="en-US" sz="2400" dirty="0"/>
              <a:t>  "title" : "Match anything",</a:t>
            </a:r>
          </a:p>
          <a:p>
            <a:r>
              <a:rPr lang="en-US" altLang="en-US" sz="2400" dirty="0"/>
              <a:t>  "description" : "This is a schema that matches anything.",</a:t>
            </a:r>
          </a:p>
          <a:p>
            <a:r>
              <a:rPr lang="en-US" altLang="en-US" sz="2400" dirty="0"/>
              <a:t>  "default" : "Default value",</a:t>
            </a:r>
          </a:p>
          <a:p>
            <a:r>
              <a:rPr lang="en-US" altLang="en-US" sz="2400" dirty="0"/>
              <a:t>  "examples" : [</a:t>
            </a:r>
          </a:p>
          <a:p>
            <a:r>
              <a:rPr lang="en-US" altLang="en-US" sz="2400" dirty="0"/>
              <a:t>    "Anything",</a:t>
            </a:r>
          </a:p>
          <a:p>
            <a:r>
              <a:rPr lang="en-US" altLang="en-US" sz="2400" dirty="0"/>
              <a:t>    4035</a:t>
            </a:r>
          </a:p>
          <a:p>
            <a:r>
              <a:rPr lang="en-US" altLang="en-US" sz="2400" dirty="0"/>
              <a:t>  ]</a:t>
            </a:r>
          </a:p>
          <a:p>
            <a:r>
              <a:rPr lang="en-US" altLang="en-US" sz="2400" dirty="0"/>
              <a:t>}</a:t>
            </a:r>
          </a:p>
        </p:txBody>
      </p:sp>
    </p:spTree>
    <p:extLst>
      <p:ext uri="{BB962C8B-B14F-4D97-AF65-F5344CB8AC3E}">
        <p14:creationId xmlns:p14="http://schemas.microsoft.com/office/powerpoint/2010/main" val="1675065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Some useful JSON URLs</a:t>
            </a:r>
          </a:p>
        </p:txBody>
      </p:sp>
      <p:sp>
        <p:nvSpPr>
          <p:cNvPr id="4100" name="Rectangle 3"/>
          <p:cNvSpPr>
            <a:spLocks noGrp="1" noChangeArrowheads="1"/>
          </p:cNvSpPr>
          <p:nvPr>
            <p:ph type="body" idx="4294967295"/>
          </p:nvPr>
        </p:nvSpPr>
        <p:spPr>
          <a:xfrm>
            <a:off x="990600" y="1219200"/>
            <a:ext cx="9525000" cy="4876800"/>
          </a:xfrm>
        </p:spPr>
        <p:txBody>
          <a:bodyPr>
            <a:normAutofit/>
          </a:bodyPr>
          <a:lstStyle/>
          <a:p>
            <a:r>
              <a:rPr lang="en-US" altLang="en-US" sz="2000" dirty="0">
                <a:hlinkClick r:id="rId2"/>
              </a:rPr>
              <a:t>https://json-schema.org/understanding-json-schema/reference/</a:t>
            </a:r>
            <a:endParaRPr lang="en-US" altLang="en-US" sz="2000" dirty="0"/>
          </a:p>
          <a:p>
            <a:endParaRPr lang="en-US" altLang="en-US" sz="2000" dirty="0"/>
          </a:p>
          <a:p>
            <a:r>
              <a:rPr lang="en-US" altLang="en-US" sz="2000" dirty="0">
                <a:hlinkClick r:id="rId3"/>
              </a:rPr>
              <a:t>https://www.w3schools.com/js/js_json_intro.asp</a:t>
            </a:r>
            <a:endParaRPr lang="en-US" altLang="en-US" sz="2000" dirty="0"/>
          </a:p>
          <a:p>
            <a:endParaRPr lang="en-US" altLang="en-US" sz="2000" dirty="0"/>
          </a:p>
          <a:p>
            <a:r>
              <a:rPr lang="en-US" altLang="en-US" sz="2000" dirty="0">
                <a:hlinkClick r:id="rId4"/>
              </a:rPr>
              <a:t>https://jsonformatter.curiousconcept.com/</a:t>
            </a:r>
            <a:endParaRPr lang="en-US" altLang="en-US" sz="2000" dirty="0"/>
          </a:p>
          <a:p>
            <a:endParaRPr lang="en-US" altLang="en-US" sz="2000" dirty="0"/>
          </a:p>
          <a:p>
            <a:pPr algn="l" eaLnBrk="1" hangingPunct="1"/>
            <a:endParaRPr lang="en-US" altLang="en-US" sz="3200" dirty="0"/>
          </a:p>
        </p:txBody>
      </p:sp>
    </p:spTree>
    <p:extLst>
      <p:ext uri="{BB962C8B-B14F-4D97-AF65-F5344CB8AC3E}">
        <p14:creationId xmlns:p14="http://schemas.microsoft.com/office/powerpoint/2010/main" val="3790823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1905000" y="1219200"/>
            <a:ext cx="8610600" cy="4876800"/>
          </a:xfrm>
        </p:spPr>
        <p:txBody>
          <a:bodyPr>
            <a:normAutofit/>
          </a:bodyPr>
          <a:lstStyle/>
          <a:p>
            <a:pPr algn="l" eaLnBrk="1" hangingPunct="1"/>
            <a:endParaRPr lang="en-US" altLang="en-US" sz="3200" dirty="0"/>
          </a:p>
        </p:txBody>
      </p:sp>
    </p:spTree>
    <p:extLst>
      <p:ext uri="{BB962C8B-B14F-4D97-AF65-F5344CB8AC3E}">
        <p14:creationId xmlns:p14="http://schemas.microsoft.com/office/powerpoint/2010/main" val="38959833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1905000" y="1219200"/>
            <a:ext cx="8610600" cy="4876800"/>
          </a:xfrm>
        </p:spPr>
        <p:txBody>
          <a:bodyPr>
            <a:normAutofit/>
          </a:bodyPr>
          <a:lstStyle/>
          <a:p>
            <a:pPr algn="l" eaLnBrk="1" hangingPunct="1"/>
            <a:endParaRPr lang="en-US" altLang="en-US" sz="3200" dirty="0"/>
          </a:p>
        </p:txBody>
      </p:sp>
    </p:spTree>
    <p:extLst>
      <p:ext uri="{BB962C8B-B14F-4D97-AF65-F5344CB8AC3E}">
        <p14:creationId xmlns:p14="http://schemas.microsoft.com/office/powerpoint/2010/main" val="237835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1905000" y="1219200"/>
            <a:ext cx="8610600" cy="4876800"/>
          </a:xfrm>
        </p:spPr>
        <p:txBody>
          <a:bodyPr>
            <a:normAutofit/>
          </a:bodyPr>
          <a:lstStyle/>
          <a:p>
            <a:pPr algn="l" eaLnBrk="1" hangingPunct="1"/>
            <a:endParaRPr lang="en-US" altLang="en-US" sz="3200" dirty="0"/>
          </a:p>
        </p:txBody>
      </p:sp>
    </p:spTree>
    <p:extLst>
      <p:ext uri="{BB962C8B-B14F-4D97-AF65-F5344CB8AC3E}">
        <p14:creationId xmlns:p14="http://schemas.microsoft.com/office/powerpoint/2010/main" val="43812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Some </a:t>
            </a:r>
            <a:r>
              <a:rPr lang="en-US" altLang="en-US" sz="3600" i="1" dirty="0">
                <a:solidFill>
                  <a:srgbClr val="7030A0"/>
                </a:solidFill>
              </a:rPr>
              <a:t>work</a:t>
            </a:r>
            <a:r>
              <a:rPr lang="en-US" altLang="en-US" sz="3600" dirty="0">
                <a:solidFill>
                  <a:srgbClr val="7030A0"/>
                </a:solidFill>
              </a:rPr>
              <a:t>…</a:t>
            </a:r>
          </a:p>
        </p:txBody>
      </p:sp>
      <p:sp>
        <p:nvSpPr>
          <p:cNvPr id="4100" name="Rectangle 3"/>
          <p:cNvSpPr>
            <a:spLocks noGrp="1" noChangeArrowheads="1"/>
          </p:cNvSpPr>
          <p:nvPr>
            <p:ph type="body" idx="4294967295"/>
          </p:nvPr>
        </p:nvSpPr>
        <p:spPr>
          <a:xfrm>
            <a:off x="914400" y="1371600"/>
            <a:ext cx="10058400" cy="4648200"/>
          </a:xfrm>
        </p:spPr>
        <p:txBody>
          <a:bodyPr>
            <a:normAutofit fontScale="77500" lnSpcReduction="20000"/>
          </a:bodyPr>
          <a:lstStyle/>
          <a:p>
            <a:pPr algn="l" eaLnBrk="1" hangingPunct="1"/>
            <a:r>
              <a:rPr lang="en-US" altLang="en-US" sz="3200" dirty="0"/>
              <a:t>For example, if we use the SHA-256 hash algorithm to hash our combined data + random value, then consider the rightmost 32 bits as an unsigned integer, is the number equal to 7?</a:t>
            </a:r>
          </a:p>
          <a:p>
            <a:pPr algn="l" eaLnBrk="1" hangingPunct="1"/>
            <a:endParaRPr lang="en-US" altLang="en-US" sz="3200" dirty="0"/>
          </a:p>
          <a:p>
            <a:pPr algn="l" eaLnBrk="1" hangingPunct="1"/>
            <a:r>
              <a:rPr lang="en-US" altLang="en-US" sz="3200" dirty="0"/>
              <a:t>There is one chance in 4,294,967,296 that it will be 7 (binary: 0000 [0…] 0111, Hex: 0000 0007).</a:t>
            </a:r>
          </a:p>
          <a:p>
            <a:pPr algn="l" eaLnBrk="1" hangingPunct="1"/>
            <a:endParaRPr lang="en-US" altLang="en-US" sz="3200" dirty="0"/>
          </a:p>
          <a:p>
            <a:pPr algn="l" eaLnBrk="1" hangingPunct="1"/>
            <a:r>
              <a:rPr lang="en-US" altLang="en-US" sz="3200" dirty="0"/>
              <a:t>If not, then we pick a new random string and hash the combination of it with the data again.</a:t>
            </a:r>
          </a:p>
          <a:p>
            <a:pPr algn="l" eaLnBrk="1" hangingPunct="1"/>
            <a:endParaRPr lang="en-US" altLang="en-US" sz="3200" dirty="0"/>
          </a:p>
          <a:p>
            <a:r>
              <a:rPr lang="en-US" altLang="en-US" sz="3200" dirty="0"/>
              <a:t>Once we get a “7” in the rightmost 32 bits, the work is done and the answer to the puzzle is the random string we chose. But it is a lot of </a:t>
            </a:r>
            <a:r>
              <a:rPr lang="en-US" altLang="en-US" sz="3200" i="1" dirty="0"/>
              <a:t>work!</a:t>
            </a:r>
            <a:r>
              <a:rPr lang="en-US" altLang="en-US" sz="3200" dirty="0"/>
              <a:t>	</a:t>
            </a:r>
          </a:p>
        </p:txBody>
      </p:sp>
    </p:spTree>
    <p:extLst>
      <p:ext uri="{BB962C8B-B14F-4D97-AF65-F5344CB8AC3E}">
        <p14:creationId xmlns:p14="http://schemas.microsoft.com/office/powerpoint/2010/main" val="367057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762000" y="1143000"/>
            <a:ext cx="10363200" cy="4953000"/>
          </a:xfrm>
        </p:spPr>
        <p:txBody>
          <a:bodyPr>
            <a:normAutofit lnSpcReduction="10000"/>
          </a:bodyPr>
          <a:lstStyle/>
          <a:p>
            <a:pPr algn="l" eaLnBrk="1" hangingPunct="1"/>
            <a:r>
              <a:rPr lang="en-US" altLang="en-US" sz="3200" dirty="0"/>
              <a:t>We can easily change the level of difficulty of the puzzle.</a:t>
            </a:r>
          </a:p>
          <a:p>
            <a:pPr algn="l" eaLnBrk="1" hangingPunct="1"/>
            <a:endParaRPr lang="en-US" altLang="en-US" sz="3200" dirty="0"/>
          </a:p>
          <a:p>
            <a:pPr algn="l" eaLnBrk="1" hangingPunct="1"/>
            <a:r>
              <a:rPr lang="en-US" altLang="en-US" sz="3200" dirty="0"/>
              <a:t>In our example, if we changed the puzzle to be “</a:t>
            </a:r>
            <a:r>
              <a:rPr lang="en-US" altLang="en-US" sz="3200" i="1" dirty="0"/>
              <a:t>Rightmost 32 bits, interpreted as an unsigned 32 bit integer will be less than 1,073,741,824</a:t>
            </a:r>
            <a:r>
              <a:rPr lang="en-US" altLang="en-US" sz="3200" dirty="0"/>
              <a:t>” then we will solve it one time in four.</a:t>
            </a:r>
          </a:p>
          <a:p>
            <a:pPr algn="l" eaLnBrk="1" hangingPunct="1"/>
            <a:endParaRPr lang="en-US" altLang="en-US" sz="3200" dirty="0"/>
          </a:p>
          <a:p>
            <a:pPr algn="l" eaLnBrk="1" hangingPunct="1"/>
            <a:r>
              <a:rPr lang="en-US" altLang="en-US" sz="3200" dirty="0"/>
              <a:t>In this way we greatly reduce the amount of </a:t>
            </a:r>
            <a:r>
              <a:rPr lang="en-US" altLang="en-US" sz="3200" i="1" dirty="0"/>
              <a:t>work</a:t>
            </a:r>
            <a:r>
              <a:rPr lang="en-US" altLang="en-US" sz="3200" dirty="0"/>
              <a:t> required to solve the puzzle.</a:t>
            </a:r>
          </a:p>
        </p:txBody>
      </p:sp>
    </p:spTree>
    <p:extLst>
      <p:ext uri="{BB962C8B-B14F-4D97-AF65-F5344CB8AC3E}">
        <p14:creationId xmlns:p14="http://schemas.microsoft.com/office/powerpoint/2010/main" val="170464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990600" y="1371599"/>
            <a:ext cx="9829800" cy="4572001"/>
          </a:xfrm>
        </p:spPr>
        <p:txBody>
          <a:bodyPr>
            <a:normAutofit/>
          </a:bodyPr>
          <a:lstStyle/>
          <a:p>
            <a:pPr algn="l" eaLnBrk="1" hangingPunct="1"/>
            <a:r>
              <a:rPr lang="en-US" altLang="en-US" sz="3200" dirty="0"/>
              <a:t>Assuming we don’t know what the string of bits in the data will be ahead of time, there is no way to solve the puzzle ahead of time.</a:t>
            </a:r>
          </a:p>
          <a:p>
            <a:pPr algn="l" eaLnBrk="1" hangingPunct="1"/>
            <a:endParaRPr lang="en-US" altLang="en-US" sz="3200" dirty="0"/>
          </a:p>
          <a:p>
            <a:pPr algn="l" eaLnBrk="1" hangingPunct="1"/>
            <a:r>
              <a:rPr lang="en-US" altLang="en-US" sz="3200" dirty="0"/>
              <a:t>For this assignment, to make it easier to debug and grade, we cheat slightly by making the puzzle easy, but issuing sleep() after each guess. So, it is a combination of real </a:t>
            </a:r>
            <a:r>
              <a:rPr lang="en-US" altLang="en-US" sz="3200" i="1" dirty="0"/>
              <a:t>work </a:t>
            </a:r>
            <a:r>
              <a:rPr lang="en-US" altLang="en-US" sz="3200" dirty="0"/>
              <a:t>and fake </a:t>
            </a:r>
            <a:r>
              <a:rPr lang="en-US" altLang="en-US" sz="3200" i="1" dirty="0"/>
              <a:t>work</a:t>
            </a:r>
            <a:r>
              <a:rPr lang="en-US" altLang="en-US" sz="3200" dirty="0"/>
              <a:t>.</a:t>
            </a:r>
          </a:p>
        </p:txBody>
      </p:sp>
    </p:spTree>
    <p:extLst>
      <p:ext uri="{BB962C8B-B14F-4D97-AF65-F5344CB8AC3E}">
        <p14:creationId xmlns:p14="http://schemas.microsoft.com/office/powerpoint/2010/main" val="335176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a:xfrm>
            <a:off x="1999456" y="155576"/>
            <a:ext cx="8135144" cy="911225"/>
          </a:xfrm>
        </p:spPr>
        <p:txBody>
          <a:bodyPr/>
          <a:lstStyle/>
          <a:p>
            <a:pPr algn="ctr" eaLnBrk="1" hangingPunct="1"/>
            <a:r>
              <a:rPr lang="en-US" altLang="en-US" sz="3600" dirty="0">
                <a:solidFill>
                  <a:srgbClr val="7030A0"/>
                </a:solidFill>
              </a:rPr>
              <a:t>How fast at guessing?</a:t>
            </a:r>
          </a:p>
        </p:txBody>
      </p:sp>
      <p:sp>
        <p:nvSpPr>
          <p:cNvPr id="4100" name="Rectangle 3"/>
          <p:cNvSpPr>
            <a:spLocks noGrp="1" noChangeArrowheads="1"/>
          </p:cNvSpPr>
          <p:nvPr>
            <p:ph type="body" idx="4294967295"/>
          </p:nvPr>
        </p:nvSpPr>
        <p:spPr>
          <a:xfrm>
            <a:off x="685800" y="1371600"/>
            <a:ext cx="10591800" cy="4724400"/>
          </a:xfrm>
        </p:spPr>
        <p:txBody>
          <a:bodyPr>
            <a:normAutofit/>
          </a:bodyPr>
          <a:lstStyle/>
          <a:p>
            <a:r>
              <a:rPr lang="en-US" altLang="en-US" sz="3200" dirty="0"/>
              <a:t>On 2019-06-27 the lose consortium of bitcoin mining machines perform </a:t>
            </a:r>
            <a:r>
              <a:rPr lang="en-US" sz="3200" dirty="0"/>
              <a:t>56.77 quintillion hashes per second (EH/s).</a:t>
            </a:r>
          </a:p>
          <a:p>
            <a:endParaRPr lang="en-US" altLang="en-US" sz="3200" dirty="0"/>
          </a:p>
          <a:p>
            <a:r>
              <a:rPr lang="en-US" altLang="en-US" sz="3200" dirty="0"/>
              <a:t>As of 2020-02-11 you can purchase bitcoin mining hardware at Amazon for $1,500 that runs at 14 TH/s (14 </a:t>
            </a:r>
            <a:r>
              <a:rPr lang="en-US" altLang="en-US" sz="3200" i="1" dirty="0"/>
              <a:t>trillion </a:t>
            </a:r>
            <a:r>
              <a:rPr lang="en-US" altLang="en-US" sz="3200" dirty="0"/>
              <a:t>hashes per second).</a:t>
            </a:r>
          </a:p>
        </p:txBody>
      </p:sp>
    </p:spTree>
    <p:extLst>
      <p:ext uri="{BB962C8B-B14F-4D97-AF65-F5344CB8AC3E}">
        <p14:creationId xmlns:p14="http://schemas.microsoft.com/office/powerpoint/2010/main" val="407265664"/>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d:\ppoint\template\sldshow\vividlns.ppt</Template>
  <TotalTime>16227608</TotalTime>
  <Pages>62</Pages>
  <Words>2886</Words>
  <Application>Microsoft Office PowerPoint</Application>
  <PresentationFormat>Widescreen</PresentationFormat>
  <Paragraphs>376</Paragraphs>
  <Slides>59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59</vt:i4>
      </vt:variant>
    </vt:vector>
  </HeadingPairs>
  <TitlesOfParts>
    <vt:vector size="68" baseType="lpstr">
      <vt:lpstr>Arial</vt:lpstr>
      <vt:lpstr>Calibri</vt:lpstr>
      <vt:lpstr>Times New Roman</vt:lpstr>
      <vt:lpstr>Verdana</vt:lpstr>
      <vt:lpstr>Wingdings 2</vt:lpstr>
      <vt:lpstr>Wingdings 3</vt:lpstr>
      <vt:lpstr>Custom Design</vt:lpstr>
      <vt:lpstr>1_Custom Design</vt:lpstr>
      <vt:lpstr>Concourse</vt:lpstr>
      <vt:lpstr>PowerPoint Presentation</vt:lpstr>
      <vt:lpstr>The shared ledger</vt:lpstr>
      <vt:lpstr>Basics</vt:lpstr>
      <vt:lpstr>The concept of Work</vt:lpstr>
      <vt:lpstr>Hashing</vt:lpstr>
      <vt:lpstr>Some work…</vt:lpstr>
      <vt:lpstr>PowerPoint Presentation</vt:lpstr>
      <vt:lpstr>PowerPoint Presentation</vt:lpstr>
      <vt:lpstr>How fast at guessing?</vt:lpstr>
      <vt:lpstr>How much energy?</vt:lpstr>
      <vt:lpstr>PowerPoint Presentation</vt:lpstr>
      <vt:lpstr>Verifying blocks.</vt:lpstr>
      <vt:lpstr>PowerPoint Presentation</vt:lpstr>
      <vt:lpstr>Building the Blockchain</vt:lpstr>
      <vt:lpstr>PowerPoint Presentation</vt:lpstr>
      <vt:lpstr>PowerPoint Presentation</vt:lpstr>
      <vt:lpstr>Protection in numbers: one against many</vt:lpstr>
      <vt:lpstr>PowerPoint Presentation</vt:lpstr>
      <vt:lpstr>PowerPoint Presentation</vt:lpstr>
      <vt:lpstr>PowerPoint Presentation</vt:lpstr>
      <vt:lpstr>Verifying the blockchain is efficient</vt:lpstr>
      <vt:lpstr>Utility programs for CSC435</vt:lpstr>
      <vt:lpstr>PowerPoint Presentation</vt:lpstr>
      <vt:lpstr>Using strings</vt:lpstr>
      <vt:lpstr>Blockchain utility program notes</vt:lpstr>
      <vt:lpstr>Work</vt:lpstr>
      <vt:lpstr>JSON marshaling.</vt:lpstr>
      <vt:lpstr>SHA-256 hash</vt:lpstr>
      <vt:lpstr>Public key encryption</vt:lpstr>
      <vt:lpstr>Base64 encoding</vt:lpstr>
      <vt:lpstr>PowerPoint Presentation</vt:lpstr>
      <vt:lpstr>PowerPoint Presentation</vt:lpstr>
      <vt:lpstr>Example</vt:lpstr>
      <vt:lpstr>Example</vt:lpstr>
      <vt:lpstr>PowerPoint Presentation</vt:lpstr>
      <vt:lpstr>Un-marshal the JSON data</vt:lpstr>
      <vt:lpstr>Display pieces of the data</vt:lpstr>
      <vt:lpstr>Encryption</vt:lpstr>
      <vt:lpstr>CSC435 BlockInput[E] data input utility</vt:lpstr>
      <vt:lpstr>Process synchronization example</vt:lpstr>
      <vt:lpstr>PowerPoint Presentation</vt:lpstr>
      <vt:lpstr>Listeners for each process</vt:lpstr>
      <vt:lpstr>PowerPoint Presentation</vt:lpstr>
      <vt:lpstr>Multicast to “yourself”?</vt:lpstr>
      <vt:lpstr>Method A—valid but not recommended</vt:lpstr>
      <vt:lpstr>Method B—recommended but not required</vt:lpstr>
      <vt:lpstr>PowerPoint Presentation</vt:lpstr>
      <vt:lpstr>JSON</vt:lpstr>
      <vt:lpstr>PowerPoint Presentation</vt:lpstr>
      <vt:lpstr>JSON Values</vt:lpstr>
      <vt:lpstr>JSON Syntax Rules</vt:lpstr>
      <vt:lpstr>PowerPoint Presentation</vt:lpstr>
      <vt:lpstr>PowerPoint Presentation</vt:lpstr>
      <vt:lpstr>PowerPoint Presentation</vt:lpstr>
      <vt:lpstr>Keywords example</vt:lpstr>
      <vt:lpstr>Some useful JSON URLs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Afternoon Session:</dc:title>
  <dc:creator>Greg Brewster</dc:creator>
  <dc:description>dedicated to Buster's Dad</dc:description>
  <cp:lastModifiedBy>Elliott, Clark</cp:lastModifiedBy>
  <cp:revision>348</cp:revision>
  <cp:lastPrinted>2004-09-09T22:23:27Z</cp:lastPrinted>
  <dcterms:created xsi:type="dcterms:W3CDTF">1995-06-02T21:41:18Z</dcterms:created>
  <dcterms:modified xsi:type="dcterms:W3CDTF">2020-04-17T03:32:22Z</dcterms:modified>
</cp:coreProperties>
</file>