
<file path=[Content_Types].xml><?xml version="1.0" encoding="utf-8"?>
<Types xmlns="http://schemas.openxmlformats.org/package/2006/content-types">
  <Default Extension="bin" ContentType="audio/unknown"/>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13"/>
  </p:notesMasterIdLst>
  <p:handoutMasterIdLst>
    <p:handoutMasterId r:id="rId114"/>
  </p:handoutMasterIdLst>
  <p:sldIdLst>
    <p:sldId id="448" r:id="rId3"/>
    <p:sldId id="701" r:id="rId4"/>
    <p:sldId id="702" r:id="rId5"/>
    <p:sldId id="750" r:id="rId6"/>
    <p:sldId id="825" r:id="rId7"/>
    <p:sldId id="752" r:id="rId8"/>
    <p:sldId id="751" r:id="rId9"/>
    <p:sldId id="753" r:id="rId10"/>
    <p:sldId id="767" r:id="rId11"/>
    <p:sldId id="754" r:id="rId12"/>
    <p:sldId id="761" r:id="rId13"/>
    <p:sldId id="769" r:id="rId14"/>
    <p:sldId id="770" r:id="rId15"/>
    <p:sldId id="755" r:id="rId16"/>
    <p:sldId id="716" r:id="rId17"/>
    <p:sldId id="766" r:id="rId18"/>
    <p:sldId id="771" r:id="rId19"/>
    <p:sldId id="772" r:id="rId20"/>
    <p:sldId id="778" r:id="rId21"/>
    <p:sldId id="779" r:id="rId22"/>
    <p:sldId id="781" r:id="rId23"/>
    <p:sldId id="773" r:id="rId24"/>
    <p:sldId id="780" r:id="rId25"/>
    <p:sldId id="774" r:id="rId26"/>
    <p:sldId id="790" r:id="rId27"/>
    <p:sldId id="758" r:id="rId28"/>
    <p:sldId id="789" r:id="rId29"/>
    <p:sldId id="782" r:id="rId30"/>
    <p:sldId id="768" r:id="rId31"/>
    <p:sldId id="794" r:id="rId32"/>
    <p:sldId id="791" r:id="rId33"/>
    <p:sldId id="765" r:id="rId34"/>
    <p:sldId id="792" r:id="rId35"/>
    <p:sldId id="785" r:id="rId36"/>
    <p:sldId id="759" r:id="rId37"/>
    <p:sldId id="757" r:id="rId38"/>
    <p:sldId id="760" r:id="rId39"/>
    <p:sldId id="784" r:id="rId40"/>
    <p:sldId id="726" r:id="rId41"/>
    <p:sldId id="787" r:id="rId42"/>
    <p:sldId id="730" r:id="rId43"/>
    <p:sldId id="788" r:id="rId44"/>
    <p:sldId id="805" r:id="rId45"/>
    <p:sldId id="807" r:id="rId46"/>
    <p:sldId id="806" r:id="rId47"/>
    <p:sldId id="808" r:id="rId48"/>
    <p:sldId id="809" r:id="rId49"/>
    <p:sldId id="813" r:id="rId50"/>
    <p:sldId id="824" r:id="rId51"/>
    <p:sldId id="810" r:id="rId52"/>
    <p:sldId id="811" r:id="rId53"/>
    <p:sldId id="815" r:id="rId54"/>
    <p:sldId id="816" r:id="rId55"/>
    <p:sldId id="817" r:id="rId56"/>
    <p:sldId id="814" r:id="rId57"/>
    <p:sldId id="818" r:id="rId58"/>
    <p:sldId id="820" r:id="rId59"/>
    <p:sldId id="801" r:id="rId60"/>
    <p:sldId id="821" r:id="rId61"/>
    <p:sldId id="828" r:id="rId62"/>
    <p:sldId id="827" r:id="rId63"/>
    <p:sldId id="793" r:id="rId64"/>
    <p:sldId id="826" r:id="rId65"/>
    <p:sldId id="823" r:id="rId66"/>
    <p:sldId id="822" r:id="rId67"/>
    <p:sldId id="804" r:id="rId68"/>
    <p:sldId id="783" r:id="rId69"/>
    <p:sldId id="729" r:id="rId70"/>
    <p:sldId id="786" r:id="rId71"/>
    <p:sldId id="731" r:id="rId72"/>
    <p:sldId id="638" r:id="rId73"/>
    <p:sldId id="643" r:id="rId74"/>
    <p:sldId id="644" r:id="rId75"/>
    <p:sldId id="616" r:id="rId76"/>
    <p:sldId id="634" r:id="rId77"/>
    <p:sldId id="636" r:id="rId78"/>
    <p:sldId id="642" r:id="rId79"/>
    <p:sldId id="658" r:id="rId80"/>
    <p:sldId id="663" r:id="rId81"/>
    <p:sldId id="670" r:id="rId82"/>
    <p:sldId id="672" r:id="rId83"/>
    <p:sldId id="673" r:id="rId84"/>
    <p:sldId id="674" r:id="rId85"/>
    <p:sldId id="675" r:id="rId86"/>
    <p:sldId id="676" r:id="rId87"/>
    <p:sldId id="677" r:id="rId88"/>
    <p:sldId id="688" r:id="rId89"/>
    <p:sldId id="694" r:id="rId90"/>
    <p:sldId id="689" r:id="rId91"/>
    <p:sldId id="690" r:id="rId92"/>
    <p:sldId id="691" r:id="rId93"/>
    <p:sldId id="692" r:id="rId94"/>
    <p:sldId id="693" r:id="rId95"/>
    <p:sldId id="678" r:id="rId96"/>
    <p:sldId id="679" r:id="rId97"/>
    <p:sldId id="680" r:id="rId98"/>
    <p:sldId id="681" r:id="rId99"/>
    <p:sldId id="682" r:id="rId100"/>
    <p:sldId id="683" r:id="rId101"/>
    <p:sldId id="684" r:id="rId102"/>
    <p:sldId id="685" r:id="rId103"/>
    <p:sldId id="686" r:id="rId104"/>
    <p:sldId id="703" r:id="rId105"/>
    <p:sldId id="704" r:id="rId106"/>
    <p:sldId id="705" r:id="rId107"/>
    <p:sldId id="706" r:id="rId108"/>
    <p:sldId id="707" r:id="rId109"/>
    <p:sldId id="708" r:id="rId110"/>
    <p:sldId id="709" r:id="rId111"/>
    <p:sldId id="710" r:id="rId112"/>
  </p:sldIdLst>
  <p:sldSz cx="12192000" cy="6858000"/>
  <p:notesSz cx="6858000" cy="9296400"/>
  <p:defaultTextStyle>
    <a:defPPr>
      <a:defRPr lang="en-US"/>
    </a:defPPr>
    <a:lvl1pPr algn="l" rtl="0" fontAlgn="base">
      <a:spcBef>
        <a:spcPct val="0"/>
      </a:spcBef>
      <a:spcAft>
        <a:spcPct val="0"/>
      </a:spcAft>
      <a:defRPr sz="2800" kern="1200">
        <a:solidFill>
          <a:schemeClr val="tx1"/>
        </a:solidFill>
        <a:latin typeface="Arial" pitchFamily="34" charset="0"/>
        <a:ea typeface="+mn-ea"/>
        <a:cs typeface="+mn-cs"/>
      </a:defRPr>
    </a:lvl1pPr>
    <a:lvl2pPr marL="457200" algn="l" rtl="0" fontAlgn="base">
      <a:spcBef>
        <a:spcPct val="0"/>
      </a:spcBef>
      <a:spcAft>
        <a:spcPct val="0"/>
      </a:spcAft>
      <a:defRPr sz="2800" kern="1200">
        <a:solidFill>
          <a:schemeClr val="tx1"/>
        </a:solidFill>
        <a:latin typeface="Arial" pitchFamily="34" charset="0"/>
        <a:ea typeface="+mn-ea"/>
        <a:cs typeface="+mn-cs"/>
      </a:defRPr>
    </a:lvl2pPr>
    <a:lvl3pPr marL="914400" algn="l" rtl="0" fontAlgn="base">
      <a:spcBef>
        <a:spcPct val="0"/>
      </a:spcBef>
      <a:spcAft>
        <a:spcPct val="0"/>
      </a:spcAft>
      <a:defRPr sz="2800" kern="1200">
        <a:solidFill>
          <a:schemeClr val="tx1"/>
        </a:solidFill>
        <a:latin typeface="Arial" pitchFamily="34" charset="0"/>
        <a:ea typeface="+mn-ea"/>
        <a:cs typeface="+mn-cs"/>
      </a:defRPr>
    </a:lvl3pPr>
    <a:lvl4pPr marL="1371600" algn="l" rtl="0" fontAlgn="base">
      <a:spcBef>
        <a:spcPct val="0"/>
      </a:spcBef>
      <a:spcAft>
        <a:spcPct val="0"/>
      </a:spcAft>
      <a:defRPr sz="2800" kern="1200">
        <a:solidFill>
          <a:schemeClr val="tx1"/>
        </a:solidFill>
        <a:latin typeface="Arial" pitchFamily="34" charset="0"/>
        <a:ea typeface="+mn-ea"/>
        <a:cs typeface="+mn-cs"/>
      </a:defRPr>
    </a:lvl4pPr>
    <a:lvl5pPr marL="1828800" algn="l" rtl="0" fontAlgn="base">
      <a:spcBef>
        <a:spcPct val="0"/>
      </a:spcBef>
      <a:spcAft>
        <a:spcPct val="0"/>
      </a:spcAft>
      <a:defRPr sz="2800" kern="1200">
        <a:solidFill>
          <a:schemeClr val="tx1"/>
        </a:solidFill>
        <a:latin typeface="Arial" pitchFamily="34" charset="0"/>
        <a:ea typeface="+mn-ea"/>
        <a:cs typeface="+mn-cs"/>
      </a:defRPr>
    </a:lvl5pPr>
    <a:lvl6pPr marL="2286000" algn="l" defTabSz="914400" rtl="0" eaLnBrk="1" latinLnBrk="0" hangingPunct="1">
      <a:defRPr sz="2800" kern="1200">
        <a:solidFill>
          <a:schemeClr val="tx1"/>
        </a:solidFill>
        <a:latin typeface="Arial" pitchFamily="34" charset="0"/>
        <a:ea typeface="+mn-ea"/>
        <a:cs typeface="+mn-cs"/>
      </a:defRPr>
    </a:lvl6pPr>
    <a:lvl7pPr marL="2743200" algn="l" defTabSz="914400" rtl="0" eaLnBrk="1" latinLnBrk="0" hangingPunct="1">
      <a:defRPr sz="2800" kern="1200">
        <a:solidFill>
          <a:schemeClr val="tx1"/>
        </a:solidFill>
        <a:latin typeface="Arial" pitchFamily="34" charset="0"/>
        <a:ea typeface="+mn-ea"/>
        <a:cs typeface="+mn-cs"/>
      </a:defRPr>
    </a:lvl7pPr>
    <a:lvl8pPr marL="3200400" algn="l" defTabSz="914400" rtl="0" eaLnBrk="1" latinLnBrk="0" hangingPunct="1">
      <a:defRPr sz="2800" kern="1200">
        <a:solidFill>
          <a:schemeClr val="tx1"/>
        </a:solidFill>
        <a:latin typeface="Arial" pitchFamily="34" charset="0"/>
        <a:ea typeface="+mn-ea"/>
        <a:cs typeface="+mn-cs"/>
      </a:defRPr>
    </a:lvl8pPr>
    <a:lvl9pPr marL="3657600" algn="l" defTabSz="914400" rtl="0" eaLnBrk="1" latinLnBrk="0" hangingPunct="1">
      <a:defRPr sz="28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76" autoAdjust="0"/>
    <p:restoredTop sz="94660"/>
  </p:normalViewPr>
  <p:slideViewPr>
    <p:cSldViewPr>
      <p:cViewPr varScale="1">
        <p:scale>
          <a:sx n="92" d="100"/>
          <a:sy n="92" d="100"/>
        </p:scale>
        <p:origin x="270" y="6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theme" Target="theme/theme1.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slide" Target="slides/slide108.xml"/><Relationship Id="rId115"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notesMaster" Target="notesMasters/notesMaster1.xml"/><Relationship Id="rId118"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handoutMaster" Target="handoutMasters/handout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102403"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102404"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102405"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CB9B52F5-65AA-4152-B049-C45F75FDAF7A}" type="slidenum">
              <a:rPr lang="en-US"/>
              <a:pPr>
                <a:defRPr/>
              </a:pPr>
              <a:t>‹#›</a:t>
            </a:fld>
            <a:endParaRPr lang="en-US"/>
          </a:p>
        </p:txBody>
      </p:sp>
    </p:spTree>
    <p:extLst>
      <p:ext uri="{BB962C8B-B14F-4D97-AF65-F5344CB8AC3E}">
        <p14:creationId xmlns:p14="http://schemas.microsoft.com/office/powerpoint/2010/main" val="10343716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4099"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38916" name="Rectangle 4"/>
          <p:cNvSpPr>
            <a:spLocks noGrp="1" noRot="1" noChangeAspect="1" noChangeArrowheads="1" noTextEdit="1"/>
          </p:cNvSpPr>
          <p:nvPr>
            <p:ph type="sldImg" idx="2"/>
          </p:nvPr>
        </p:nvSpPr>
        <p:spPr bwMode="auto">
          <a:xfrm>
            <a:off x="330200" y="696913"/>
            <a:ext cx="6197600" cy="348615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4103"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EFCA1E41-7B96-4C87-A05F-C94B27872885}" type="slidenum">
              <a:rPr lang="en-US"/>
              <a:pPr>
                <a:defRPr/>
              </a:pPr>
              <a:t>‹#›</a:t>
            </a:fld>
            <a:endParaRPr lang="en-US"/>
          </a:p>
        </p:txBody>
      </p:sp>
    </p:spTree>
    <p:extLst>
      <p:ext uri="{BB962C8B-B14F-4D97-AF65-F5344CB8AC3E}">
        <p14:creationId xmlns:p14="http://schemas.microsoft.com/office/powerpoint/2010/main" val="10638217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1387286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2685631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26027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1776736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1457881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7744830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23807281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38113290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20777402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35158490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1476606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1116644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16085791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36259038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38001009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41074887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35459817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36384332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19147827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33491883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13266125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1731078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28892087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37129482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4336581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849868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39606564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31629264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31418643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831932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23713122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22151341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2943221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38650710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12911501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30082465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28008499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23885030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16632563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6537954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38453158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1852214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28291128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3048161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3923549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11000837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17319011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29575184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349100239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48627638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114443935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5614761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271797190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402625380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3890163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298919153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154067887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330200" y="696913"/>
            <a:ext cx="6197600" cy="3486150"/>
          </a:xfrm>
          <a:ln/>
        </p:spPr>
      </p:sp>
      <p:sp>
        <p:nvSpPr>
          <p:cNvPr id="49155" name="Rectangle 3"/>
          <p:cNvSpPr>
            <a:spLocks noGrp="1" noChangeArrowheads="1"/>
          </p:cNvSpPr>
          <p:nvPr>
            <p:ph type="body" idx="1"/>
          </p:nvPr>
        </p:nvSpPr>
        <p:spPr>
          <a:xfrm>
            <a:off x="914400" y="4416425"/>
            <a:ext cx="502920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b="1">
                <a:latin typeface="Arial" pitchFamily="34" charset="0"/>
              </a:rPr>
              <a:t>Popup 2 bullet points</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330200" y="696913"/>
            <a:ext cx="6197600" cy="3486150"/>
          </a:xfrm>
          <a:ln/>
        </p:spPr>
      </p:sp>
      <p:sp>
        <p:nvSpPr>
          <p:cNvPr id="39939" name="Rectangle 3"/>
          <p:cNvSpPr>
            <a:spLocks noGrp="1" noChangeArrowheads="1"/>
          </p:cNvSpPr>
          <p:nvPr>
            <p:ph type="body" idx="1"/>
          </p:nvPr>
        </p:nvSpPr>
        <p:spPr>
          <a:xfrm>
            <a:off x="914400" y="4416425"/>
            <a:ext cx="5029200" cy="4183063"/>
          </a:xfrm>
          <a:noFill/>
          <a:ln/>
        </p:spPr>
        <p:txBody>
          <a:bodyPr/>
          <a:lstStyle/>
          <a:p>
            <a:r>
              <a:rPr lang="en-GB">
                <a:latin typeface="Arial" pitchFamily="34" charset="0"/>
              </a:rPr>
              <a:t>Interfaces are exposed</a:t>
            </a:r>
          </a:p>
          <a:p>
            <a:r>
              <a:rPr lang="en-GB">
                <a:latin typeface="Arial" pitchFamily="34" charset="0"/>
              </a:rPr>
              <a:t>Distributed systems are composed of processes that offer services or share information. Their communication interfaces are necessarily open (to allow new clients to access them) – an attacker can send a message to any interface. </a:t>
            </a:r>
          </a:p>
          <a:p>
            <a:r>
              <a:rPr lang="en-GB">
                <a:latin typeface="Arial" pitchFamily="34" charset="0"/>
              </a:rPr>
              <a:t>Networks are insecure</a:t>
            </a:r>
          </a:p>
          <a:p>
            <a:r>
              <a:rPr lang="en-GB">
                <a:latin typeface="Arial" pitchFamily="34" charset="0"/>
              </a:rPr>
              <a:t>For example, message sources can be falsified – messages can be made to look as though they came from Alice when they were actually sent by Mallory. Host addresses can be ‘spoofed’ – Mallory can connect to the network with the same address as Alice and receive copies of messages intended for her.</a:t>
            </a:r>
          </a:p>
          <a:p>
            <a:r>
              <a:rPr lang="en-GB">
                <a:latin typeface="Arial" pitchFamily="34" charset="0"/>
              </a:rPr>
              <a:t>Limit the lifetime and scope of each secret</a:t>
            </a:r>
          </a:p>
          <a:p>
            <a:r>
              <a:rPr lang="en-GB">
                <a:latin typeface="Arial" pitchFamily="34" charset="0"/>
              </a:rPr>
              <a:t>When a secret key is first generated we can be confident that it has not been compromised. The longer we use it and the more widely it is known, the greater the risk. The use of secrets such as passwords and shared secret keys should be time-limited, and sharing should be restricted.</a:t>
            </a:r>
          </a:p>
          <a:p>
            <a:r>
              <a:rPr lang="en-GB">
                <a:latin typeface="Arial" pitchFamily="34" charset="0"/>
              </a:rPr>
              <a:t>Algorithms and program code are available to attackers</a:t>
            </a:r>
          </a:p>
          <a:p>
            <a:r>
              <a:rPr lang="en-GB">
                <a:latin typeface="Arial" pitchFamily="34" charset="0"/>
              </a:rPr>
              <a:t>The bigger and the more widely distributed a secret is, the greater the risk of its disclosure. Secret encryption algorithms are totally inadequate for today’s large-scale network environments. Best practice is to publish the algorithms used for encryption and authentication, relying only on the secrecy of cryptographic keys. This helps to ensure that the algorithms are strong by throwing them open to scrutiny by third parties.</a:t>
            </a:r>
          </a:p>
          <a:p>
            <a:r>
              <a:rPr lang="en-GB">
                <a:latin typeface="Arial" pitchFamily="34" charset="0"/>
              </a:rPr>
              <a:t>Attackers may have access to large resources</a:t>
            </a:r>
          </a:p>
          <a:p>
            <a:r>
              <a:rPr lang="en-GB">
                <a:latin typeface="Arial" pitchFamily="34" charset="0"/>
              </a:rPr>
              <a:t>The cost of computing power is rapidly decreasing. We should assume that attackers will have access to the largest and most powerful computers projected in the lifetime of a system, then add a few orders of magnitude to allow for unexpected developments.</a:t>
            </a:r>
          </a:p>
          <a:p>
            <a:r>
              <a:rPr lang="en-GB">
                <a:latin typeface="Arial" pitchFamily="34" charset="0"/>
              </a:rPr>
              <a:t>Minimize the trusted base</a:t>
            </a:r>
          </a:p>
          <a:p>
            <a:r>
              <a:rPr lang="en-GB">
                <a:latin typeface="Arial" pitchFamily="34" charset="0"/>
              </a:rPr>
              <a:t>The portions of a system that are responsible for the implementation of its security, and all the hardware and software components upon which they rely, have to be trusted – this is often referred to as the trusted computing base. Any defect or programming error in this trusted base can produce security weaknesses, so we should aim to minimize its size. For example, application programs should not be trusted to protect data from their users.</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330200" y="696913"/>
            <a:ext cx="6197600" cy="3486150"/>
          </a:xfrm>
          <a:ln/>
        </p:spPr>
      </p:sp>
      <p:sp>
        <p:nvSpPr>
          <p:cNvPr id="46083" name="Rectangle 3"/>
          <p:cNvSpPr>
            <a:spLocks noGrp="1" noChangeArrowheads="1"/>
          </p:cNvSpPr>
          <p:nvPr>
            <p:ph type="body" idx="1"/>
          </p:nvPr>
        </p:nvSpPr>
        <p:spPr>
          <a:xfrm>
            <a:off x="914400" y="4416425"/>
            <a:ext cx="5029200" cy="4183063"/>
          </a:xfrm>
          <a:noFill/>
          <a:ln/>
        </p:spPr>
        <p:txBody>
          <a:bodyPr/>
          <a:lstStyle/>
          <a:p>
            <a:r>
              <a:rPr lang="en-GB" b="1">
                <a:latin typeface="Arial" pitchFamily="34" charset="0"/>
              </a:rPr>
              <a:t>Popup: Bullet points</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330200" y="696913"/>
            <a:ext cx="6197600" cy="3486150"/>
          </a:xfrm>
          <a:ln/>
        </p:spPr>
      </p:sp>
      <p:sp>
        <p:nvSpPr>
          <p:cNvPr id="48131" name="Rectangle 3"/>
          <p:cNvSpPr>
            <a:spLocks noGrp="1" noChangeArrowheads="1"/>
          </p:cNvSpPr>
          <p:nvPr>
            <p:ph type="body" idx="1"/>
          </p:nvPr>
        </p:nvSpPr>
        <p:spPr>
          <a:xfrm>
            <a:off x="914400" y="4416425"/>
            <a:ext cx="5029200" cy="4183063"/>
          </a:xfrm>
          <a:noFill/>
          <a:ln/>
        </p:spPr>
        <p:txBody>
          <a:bodyPr/>
          <a:lstStyle/>
          <a:p>
            <a:r>
              <a:rPr lang="en-GB" b="1">
                <a:latin typeface="Arial" pitchFamily="34" charset="0"/>
              </a:rPr>
              <a:t>Popup bullet point</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330200" y="696913"/>
            <a:ext cx="6197600" cy="3486150"/>
          </a:xfrm>
          <a:ln/>
        </p:spPr>
      </p:sp>
      <p:sp>
        <p:nvSpPr>
          <p:cNvPr id="96259" name="Rectangle 3"/>
          <p:cNvSpPr>
            <a:spLocks noGrp="1" noChangeArrowheads="1"/>
          </p:cNvSpPr>
          <p:nvPr>
            <p:ph type="body" idx="1"/>
          </p:nvPr>
        </p:nvSpPr>
        <p:spPr>
          <a:xfrm>
            <a:off x="914400" y="4416425"/>
            <a:ext cx="5029200" cy="4183063"/>
          </a:xfrm>
          <a:noFill/>
          <a:ln/>
        </p:spPr>
        <p:txBody>
          <a:bodyPr/>
          <a:lstStyle/>
          <a:p>
            <a:r>
              <a:rPr lang="en-GB" b="1">
                <a:latin typeface="Arial" pitchFamily="34" charset="0"/>
              </a:rPr>
              <a:t>Popup bullet point</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330200" y="696913"/>
            <a:ext cx="6197600" cy="3486150"/>
          </a:xfrm>
          <a:ln/>
        </p:spPr>
      </p:sp>
      <p:sp>
        <p:nvSpPr>
          <p:cNvPr id="94211" name="Rectangle 3"/>
          <p:cNvSpPr>
            <a:spLocks noGrp="1" noChangeArrowheads="1"/>
          </p:cNvSpPr>
          <p:nvPr>
            <p:ph type="body" idx="1"/>
          </p:nvPr>
        </p:nvSpPr>
        <p:spPr>
          <a:xfrm>
            <a:off x="914400" y="4416425"/>
            <a:ext cx="502920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b="1"/>
              <a:t>Popup bullet point</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330200" y="696913"/>
            <a:ext cx="6197600" cy="3486150"/>
          </a:xfrm>
          <a:ln/>
        </p:spPr>
      </p:sp>
      <p:sp>
        <p:nvSpPr>
          <p:cNvPr id="49155" name="Rectangle 3"/>
          <p:cNvSpPr>
            <a:spLocks noGrp="1" noChangeArrowheads="1"/>
          </p:cNvSpPr>
          <p:nvPr>
            <p:ph type="body" idx="1"/>
          </p:nvPr>
        </p:nvSpPr>
        <p:spPr>
          <a:xfrm>
            <a:off x="914400" y="4416425"/>
            <a:ext cx="502920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b="1"/>
              <a:t>Popup 2 bullet points</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330200" y="696913"/>
            <a:ext cx="6197600" cy="3486150"/>
          </a:xfrm>
          <a:ln/>
        </p:spPr>
      </p:sp>
      <p:sp>
        <p:nvSpPr>
          <p:cNvPr id="50179" name="Rectangle 3"/>
          <p:cNvSpPr>
            <a:spLocks noGrp="1" noChangeArrowheads="1"/>
          </p:cNvSpPr>
          <p:nvPr>
            <p:ph type="body" idx="1"/>
          </p:nvPr>
        </p:nvSpPr>
        <p:spPr>
          <a:xfrm>
            <a:off x="914400" y="4416425"/>
            <a:ext cx="502920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b="1"/>
              <a:t>Popup 1 shows an example of birthday attack</a:t>
            </a:r>
          </a:p>
          <a:p>
            <a:r>
              <a:rPr lang="en-GB" b="1"/>
              <a:t>Popup 2 bullet points</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330200" y="696913"/>
            <a:ext cx="6197600" cy="3486150"/>
          </a:xfrm>
          <a:ln/>
        </p:spPr>
      </p:sp>
      <p:sp>
        <p:nvSpPr>
          <p:cNvPr id="51203" name="Rectangle 3"/>
          <p:cNvSpPr>
            <a:spLocks noGrp="1" noChangeArrowheads="1"/>
          </p:cNvSpPr>
          <p:nvPr>
            <p:ph type="body" idx="1"/>
          </p:nvPr>
        </p:nvSpPr>
        <p:spPr>
          <a:xfrm>
            <a:off x="914400" y="4416425"/>
            <a:ext cx="502920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b="1"/>
              <a:t>Popup shows Alice's bank account certificate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57802329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330200" y="696913"/>
            <a:ext cx="6197600" cy="3486150"/>
          </a:xfrm>
          <a:ln/>
        </p:spPr>
      </p:sp>
      <p:sp>
        <p:nvSpPr>
          <p:cNvPr id="52227" name="Rectangle 3"/>
          <p:cNvSpPr>
            <a:spLocks noGrp="1" noChangeArrowheads="1"/>
          </p:cNvSpPr>
          <p:nvPr>
            <p:ph type="body" idx="1"/>
          </p:nvPr>
        </p:nvSpPr>
        <p:spPr>
          <a:xfrm>
            <a:off x="914400" y="4416425"/>
            <a:ext cx="502920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330200" y="696913"/>
            <a:ext cx="6197600" cy="3486150"/>
          </a:xfrm>
          <a:ln/>
        </p:spPr>
      </p:sp>
      <p:sp>
        <p:nvSpPr>
          <p:cNvPr id="53251" name="Rectangle 3"/>
          <p:cNvSpPr>
            <a:spLocks noGrp="1" noChangeArrowheads="1"/>
          </p:cNvSpPr>
          <p:nvPr>
            <p:ph type="body" idx="1"/>
          </p:nvPr>
        </p:nvSpPr>
        <p:spPr>
          <a:xfrm>
            <a:off x="914400" y="4416425"/>
            <a:ext cx="502920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t>Further details on the implementation of access control in distributed systems and the uses of credentials are in Sections 7.2.4 and 7.2.5. </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330200" y="696913"/>
            <a:ext cx="6197600" cy="3486150"/>
          </a:xfrm>
          <a:ln/>
        </p:spPr>
      </p:sp>
      <p:sp>
        <p:nvSpPr>
          <p:cNvPr id="54275" name="Rectangle 3"/>
          <p:cNvSpPr>
            <a:spLocks noGrp="1" noChangeArrowheads="1"/>
          </p:cNvSpPr>
          <p:nvPr>
            <p:ph type="body" idx="1"/>
          </p:nvPr>
        </p:nvSpPr>
        <p:spPr>
          <a:xfrm>
            <a:off x="914400" y="4416425"/>
            <a:ext cx="502920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b="1"/>
              <a:t>Popup shows Unix file access control list</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330200" y="696913"/>
            <a:ext cx="6197600" cy="3486150"/>
          </a:xfrm>
          <a:ln/>
        </p:spPr>
      </p:sp>
      <p:sp>
        <p:nvSpPr>
          <p:cNvPr id="55299" name="Rectangle 3"/>
          <p:cNvSpPr>
            <a:spLocks noGrp="1" noChangeArrowheads="1"/>
          </p:cNvSpPr>
          <p:nvPr>
            <p:ph type="body" idx="1"/>
          </p:nvPr>
        </p:nvSpPr>
        <p:spPr>
          <a:xfrm>
            <a:off x="914400" y="4416425"/>
            <a:ext cx="502920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t>Consider the example of a print server that accepts requests to print files. It would be wasteful of resources to copy the file, so the name of the file is passed to the print server and it is accessed by the print server on behalf of the user making the request. If the file is read-protected, this does not work unless the print server can acquire temporary rights to read the file. Delegation is a mechanism designed to solve problems such as this.</a:t>
            </a:r>
          </a:p>
          <a:p>
            <a:r>
              <a:rPr lang="en-GB"/>
              <a:t>Delegation can be achieved using a delegation certificate or a capability. The certificate is signed by the requesting principal and it authorizes another principal (the print server in our example) to access a named resource (the file to be printed). In systems that support them, capabilities can achieve the same result without the need to identify the principals – a capability to access a resource can be passed in a request to a server. The capability is an unforgeable, encoded set of rights to access the resource.</a:t>
            </a:r>
          </a:p>
          <a:p>
            <a:r>
              <a:rPr lang="en-GB"/>
              <a:t>When rights are delegated, it is common to restrict them to a subset of the rights held by the issuing principal, so that the delegated principal cannot misuse them. In our example, the certificate could be time-limited to reduce the risk that the print server’s code is subsequently compromised and the file disclosed to third parties. The CORBA Security Service includes a mechanism for the delegation of rights based on certificates, with support for the restriction of the rights carried.</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330200" y="696913"/>
            <a:ext cx="6197600" cy="3486150"/>
          </a:xfrm>
          <a:ln/>
        </p:spPr>
      </p:sp>
      <p:sp>
        <p:nvSpPr>
          <p:cNvPr id="96259" name="Rectangle 3"/>
          <p:cNvSpPr>
            <a:spLocks noGrp="1" noChangeArrowheads="1"/>
          </p:cNvSpPr>
          <p:nvPr>
            <p:ph type="body" idx="1"/>
          </p:nvPr>
        </p:nvSpPr>
        <p:spPr>
          <a:xfrm>
            <a:off x="914400" y="4416425"/>
            <a:ext cx="502920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b="1"/>
              <a:t>Popup bullet point</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330200" y="696913"/>
            <a:ext cx="6197600" cy="3486150"/>
          </a:xfrm>
          <a:ln/>
        </p:spPr>
      </p:sp>
      <p:sp>
        <p:nvSpPr>
          <p:cNvPr id="44035" name="Rectangle 3"/>
          <p:cNvSpPr>
            <a:spLocks noGrp="1" noChangeArrowheads="1"/>
          </p:cNvSpPr>
          <p:nvPr>
            <p:ph type="body" idx="1"/>
          </p:nvPr>
        </p:nvSpPr>
        <p:spPr>
          <a:xfrm>
            <a:off x="914400" y="4416425"/>
            <a:ext cx="502920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atin typeface="Arial" pitchFamily="34" charset="0"/>
              </a:rPr>
              <a:t>DoS: a form of attack in which the enemy interferes with the activities of authorized users by making excessive and pointless invocations on services or message transmissions in a network, resulting in overloading of physical resources (network bandwidth, server processing capacity). Such attacks are usually made with the intention of delaying or preventing actions by other users. For example, the operation of electronic door locks in a building might be disabled by an attack that saturates the computer controlling the electronic locks with invalid requests.</a:t>
            </a:r>
          </a:p>
          <a:p>
            <a:r>
              <a:rPr lang="en-GB">
                <a:latin typeface="Arial" pitchFamily="34" charset="0"/>
              </a:rPr>
              <a:t>Mobile code may easily play a Trojan horse role, purporting to fulfil an innocent purpose but in fact including code that accesses or modifies resources that are legitimately available to the host process but not to the originator of the code. The methods by which such attacks might be carried out are many and varied, and the host environment must be very carefully constructed in order to avoid them. Many of these issues have been addressed in Java and other mobile code systems, but the recent history of this topic has included the exposure of some embarrassing weaknesses. This illustrates well the need for rigorous analysis in the design of all secure systems. </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330200" y="696913"/>
            <a:ext cx="6197600" cy="3486150"/>
          </a:xfrm>
          <a:ln/>
        </p:spPr>
      </p:sp>
      <p:sp>
        <p:nvSpPr>
          <p:cNvPr id="45059" name="Rectangle 3"/>
          <p:cNvSpPr>
            <a:spLocks noGrp="1" noChangeArrowheads="1"/>
          </p:cNvSpPr>
          <p:nvPr>
            <p:ph type="body" idx="1"/>
          </p:nvPr>
        </p:nvSpPr>
        <p:spPr>
          <a:xfrm>
            <a:off x="914400" y="4416425"/>
            <a:ext cx="502920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b="1">
                <a:latin typeface="Arial" pitchFamily="34" charset="0"/>
              </a:rPr>
              <a:t>hidden</a:t>
            </a:r>
            <a:endParaRPr lang="en-GB">
              <a:latin typeface="Arial" pitchFamily="34"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330200" y="696913"/>
            <a:ext cx="6197600" cy="3486150"/>
          </a:xfrm>
          <a:ln/>
        </p:spPr>
      </p:sp>
      <p:sp>
        <p:nvSpPr>
          <p:cNvPr id="46083" name="Rectangle 3"/>
          <p:cNvSpPr>
            <a:spLocks noGrp="1" noChangeArrowheads="1"/>
          </p:cNvSpPr>
          <p:nvPr>
            <p:ph type="body" idx="1"/>
          </p:nvPr>
        </p:nvSpPr>
        <p:spPr>
          <a:xfrm>
            <a:off x="914400" y="4416425"/>
            <a:ext cx="502920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b="1">
                <a:latin typeface="Arial" pitchFamily="34" charset="0"/>
              </a:rPr>
              <a:t>Popup: Bullet points</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330200" y="696913"/>
            <a:ext cx="6197600" cy="3486150"/>
          </a:xfrm>
          <a:ln/>
        </p:spPr>
      </p:sp>
      <p:sp>
        <p:nvSpPr>
          <p:cNvPr id="47107" name="Rectangle 3"/>
          <p:cNvSpPr>
            <a:spLocks noGrp="1" noChangeArrowheads="1"/>
          </p:cNvSpPr>
          <p:nvPr>
            <p:ph type="body" idx="1"/>
          </p:nvPr>
        </p:nvSpPr>
        <p:spPr>
          <a:xfrm>
            <a:off x="914400" y="4416425"/>
            <a:ext cx="502920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b="1">
                <a:latin typeface="Arial" pitchFamily="34" charset="0"/>
              </a:rPr>
              <a:t>Popup 1 defines ticket</a:t>
            </a:r>
          </a:p>
          <a:p>
            <a:r>
              <a:rPr lang="en-GB" b="1">
                <a:latin typeface="Arial" pitchFamily="34" charset="0"/>
              </a:rPr>
              <a:t>Popup 2 bullet points</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330200" y="696913"/>
            <a:ext cx="6197600" cy="3486150"/>
          </a:xfrm>
          <a:ln/>
        </p:spPr>
      </p:sp>
      <p:sp>
        <p:nvSpPr>
          <p:cNvPr id="48131" name="Rectangle 3"/>
          <p:cNvSpPr>
            <a:spLocks noGrp="1" noChangeArrowheads="1"/>
          </p:cNvSpPr>
          <p:nvPr>
            <p:ph type="body" idx="1"/>
          </p:nvPr>
        </p:nvSpPr>
        <p:spPr>
          <a:xfrm>
            <a:off x="914400" y="4416425"/>
            <a:ext cx="502920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b="1">
                <a:latin typeface="Arial" pitchFamily="34" charset="0"/>
              </a:rPr>
              <a:t>Popup bullet point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373272670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330200" y="696913"/>
            <a:ext cx="6197600" cy="3486150"/>
          </a:xfrm>
          <a:ln/>
        </p:spPr>
      </p:sp>
      <p:sp>
        <p:nvSpPr>
          <p:cNvPr id="94211" name="Rectangle 3"/>
          <p:cNvSpPr>
            <a:spLocks noGrp="1" noChangeArrowheads="1"/>
          </p:cNvSpPr>
          <p:nvPr>
            <p:ph type="body" idx="1"/>
          </p:nvPr>
        </p:nvSpPr>
        <p:spPr>
          <a:xfrm>
            <a:off x="914400" y="4416425"/>
            <a:ext cx="502920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b="1">
                <a:latin typeface="Arial" pitchFamily="34" charset="0"/>
              </a:rPr>
              <a:t>Popup bullet point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1604743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F304E782-A3B3-4881-88E9-687A4D22EE6C}" type="datetimeFigureOut">
              <a:rPr lang="en-US"/>
              <a:pPr>
                <a:defRPr/>
              </a:pPr>
              <a:t>4/27/2020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A9DC329-B3BF-4B67-B3F3-12718F634D3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6EC41F9F-AB1B-4EC0-9D9E-30290050C4E4}" type="datetimeFigureOut">
              <a:rPr lang="en-US"/>
              <a:pPr>
                <a:defRPr/>
              </a:pPr>
              <a:t>4/27/2020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A0729D9-C0A1-4BCC-9105-9B08B53B887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D9F1356F-4165-448D-BE55-D96CCD5FCC27}" type="datetimeFigureOut">
              <a:rPr lang="en-US"/>
              <a:pPr>
                <a:defRPr/>
              </a:pPr>
              <a:t>4/27/2020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CB9CA94-77F7-4EF7-9E84-BCF019D4203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400"/>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40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40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40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fld id="{0EED7DDE-7D5D-40E9-9639-7699E40305A8}" type="datetimeFigureOut">
              <a:rPr lang="en-US" smtClean="0"/>
              <a:pPr>
                <a:defRPr/>
              </a:pPr>
              <a:t>4/27/2020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94801C15-1EBA-47CE-A496-E3F04BBE1C0F}" type="slidenum">
              <a:rPr lang="en-US" smtClean="0"/>
              <a:pPr>
                <a:defRPr/>
              </a:pPr>
              <a:t>‹#›</a:t>
            </a:fld>
            <a:endParaRPr lang="en-US"/>
          </a:p>
        </p:txBody>
      </p:sp>
    </p:spTree>
    <p:extLst>
      <p:ext uri="{BB962C8B-B14F-4D97-AF65-F5344CB8AC3E}">
        <p14:creationId xmlns:p14="http://schemas.microsoft.com/office/powerpoint/2010/main" val="14534262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CA2FA847-6AF0-4B96-96DF-A22222FFAEF6}" type="datetimeFigureOut">
              <a:rPr lang="en-US" smtClean="0"/>
              <a:pPr>
                <a:defRPr/>
              </a:pPr>
              <a:t>4/27/2020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5E75CAB-E157-4AEF-952B-BA30C1BD9A01}" type="slidenum">
              <a:rPr lang="en-US" smtClean="0"/>
              <a:pPr>
                <a:defRPr/>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769915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fld id="{01B17980-578C-4797-974F-6F0036F52257}" type="datetimeFigureOut">
              <a:rPr lang="en-US" smtClean="0"/>
              <a:pPr>
                <a:defRPr/>
              </a:pPr>
              <a:t>4/27/2020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6B5E59B-2A97-41EF-B220-4D2D8A15F77B}" type="slidenum">
              <a:rPr lang="en-US" smtClean="0"/>
              <a:pPr>
                <a:defRPr/>
              </a:pPr>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400"/>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400"/>
          </a:p>
        </p:txBody>
      </p:sp>
    </p:spTree>
    <p:extLst>
      <p:ext uri="{BB962C8B-B14F-4D97-AF65-F5344CB8AC3E}">
        <p14:creationId xmlns:p14="http://schemas.microsoft.com/office/powerpoint/2010/main" val="2905147794"/>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fld id="{0DCD3FF5-D4C3-4073-B43D-369F4203EACD}" type="datetimeFigureOut">
              <a:rPr lang="en-US" smtClean="0"/>
              <a:pPr>
                <a:defRPr/>
              </a:pPr>
              <a:t>4/27/2020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414671A-985F-4AC6-860E-3985512208CF}" type="slidenum">
              <a:rPr lang="en-US" smtClean="0"/>
              <a:pPr>
                <a:defRPr/>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2733374337"/>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fld id="{6C8D5A29-2A38-4894-867D-6C42C2E0B966}" type="datetimeFigureOut">
              <a:rPr lang="en-US" smtClean="0"/>
              <a:pPr>
                <a:defRPr/>
              </a:pPr>
              <a:t>4/27/2020</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73910D6-A8E8-4986-B52F-419300DEDF6A}" type="slidenum">
              <a:rPr lang="en-US" smtClean="0"/>
              <a:pPr>
                <a:defRPr/>
              </a:pPr>
              <a:t>‹#›</a:t>
            </a:fld>
            <a:endParaRPr lang="en-US"/>
          </a:p>
        </p:txBody>
      </p:sp>
    </p:spTree>
    <p:extLst>
      <p:ext uri="{BB962C8B-B14F-4D97-AF65-F5344CB8AC3E}">
        <p14:creationId xmlns:p14="http://schemas.microsoft.com/office/powerpoint/2010/main" val="1231529794"/>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A223E294-ECD1-4760-AD8B-9F7E6A31E0CB}" type="datetimeFigureOut">
              <a:rPr lang="en-US" smtClean="0"/>
              <a:pPr>
                <a:defRPr/>
              </a:pPr>
              <a:t>4/27/2020</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5152AB05-6629-457E-A919-F28E2025BE83}" type="slidenum">
              <a:rPr lang="en-US" smtClean="0"/>
              <a:pPr>
                <a:defRPr/>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3326243030"/>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8FBA7EE-AA79-43ED-998D-0EA4CFB796D3}" type="datetimeFigureOut">
              <a:rPr lang="en-US" smtClean="0"/>
              <a:pPr>
                <a:defRPr/>
              </a:pPr>
              <a:t>4/27/2020</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D983EC6D-8AE0-4031-AF46-746D0E95FA22}" type="slidenum">
              <a:rPr lang="en-US" smtClean="0"/>
              <a:pPr>
                <a:defRPr/>
              </a:pPr>
              <a:t>‹#›</a:t>
            </a:fld>
            <a:endParaRPr lang="en-US"/>
          </a:p>
        </p:txBody>
      </p:sp>
    </p:spTree>
    <p:extLst>
      <p:ext uri="{BB962C8B-B14F-4D97-AF65-F5344CB8AC3E}">
        <p14:creationId xmlns:p14="http://schemas.microsoft.com/office/powerpoint/2010/main" val="900938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pPr>
              <a:defRPr/>
            </a:pPr>
            <a:fld id="{8893DF7B-EF12-4756-9949-3799CFF08AFE}" type="datetimeFigureOut">
              <a:rPr lang="en-US" smtClean="0"/>
              <a:pPr>
                <a:defRPr/>
              </a:pPr>
              <a:t>4/27/2020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15C9BDC-5FCB-4D6F-9213-3E4FE57296DE}" type="slidenum">
              <a:rPr lang="en-US" smtClean="0"/>
              <a:pPr>
                <a:defRPr/>
              </a:pPr>
              <a:t>‹#›</a:t>
            </a:fld>
            <a:endParaRPr lang="en-US"/>
          </a:p>
        </p:txBody>
      </p:sp>
    </p:spTree>
    <p:extLst>
      <p:ext uri="{BB962C8B-B14F-4D97-AF65-F5344CB8AC3E}">
        <p14:creationId xmlns:p14="http://schemas.microsoft.com/office/powerpoint/2010/main" val="42193415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9D264A77-A611-49E7-8BE5-70E331BC4D90}" type="datetimeFigureOut">
              <a:rPr lang="en-US"/>
              <a:pPr>
                <a:defRPr/>
              </a:pPr>
              <a:t>4/27/2020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3A12AB3-3E1C-424E-8468-2D7966B26A08}"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a:t>
            </a:r>
            <a:r>
              <a:rPr kumimoji="0" lang="en-US" dirty="0"/>
              <a:t>to </a:t>
            </a:r>
            <a:r>
              <a:rPr kumimoji="0" lang="en-US"/>
              <a:t>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fld id="{03B95D6B-6BCE-42F0-8CFE-ABBDAA6DE296}" type="datetimeFigureOut">
              <a:rPr lang="en-US" smtClean="0"/>
              <a:pPr>
                <a:defRPr/>
              </a:pPr>
              <a:t>4/27/2020</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13D34C3E-33AD-40D6-ABB9-9E1A4FD160FA}" type="slidenum">
              <a:rPr lang="en-US" smtClean="0"/>
              <a:pPr>
                <a:defRPr/>
              </a:pPr>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400"/>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400"/>
          </a:p>
        </p:txBody>
      </p:sp>
      <p:sp>
        <p:nvSpPr>
          <p:cNvPr id="10" name="Right Triangle 9"/>
          <p:cNvSpPr>
            <a:spLocks/>
          </p:cNvSpPr>
          <p:nvPr/>
        </p:nvSpPr>
        <p:spPr bwMode="auto">
          <a:xfrm>
            <a:off x="-8056" y="5791253"/>
            <a:ext cx="4536419"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400"/>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400"/>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400"/>
          </a:p>
        </p:txBody>
      </p:sp>
    </p:spTree>
    <p:extLst>
      <p:ext uri="{BB962C8B-B14F-4D97-AF65-F5344CB8AC3E}">
        <p14:creationId xmlns:p14="http://schemas.microsoft.com/office/powerpoint/2010/main" val="2306466180"/>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8E44ABA2-460B-49E8-B592-2D0D708AF99E}" type="datetimeFigureOut">
              <a:rPr lang="en-US" smtClean="0"/>
              <a:pPr>
                <a:defRPr/>
              </a:pPr>
              <a:t>4/27/2020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E025F22-C70F-4345-82C3-2B893F1F3FA0}" type="slidenum">
              <a:rPr lang="en-US" smtClean="0"/>
              <a:pPr>
                <a:defRPr/>
              </a:pPr>
              <a:t>‹#›</a:t>
            </a:fld>
            <a:endParaRPr lang="en-US"/>
          </a:p>
        </p:txBody>
      </p:sp>
    </p:spTree>
    <p:extLst>
      <p:ext uri="{BB962C8B-B14F-4D97-AF65-F5344CB8AC3E}">
        <p14:creationId xmlns:p14="http://schemas.microsoft.com/office/powerpoint/2010/main" val="27505685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5B7436BE-6538-451A-B0A4-8FBF3F6B20BE}" type="datetimeFigureOut">
              <a:rPr lang="en-US" smtClean="0"/>
              <a:pPr>
                <a:defRPr/>
              </a:pPr>
              <a:t>4/27/2020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C426D65-4F7F-4196-988D-B247B6CCFE32}" type="slidenum">
              <a:rPr lang="en-US" smtClean="0"/>
              <a:pPr>
                <a:defRPr/>
              </a:pPr>
              <a:t>‹#›</a:t>
            </a:fld>
            <a:endParaRPr lang="en-US"/>
          </a:p>
        </p:txBody>
      </p:sp>
    </p:spTree>
    <p:extLst>
      <p:ext uri="{BB962C8B-B14F-4D97-AF65-F5344CB8AC3E}">
        <p14:creationId xmlns:p14="http://schemas.microsoft.com/office/powerpoint/2010/main" val="3209078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4B21D685-ADE2-4DD9-BAE2-3A3C1DE30775}" type="datetimeFigureOut">
              <a:rPr lang="en-US"/>
              <a:pPr>
                <a:defRPr/>
              </a:pPr>
              <a:t>4/27/2020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F336AD6-A73A-464D-85E4-76FD664C0B4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E1BD0B64-F39A-4DB6-B8AD-FBBE76E895B6}" type="datetimeFigureOut">
              <a:rPr lang="en-US"/>
              <a:pPr>
                <a:defRPr/>
              </a:pPr>
              <a:t>4/27/2020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F8563A5-AEBC-44A6-8E02-BF0B08329A8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61448E93-9596-43A0-9A01-4F626545D027}" type="datetimeFigureOut">
              <a:rPr lang="en-US"/>
              <a:pPr>
                <a:defRPr/>
              </a:pPr>
              <a:t>4/27/2020</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3A8CB1E-45CC-4429-8423-320344FB834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34B66C46-D67B-4617-9833-35BC2E69718C}" type="datetimeFigureOut">
              <a:rPr lang="en-US"/>
              <a:pPr>
                <a:defRPr/>
              </a:pPr>
              <a:t>4/27/2020</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D540F7-1432-431A-BE0A-4B6D0588BE1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DA0A11E2-5F3A-4D3D-B32D-F0D083A69BE3}" type="datetimeFigureOut">
              <a:rPr lang="en-US"/>
              <a:pPr>
                <a:defRPr/>
              </a:pPr>
              <a:t>4/27/2020</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4EED9C0-6EF3-4AA3-BD53-901752958F2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1CCD8093-FC54-4A32-9D7E-4648D1A3B85A}" type="datetimeFigureOut">
              <a:rPr lang="en-US"/>
              <a:pPr>
                <a:defRPr/>
              </a:pPr>
              <a:t>4/27/2020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CEDBA84-34BF-47BD-9F30-925CE03E212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98D83E70-3B07-4004-99A5-EDF23FE301C2}" type="datetimeFigureOut">
              <a:rPr lang="en-US"/>
              <a:pPr>
                <a:defRPr/>
              </a:pPr>
              <a:t>4/27/2020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7ECEFAB-91A8-4195-82DF-BD22EB814DF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fld id="{493D6705-21FD-4D6B-B055-9B14B5BC1CDA}" type="datetimeFigureOut">
              <a:rPr lang="en-US"/>
              <a:pPr>
                <a:defRPr/>
              </a:pPr>
              <a:t>4/27/2020</a:t>
            </a:fld>
            <a:endParaRPr lang="en-US"/>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6E28DFC8-BDEA-471D-B1C9-2C5F8F61598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400"/>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400"/>
          </a:p>
        </p:txBody>
      </p:sp>
      <p:sp>
        <p:nvSpPr>
          <p:cNvPr id="14" name="Right Triangle 13"/>
          <p:cNvSpPr>
            <a:spLocks/>
          </p:cNvSpPr>
          <p:nvPr/>
        </p:nvSpPr>
        <p:spPr bwMode="auto">
          <a:xfrm>
            <a:off x="-8056" y="5791253"/>
            <a:ext cx="4536419"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400"/>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pPr>
              <a:defRPr/>
            </a:pPr>
            <a:fld id="{D5DEE640-51DE-427F-B715-8C1971D8DD05}" type="datetimeFigureOut">
              <a:rPr lang="en-US" smtClean="0"/>
              <a:pPr>
                <a:defRPr/>
              </a:pPr>
              <a:t>4/27/2020</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B0EBDC50-6AC6-49FF-ACA1-100190CE5936}" type="slidenum">
              <a:rPr lang="en-US" smtClean="0"/>
              <a:pPr>
                <a:defRPr/>
              </a:pPr>
              <a:t>‹#›</a:t>
            </a:fld>
            <a:endParaRPr lang="en-US"/>
          </a:p>
        </p:txBody>
      </p:sp>
    </p:spTree>
    <p:extLst>
      <p:ext uri="{BB962C8B-B14F-4D97-AF65-F5344CB8AC3E}">
        <p14:creationId xmlns:p14="http://schemas.microsoft.com/office/powerpoint/2010/main" val="38521230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audio" Target="../media/audio2.bin"/><Relationship Id="rId7" Type="http://schemas.openxmlformats.org/officeDocument/2006/relationships/image" Target="../media/image9.png"/><Relationship Id="rId2" Type="http://schemas.openxmlformats.org/officeDocument/2006/relationships/notesSlide" Target="../notesSlides/notesSlide7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audio" Target="../media/audio1.bin"/><Relationship Id="rId9" Type="http://schemas.openxmlformats.org/officeDocument/2006/relationships/image" Target="../media/image11.png"/></Relationships>
</file>

<file path=ppt/slides/_rels/slide107.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Public_key_certificate" TargetMode="External"/><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hyperlink" Target="https://developer.android.com/training/articles/security-ssl.html#ClientCert" TargetMode="External"/><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hyperlink" Target="https://web.archive.org/web/20170708031534/https:/developer.android.com/training/articles/security-ssl.html#ClientCert"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CAcert" TargetMode="External"/><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hyperlink" Target="https://en.wikipedia.org/wiki/Let%27s_Encryp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hyperlink" Target="https://paul.reviews/passwords-why-using-3-random-words-is-a-really-bad-idea/" TargetMode="External"/><Relationship Id="rId2" Type="http://schemas.openxmlformats.org/officeDocument/2006/relationships/notesSlide" Target="../notesSlides/notesSlide47.xml"/><Relationship Id="rId1" Type="http://schemas.openxmlformats.org/officeDocument/2006/relationships/slideLayout" Target="../slideLayouts/slideLayout13.xml"/><Relationship Id="rId4" Type="http://schemas.openxmlformats.org/officeDocument/2006/relationships/hyperlink" Target="https://1password.com/" TargetMode="Externa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users.crhc.illinois.edu/yihchun/pubs/jsac10.pdf" TargetMode="External"/><Relationship Id="rId2" Type="http://schemas.openxmlformats.org/officeDocument/2006/relationships/hyperlink" Target="http://tools.ietf.org/html/rfc528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3" Type="http://schemas.openxmlformats.org/officeDocument/2006/relationships/hyperlink" Target="http://en.wikipedia.org/wiki/Public_key_certificate" TargetMode="External"/><Relationship Id="rId2" Type="http://schemas.openxmlformats.org/officeDocument/2006/relationships/hyperlink" Target="http://en.wikipedia.org/wiki/Alice_and_Bob" TargetMode="External"/><Relationship Id="rId1" Type="http://schemas.openxmlformats.org/officeDocument/2006/relationships/slideLayout" Target="../slideLayouts/slideLayout2.xml"/><Relationship Id="rId4" Type="http://schemas.openxmlformats.org/officeDocument/2006/relationships/hyperlink" Target="http://en.wikipedia.org/wiki/Certificate_Authority"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http://en.wikipedia.org/wiki/Digital_signature"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http://www.cs.auckland.ac.nz/~pgut001/pubs/pkitutorial.pdf"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362200" y="609600"/>
            <a:ext cx="7696200" cy="1009650"/>
          </a:xfrm>
        </p:spPr>
        <p:txBody>
          <a:bodyPr/>
          <a:lstStyle/>
          <a:p>
            <a:pPr>
              <a:lnSpc>
                <a:spcPct val="110000"/>
              </a:lnSpc>
            </a:pPr>
            <a:r>
              <a:rPr lang="en-GB" sz="3200"/>
              <a:t>Slides for Chapter 7: </a:t>
            </a:r>
            <a:br>
              <a:rPr lang="en-GB" sz="3200"/>
            </a:br>
            <a:r>
              <a:rPr lang="en-GB" sz="3200"/>
              <a:t>Security </a:t>
            </a:r>
            <a:br>
              <a:rPr lang="en-GB" sz="3200"/>
            </a:br>
            <a:endParaRPr lang="en-GB" sz="3200"/>
          </a:p>
        </p:txBody>
      </p:sp>
      <p:sp>
        <p:nvSpPr>
          <p:cNvPr id="2051" name="Rectangle 3"/>
          <p:cNvSpPr>
            <a:spLocks noGrp="1" noChangeArrowheads="1"/>
          </p:cNvSpPr>
          <p:nvPr>
            <p:ph type="subTitle" idx="1"/>
          </p:nvPr>
        </p:nvSpPr>
        <p:spPr>
          <a:xfrm>
            <a:off x="3962400" y="2895600"/>
            <a:ext cx="6400800" cy="2438400"/>
          </a:xfrm>
        </p:spPr>
        <p:txBody>
          <a:bodyPr/>
          <a:lstStyle/>
          <a:p>
            <a:pPr>
              <a:lnSpc>
                <a:spcPct val="110000"/>
              </a:lnSpc>
            </a:pPr>
            <a:r>
              <a:rPr lang="en-GB" sz="2800" i="1"/>
              <a:t>From</a:t>
            </a:r>
            <a:r>
              <a:rPr lang="en-GB" sz="2800"/>
              <a:t> Coulouris, Dollimore and Kindberg</a:t>
            </a:r>
            <a:br>
              <a:rPr lang="en-GB" sz="2800"/>
            </a:br>
            <a:r>
              <a:rPr lang="en-GB"/>
              <a:t>Distributed Systems: </a:t>
            </a:r>
            <a:br>
              <a:rPr lang="en-GB"/>
            </a:br>
            <a:r>
              <a:rPr lang="en-GB"/>
              <a:t>		Concepts and Design</a:t>
            </a:r>
            <a:endParaRPr lang="en-GB" sz="2800"/>
          </a:p>
          <a:p>
            <a:pPr>
              <a:lnSpc>
                <a:spcPct val="110000"/>
              </a:lnSpc>
            </a:pPr>
            <a:r>
              <a:rPr lang="en-GB" sz="2800"/>
              <a:t>Edition 4, © Addison-Wesley 2005</a:t>
            </a:r>
            <a:endParaRPr lang="en-GB"/>
          </a:p>
        </p:txBody>
      </p:sp>
      <p:pic>
        <p:nvPicPr>
          <p:cNvPr id="2052" name="Picture 4" descr="cover-50"/>
          <p:cNvPicPr>
            <a:picLocks noChangeAspect="1" noChangeArrowheads="1"/>
          </p:cNvPicPr>
          <p:nvPr/>
        </p:nvPicPr>
        <p:blipFill>
          <a:blip r:embed="rId2" cstate="print"/>
          <a:srcRect/>
          <a:stretch>
            <a:fillRect/>
          </a:stretch>
        </p:blipFill>
        <p:spPr bwMode="auto">
          <a:xfrm>
            <a:off x="1965326" y="2801938"/>
            <a:ext cx="1878013" cy="2595562"/>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a:bodyPr>
          <a:lstStyle/>
          <a:p>
            <a:pPr>
              <a:lnSpc>
                <a:spcPct val="80000"/>
              </a:lnSpc>
              <a:buFontTx/>
              <a:buNone/>
            </a:pPr>
            <a:endParaRPr lang="en-US" sz="3200" dirty="0"/>
          </a:p>
          <a:p>
            <a:pPr>
              <a:buFontTx/>
              <a:buNone/>
            </a:pPr>
            <a:r>
              <a:rPr lang="en-US" sz="3200" i="1" dirty="0"/>
              <a:t>S(P(M)) = M </a:t>
            </a:r>
            <a:r>
              <a:rPr lang="en-US" sz="3200" dirty="0"/>
              <a:t>for every message </a:t>
            </a:r>
            <a:r>
              <a:rPr lang="en-US" sz="3200" i="1" dirty="0"/>
              <a:t>M</a:t>
            </a:r>
          </a:p>
          <a:p>
            <a:pPr>
              <a:buFontTx/>
              <a:buNone/>
            </a:pPr>
            <a:endParaRPr lang="en-US" sz="3200" dirty="0"/>
          </a:p>
          <a:p>
            <a:pPr>
              <a:buFontTx/>
              <a:buNone/>
            </a:pPr>
            <a:r>
              <a:rPr lang="en-US" sz="3200" dirty="0"/>
              <a:t>All </a:t>
            </a:r>
            <a:r>
              <a:rPr lang="en-US" sz="3200" i="1" dirty="0"/>
              <a:t>(S,P)</a:t>
            </a:r>
            <a:r>
              <a:rPr lang="en-US" sz="3200" dirty="0"/>
              <a:t> pairs are distinct—only one matching key</a:t>
            </a:r>
          </a:p>
          <a:p>
            <a:pPr>
              <a:buFontTx/>
              <a:buNone/>
            </a:pPr>
            <a:endParaRPr lang="en-US" sz="3200" dirty="0"/>
          </a:p>
          <a:p>
            <a:pPr>
              <a:buFontTx/>
              <a:buNone/>
            </a:pPr>
            <a:r>
              <a:rPr lang="en-US" sz="3200" b="1" dirty="0"/>
              <a:t>Deriving </a:t>
            </a:r>
            <a:r>
              <a:rPr lang="en-US" sz="3200" b="1" i="1" dirty="0"/>
              <a:t>S</a:t>
            </a:r>
            <a:r>
              <a:rPr lang="en-US" sz="3200" b="1" dirty="0"/>
              <a:t> from </a:t>
            </a:r>
            <a:r>
              <a:rPr lang="en-US" sz="3200" b="1" i="1" dirty="0"/>
              <a:t>P</a:t>
            </a:r>
            <a:r>
              <a:rPr lang="en-US" sz="3200" b="1" dirty="0"/>
              <a:t> is as hard as reading the ciphertext</a:t>
            </a:r>
          </a:p>
          <a:p>
            <a:pPr>
              <a:buFontTx/>
              <a:buNone/>
            </a:pPr>
            <a:endParaRPr lang="en-US" sz="3200" dirty="0"/>
          </a:p>
          <a:p>
            <a:pPr>
              <a:buFontTx/>
              <a:buNone/>
            </a:pPr>
            <a:r>
              <a:rPr lang="en-US" sz="3200" dirty="0"/>
              <a:t>Both </a:t>
            </a:r>
            <a:r>
              <a:rPr lang="en-US" sz="3200" i="1" dirty="0"/>
              <a:t>S</a:t>
            </a:r>
            <a:r>
              <a:rPr lang="en-US" sz="3200" dirty="0"/>
              <a:t> and </a:t>
            </a:r>
            <a:r>
              <a:rPr lang="en-US" sz="3200" i="1" dirty="0"/>
              <a:t>P</a:t>
            </a:r>
            <a:r>
              <a:rPr lang="en-US" sz="3200" dirty="0"/>
              <a:t> are easy to compute</a:t>
            </a:r>
          </a:p>
          <a:p>
            <a:pPr>
              <a:defRPr/>
            </a:pPr>
            <a:endParaRPr lang="en-US" sz="3200" dirty="0"/>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r>
              <a:rPr lang="en-US" dirty="0">
                <a:latin typeface="+mn-lt"/>
              </a:rPr>
              <a:t>Constraints</a:t>
            </a:r>
          </a:p>
        </p:txBody>
      </p:sp>
    </p:spTree>
    <p:extLst>
      <p:ext uri="{BB962C8B-B14F-4D97-AF65-F5344CB8AC3E}">
        <p14:creationId xmlns:p14="http://schemas.microsoft.com/office/powerpoint/2010/main" val="1329559905"/>
      </p:ext>
    </p:extLst>
  </p:cSld>
  <p:clrMapOvr>
    <a:masterClrMapping/>
  </p:clrMapOvr>
  <p:transition spd="slow"/>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eaLnBrk="1" hangingPunct="1"/>
            <a:r>
              <a:rPr lang="en-US" sz="1400" dirty="0"/>
              <a:t>Copyright 2020 Clark Elliott</a:t>
            </a:r>
          </a:p>
        </p:txBody>
      </p:sp>
      <p:sp>
        <p:nvSpPr>
          <p:cNvPr id="102403" name="Rectangle 2"/>
          <p:cNvSpPr>
            <a:spLocks noGrp="1" noChangeArrowheads="1"/>
          </p:cNvSpPr>
          <p:nvPr>
            <p:ph type="title" idx="4294967295"/>
          </p:nvPr>
        </p:nvSpPr>
        <p:spPr>
          <a:xfrm>
            <a:off x="1981200" y="228600"/>
            <a:ext cx="8229600" cy="1143000"/>
          </a:xfrm>
        </p:spPr>
        <p:txBody>
          <a:bodyPr/>
          <a:lstStyle/>
          <a:p>
            <a:pPr eaLnBrk="1" hangingPunct="1"/>
            <a:r>
              <a:rPr lang="en-US" sz="3600">
                <a:solidFill>
                  <a:srgbClr val="FF0066"/>
                </a:solidFill>
              </a:rPr>
              <a:t>Mallory -- attacker</a:t>
            </a:r>
          </a:p>
        </p:txBody>
      </p:sp>
      <p:sp>
        <p:nvSpPr>
          <p:cNvPr id="102404" name="Rectangle 3"/>
          <p:cNvSpPr>
            <a:spLocks noGrp="1" noChangeArrowheads="1"/>
          </p:cNvSpPr>
          <p:nvPr>
            <p:ph type="body" idx="4294967295"/>
          </p:nvPr>
        </p:nvSpPr>
        <p:spPr/>
        <p:txBody>
          <a:bodyPr/>
          <a:lstStyle/>
          <a:p>
            <a:pPr eaLnBrk="1" hangingPunct="1"/>
            <a:r>
              <a:rPr lang="en-GB"/>
              <a:t>Intercept Alice’s initial request to a key distribution service for Bob’s public-key certificate and send a response containing his own public key. He can then intercept all the subsequent messages</a:t>
            </a:r>
            <a:endParaRPr lang="en-US"/>
          </a:p>
        </p:txBody>
      </p:sp>
      <p:sp>
        <p:nvSpPr>
          <p:cNvPr id="102405" name="Rectangle 5"/>
          <p:cNvSpPr>
            <a:spLocks noChangeArrowheads="1"/>
          </p:cNvSpPr>
          <p:nvPr/>
        </p:nvSpPr>
        <p:spPr bwMode="auto">
          <a:xfrm>
            <a:off x="-4579938" y="2955926"/>
            <a:ext cx="3990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buFontTx/>
              <a:buChar char="•"/>
            </a:pPr>
            <a:r>
              <a:rPr lang="en-GB"/>
              <a:t>Mallory might intercept.</a:t>
            </a:r>
          </a:p>
        </p:txBody>
      </p:sp>
    </p:spTree>
    <p:extLst>
      <p:ext uri="{BB962C8B-B14F-4D97-AF65-F5344CB8AC3E}">
        <p14:creationId xmlns:p14="http://schemas.microsoft.com/office/powerpoint/2010/main" val="97089860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t>SSL handshake configuration options</a:t>
            </a:r>
          </a:p>
        </p:txBody>
      </p:sp>
      <p:sp>
        <p:nvSpPr>
          <p:cNvPr id="35843" name="Rectangle 3"/>
          <p:cNvSpPr>
            <a:spLocks noChangeArrowheads="1"/>
          </p:cNvSpPr>
          <p:nvPr/>
        </p:nvSpPr>
        <p:spPr bwMode="auto">
          <a:xfrm>
            <a:off x="4137026" y="1884364"/>
            <a:ext cx="23813"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844" name="Rectangle 4"/>
          <p:cNvSpPr>
            <a:spLocks noChangeArrowheads="1"/>
          </p:cNvSpPr>
          <p:nvPr/>
        </p:nvSpPr>
        <p:spPr bwMode="auto">
          <a:xfrm>
            <a:off x="7253288" y="1884364"/>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845" name="Rectangle 5"/>
          <p:cNvSpPr>
            <a:spLocks noChangeArrowheads="1"/>
          </p:cNvSpPr>
          <p:nvPr/>
        </p:nvSpPr>
        <p:spPr bwMode="auto">
          <a:xfrm>
            <a:off x="4137026" y="2273300"/>
            <a:ext cx="2381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846" name="Rectangle 6"/>
          <p:cNvSpPr>
            <a:spLocks noChangeArrowheads="1"/>
          </p:cNvSpPr>
          <p:nvPr/>
        </p:nvSpPr>
        <p:spPr bwMode="auto">
          <a:xfrm>
            <a:off x="7253288" y="227330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847" name="Rectangle 7"/>
          <p:cNvSpPr>
            <a:spLocks noChangeArrowheads="1"/>
          </p:cNvSpPr>
          <p:nvPr/>
        </p:nvSpPr>
        <p:spPr bwMode="auto">
          <a:xfrm>
            <a:off x="4137026" y="5575300"/>
            <a:ext cx="2381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848" name="Rectangle 8"/>
          <p:cNvSpPr>
            <a:spLocks noChangeArrowheads="1"/>
          </p:cNvSpPr>
          <p:nvPr/>
        </p:nvSpPr>
        <p:spPr bwMode="auto">
          <a:xfrm>
            <a:off x="7253288" y="557530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849" name="Rectangle 9"/>
          <p:cNvSpPr>
            <a:spLocks noChangeArrowheads="1"/>
          </p:cNvSpPr>
          <p:nvPr/>
        </p:nvSpPr>
        <p:spPr bwMode="auto">
          <a:xfrm>
            <a:off x="3990976" y="2176464"/>
            <a:ext cx="23813"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850" name="Rectangle 10"/>
          <p:cNvSpPr>
            <a:spLocks noChangeArrowheads="1"/>
          </p:cNvSpPr>
          <p:nvPr/>
        </p:nvSpPr>
        <p:spPr bwMode="auto">
          <a:xfrm>
            <a:off x="7359651" y="2176464"/>
            <a:ext cx="22225"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851" name="Rectangle 11"/>
          <p:cNvSpPr>
            <a:spLocks noChangeArrowheads="1"/>
          </p:cNvSpPr>
          <p:nvPr/>
        </p:nvSpPr>
        <p:spPr bwMode="auto">
          <a:xfrm>
            <a:off x="3990976" y="4775200"/>
            <a:ext cx="2381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852" name="Rectangle 12"/>
          <p:cNvSpPr>
            <a:spLocks noChangeArrowheads="1"/>
          </p:cNvSpPr>
          <p:nvPr/>
        </p:nvSpPr>
        <p:spPr bwMode="auto">
          <a:xfrm>
            <a:off x="7359651" y="4775200"/>
            <a:ext cx="22225"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35853" name="Group 13"/>
          <p:cNvGrpSpPr>
            <a:grpSpLocks/>
          </p:cNvGrpSpPr>
          <p:nvPr/>
        </p:nvGrpSpPr>
        <p:grpSpPr bwMode="auto">
          <a:xfrm>
            <a:off x="2182814" y="2208214"/>
            <a:ext cx="7767637" cy="2624137"/>
            <a:chOff x="426" y="1391"/>
            <a:chExt cx="5300" cy="1653"/>
          </a:xfrm>
        </p:grpSpPr>
        <p:sp>
          <p:nvSpPr>
            <p:cNvPr id="35856" name="Rectangle 14"/>
            <p:cNvSpPr>
              <a:spLocks noChangeArrowheads="1"/>
            </p:cNvSpPr>
            <p:nvPr/>
          </p:nvSpPr>
          <p:spPr bwMode="auto">
            <a:xfrm>
              <a:off x="451" y="1461"/>
              <a:ext cx="848"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i="1">
                  <a:solidFill>
                    <a:srgbClr val="000000"/>
                  </a:solidFill>
                  <a:latin typeface="Times" pitchFamily="18" charset="0"/>
                </a:rPr>
                <a:t>Component</a:t>
              </a:r>
              <a:endParaRPr lang="en-GB" sz="2400">
                <a:latin typeface="Times" pitchFamily="18" charset="0"/>
              </a:endParaRPr>
            </a:p>
          </p:txBody>
        </p:sp>
        <p:sp>
          <p:nvSpPr>
            <p:cNvPr id="35857" name="Rectangle 15"/>
            <p:cNvSpPr>
              <a:spLocks noChangeArrowheads="1"/>
            </p:cNvSpPr>
            <p:nvPr/>
          </p:nvSpPr>
          <p:spPr bwMode="auto">
            <a:xfrm>
              <a:off x="1707" y="1461"/>
              <a:ext cx="868"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i="1">
                  <a:solidFill>
                    <a:srgbClr val="000000"/>
                  </a:solidFill>
                  <a:latin typeface="Times" pitchFamily="18" charset="0"/>
                </a:rPr>
                <a:t>Description</a:t>
              </a:r>
              <a:endParaRPr lang="en-GB" sz="2400">
                <a:latin typeface="Times" pitchFamily="18" charset="0"/>
              </a:endParaRPr>
            </a:p>
          </p:txBody>
        </p:sp>
        <p:sp>
          <p:nvSpPr>
            <p:cNvPr id="35858" name="Rectangle 16"/>
            <p:cNvSpPr>
              <a:spLocks noChangeArrowheads="1"/>
            </p:cNvSpPr>
            <p:nvPr/>
          </p:nvSpPr>
          <p:spPr bwMode="auto">
            <a:xfrm>
              <a:off x="4006" y="1461"/>
              <a:ext cx="64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i="1">
                  <a:solidFill>
                    <a:srgbClr val="000000"/>
                  </a:solidFill>
                  <a:latin typeface="Times" pitchFamily="18" charset="0"/>
                </a:rPr>
                <a:t>Example</a:t>
              </a:r>
              <a:endParaRPr lang="en-GB" sz="2400">
                <a:latin typeface="Times" pitchFamily="18" charset="0"/>
              </a:endParaRPr>
            </a:p>
          </p:txBody>
        </p:sp>
        <p:sp>
          <p:nvSpPr>
            <p:cNvPr id="35859" name="Line 17"/>
            <p:cNvSpPr>
              <a:spLocks noChangeShapeType="1"/>
            </p:cNvSpPr>
            <p:nvPr/>
          </p:nvSpPr>
          <p:spPr bwMode="auto">
            <a:xfrm>
              <a:off x="426" y="1391"/>
              <a:ext cx="1241"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0" name="Line 18"/>
            <p:cNvSpPr>
              <a:spLocks noChangeShapeType="1"/>
            </p:cNvSpPr>
            <p:nvPr/>
          </p:nvSpPr>
          <p:spPr bwMode="auto">
            <a:xfrm>
              <a:off x="1640" y="1391"/>
              <a:ext cx="2265"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1" name="Line 19"/>
            <p:cNvSpPr>
              <a:spLocks noChangeShapeType="1"/>
            </p:cNvSpPr>
            <p:nvPr/>
          </p:nvSpPr>
          <p:spPr bwMode="auto">
            <a:xfrm>
              <a:off x="3890" y="1391"/>
              <a:ext cx="1836"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2" name="Rectangle 20"/>
            <p:cNvSpPr>
              <a:spLocks noChangeArrowheads="1"/>
            </p:cNvSpPr>
            <p:nvPr/>
          </p:nvSpPr>
          <p:spPr bwMode="auto">
            <a:xfrm>
              <a:off x="451" y="1742"/>
              <a:ext cx="1048"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Key exchange</a:t>
              </a:r>
              <a:endParaRPr lang="en-GB" sz="2400">
                <a:latin typeface="Times" pitchFamily="18" charset="0"/>
              </a:endParaRPr>
            </a:p>
          </p:txBody>
        </p:sp>
        <p:sp>
          <p:nvSpPr>
            <p:cNvPr id="35863" name="Rectangle 21"/>
            <p:cNvSpPr>
              <a:spLocks noChangeArrowheads="1"/>
            </p:cNvSpPr>
            <p:nvPr/>
          </p:nvSpPr>
          <p:spPr bwMode="auto">
            <a:xfrm>
              <a:off x="451" y="1924"/>
              <a:ext cx="55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method</a:t>
              </a:r>
              <a:endParaRPr lang="en-GB" sz="2400">
                <a:latin typeface="Times" pitchFamily="18" charset="0"/>
              </a:endParaRPr>
            </a:p>
          </p:txBody>
        </p:sp>
        <p:sp>
          <p:nvSpPr>
            <p:cNvPr id="35864" name="Rectangle 22"/>
            <p:cNvSpPr>
              <a:spLocks noChangeArrowheads="1"/>
            </p:cNvSpPr>
            <p:nvPr/>
          </p:nvSpPr>
          <p:spPr bwMode="auto">
            <a:xfrm>
              <a:off x="1707" y="1742"/>
              <a:ext cx="187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the method to be used for</a:t>
              </a:r>
              <a:endParaRPr lang="en-GB" sz="2400">
                <a:latin typeface="Times" pitchFamily="18" charset="0"/>
              </a:endParaRPr>
            </a:p>
          </p:txBody>
        </p:sp>
        <p:sp>
          <p:nvSpPr>
            <p:cNvPr id="35865" name="Rectangle 23"/>
            <p:cNvSpPr>
              <a:spLocks noChangeArrowheads="1"/>
            </p:cNvSpPr>
            <p:nvPr/>
          </p:nvSpPr>
          <p:spPr bwMode="auto">
            <a:xfrm>
              <a:off x="1707" y="1924"/>
              <a:ext cx="191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exchange of a session key</a:t>
              </a:r>
              <a:endParaRPr lang="en-GB" sz="2400">
                <a:latin typeface="Times" pitchFamily="18" charset="0"/>
              </a:endParaRPr>
            </a:p>
          </p:txBody>
        </p:sp>
        <p:sp>
          <p:nvSpPr>
            <p:cNvPr id="35866" name="Rectangle 24"/>
            <p:cNvSpPr>
              <a:spLocks noChangeArrowheads="1"/>
            </p:cNvSpPr>
            <p:nvPr/>
          </p:nvSpPr>
          <p:spPr bwMode="auto">
            <a:xfrm>
              <a:off x="4006" y="1742"/>
              <a:ext cx="1553"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RSA with public-key</a:t>
              </a:r>
              <a:endParaRPr lang="en-GB" sz="2400">
                <a:latin typeface="Times" pitchFamily="18" charset="0"/>
              </a:endParaRPr>
            </a:p>
          </p:txBody>
        </p:sp>
        <p:sp>
          <p:nvSpPr>
            <p:cNvPr id="35867" name="Rectangle 25"/>
            <p:cNvSpPr>
              <a:spLocks noChangeArrowheads="1"/>
            </p:cNvSpPr>
            <p:nvPr/>
          </p:nvSpPr>
          <p:spPr bwMode="auto">
            <a:xfrm>
              <a:off x="4006" y="1924"/>
              <a:ext cx="809"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certificates</a:t>
              </a:r>
              <a:endParaRPr lang="en-GB" sz="2400">
                <a:latin typeface="Times" pitchFamily="18" charset="0"/>
              </a:endParaRPr>
            </a:p>
          </p:txBody>
        </p:sp>
        <p:sp>
          <p:nvSpPr>
            <p:cNvPr id="35868" name="Line 26"/>
            <p:cNvSpPr>
              <a:spLocks noChangeShapeType="1"/>
            </p:cNvSpPr>
            <p:nvPr/>
          </p:nvSpPr>
          <p:spPr bwMode="auto">
            <a:xfrm>
              <a:off x="426" y="1704"/>
              <a:ext cx="1241"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9" name="Line 27"/>
            <p:cNvSpPr>
              <a:spLocks noChangeShapeType="1"/>
            </p:cNvSpPr>
            <p:nvPr/>
          </p:nvSpPr>
          <p:spPr bwMode="auto">
            <a:xfrm>
              <a:off x="1640" y="1704"/>
              <a:ext cx="2265"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70" name="Line 28"/>
            <p:cNvSpPr>
              <a:spLocks noChangeShapeType="1"/>
            </p:cNvSpPr>
            <p:nvPr/>
          </p:nvSpPr>
          <p:spPr bwMode="auto">
            <a:xfrm>
              <a:off x="3890" y="1704"/>
              <a:ext cx="1836"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71" name="Rectangle 29"/>
            <p:cNvSpPr>
              <a:spLocks noChangeArrowheads="1"/>
            </p:cNvSpPr>
            <p:nvPr/>
          </p:nvSpPr>
          <p:spPr bwMode="auto">
            <a:xfrm>
              <a:off x="451" y="2189"/>
              <a:ext cx="111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Cipher for data</a:t>
              </a:r>
              <a:endParaRPr lang="en-GB" sz="2400">
                <a:latin typeface="Times" pitchFamily="18" charset="0"/>
              </a:endParaRPr>
            </a:p>
          </p:txBody>
        </p:sp>
        <p:sp>
          <p:nvSpPr>
            <p:cNvPr id="35872" name="Rectangle 30"/>
            <p:cNvSpPr>
              <a:spLocks noChangeArrowheads="1"/>
            </p:cNvSpPr>
            <p:nvPr/>
          </p:nvSpPr>
          <p:spPr bwMode="auto">
            <a:xfrm>
              <a:off x="451" y="2371"/>
              <a:ext cx="56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transfer</a:t>
              </a:r>
              <a:endParaRPr lang="en-GB" sz="2400">
                <a:latin typeface="Times" pitchFamily="18" charset="0"/>
              </a:endParaRPr>
            </a:p>
          </p:txBody>
        </p:sp>
        <p:sp>
          <p:nvSpPr>
            <p:cNvPr id="35873" name="Rectangle 31"/>
            <p:cNvSpPr>
              <a:spLocks noChangeArrowheads="1"/>
            </p:cNvSpPr>
            <p:nvPr/>
          </p:nvSpPr>
          <p:spPr bwMode="auto">
            <a:xfrm>
              <a:off x="1707" y="2189"/>
              <a:ext cx="233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the block or stream cipher to be</a:t>
              </a:r>
              <a:endParaRPr lang="en-GB" sz="2400">
                <a:latin typeface="Times" pitchFamily="18" charset="0"/>
              </a:endParaRPr>
            </a:p>
          </p:txBody>
        </p:sp>
        <p:sp>
          <p:nvSpPr>
            <p:cNvPr id="35874" name="Rectangle 32"/>
            <p:cNvSpPr>
              <a:spLocks noChangeArrowheads="1"/>
            </p:cNvSpPr>
            <p:nvPr/>
          </p:nvSpPr>
          <p:spPr bwMode="auto">
            <a:xfrm>
              <a:off x="1707" y="2371"/>
              <a:ext cx="950"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used for data</a:t>
              </a:r>
              <a:endParaRPr lang="en-GB" sz="2400">
                <a:latin typeface="Times" pitchFamily="18" charset="0"/>
              </a:endParaRPr>
            </a:p>
          </p:txBody>
        </p:sp>
        <p:sp>
          <p:nvSpPr>
            <p:cNvPr id="35875" name="Rectangle 33"/>
            <p:cNvSpPr>
              <a:spLocks noChangeArrowheads="1"/>
            </p:cNvSpPr>
            <p:nvPr/>
          </p:nvSpPr>
          <p:spPr bwMode="auto">
            <a:xfrm>
              <a:off x="4006" y="2189"/>
              <a:ext cx="439"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IDEA</a:t>
              </a:r>
              <a:endParaRPr lang="en-GB" sz="2400">
                <a:latin typeface="Times" pitchFamily="18" charset="0"/>
              </a:endParaRPr>
            </a:p>
          </p:txBody>
        </p:sp>
        <p:sp>
          <p:nvSpPr>
            <p:cNvPr id="35876" name="Rectangle 34"/>
            <p:cNvSpPr>
              <a:spLocks noChangeArrowheads="1"/>
            </p:cNvSpPr>
            <p:nvPr/>
          </p:nvSpPr>
          <p:spPr bwMode="auto">
            <a:xfrm>
              <a:off x="451" y="2635"/>
              <a:ext cx="1129"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Message digest</a:t>
              </a:r>
              <a:endParaRPr lang="en-GB" sz="2400">
                <a:latin typeface="Times" pitchFamily="18" charset="0"/>
              </a:endParaRPr>
            </a:p>
          </p:txBody>
        </p:sp>
        <p:sp>
          <p:nvSpPr>
            <p:cNvPr id="35877" name="Rectangle 35"/>
            <p:cNvSpPr>
              <a:spLocks noChangeArrowheads="1"/>
            </p:cNvSpPr>
            <p:nvPr/>
          </p:nvSpPr>
          <p:spPr bwMode="auto">
            <a:xfrm>
              <a:off x="451" y="2817"/>
              <a:ext cx="61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function</a:t>
              </a:r>
              <a:endParaRPr lang="en-GB" sz="2400">
                <a:latin typeface="Times" pitchFamily="18" charset="0"/>
              </a:endParaRPr>
            </a:p>
          </p:txBody>
        </p:sp>
        <p:sp>
          <p:nvSpPr>
            <p:cNvPr id="35878" name="Rectangle 36"/>
            <p:cNvSpPr>
              <a:spLocks noChangeArrowheads="1"/>
            </p:cNvSpPr>
            <p:nvPr/>
          </p:nvSpPr>
          <p:spPr bwMode="auto">
            <a:xfrm>
              <a:off x="1707" y="2635"/>
              <a:ext cx="152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for creating message</a:t>
              </a:r>
              <a:endParaRPr lang="en-GB" sz="2400">
                <a:latin typeface="Times" pitchFamily="18" charset="0"/>
              </a:endParaRPr>
            </a:p>
          </p:txBody>
        </p:sp>
        <p:sp>
          <p:nvSpPr>
            <p:cNvPr id="35879" name="Rectangle 37"/>
            <p:cNvSpPr>
              <a:spLocks noChangeArrowheads="1"/>
            </p:cNvSpPr>
            <p:nvPr/>
          </p:nvSpPr>
          <p:spPr bwMode="auto">
            <a:xfrm>
              <a:off x="1707" y="2817"/>
              <a:ext cx="216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authentication codes (MACs)</a:t>
              </a:r>
              <a:endParaRPr lang="en-GB" sz="2400">
                <a:latin typeface="Times" pitchFamily="18" charset="0"/>
              </a:endParaRPr>
            </a:p>
          </p:txBody>
        </p:sp>
        <p:sp>
          <p:nvSpPr>
            <p:cNvPr id="35880" name="Rectangle 38"/>
            <p:cNvSpPr>
              <a:spLocks noChangeArrowheads="1"/>
            </p:cNvSpPr>
            <p:nvPr/>
          </p:nvSpPr>
          <p:spPr bwMode="auto">
            <a:xfrm>
              <a:off x="4006" y="2635"/>
              <a:ext cx="36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SHA</a:t>
              </a:r>
              <a:endParaRPr lang="en-GB" sz="2400">
                <a:latin typeface="Times" pitchFamily="18" charset="0"/>
              </a:endParaRPr>
            </a:p>
          </p:txBody>
        </p:sp>
        <p:sp>
          <p:nvSpPr>
            <p:cNvPr id="35881" name="Line 39"/>
            <p:cNvSpPr>
              <a:spLocks noChangeShapeType="1"/>
            </p:cNvSpPr>
            <p:nvPr/>
          </p:nvSpPr>
          <p:spPr bwMode="auto">
            <a:xfrm>
              <a:off x="426" y="3043"/>
              <a:ext cx="1241"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82" name="Line 40"/>
            <p:cNvSpPr>
              <a:spLocks noChangeShapeType="1"/>
            </p:cNvSpPr>
            <p:nvPr/>
          </p:nvSpPr>
          <p:spPr bwMode="auto">
            <a:xfrm>
              <a:off x="1640" y="3043"/>
              <a:ext cx="2265"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83" name="Line 41"/>
            <p:cNvSpPr>
              <a:spLocks noChangeShapeType="1"/>
            </p:cNvSpPr>
            <p:nvPr/>
          </p:nvSpPr>
          <p:spPr bwMode="auto">
            <a:xfrm>
              <a:off x="3890" y="3043"/>
              <a:ext cx="1836"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5854" name="Rectangle 42"/>
          <p:cNvSpPr>
            <a:spLocks noChangeArrowheads="1"/>
          </p:cNvSpPr>
          <p:nvPr/>
        </p:nvSpPr>
        <p:spPr bwMode="auto">
          <a:xfrm>
            <a:off x="1974850" y="1220788"/>
            <a:ext cx="13516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en-GB" sz="1800">
                <a:solidFill>
                  <a:schemeClr val="accent1"/>
                </a:solidFill>
              </a:rPr>
              <a:t>Figure 7.19</a:t>
            </a:r>
          </a:p>
        </p:txBody>
      </p:sp>
      <p:sp>
        <p:nvSpPr>
          <p:cNvPr id="319531" name="Rectangle 43"/>
          <p:cNvSpPr>
            <a:spLocks noChangeArrowheads="1"/>
          </p:cNvSpPr>
          <p:nvPr/>
        </p:nvSpPr>
        <p:spPr bwMode="auto">
          <a:xfrm>
            <a:off x="10382250" y="6405563"/>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400">
                <a:latin typeface="Times" pitchFamily="18" charset="0"/>
              </a:rPr>
              <a:t>*</a:t>
            </a:r>
          </a:p>
        </p:txBody>
      </p:sp>
    </p:spTree>
    <p:extLst>
      <p:ext uri="{BB962C8B-B14F-4D97-AF65-F5344CB8AC3E}">
        <p14:creationId xmlns:p14="http://schemas.microsoft.com/office/powerpoint/2010/main" val="24917110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19531"/>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531" grpId="0"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GB"/>
              <a:t>Summary</a:t>
            </a:r>
          </a:p>
        </p:txBody>
      </p:sp>
      <p:sp>
        <p:nvSpPr>
          <p:cNvPr id="36867" name="Rectangle 3"/>
          <p:cNvSpPr>
            <a:spLocks noGrp="1" noChangeArrowheads="1"/>
          </p:cNvSpPr>
          <p:nvPr>
            <p:ph type="body" idx="1"/>
          </p:nvPr>
        </p:nvSpPr>
        <p:spPr/>
        <p:txBody>
          <a:bodyPr/>
          <a:lstStyle/>
          <a:p>
            <a:r>
              <a:rPr lang="en-GB" sz="2800"/>
              <a:t>It </a:t>
            </a:r>
            <a:r>
              <a:rPr lang="en-GB" sz="2400"/>
              <a:t>is essential to protect the resources, communication channels and interfaces of distributed systems and applications against attacks.</a:t>
            </a:r>
          </a:p>
          <a:p>
            <a:r>
              <a:rPr lang="en-GB" sz="2400"/>
              <a:t>This is achieved by the use of access control mechanisms and secure channels. </a:t>
            </a:r>
          </a:p>
          <a:p>
            <a:r>
              <a:rPr lang="en-GB" sz="2400"/>
              <a:t>Public-key and secret-key cryptography provide the basis for authentication and for secure communication.</a:t>
            </a:r>
          </a:p>
          <a:p>
            <a:r>
              <a:rPr lang="en-GB" sz="2400"/>
              <a:t>Kerberos and SSL are widely-used system components that support secure and authenticated communication.</a:t>
            </a:r>
            <a:endParaRPr lang="en-GB" sz="2000"/>
          </a:p>
        </p:txBody>
      </p:sp>
      <p:sp>
        <p:nvSpPr>
          <p:cNvPr id="321540" name="Rectangle 4"/>
          <p:cNvSpPr>
            <a:spLocks noChangeArrowheads="1"/>
          </p:cNvSpPr>
          <p:nvPr/>
        </p:nvSpPr>
        <p:spPr bwMode="auto">
          <a:xfrm>
            <a:off x="10382250" y="6510338"/>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400">
                <a:latin typeface="Times" pitchFamily="18" charset="0"/>
              </a:rPr>
              <a:t>*</a:t>
            </a:r>
          </a:p>
        </p:txBody>
      </p:sp>
    </p:spTree>
    <p:extLst>
      <p:ext uri="{BB962C8B-B14F-4D97-AF65-F5344CB8AC3E}">
        <p14:creationId xmlns:p14="http://schemas.microsoft.com/office/powerpoint/2010/main" val="2872439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21540"/>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0" grpId="0"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a:t>Threats and forms of attack</a:t>
            </a:r>
          </a:p>
        </p:txBody>
      </p:sp>
      <p:sp>
        <p:nvSpPr>
          <p:cNvPr id="10243" name="Rectangle 3"/>
          <p:cNvSpPr>
            <a:spLocks noGrp="1" noChangeArrowheads="1"/>
          </p:cNvSpPr>
          <p:nvPr>
            <p:ph type="body" idx="1"/>
          </p:nvPr>
        </p:nvSpPr>
        <p:spPr/>
        <p:txBody>
          <a:bodyPr/>
          <a:lstStyle/>
          <a:p>
            <a:r>
              <a:rPr lang="en-GB" sz="2400"/>
              <a:t>Eavesdropping</a:t>
            </a:r>
          </a:p>
          <a:p>
            <a:pPr lvl="1"/>
            <a:r>
              <a:rPr lang="en-GB" sz="2000"/>
              <a:t>obtaining private or secret information</a:t>
            </a:r>
          </a:p>
          <a:p>
            <a:r>
              <a:rPr lang="en-GB" sz="2400"/>
              <a:t>Masquerading</a:t>
            </a:r>
          </a:p>
          <a:p>
            <a:pPr lvl="1"/>
            <a:r>
              <a:rPr lang="en-GB" sz="2000"/>
              <a:t>assuming the identity of another user/principal</a:t>
            </a:r>
          </a:p>
          <a:p>
            <a:r>
              <a:rPr lang="en-GB" sz="2400"/>
              <a:t>Message tampering</a:t>
            </a:r>
          </a:p>
          <a:p>
            <a:pPr lvl="1"/>
            <a:r>
              <a:rPr lang="en-GB" sz="2000"/>
              <a:t>altering the content of  messages in transit</a:t>
            </a:r>
          </a:p>
          <a:p>
            <a:pPr lvl="2"/>
            <a:r>
              <a:rPr lang="en-GB" sz="1800"/>
              <a:t>man in the middle attack (tampers with the secure channel mechanism)</a:t>
            </a:r>
          </a:p>
          <a:p>
            <a:r>
              <a:rPr lang="en-GB" sz="2400"/>
              <a:t>Replaying</a:t>
            </a:r>
          </a:p>
          <a:p>
            <a:pPr lvl="1"/>
            <a:r>
              <a:rPr lang="en-GB" sz="2000"/>
              <a:t>storing secure messages and sending them at a later date</a:t>
            </a:r>
          </a:p>
          <a:p>
            <a:r>
              <a:rPr lang="en-GB" sz="2400"/>
              <a:t>Denial of service</a:t>
            </a:r>
          </a:p>
          <a:p>
            <a:pPr lvl="1"/>
            <a:r>
              <a:rPr lang="en-GB" sz="2000"/>
              <a:t>flooding a channel or other resource, denying access to others</a:t>
            </a:r>
          </a:p>
          <a:p>
            <a:pPr lvl="1"/>
            <a:endParaRPr lang="en-GB"/>
          </a:p>
        </p:txBody>
      </p:sp>
      <p:sp>
        <p:nvSpPr>
          <p:cNvPr id="336900" name="Rectangle 4"/>
          <p:cNvSpPr>
            <a:spLocks noChangeArrowheads="1"/>
          </p:cNvSpPr>
          <p:nvPr/>
        </p:nvSpPr>
        <p:spPr bwMode="auto">
          <a:xfrm>
            <a:off x="10383838" y="6540500"/>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400">
                <a:latin typeface="Times" charset="0"/>
              </a:rPr>
              <a:t>*</a:t>
            </a:r>
          </a:p>
        </p:txBody>
      </p:sp>
    </p:spTree>
    <p:extLst>
      <p:ext uri="{BB962C8B-B14F-4D97-AF65-F5344CB8AC3E}">
        <p14:creationId xmlns:p14="http://schemas.microsoft.com/office/powerpoint/2010/main" val="32216162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36900"/>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00"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nSpc>
                <a:spcPct val="80000"/>
              </a:lnSpc>
            </a:pPr>
            <a:r>
              <a:rPr lang="en-GB" sz="3200"/>
              <a:t>Threats not defeated by secure channels</a:t>
            </a:r>
            <a:br>
              <a:rPr lang="en-GB" sz="3200"/>
            </a:br>
            <a:r>
              <a:rPr lang="en-GB" sz="3200"/>
              <a:t> or other cryptographic techniques</a:t>
            </a:r>
          </a:p>
        </p:txBody>
      </p:sp>
      <p:sp>
        <p:nvSpPr>
          <p:cNvPr id="11267" name="Rectangle 3"/>
          <p:cNvSpPr>
            <a:spLocks noGrp="1" noChangeArrowheads="1"/>
          </p:cNvSpPr>
          <p:nvPr>
            <p:ph type="body" idx="1"/>
          </p:nvPr>
        </p:nvSpPr>
        <p:spPr/>
        <p:txBody>
          <a:bodyPr/>
          <a:lstStyle/>
          <a:p>
            <a:r>
              <a:rPr lang="en-GB"/>
              <a:t>Denial of service attacks</a:t>
            </a:r>
          </a:p>
          <a:p>
            <a:pPr lvl="1"/>
            <a:r>
              <a:rPr lang="en-GB"/>
              <a:t>Deliberately excessive use of resources to the extent that they are not available to legitimate users</a:t>
            </a:r>
          </a:p>
          <a:p>
            <a:pPr marL="1085850" lvl="2"/>
            <a:r>
              <a:rPr lang="en-GB"/>
              <a:t>E.g. the Internet 'IP spoofing' attack, February 2000</a:t>
            </a:r>
          </a:p>
        </p:txBody>
      </p:sp>
      <p:sp>
        <p:nvSpPr>
          <p:cNvPr id="337924" name="Rectangle 4"/>
          <p:cNvSpPr>
            <a:spLocks noChangeArrowheads="1"/>
          </p:cNvSpPr>
          <p:nvPr/>
        </p:nvSpPr>
        <p:spPr bwMode="auto">
          <a:xfrm>
            <a:off x="10383838" y="6523038"/>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400">
                <a:latin typeface="Times" charset="0"/>
              </a:rPr>
              <a:t>*</a:t>
            </a:r>
          </a:p>
        </p:txBody>
      </p:sp>
    </p:spTree>
    <p:extLst>
      <p:ext uri="{BB962C8B-B14F-4D97-AF65-F5344CB8AC3E}">
        <p14:creationId xmlns:p14="http://schemas.microsoft.com/office/powerpoint/2010/main" val="31991695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37924"/>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4"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itchFamily="34" charset="0"/>
              </a:defRPr>
            </a:lvl1pPr>
            <a:lvl2pPr marL="742950" indent="-285750" eaLnBrk="0" hangingPunct="0">
              <a:defRPr sz="2800">
                <a:solidFill>
                  <a:schemeClr val="tx1"/>
                </a:solidFill>
                <a:latin typeface="Arial" pitchFamily="34" charset="0"/>
              </a:defRPr>
            </a:lvl2pPr>
            <a:lvl3pPr marL="1143000" indent="-228600" eaLnBrk="0" hangingPunct="0">
              <a:defRPr sz="2800">
                <a:solidFill>
                  <a:schemeClr val="tx1"/>
                </a:solidFill>
                <a:latin typeface="Arial" pitchFamily="34" charset="0"/>
              </a:defRPr>
            </a:lvl3pPr>
            <a:lvl4pPr marL="1600200" indent="-228600" eaLnBrk="0" hangingPunct="0">
              <a:defRPr sz="2800">
                <a:solidFill>
                  <a:schemeClr val="tx1"/>
                </a:solidFill>
                <a:latin typeface="Arial" pitchFamily="34" charset="0"/>
              </a:defRPr>
            </a:lvl4pPr>
            <a:lvl5pPr marL="2057400" indent="-228600" eaLnBrk="0" hangingPunct="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lgn="ctr" eaLnBrk="1" hangingPunct="1"/>
            <a:r>
              <a:rPr lang="en-US" sz="1400" dirty="0"/>
              <a:t>Copyright 2020 Clark Elliott</a:t>
            </a:r>
          </a:p>
        </p:txBody>
      </p:sp>
      <p:sp>
        <p:nvSpPr>
          <p:cNvPr id="12291" name="Rectangle 2"/>
          <p:cNvSpPr>
            <a:spLocks noGrp="1" noChangeArrowheads="1"/>
          </p:cNvSpPr>
          <p:nvPr>
            <p:ph type="title" idx="4294967295"/>
          </p:nvPr>
        </p:nvSpPr>
        <p:spPr/>
        <p:txBody>
          <a:bodyPr/>
          <a:lstStyle/>
          <a:p>
            <a:pPr eaLnBrk="1" hangingPunct="1"/>
            <a:r>
              <a:rPr lang="en-US" sz="3600">
                <a:solidFill>
                  <a:srgbClr val="FF0066"/>
                </a:solidFill>
              </a:rPr>
              <a:t>Crypto-proof threats continued…</a:t>
            </a:r>
          </a:p>
        </p:txBody>
      </p:sp>
      <p:sp>
        <p:nvSpPr>
          <p:cNvPr id="12292" name="Rectangle 3"/>
          <p:cNvSpPr>
            <a:spLocks noGrp="1" noChangeArrowheads="1"/>
          </p:cNvSpPr>
          <p:nvPr>
            <p:ph type="body" idx="4294967295"/>
          </p:nvPr>
        </p:nvSpPr>
        <p:spPr/>
        <p:txBody>
          <a:bodyPr/>
          <a:lstStyle/>
          <a:p>
            <a:r>
              <a:rPr lang="en-GB" sz="2800"/>
              <a:t>Trojan horses and other viruses</a:t>
            </a:r>
          </a:p>
          <a:p>
            <a:pPr lvl="1"/>
            <a:r>
              <a:rPr lang="en-GB" sz="2400"/>
              <a:t>Viruses can only enter computers when program code is imported.</a:t>
            </a:r>
          </a:p>
          <a:p>
            <a:pPr lvl="1"/>
            <a:r>
              <a:rPr lang="en-GB" sz="2400"/>
              <a:t>But users often require new programs, for example:</a:t>
            </a:r>
          </a:p>
          <a:p>
            <a:pPr lvl="2"/>
            <a:r>
              <a:rPr lang="en-GB" sz="2000"/>
              <a:t>New software installation</a:t>
            </a:r>
          </a:p>
          <a:p>
            <a:pPr lvl="2"/>
            <a:r>
              <a:rPr lang="en-GB" sz="2000"/>
              <a:t>Mobile code downloaded dynamically by existing software (e.g. Java applets)</a:t>
            </a:r>
          </a:p>
          <a:p>
            <a:pPr lvl="2"/>
            <a:r>
              <a:rPr lang="en-GB" sz="2000"/>
              <a:t>Accidental execution of programs transmitted surreptitiously</a:t>
            </a:r>
          </a:p>
          <a:p>
            <a:pPr lvl="1"/>
            <a:r>
              <a:rPr lang="en-GB" sz="2400"/>
              <a:t>Defences: code authentication (signed code), code validation (type checking, proof), sandboxing.</a:t>
            </a:r>
            <a:endParaRPr lang="en-US" sz="2400"/>
          </a:p>
        </p:txBody>
      </p:sp>
    </p:spTree>
    <p:extLst>
      <p:ext uri="{BB962C8B-B14F-4D97-AF65-F5344CB8AC3E}">
        <p14:creationId xmlns:p14="http://schemas.microsoft.com/office/powerpoint/2010/main" val="205063983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a:t>The February 2000 IP Spoofing DDoS attack</a:t>
            </a:r>
          </a:p>
        </p:txBody>
      </p:sp>
      <p:sp>
        <p:nvSpPr>
          <p:cNvPr id="13315" name="Rectangle 3"/>
          <p:cNvSpPr>
            <a:spLocks noChangeArrowheads="1"/>
          </p:cNvSpPr>
          <p:nvPr/>
        </p:nvSpPr>
        <p:spPr bwMode="auto">
          <a:xfrm>
            <a:off x="2690813" y="3106738"/>
            <a:ext cx="11112" cy="11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16" name="Rectangle 4"/>
          <p:cNvSpPr>
            <a:spLocks noChangeArrowheads="1"/>
          </p:cNvSpPr>
          <p:nvPr/>
        </p:nvSpPr>
        <p:spPr bwMode="auto">
          <a:xfrm>
            <a:off x="2690813" y="4400551"/>
            <a:ext cx="11112"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17" name="Rectangle 5"/>
          <p:cNvSpPr>
            <a:spLocks noChangeArrowheads="1"/>
          </p:cNvSpPr>
          <p:nvPr/>
        </p:nvSpPr>
        <p:spPr bwMode="auto">
          <a:xfrm>
            <a:off x="2690813" y="1824039"/>
            <a:ext cx="11112"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pic>
        <p:nvPicPr>
          <p:cNvPr id="1331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3300" y="3117851"/>
            <a:ext cx="38100"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4913" y="3117851"/>
            <a:ext cx="38100"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76525" y="3117851"/>
            <a:ext cx="52388"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9"/>
          <p:cNvGrpSpPr>
            <a:grpSpLocks/>
          </p:cNvGrpSpPr>
          <p:nvPr/>
        </p:nvGrpSpPr>
        <p:grpSpPr bwMode="auto">
          <a:xfrm>
            <a:off x="2136935" y="5311776"/>
            <a:ext cx="8461688" cy="1262063"/>
            <a:chOff x="418" y="3346"/>
            <a:chExt cx="5775" cy="795"/>
          </a:xfrm>
        </p:grpSpPr>
        <p:sp>
          <p:nvSpPr>
            <p:cNvPr id="13622" name="Rectangle 10"/>
            <p:cNvSpPr>
              <a:spLocks noChangeArrowheads="1"/>
            </p:cNvSpPr>
            <p:nvPr/>
          </p:nvSpPr>
          <p:spPr bwMode="auto">
            <a:xfrm>
              <a:off x="3234" y="3625"/>
              <a:ext cx="273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solidFill>
                    <a:srgbClr val="000000"/>
                  </a:solidFill>
                  <a:latin typeface="Times" charset="0"/>
                </a:rPr>
                <a:t> Echo request  |  source = x.x.x.x  | destination = </a:t>
              </a:r>
              <a:endParaRPr lang="en-GB" sz="2400">
                <a:latin typeface="Times" charset="0"/>
              </a:endParaRPr>
            </a:p>
          </p:txBody>
        </p:sp>
        <p:sp>
          <p:nvSpPr>
            <p:cNvPr id="13623" name="Rectangle 11"/>
            <p:cNvSpPr>
              <a:spLocks noChangeArrowheads="1"/>
            </p:cNvSpPr>
            <p:nvPr/>
          </p:nvSpPr>
          <p:spPr bwMode="auto">
            <a:xfrm>
              <a:off x="5726" y="3602"/>
              <a:ext cx="37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latin typeface="Times" charset="0"/>
                </a:rPr>
                <a:t>n.n.n.i</a:t>
              </a:r>
              <a:endParaRPr lang="en-GB" sz="2400">
                <a:latin typeface="Times" charset="0"/>
              </a:endParaRPr>
            </a:p>
          </p:txBody>
        </p:sp>
        <p:sp>
          <p:nvSpPr>
            <p:cNvPr id="13624" name="Rectangle 12"/>
            <p:cNvSpPr>
              <a:spLocks noChangeArrowheads="1"/>
            </p:cNvSpPr>
            <p:nvPr/>
          </p:nvSpPr>
          <p:spPr bwMode="auto">
            <a:xfrm>
              <a:off x="3229" y="3621"/>
              <a:ext cx="2864" cy="13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625" name="Rectangle 13"/>
            <p:cNvSpPr>
              <a:spLocks noChangeArrowheads="1"/>
            </p:cNvSpPr>
            <p:nvPr/>
          </p:nvSpPr>
          <p:spPr bwMode="auto">
            <a:xfrm>
              <a:off x="3234" y="3977"/>
              <a:ext cx="64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solidFill>
                    <a:srgbClr val="000000"/>
                  </a:solidFill>
                  <a:latin typeface="Times" charset="0"/>
                </a:rPr>
                <a:t> Echo reply</a:t>
              </a:r>
              <a:endParaRPr lang="en-GB" sz="2400">
                <a:latin typeface="Times" charset="0"/>
              </a:endParaRPr>
            </a:p>
          </p:txBody>
        </p:sp>
        <p:sp>
          <p:nvSpPr>
            <p:cNvPr id="13626" name="Rectangle 14"/>
            <p:cNvSpPr>
              <a:spLocks noChangeArrowheads="1"/>
            </p:cNvSpPr>
            <p:nvPr/>
          </p:nvSpPr>
          <p:spPr bwMode="auto">
            <a:xfrm>
              <a:off x="3823" y="3977"/>
              <a:ext cx="75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solidFill>
                    <a:srgbClr val="000000"/>
                  </a:solidFill>
                  <a:latin typeface="Times" charset="0"/>
                </a:rPr>
                <a:t>     | source = </a:t>
              </a:r>
              <a:endParaRPr lang="en-GB" sz="2400">
                <a:latin typeface="Times" charset="0"/>
              </a:endParaRPr>
            </a:p>
          </p:txBody>
        </p:sp>
        <p:sp>
          <p:nvSpPr>
            <p:cNvPr id="13627" name="Rectangle 15"/>
            <p:cNvSpPr>
              <a:spLocks noChangeArrowheads="1"/>
            </p:cNvSpPr>
            <p:nvPr/>
          </p:nvSpPr>
          <p:spPr bwMode="auto">
            <a:xfrm>
              <a:off x="4506" y="3976"/>
              <a:ext cx="55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latin typeface="Times" charset="0"/>
                </a:rPr>
                <a:t>n.n.n.i   | </a:t>
              </a:r>
              <a:endParaRPr lang="en-GB" sz="2400">
                <a:latin typeface="Times" charset="0"/>
              </a:endParaRPr>
            </a:p>
          </p:txBody>
        </p:sp>
        <p:sp>
          <p:nvSpPr>
            <p:cNvPr id="13628" name="Rectangle 16"/>
            <p:cNvSpPr>
              <a:spLocks noChangeArrowheads="1"/>
            </p:cNvSpPr>
            <p:nvPr/>
          </p:nvSpPr>
          <p:spPr bwMode="auto">
            <a:xfrm>
              <a:off x="5007" y="3977"/>
              <a:ext cx="11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solidFill>
                    <a:srgbClr val="000000"/>
                  </a:solidFill>
                  <a:latin typeface="Times" charset="0"/>
                </a:rPr>
                <a:t>destination = x.x.x.x </a:t>
              </a:r>
              <a:endParaRPr lang="en-GB" sz="2400">
                <a:latin typeface="Times" charset="0"/>
              </a:endParaRPr>
            </a:p>
          </p:txBody>
        </p:sp>
        <p:sp>
          <p:nvSpPr>
            <p:cNvPr id="13629" name="Rectangle 17"/>
            <p:cNvSpPr>
              <a:spLocks noChangeArrowheads="1"/>
            </p:cNvSpPr>
            <p:nvPr/>
          </p:nvSpPr>
          <p:spPr bwMode="auto">
            <a:xfrm>
              <a:off x="3229" y="3981"/>
              <a:ext cx="2864" cy="12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630" name="Rectangle 18"/>
            <p:cNvSpPr>
              <a:spLocks noChangeArrowheads="1"/>
            </p:cNvSpPr>
            <p:nvPr/>
          </p:nvSpPr>
          <p:spPr bwMode="auto">
            <a:xfrm>
              <a:off x="4268" y="3346"/>
              <a:ext cx="48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Untrue!</a:t>
              </a:r>
              <a:endParaRPr lang="en-GB" sz="2400"/>
            </a:p>
          </p:txBody>
        </p:sp>
        <p:sp>
          <p:nvSpPr>
            <p:cNvPr id="13631" name="Line 19"/>
            <p:cNvSpPr>
              <a:spLocks noChangeShapeType="1"/>
            </p:cNvSpPr>
            <p:nvPr/>
          </p:nvSpPr>
          <p:spPr bwMode="auto">
            <a:xfrm>
              <a:off x="4405" y="3461"/>
              <a:ext cx="16" cy="2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32" name="Rectangle 20"/>
            <p:cNvSpPr>
              <a:spLocks noChangeArrowheads="1"/>
            </p:cNvSpPr>
            <p:nvPr/>
          </p:nvSpPr>
          <p:spPr bwMode="auto">
            <a:xfrm>
              <a:off x="418" y="3446"/>
              <a:ext cx="273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eaLnBrk="0" hangingPunct="0"/>
              <a:r>
                <a:rPr lang="en-US" sz="1700" i="1">
                  <a:solidFill>
                    <a:srgbClr val="000000"/>
                  </a:solidFill>
                </a:rPr>
                <a:t>Compromised host on each local network</a:t>
              </a:r>
              <a:br>
                <a:rPr lang="en-US" sz="1700" i="1">
                  <a:solidFill>
                    <a:srgbClr val="000000"/>
                  </a:solidFill>
                </a:rPr>
              </a:br>
              <a:r>
                <a:rPr lang="en-US" sz="1700" i="1">
                  <a:solidFill>
                    <a:srgbClr val="000000"/>
                  </a:solidFill>
                </a:rPr>
                <a:t>sends repeatedly (for all i): </a:t>
              </a:r>
              <a:endParaRPr lang="en-GB" sz="1700">
                <a:solidFill>
                  <a:srgbClr val="000000"/>
                </a:solidFill>
                <a:latin typeface="C Helvetica Condensed" charset="0"/>
              </a:endParaRPr>
            </a:p>
          </p:txBody>
        </p:sp>
        <p:sp>
          <p:nvSpPr>
            <p:cNvPr id="13633" name="Rectangle 21"/>
            <p:cNvSpPr>
              <a:spLocks noChangeArrowheads="1"/>
            </p:cNvSpPr>
            <p:nvPr/>
          </p:nvSpPr>
          <p:spPr bwMode="auto">
            <a:xfrm>
              <a:off x="2337" y="3962"/>
              <a:ext cx="76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i="1">
                  <a:solidFill>
                    <a:srgbClr val="000000"/>
                  </a:solidFill>
                </a:rPr>
                <a:t>resulting in:</a:t>
              </a:r>
              <a:endParaRPr lang="en-GB" sz="2400" i="1"/>
            </a:p>
          </p:txBody>
        </p:sp>
      </p:grpSp>
      <p:sp>
        <p:nvSpPr>
          <p:cNvPr id="339990" name="Rectangle 22"/>
          <p:cNvSpPr>
            <a:spLocks noChangeArrowheads="1"/>
          </p:cNvSpPr>
          <p:nvPr/>
        </p:nvSpPr>
        <p:spPr bwMode="auto">
          <a:xfrm>
            <a:off x="10383838" y="6557963"/>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400">
                <a:latin typeface="Times" charset="0"/>
              </a:rPr>
              <a:t>*</a:t>
            </a:r>
          </a:p>
        </p:txBody>
      </p:sp>
      <p:grpSp>
        <p:nvGrpSpPr>
          <p:cNvPr id="13323" name="Group 23"/>
          <p:cNvGrpSpPr>
            <a:grpSpLocks/>
          </p:cNvGrpSpPr>
          <p:nvPr/>
        </p:nvGrpSpPr>
        <p:grpSpPr bwMode="auto">
          <a:xfrm>
            <a:off x="2043114" y="1401763"/>
            <a:ext cx="6100879" cy="3892550"/>
            <a:chOff x="354" y="883"/>
            <a:chExt cx="4164" cy="2452"/>
          </a:xfrm>
        </p:grpSpPr>
        <p:pic>
          <p:nvPicPr>
            <p:cNvPr id="13328" name="Picture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1" y="2779"/>
              <a:ext cx="26"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9"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9" y="2779"/>
              <a:ext cx="26"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0" name="Rectangle 26"/>
            <p:cNvSpPr>
              <a:spLocks noChangeArrowheads="1"/>
            </p:cNvSpPr>
            <p:nvPr/>
          </p:nvSpPr>
          <p:spPr bwMode="auto">
            <a:xfrm>
              <a:off x="658" y="2772"/>
              <a:ext cx="8" cy="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pic>
          <p:nvPicPr>
            <p:cNvPr id="13331" name="Picture 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7" y="2779"/>
              <a:ext cx="35"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2" name="Rectangle 28"/>
            <p:cNvSpPr>
              <a:spLocks noChangeArrowheads="1"/>
            </p:cNvSpPr>
            <p:nvPr/>
          </p:nvSpPr>
          <p:spPr bwMode="auto">
            <a:xfrm>
              <a:off x="3479" y="2599"/>
              <a:ext cx="9"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33" name="Rectangle 29"/>
            <p:cNvSpPr>
              <a:spLocks noChangeArrowheads="1"/>
            </p:cNvSpPr>
            <p:nvPr/>
          </p:nvSpPr>
          <p:spPr bwMode="auto">
            <a:xfrm>
              <a:off x="3471" y="1820"/>
              <a:ext cx="8"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34" name="Freeform 30"/>
            <p:cNvSpPr>
              <a:spLocks/>
            </p:cNvSpPr>
            <p:nvPr/>
          </p:nvSpPr>
          <p:spPr bwMode="auto">
            <a:xfrm>
              <a:off x="3479" y="1834"/>
              <a:ext cx="17" cy="15"/>
            </a:xfrm>
            <a:custGeom>
              <a:avLst/>
              <a:gdLst>
                <a:gd name="T0" fmla="*/ 0 w 17"/>
                <a:gd name="T1" fmla="*/ 15 h 15"/>
                <a:gd name="T2" fmla="*/ 17 w 17"/>
                <a:gd name="T3" fmla="*/ 15 h 15"/>
                <a:gd name="T4" fmla="*/ 9 w 17"/>
                <a:gd name="T5" fmla="*/ 0 h 15"/>
                <a:gd name="T6" fmla="*/ 0 w 17"/>
                <a:gd name="T7" fmla="*/ 0 h 15"/>
                <a:gd name="T8" fmla="*/ 0 w 17"/>
                <a:gd name="T9" fmla="*/ 15 h 15"/>
                <a:gd name="T10" fmla="*/ 0 60000 65536"/>
                <a:gd name="T11" fmla="*/ 0 60000 65536"/>
                <a:gd name="T12" fmla="*/ 0 60000 65536"/>
                <a:gd name="T13" fmla="*/ 0 60000 65536"/>
                <a:gd name="T14" fmla="*/ 0 60000 65536"/>
                <a:gd name="T15" fmla="*/ 0 w 17"/>
                <a:gd name="T16" fmla="*/ 0 h 15"/>
                <a:gd name="T17" fmla="*/ 17 w 17"/>
                <a:gd name="T18" fmla="*/ 15 h 15"/>
              </a:gdLst>
              <a:ahLst/>
              <a:cxnLst>
                <a:cxn ang="T10">
                  <a:pos x="T0" y="T1"/>
                </a:cxn>
                <a:cxn ang="T11">
                  <a:pos x="T2" y="T3"/>
                </a:cxn>
                <a:cxn ang="T12">
                  <a:pos x="T4" y="T5"/>
                </a:cxn>
                <a:cxn ang="T13">
                  <a:pos x="T6" y="T7"/>
                </a:cxn>
                <a:cxn ang="T14">
                  <a:pos x="T8" y="T9"/>
                </a:cxn>
              </a:cxnLst>
              <a:rect l="T15" t="T16" r="T17" b="T18"/>
              <a:pathLst>
                <a:path w="17" h="15">
                  <a:moveTo>
                    <a:pt x="0" y="15"/>
                  </a:moveTo>
                  <a:lnTo>
                    <a:pt x="17" y="15"/>
                  </a:lnTo>
                  <a:lnTo>
                    <a:pt x="9" y="0"/>
                  </a:lnTo>
                  <a:lnTo>
                    <a:pt x="0" y="0"/>
                  </a:lnTo>
                  <a:lnTo>
                    <a:pt x="0"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5" name="Freeform 31"/>
            <p:cNvSpPr>
              <a:spLocks/>
            </p:cNvSpPr>
            <p:nvPr/>
          </p:nvSpPr>
          <p:spPr bwMode="auto">
            <a:xfrm>
              <a:off x="3436" y="1834"/>
              <a:ext cx="43" cy="22"/>
            </a:xfrm>
            <a:custGeom>
              <a:avLst/>
              <a:gdLst>
                <a:gd name="T0" fmla="*/ 43 w 43"/>
                <a:gd name="T1" fmla="*/ 15 h 22"/>
                <a:gd name="T2" fmla="*/ 43 w 43"/>
                <a:gd name="T3" fmla="*/ 0 h 22"/>
                <a:gd name="T4" fmla="*/ 0 w 43"/>
                <a:gd name="T5" fmla="*/ 7 h 22"/>
                <a:gd name="T6" fmla="*/ 0 w 43"/>
                <a:gd name="T7" fmla="*/ 7 h 22"/>
                <a:gd name="T8" fmla="*/ 9 w 43"/>
                <a:gd name="T9" fmla="*/ 22 h 22"/>
                <a:gd name="T10" fmla="*/ 0 w 43"/>
                <a:gd name="T11" fmla="*/ 22 h 22"/>
                <a:gd name="T12" fmla="*/ 43 w 43"/>
                <a:gd name="T13" fmla="*/ 15 h 22"/>
                <a:gd name="T14" fmla="*/ 0 60000 65536"/>
                <a:gd name="T15" fmla="*/ 0 60000 65536"/>
                <a:gd name="T16" fmla="*/ 0 60000 65536"/>
                <a:gd name="T17" fmla="*/ 0 60000 65536"/>
                <a:gd name="T18" fmla="*/ 0 60000 65536"/>
                <a:gd name="T19" fmla="*/ 0 60000 65536"/>
                <a:gd name="T20" fmla="*/ 0 60000 65536"/>
                <a:gd name="T21" fmla="*/ 0 w 43"/>
                <a:gd name="T22" fmla="*/ 0 h 22"/>
                <a:gd name="T23" fmla="*/ 43 w 43"/>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22">
                  <a:moveTo>
                    <a:pt x="43" y="15"/>
                  </a:moveTo>
                  <a:lnTo>
                    <a:pt x="43" y="0"/>
                  </a:lnTo>
                  <a:lnTo>
                    <a:pt x="0" y="7"/>
                  </a:lnTo>
                  <a:lnTo>
                    <a:pt x="9" y="22"/>
                  </a:lnTo>
                  <a:lnTo>
                    <a:pt x="0" y="22"/>
                  </a:lnTo>
                  <a:lnTo>
                    <a:pt x="43"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6" name="Rectangle 32"/>
            <p:cNvSpPr>
              <a:spLocks noChangeArrowheads="1"/>
            </p:cNvSpPr>
            <p:nvPr/>
          </p:nvSpPr>
          <p:spPr bwMode="auto">
            <a:xfrm>
              <a:off x="3471" y="1798"/>
              <a:ext cx="8"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37" name="Line 33"/>
            <p:cNvSpPr>
              <a:spLocks noChangeShapeType="1"/>
            </p:cNvSpPr>
            <p:nvPr/>
          </p:nvSpPr>
          <p:spPr bwMode="auto">
            <a:xfrm flipV="1">
              <a:off x="2064" y="2736"/>
              <a:ext cx="423" cy="21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8" name="Line 34"/>
            <p:cNvSpPr>
              <a:spLocks noChangeShapeType="1"/>
            </p:cNvSpPr>
            <p:nvPr/>
          </p:nvSpPr>
          <p:spPr bwMode="auto">
            <a:xfrm flipV="1">
              <a:off x="2030" y="2101"/>
              <a:ext cx="440" cy="29"/>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9" name="Line 35"/>
            <p:cNvSpPr>
              <a:spLocks noChangeShapeType="1"/>
            </p:cNvSpPr>
            <p:nvPr/>
          </p:nvSpPr>
          <p:spPr bwMode="auto">
            <a:xfrm>
              <a:off x="2064" y="1322"/>
              <a:ext cx="414" cy="23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0" name="Freeform 36"/>
            <p:cNvSpPr>
              <a:spLocks/>
            </p:cNvSpPr>
            <p:nvPr/>
          </p:nvSpPr>
          <p:spPr bwMode="auto">
            <a:xfrm>
              <a:off x="804" y="1387"/>
              <a:ext cx="156" cy="65"/>
            </a:xfrm>
            <a:custGeom>
              <a:avLst/>
              <a:gdLst>
                <a:gd name="T0" fmla="*/ 156 w 156"/>
                <a:gd name="T1" fmla="*/ 0 h 65"/>
                <a:gd name="T2" fmla="*/ 156 w 156"/>
                <a:gd name="T3" fmla="*/ 50 h 65"/>
                <a:gd name="T4" fmla="*/ 0 w 156"/>
                <a:gd name="T5" fmla="*/ 50 h 65"/>
                <a:gd name="T6" fmla="*/ 0 w 156"/>
                <a:gd name="T7" fmla="*/ 65 h 65"/>
                <a:gd name="T8" fmla="*/ 0 60000 65536"/>
                <a:gd name="T9" fmla="*/ 0 60000 65536"/>
                <a:gd name="T10" fmla="*/ 0 60000 65536"/>
                <a:gd name="T11" fmla="*/ 0 60000 65536"/>
                <a:gd name="T12" fmla="*/ 0 w 156"/>
                <a:gd name="T13" fmla="*/ 0 h 65"/>
                <a:gd name="T14" fmla="*/ 156 w 156"/>
                <a:gd name="T15" fmla="*/ 65 h 65"/>
              </a:gdLst>
              <a:ahLst/>
              <a:cxnLst>
                <a:cxn ang="T8">
                  <a:pos x="T0" y="T1"/>
                </a:cxn>
                <a:cxn ang="T9">
                  <a:pos x="T2" y="T3"/>
                </a:cxn>
                <a:cxn ang="T10">
                  <a:pos x="T4" y="T5"/>
                </a:cxn>
                <a:cxn ang="T11">
                  <a:pos x="T6" y="T7"/>
                </a:cxn>
              </a:cxnLst>
              <a:rect l="T12" t="T13" r="T14" b="T15"/>
              <a:pathLst>
                <a:path w="156" h="65">
                  <a:moveTo>
                    <a:pt x="156" y="0"/>
                  </a:moveTo>
                  <a:lnTo>
                    <a:pt x="156" y="50"/>
                  </a:lnTo>
                  <a:lnTo>
                    <a:pt x="0" y="50"/>
                  </a:lnTo>
                  <a:lnTo>
                    <a:pt x="0" y="65"/>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41" name="Freeform 37"/>
            <p:cNvSpPr>
              <a:spLocks/>
            </p:cNvSpPr>
            <p:nvPr/>
          </p:nvSpPr>
          <p:spPr bwMode="auto">
            <a:xfrm>
              <a:off x="675" y="1380"/>
              <a:ext cx="276" cy="79"/>
            </a:xfrm>
            <a:custGeom>
              <a:avLst/>
              <a:gdLst>
                <a:gd name="T0" fmla="*/ 276 w 276"/>
                <a:gd name="T1" fmla="*/ 0 h 79"/>
                <a:gd name="T2" fmla="*/ 0 w 276"/>
                <a:gd name="T3" fmla="*/ 0 h 79"/>
                <a:gd name="T4" fmla="*/ 0 w 276"/>
                <a:gd name="T5" fmla="*/ 79 h 79"/>
                <a:gd name="T6" fmla="*/ 0 60000 65536"/>
                <a:gd name="T7" fmla="*/ 0 60000 65536"/>
                <a:gd name="T8" fmla="*/ 0 60000 65536"/>
                <a:gd name="T9" fmla="*/ 0 w 276"/>
                <a:gd name="T10" fmla="*/ 0 h 79"/>
                <a:gd name="T11" fmla="*/ 276 w 276"/>
                <a:gd name="T12" fmla="*/ 79 h 79"/>
              </a:gdLst>
              <a:ahLst/>
              <a:cxnLst>
                <a:cxn ang="T6">
                  <a:pos x="T0" y="T1"/>
                </a:cxn>
                <a:cxn ang="T7">
                  <a:pos x="T2" y="T3"/>
                </a:cxn>
                <a:cxn ang="T8">
                  <a:pos x="T4" y="T5"/>
                </a:cxn>
              </a:cxnLst>
              <a:rect l="T9" t="T10" r="T11" b="T12"/>
              <a:pathLst>
                <a:path w="276" h="79">
                  <a:moveTo>
                    <a:pt x="276" y="0"/>
                  </a:moveTo>
                  <a:lnTo>
                    <a:pt x="0" y="0"/>
                  </a:lnTo>
                  <a:lnTo>
                    <a:pt x="0" y="79"/>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42" name="Freeform 38"/>
            <p:cNvSpPr>
              <a:spLocks/>
            </p:cNvSpPr>
            <p:nvPr/>
          </p:nvSpPr>
          <p:spPr bwMode="auto">
            <a:xfrm>
              <a:off x="528" y="1365"/>
              <a:ext cx="414" cy="94"/>
            </a:xfrm>
            <a:custGeom>
              <a:avLst/>
              <a:gdLst>
                <a:gd name="T0" fmla="*/ 414 w 414"/>
                <a:gd name="T1" fmla="*/ 0 h 94"/>
                <a:gd name="T2" fmla="*/ 0 w 414"/>
                <a:gd name="T3" fmla="*/ 0 h 94"/>
                <a:gd name="T4" fmla="*/ 0 w 414"/>
                <a:gd name="T5" fmla="*/ 94 h 94"/>
                <a:gd name="T6" fmla="*/ 0 60000 65536"/>
                <a:gd name="T7" fmla="*/ 0 60000 65536"/>
                <a:gd name="T8" fmla="*/ 0 60000 65536"/>
                <a:gd name="T9" fmla="*/ 0 w 414"/>
                <a:gd name="T10" fmla="*/ 0 h 94"/>
                <a:gd name="T11" fmla="*/ 414 w 414"/>
                <a:gd name="T12" fmla="*/ 94 h 94"/>
              </a:gdLst>
              <a:ahLst/>
              <a:cxnLst>
                <a:cxn ang="T6">
                  <a:pos x="T0" y="T1"/>
                </a:cxn>
                <a:cxn ang="T7">
                  <a:pos x="T2" y="T3"/>
                </a:cxn>
                <a:cxn ang="T8">
                  <a:pos x="T4" y="T5"/>
                </a:cxn>
              </a:cxnLst>
              <a:rect l="T9" t="T10" r="T11" b="T12"/>
              <a:pathLst>
                <a:path w="414" h="94">
                  <a:moveTo>
                    <a:pt x="414" y="0"/>
                  </a:moveTo>
                  <a:lnTo>
                    <a:pt x="0" y="0"/>
                  </a:lnTo>
                  <a:lnTo>
                    <a:pt x="0" y="94"/>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43" name="Freeform 39"/>
            <p:cNvSpPr>
              <a:spLocks/>
            </p:cNvSpPr>
            <p:nvPr/>
          </p:nvSpPr>
          <p:spPr bwMode="auto">
            <a:xfrm>
              <a:off x="804" y="1185"/>
              <a:ext cx="156" cy="72"/>
            </a:xfrm>
            <a:custGeom>
              <a:avLst/>
              <a:gdLst>
                <a:gd name="T0" fmla="*/ 156 w 156"/>
                <a:gd name="T1" fmla="*/ 72 h 72"/>
                <a:gd name="T2" fmla="*/ 156 w 156"/>
                <a:gd name="T3" fmla="*/ 22 h 72"/>
                <a:gd name="T4" fmla="*/ 0 w 156"/>
                <a:gd name="T5" fmla="*/ 22 h 72"/>
                <a:gd name="T6" fmla="*/ 0 w 156"/>
                <a:gd name="T7" fmla="*/ 0 h 72"/>
                <a:gd name="T8" fmla="*/ 0 60000 65536"/>
                <a:gd name="T9" fmla="*/ 0 60000 65536"/>
                <a:gd name="T10" fmla="*/ 0 60000 65536"/>
                <a:gd name="T11" fmla="*/ 0 60000 65536"/>
                <a:gd name="T12" fmla="*/ 0 w 156"/>
                <a:gd name="T13" fmla="*/ 0 h 72"/>
                <a:gd name="T14" fmla="*/ 156 w 156"/>
                <a:gd name="T15" fmla="*/ 72 h 72"/>
              </a:gdLst>
              <a:ahLst/>
              <a:cxnLst>
                <a:cxn ang="T8">
                  <a:pos x="T0" y="T1"/>
                </a:cxn>
                <a:cxn ang="T9">
                  <a:pos x="T2" y="T3"/>
                </a:cxn>
                <a:cxn ang="T10">
                  <a:pos x="T4" y="T5"/>
                </a:cxn>
                <a:cxn ang="T11">
                  <a:pos x="T6" y="T7"/>
                </a:cxn>
              </a:cxnLst>
              <a:rect l="T12" t="T13" r="T14" b="T15"/>
              <a:pathLst>
                <a:path w="156" h="72">
                  <a:moveTo>
                    <a:pt x="156" y="72"/>
                  </a:moveTo>
                  <a:lnTo>
                    <a:pt x="156" y="22"/>
                  </a:lnTo>
                  <a:lnTo>
                    <a:pt x="0" y="22"/>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44" name="Freeform 40"/>
            <p:cNvSpPr>
              <a:spLocks/>
            </p:cNvSpPr>
            <p:nvPr/>
          </p:nvSpPr>
          <p:spPr bwMode="auto">
            <a:xfrm>
              <a:off x="675" y="1178"/>
              <a:ext cx="276" cy="86"/>
            </a:xfrm>
            <a:custGeom>
              <a:avLst/>
              <a:gdLst>
                <a:gd name="T0" fmla="*/ 276 w 276"/>
                <a:gd name="T1" fmla="*/ 86 h 86"/>
                <a:gd name="T2" fmla="*/ 0 w 276"/>
                <a:gd name="T3" fmla="*/ 86 h 86"/>
                <a:gd name="T4" fmla="*/ 0 w 276"/>
                <a:gd name="T5" fmla="*/ 0 h 86"/>
                <a:gd name="T6" fmla="*/ 0 60000 65536"/>
                <a:gd name="T7" fmla="*/ 0 60000 65536"/>
                <a:gd name="T8" fmla="*/ 0 60000 65536"/>
                <a:gd name="T9" fmla="*/ 0 w 276"/>
                <a:gd name="T10" fmla="*/ 0 h 86"/>
                <a:gd name="T11" fmla="*/ 276 w 276"/>
                <a:gd name="T12" fmla="*/ 86 h 86"/>
              </a:gdLst>
              <a:ahLst/>
              <a:cxnLst>
                <a:cxn ang="T6">
                  <a:pos x="T0" y="T1"/>
                </a:cxn>
                <a:cxn ang="T7">
                  <a:pos x="T2" y="T3"/>
                </a:cxn>
                <a:cxn ang="T8">
                  <a:pos x="T4" y="T5"/>
                </a:cxn>
              </a:cxnLst>
              <a:rect l="T9" t="T10" r="T11" b="T12"/>
              <a:pathLst>
                <a:path w="276" h="86">
                  <a:moveTo>
                    <a:pt x="276" y="86"/>
                  </a:moveTo>
                  <a:lnTo>
                    <a:pt x="0" y="86"/>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45" name="Freeform 41"/>
            <p:cNvSpPr>
              <a:spLocks/>
            </p:cNvSpPr>
            <p:nvPr/>
          </p:nvSpPr>
          <p:spPr bwMode="auto">
            <a:xfrm>
              <a:off x="528" y="1178"/>
              <a:ext cx="414" cy="101"/>
            </a:xfrm>
            <a:custGeom>
              <a:avLst/>
              <a:gdLst>
                <a:gd name="T0" fmla="*/ 414 w 414"/>
                <a:gd name="T1" fmla="*/ 101 h 101"/>
                <a:gd name="T2" fmla="*/ 0 w 414"/>
                <a:gd name="T3" fmla="*/ 101 h 101"/>
                <a:gd name="T4" fmla="*/ 0 w 414"/>
                <a:gd name="T5" fmla="*/ 0 h 101"/>
                <a:gd name="T6" fmla="*/ 0 60000 65536"/>
                <a:gd name="T7" fmla="*/ 0 60000 65536"/>
                <a:gd name="T8" fmla="*/ 0 60000 65536"/>
                <a:gd name="T9" fmla="*/ 0 w 414"/>
                <a:gd name="T10" fmla="*/ 0 h 101"/>
                <a:gd name="T11" fmla="*/ 414 w 414"/>
                <a:gd name="T12" fmla="*/ 101 h 101"/>
              </a:gdLst>
              <a:ahLst/>
              <a:cxnLst>
                <a:cxn ang="T6">
                  <a:pos x="T0" y="T1"/>
                </a:cxn>
                <a:cxn ang="T7">
                  <a:pos x="T2" y="T3"/>
                </a:cxn>
                <a:cxn ang="T8">
                  <a:pos x="T4" y="T5"/>
                </a:cxn>
              </a:cxnLst>
              <a:rect l="T9" t="T10" r="T11" b="T12"/>
              <a:pathLst>
                <a:path w="414" h="101">
                  <a:moveTo>
                    <a:pt x="414" y="101"/>
                  </a:moveTo>
                  <a:lnTo>
                    <a:pt x="0" y="101"/>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46" name="Line 42"/>
            <p:cNvSpPr>
              <a:spLocks noChangeShapeType="1"/>
            </p:cNvSpPr>
            <p:nvPr/>
          </p:nvSpPr>
          <p:spPr bwMode="auto">
            <a:xfrm>
              <a:off x="1141" y="1322"/>
              <a:ext cx="500"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7" name="Rectangle 43"/>
            <p:cNvSpPr>
              <a:spLocks noChangeArrowheads="1"/>
            </p:cNvSpPr>
            <p:nvPr/>
          </p:nvSpPr>
          <p:spPr bwMode="auto">
            <a:xfrm>
              <a:off x="1633" y="1257"/>
              <a:ext cx="112" cy="130"/>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48" name="Rectangle 44"/>
            <p:cNvSpPr>
              <a:spLocks noChangeArrowheads="1"/>
            </p:cNvSpPr>
            <p:nvPr/>
          </p:nvSpPr>
          <p:spPr bwMode="auto">
            <a:xfrm>
              <a:off x="1633" y="1257"/>
              <a:ext cx="121" cy="137"/>
            </a:xfrm>
            <a:prstGeom prst="rect">
              <a:avLst/>
            </a:prstGeom>
            <a:noFill/>
            <a:ln w="14288">
              <a:solidFill>
                <a:srgbClr val="B3B3B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49" name="AutoShape 45"/>
            <p:cNvSpPr>
              <a:spLocks noChangeArrowheads="1"/>
            </p:cNvSpPr>
            <p:nvPr/>
          </p:nvSpPr>
          <p:spPr bwMode="auto">
            <a:xfrm>
              <a:off x="373" y="1069"/>
              <a:ext cx="1320" cy="643"/>
            </a:xfrm>
            <a:prstGeom prst="roundRect">
              <a:avLst>
                <a:gd name="adj" fmla="val 20218"/>
              </a:avLst>
            </a:prstGeom>
            <a:noFill/>
            <a:ln w="26988">
              <a:solidFill>
                <a:srgbClr val="D9D9D9"/>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50" name="Line 46"/>
            <p:cNvSpPr>
              <a:spLocks noChangeShapeType="1"/>
            </p:cNvSpPr>
            <p:nvPr/>
          </p:nvSpPr>
          <p:spPr bwMode="auto">
            <a:xfrm>
              <a:off x="1745" y="1322"/>
              <a:ext cx="319"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51" name="Freeform 47"/>
            <p:cNvSpPr>
              <a:spLocks/>
            </p:cNvSpPr>
            <p:nvPr/>
          </p:nvSpPr>
          <p:spPr bwMode="auto">
            <a:xfrm>
              <a:off x="2332" y="1199"/>
              <a:ext cx="871" cy="2049"/>
            </a:xfrm>
            <a:custGeom>
              <a:avLst/>
              <a:gdLst>
                <a:gd name="T0" fmla="*/ 845 w 871"/>
                <a:gd name="T1" fmla="*/ 484 h 2049"/>
                <a:gd name="T2" fmla="*/ 828 w 871"/>
                <a:gd name="T3" fmla="*/ 361 h 2049"/>
                <a:gd name="T4" fmla="*/ 785 w 871"/>
                <a:gd name="T5" fmla="*/ 224 h 2049"/>
                <a:gd name="T6" fmla="*/ 750 w 871"/>
                <a:gd name="T7" fmla="*/ 166 h 2049"/>
                <a:gd name="T8" fmla="*/ 733 w 871"/>
                <a:gd name="T9" fmla="*/ 145 h 2049"/>
                <a:gd name="T10" fmla="*/ 699 w 871"/>
                <a:gd name="T11" fmla="*/ 159 h 2049"/>
                <a:gd name="T12" fmla="*/ 664 w 871"/>
                <a:gd name="T13" fmla="*/ 145 h 2049"/>
                <a:gd name="T14" fmla="*/ 612 w 871"/>
                <a:gd name="T15" fmla="*/ 145 h 2049"/>
                <a:gd name="T16" fmla="*/ 543 w 871"/>
                <a:gd name="T17" fmla="*/ 173 h 2049"/>
                <a:gd name="T18" fmla="*/ 483 w 871"/>
                <a:gd name="T19" fmla="*/ 195 h 2049"/>
                <a:gd name="T20" fmla="*/ 414 w 871"/>
                <a:gd name="T21" fmla="*/ 202 h 2049"/>
                <a:gd name="T22" fmla="*/ 379 w 871"/>
                <a:gd name="T23" fmla="*/ 123 h 2049"/>
                <a:gd name="T24" fmla="*/ 345 w 871"/>
                <a:gd name="T25" fmla="*/ 44 h 2049"/>
                <a:gd name="T26" fmla="*/ 302 w 871"/>
                <a:gd name="T27" fmla="*/ 15 h 2049"/>
                <a:gd name="T28" fmla="*/ 250 w 871"/>
                <a:gd name="T29" fmla="*/ 0 h 2049"/>
                <a:gd name="T30" fmla="*/ 207 w 871"/>
                <a:gd name="T31" fmla="*/ 22 h 2049"/>
                <a:gd name="T32" fmla="*/ 172 w 871"/>
                <a:gd name="T33" fmla="*/ 80 h 2049"/>
                <a:gd name="T34" fmla="*/ 146 w 871"/>
                <a:gd name="T35" fmla="*/ 137 h 2049"/>
                <a:gd name="T36" fmla="*/ 112 w 871"/>
                <a:gd name="T37" fmla="*/ 195 h 2049"/>
                <a:gd name="T38" fmla="*/ 69 w 871"/>
                <a:gd name="T39" fmla="*/ 361 h 2049"/>
                <a:gd name="T40" fmla="*/ 17 w 871"/>
                <a:gd name="T41" fmla="*/ 657 h 2049"/>
                <a:gd name="T42" fmla="*/ 8 w 871"/>
                <a:gd name="T43" fmla="*/ 1018 h 2049"/>
                <a:gd name="T44" fmla="*/ 0 w 871"/>
                <a:gd name="T45" fmla="*/ 1248 h 2049"/>
                <a:gd name="T46" fmla="*/ 17 w 871"/>
                <a:gd name="T47" fmla="*/ 1458 h 2049"/>
                <a:gd name="T48" fmla="*/ 34 w 871"/>
                <a:gd name="T49" fmla="*/ 1797 h 2049"/>
                <a:gd name="T50" fmla="*/ 86 w 871"/>
                <a:gd name="T51" fmla="*/ 1970 h 2049"/>
                <a:gd name="T52" fmla="*/ 120 w 871"/>
                <a:gd name="T53" fmla="*/ 2035 h 2049"/>
                <a:gd name="T54" fmla="*/ 138 w 871"/>
                <a:gd name="T55" fmla="*/ 2049 h 2049"/>
                <a:gd name="T56" fmla="*/ 207 w 871"/>
                <a:gd name="T57" fmla="*/ 2013 h 2049"/>
                <a:gd name="T58" fmla="*/ 267 w 871"/>
                <a:gd name="T59" fmla="*/ 1977 h 2049"/>
                <a:gd name="T60" fmla="*/ 327 w 871"/>
                <a:gd name="T61" fmla="*/ 1934 h 2049"/>
                <a:gd name="T62" fmla="*/ 379 w 871"/>
                <a:gd name="T63" fmla="*/ 1890 h 2049"/>
                <a:gd name="T64" fmla="*/ 440 w 871"/>
                <a:gd name="T65" fmla="*/ 1890 h 2049"/>
                <a:gd name="T66" fmla="*/ 491 w 871"/>
                <a:gd name="T67" fmla="*/ 1890 h 2049"/>
                <a:gd name="T68" fmla="*/ 535 w 871"/>
                <a:gd name="T69" fmla="*/ 1919 h 2049"/>
                <a:gd name="T70" fmla="*/ 578 w 871"/>
                <a:gd name="T71" fmla="*/ 1955 h 2049"/>
                <a:gd name="T72" fmla="*/ 621 w 871"/>
                <a:gd name="T73" fmla="*/ 1977 h 2049"/>
                <a:gd name="T74" fmla="*/ 664 w 871"/>
                <a:gd name="T75" fmla="*/ 1999 h 2049"/>
                <a:gd name="T76" fmla="*/ 699 w 871"/>
                <a:gd name="T77" fmla="*/ 1999 h 2049"/>
                <a:gd name="T78" fmla="*/ 742 w 871"/>
                <a:gd name="T79" fmla="*/ 1991 h 2049"/>
                <a:gd name="T80" fmla="*/ 768 w 871"/>
                <a:gd name="T81" fmla="*/ 1941 h 2049"/>
                <a:gd name="T82" fmla="*/ 793 w 871"/>
                <a:gd name="T83" fmla="*/ 1883 h 2049"/>
                <a:gd name="T84" fmla="*/ 802 w 871"/>
                <a:gd name="T85" fmla="*/ 1847 h 2049"/>
                <a:gd name="T86" fmla="*/ 811 w 871"/>
                <a:gd name="T87" fmla="*/ 1789 h 2049"/>
                <a:gd name="T88" fmla="*/ 837 w 871"/>
                <a:gd name="T89" fmla="*/ 1609 h 2049"/>
                <a:gd name="T90" fmla="*/ 854 w 871"/>
                <a:gd name="T91" fmla="*/ 1378 h 2049"/>
                <a:gd name="T92" fmla="*/ 862 w 871"/>
                <a:gd name="T93" fmla="*/ 1183 h 2049"/>
                <a:gd name="T94" fmla="*/ 871 w 871"/>
                <a:gd name="T95" fmla="*/ 1010 h 2049"/>
                <a:gd name="T96" fmla="*/ 862 w 871"/>
                <a:gd name="T97" fmla="*/ 808 h 2049"/>
                <a:gd name="T98" fmla="*/ 854 w 871"/>
                <a:gd name="T99" fmla="*/ 606 h 2049"/>
                <a:gd name="T100" fmla="*/ 845 w 871"/>
                <a:gd name="T101" fmla="*/ 484 h 2049"/>
                <a:gd name="T102" fmla="*/ 845 w 871"/>
                <a:gd name="T103" fmla="*/ 484 h 204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71"/>
                <a:gd name="T157" fmla="*/ 0 h 2049"/>
                <a:gd name="T158" fmla="*/ 871 w 871"/>
                <a:gd name="T159" fmla="*/ 2049 h 204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71" h="2049">
                  <a:moveTo>
                    <a:pt x="845" y="484"/>
                  </a:moveTo>
                  <a:lnTo>
                    <a:pt x="828" y="361"/>
                  </a:lnTo>
                  <a:lnTo>
                    <a:pt x="785" y="224"/>
                  </a:lnTo>
                  <a:lnTo>
                    <a:pt x="750" y="166"/>
                  </a:lnTo>
                  <a:lnTo>
                    <a:pt x="733" y="145"/>
                  </a:lnTo>
                  <a:lnTo>
                    <a:pt x="699" y="159"/>
                  </a:lnTo>
                  <a:lnTo>
                    <a:pt x="664" y="145"/>
                  </a:lnTo>
                  <a:lnTo>
                    <a:pt x="612" y="145"/>
                  </a:lnTo>
                  <a:lnTo>
                    <a:pt x="543" y="173"/>
                  </a:lnTo>
                  <a:lnTo>
                    <a:pt x="483" y="195"/>
                  </a:lnTo>
                  <a:lnTo>
                    <a:pt x="414" y="202"/>
                  </a:lnTo>
                  <a:lnTo>
                    <a:pt x="379" y="123"/>
                  </a:lnTo>
                  <a:lnTo>
                    <a:pt x="345" y="44"/>
                  </a:lnTo>
                  <a:lnTo>
                    <a:pt x="302" y="15"/>
                  </a:lnTo>
                  <a:lnTo>
                    <a:pt x="250" y="0"/>
                  </a:lnTo>
                  <a:lnTo>
                    <a:pt x="207" y="22"/>
                  </a:lnTo>
                  <a:lnTo>
                    <a:pt x="172" y="80"/>
                  </a:lnTo>
                  <a:lnTo>
                    <a:pt x="146" y="137"/>
                  </a:lnTo>
                  <a:lnTo>
                    <a:pt x="112" y="195"/>
                  </a:lnTo>
                  <a:lnTo>
                    <a:pt x="69" y="361"/>
                  </a:lnTo>
                  <a:lnTo>
                    <a:pt x="17" y="657"/>
                  </a:lnTo>
                  <a:lnTo>
                    <a:pt x="8" y="1018"/>
                  </a:lnTo>
                  <a:lnTo>
                    <a:pt x="0" y="1248"/>
                  </a:lnTo>
                  <a:lnTo>
                    <a:pt x="17" y="1458"/>
                  </a:lnTo>
                  <a:lnTo>
                    <a:pt x="34" y="1797"/>
                  </a:lnTo>
                  <a:lnTo>
                    <a:pt x="86" y="1970"/>
                  </a:lnTo>
                  <a:lnTo>
                    <a:pt x="120" y="2035"/>
                  </a:lnTo>
                  <a:lnTo>
                    <a:pt x="138" y="2049"/>
                  </a:lnTo>
                  <a:lnTo>
                    <a:pt x="207" y="2013"/>
                  </a:lnTo>
                  <a:lnTo>
                    <a:pt x="267" y="1977"/>
                  </a:lnTo>
                  <a:lnTo>
                    <a:pt x="327" y="1934"/>
                  </a:lnTo>
                  <a:lnTo>
                    <a:pt x="379" y="1890"/>
                  </a:lnTo>
                  <a:lnTo>
                    <a:pt x="440" y="1890"/>
                  </a:lnTo>
                  <a:lnTo>
                    <a:pt x="491" y="1890"/>
                  </a:lnTo>
                  <a:lnTo>
                    <a:pt x="535" y="1919"/>
                  </a:lnTo>
                  <a:lnTo>
                    <a:pt x="578" y="1955"/>
                  </a:lnTo>
                  <a:lnTo>
                    <a:pt x="621" y="1977"/>
                  </a:lnTo>
                  <a:lnTo>
                    <a:pt x="664" y="1999"/>
                  </a:lnTo>
                  <a:lnTo>
                    <a:pt x="699" y="1999"/>
                  </a:lnTo>
                  <a:lnTo>
                    <a:pt x="742" y="1991"/>
                  </a:lnTo>
                  <a:lnTo>
                    <a:pt x="768" y="1941"/>
                  </a:lnTo>
                  <a:lnTo>
                    <a:pt x="793" y="1883"/>
                  </a:lnTo>
                  <a:lnTo>
                    <a:pt x="802" y="1847"/>
                  </a:lnTo>
                  <a:lnTo>
                    <a:pt x="811" y="1789"/>
                  </a:lnTo>
                  <a:lnTo>
                    <a:pt x="837" y="1609"/>
                  </a:lnTo>
                  <a:lnTo>
                    <a:pt x="854" y="1378"/>
                  </a:lnTo>
                  <a:lnTo>
                    <a:pt x="862" y="1183"/>
                  </a:lnTo>
                  <a:lnTo>
                    <a:pt x="871" y="1010"/>
                  </a:lnTo>
                  <a:lnTo>
                    <a:pt x="862" y="808"/>
                  </a:lnTo>
                  <a:lnTo>
                    <a:pt x="854" y="606"/>
                  </a:lnTo>
                  <a:lnTo>
                    <a:pt x="845" y="484"/>
                  </a:lnTo>
                  <a:close/>
                </a:path>
              </a:pathLst>
            </a:custGeom>
            <a:solidFill>
              <a:srgbClr val="D9D9D9"/>
            </a:solidFill>
            <a:ln w="14288">
              <a:solidFill>
                <a:srgbClr val="D9D9D9"/>
              </a:solidFill>
              <a:round/>
              <a:headEnd/>
              <a:tailEnd/>
            </a:ln>
          </p:spPr>
          <p:txBody>
            <a:bodyPr/>
            <a:lstStyle/>
            <a:p>
              <a:endParaRPr lang="en-US"/>
            </a:p>
          </p:txBody>
        </p:sp>
        <p:sp>
          <p:nvSpPr>
            <p:cNvPr id="13352" name="Rectangle 48"/>
            <p:cNvSpPr>
              <a:spLocks noChangeArrowheads="1"/>
            </p:cNvSpPr>
            <p:nvPr/>
          </p:nvSpPr>
          <p:spPr bwMode="auto">
            <a:xfrm>
              <a:off x="2543" y="2199"/>
              <a:ext cx="56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Internet</a:t>
              </a:r>
              <a:endParaRPr lang="en-GB" sz="2400">
                <a:latin typeface="Times" charset="0"/>
              </a:endParaRPr>
            </a:p>
          </p:txBody>
        </p:sp>
        <p:sp>
          <p:nvSpPr>
            <p:cNvPr id="13353" name="Rectangle 49"/>
            <p:cNvSpPr>
              <a:spLocks noChangeArrowheads="1"/>
            </p:cNvSpPr>
            <p:nvPr/>
          </p:nvSpPr>
          <p:spPr bwMode="auto">
            <a:xfrm>
              <a:off x="354" y="883"/>
              <a:ext cx="123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800">
                  <a:solidFill>
                    <a:srgbClr val="000000"/>
                  </a:solidFill>
                </a:rPr>
                <a:t>Campus intranets</a:t>
              </a:r>
              <a:endParaRPr lang="en-GB" sz="2400"/>
            </a:p>
          </p:txBody>
        </p:sp>
        <p:sp>
          <p:nvSpPr>
            <p:cNvPr id="13354" name="Line 50"/>
            <p:cNvSpPr>
              <a:spLocks noChangeShapeType="1"/>
            </p:cNvSpPr>
            <p:nvPr/>
          </p:nvSpPr>
          <p:spPr bwMode="auto">
            <a:xfrm flipV="1">
              <a:off x="1719" y="1120"/>
              <a:ext cx="60" cy="15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55" name="Freeform 51"/>
            <p:cNvSpPr>
              <a:spLocks/>
            </p:cNvSpPr>
            <p:nvPr/>
          </p:nvSpPr>
          <p:spPr bwMode="auto">
            <a:xfrm>
              <a:off x="485" y="1178"/>
              <a:ext cx="17" cy="21"/>
            </a:xfrm>
            <a:custGeom>
              <a:avLst/>
              <a:gdLst>
                <a:gd name="T0" fmla="*/ 17 w 17"/>
                <a:gd name="T1" fmla="*/ 0 h 21"/>
                <a:gd name="T2" fmla="*/ 0 w 17"/>
                <a:gd name="T3" fmla="*/ 0 h 21"/>
                <a:gd name="T4" fmla="*/ 0 w 17"/>
                <a:gd name="T5" fmla="*/ 21 h 21"/>
                <a:gd name="T6" fmla="*/ 0 60000 65536"/>
                <a:gd name="T7" fmla="*/ 0 60000 65536"/>
                <a:gd name="T8" fmla="*/ 0 60000 65536"/>
                <a:gd name="T9" fmla="*/ 0 w 17"/>
                <a:gd name="T10" fmla="*/ 0 h 21"/>
                <a:gd name="T11" fmla="*/ 17 w 17"/>
                <a:gd name="T12" fmla="*/ 21 h 21"/>
              </a:gdLst>
              <a:ahLst/>
              <a:cxnLst>
                <a:cxn ang="T6">
                  <a:pos x="T0" y="T1"/>
                </a:cxn>
                <a:cxn ang="T7">
                  <a:pos x="T2" y="T3"/>
                </a:cxn>
                <a:cxn ang="T8">
                  <a:pos x="T4" y="T5"/>
                </a:cxn>
              </a:cxnLst>
              <a:rect l="T9" t="T10" r="T11" b="T12"/>
              <a:pathLst>
                <a:path w="17" h="21">
                  <a:moveTo>
                    <a:pt x="17" y="0"/>
                  </a:moveTo>
                  <a:lnTo>
                    <a:pt x="0" y="0"/>
                  </a:lnTo>
                  <a:lnTo>
                    <a:pt x="0" y="21"/>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56" name="AutoShape 52"/>
            <p:cNvSpPr>
              <a:spLocks noChangeArrowheads="1"/>
            </p:cNvSpPr>
            <p:nvPr/>
          </p:nvSpPr>
          <p:spPr bwMode="auto">
            <a:xfrm>
              <a:off x="502" y="1149"/>
              <a:ext cx="44" cy="21"/>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7" name="AutoShape 53"/>
            <p:cNvSpPr>
              <a:spLocks noChangeArrowheads="1"/>
            </p:cNvSpPr>
            <p:nvPr/>
          </p:nvSpPr>
          <p:spPr bwMode="auto">
            <a:xfrm>
              <a:off x="494" y="1142"/>
              <a:ext cx="60" cy="36"/>
            </a:xfrm>
            <a:prstGeom prst="roundRect">
              <a:avLst>
                <a:gd name="adj" fmla="val 30556"/>
              </a:avLst>
            </a:prstGeom>
            <a:noFill/>
            <a:ln w="26988">
              <a:solidFill>
                <a:srgbClr val="BFBFB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58" name="Rectangle 54"/>
            <p:cNvSpPr>
              <a:spLocks noChangeArrowheads="1"/>
            </p:cNvSpPr>
            <p:nvPr/>
          </p:nvSpPr>
          <p:spPr bwMode="auto">
            <a:xfrm>
              <a:off x="502" y="1156"/>
              <a:ext cx="44" cy="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59" name="Rectangle 55"/>
            <p:cNvSpPr>
              <a:spLocks noChangeArrowheads="1"/>
            </p:cNvSpPr>
            <p:nvPr/>
          </p:nvSpPr>
          <p:spPr bwMode="auto">
            <a:xfrm>
              <a:off x="502" y="1156"/>
              <a:ext cx="52" cy="22"/>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60" name="Freeform 56"/>
            <p:cNvSpPr>
              <a:spLocks/>
            </p:cNvSpPr>
            <p:nvPr/>
          </p:nvSpPr>
          <p:spPr bwMode="auto">
            <a:xfrm>
              <a:off x="485" y="1192"/>
              <a:ext cx="9" cy="15"/>
            </a:xfrm>
            <a:custGeom>
              <a:avLst/>
              <a:gdLst>
                <a:gd name="T0" fmla="*/ 0 w 9"/>
                <a:gd name="T1" fmla="*/ 0 h 15"/>
                <a:gd name="T2" fmla="*/ 0 w 9"/>
                <a:gd name="T3" fmla="*/ 0 h 15"/>
                <a:gd name="T4" fmla="*/ 0 w 9"/>
                <a:gd name="T5" fmla="*/ 7 h 15"/>
                <a:gd name="T6" fmla="*/ 0 w 9"/>
                <a:gd name="T7" fmla="*/ 7 h 15"/>
                <a:gd name="T8" fmla="*/ 0 w 9"/>
                <a:gd name="T9" fmla="*/ 15 h 15"/>
                <a:gd name="T10" fmla="*/ 0 w 9"/>
                <a:gd name="T11" fmla="*/ 15 h 15"/>
                <a:gd name="T12" fmla="*/ 9 w 9"/>
                <a:gd name="T13" fmla="*/ 7 h 15"/>
                <a:gd name="T14" fmla="*/ 9 w 9"/>
                <a:gd name="T15" fmla="*/ 7 h 15"/>
                <a:gd name="T16" fmla="*/ 9 w 9"/>
                <a:gd name="T17" fmla="*/ 0 h 15"/>
                <a:gd name="T18" fmla="*/ 0 w 9"/>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15"/>
                <a:gd name="T32" fmla="*/ 9 w 9"/>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15">
                  <a:moveTo>
                    <a:pt x="0" y="0"/>
                  </a:moveTo>
                  <a:lnTo>
                    <a:pt x="0" y="0"/>
                  </a:lnTo>
                  <a:lnTo>
                    <a:pt x="0" y="7"/>
                  </a:lnTo>
                  <a:lnTo>
                    <a:pt x="0" y="15"/>
                  </a:lnTo>
                  <a:lnTo>
                    <a:pt x="9" y="7"/>
                  </a:lnTo>
                  <a:lnTo>
                    <a:pt x="9" y="0"/>
                  </a:lnTo>
                  <a:lnTo>
                    <a:pt x="0" y="0"/>
                  </a:lnTo>
                  <a:close/>
                </a:path>
              </a:pathLst>
            </a:custGeom>
            <a:solidFill>
              <a:srgbClr val="BFBFBF"/>
            </a:solidFill>
            <a:ln w="14288">
              <a:solidFill>
                <a:srgbClr val="BFBFBF"/>
              </a:solidFill>
              <a:round/>
              <a:headEnd/>
              <a:tailEnd/>
            </a:ln>
          </p:spPr>
          <p:txBody>
            <a:bodyPr/>
            <a:lstStyle/>
            <a:p>
              <a:endParaRPr lang="en-US"/>
            </a:p>
          </p:txBody>
        </p:sp>
        <p:pic>
          <p:nvPicPr>
            <p:cNvPr id="13361" name="Picture 5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1" y="1156"/>
              <a:ext cx="26"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62" name="Line 58"/>
            <p:cNvSpPr>
              <a:spLocks noChangeShapeType="1"/>
            </p:cNvSpPr>
            <p:nvPr/>
          </p:nvSpPr>
          <p:spPr bwMode="auto">
            <a:xfrm>
              <a:off x="494" y="1199"/>
              <a:ext cx="1"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63" name="Freeform 59"/>
            <p:cNvSpPr>
              <a:spLocks/>
            </p:cNvSpPr>
            <p:nvPr/>
          </p:nvSpPr>
          <p:spPr bwMode="auto">
            <a:xfrm>
              <a:off x="485" y="1199"/>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64" name="Rectangle 60"/>
            <p:cNvSpPr>
              <a:spLocks noChangeArrowheads="1"/>
            </p:cNvSpPr>
            <p:nvPr/>
          </p:nvSpPr>
          <p:spPr bwMode="auto">
            <a:xfrm>
              <a:off x="502" y="1170"/>
              <a:ext cx="44" cy="8"/>
            </a:xfrm>
            <a:prstGeom prst="rect">
              <a:avLst/>
            </a:prstGeom>
            <a:solidFill>
              <a:srgbClr val="B3B3B3"/>
            </a:solidFill>
            <a:ln w="14288">
              <a:solidFill>
                <a:srgbClr val="B3B3B3"/>
              </a:solidFill>
              <a:miter lim="800000"/>
              <a:headEnd/>
              <a:tailEnd/>
            </a:ln>
          </p:spPr>
          <p:txBody>
            <a:bodyPr/>
            <a:lstStyle/>
            <a:p>
              <a:endParaRPr lang="en-US"/>
            </a:p>
          </p:txBody>
        </p:sp>
        <p:sp>
          <p:nvSpPr>
            <p:cNvPr id="13365" name="Freeform 61"/>
            <p:cNvSpPr>
              <a:spLocks/>
            </p:cNvSpPr>
            <p:nvPr/>
          </p:nvSpPr>
          <p:spPr bwMode="auto">
            <a:xfrm>
              <a:off x="494" y="1178"/>
              <a:ext cx="60" cy="7"/>
            </a:xfrm>
            <a:custGeom>
              <a:avLst/>
              <a:gdLst>
                <a:gd name="T0" fmla="*/ 52 w 60"/>
                <a:gd name="T1" fmla="*/ 0 h 7"/>
                <a:gd name="T2" fmla="*/ 60 w 60"/>
                <a:gd name="T3" fmla="*/ 7 h 7"/>
                <a:gd name="T4" fmla="*/ 0 w 60"/>
                <a:gd name="T5" fmla="*/ 7 h 7"/>
                <a:gd name="T6" fmla="*/ 8 w 60"/>
                <a:gd name="T7" fmla="*/ 0 h 7"/>
                <a:gd name="T8" fmla="*/ 52 w 60"/>
                <a:gd name="T9" fmla="*/ 0 h 7"/>
                <a:gd name="T10" fmla="*/ 0 60000 65536"/>
                <a:gd name="T11" fmla="*/ 0 60000 65536"/>
                <a:gd name="T12" fmla="*/ 0 60000 65536"/>
                <a:gd name="T13" fmla="*/ 0 60000 65536"/>
                <a:gd name="T14" fmla="*/ 0 60000 65536"/>
                <a:gd name="T15" fmla="*/ 0 w 60"/>
                <a:gd name="T16" fmla="*/ 0 h 7"/>
                <a:gd name="T17" fmla="*/ 60 w 60"/>
                <a:gd name="T18" fmla="*/ 7 h 7"/>
              </a:gdLst>
              <a:ahLst/>
              <a:cxnLst>
                <a:cxn ang="T10">
                  <a:pos x="T0" y="T1"/>
                </a:cxn>
                <a:cxn ang="T11">
                  <a:pos x="T2" y="T3"/>
                </a:cxn>
                <a:cxn ang="T12">
                  <a:pos x="T4" y="T5"/>
                </a:cxn>
                <a:cxn ang="T13">
                  <a:pos x="T6" y="T7"/>
                </a:cxn>
                <a:cxn ang="T14">
                  <a:pos x="T8" y="T9"/>
                </a:cxn>
              </a:cxnLst>
              <a:rect l="T15" t="T16" r="T17" b="T18"/>
              <a:pathLst>
                <a:path w="60" h="7">
                  <a:moveTo>
                    <a:pt x="52" y="0"/>
                  </a:moveTo>
                  <a:lnTo>
                    <a:pt x="60" y="7"/>
                  </a:lnTo>
                  <a:lnTo>
                    <a:pt x="0" y="7"/>
                  </a:lnTo>
                  <a:lnTo>
                    <a:pt x="8" y="0"/>
                  </a:lnTo>
                  <a:lnTo>
                    <a:pt x="52" y="0"/>
                  </a:lnTo>
                  <a:close/>
                </a:path>
              </a:pathLst>
            </a:custGeom>
            <a:noFill/>
            <a:ln w="14288">
              <a:solidFill>
                <a:srgbClr val="B3B3B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66" name="Line 62"/>
            <p:cNvSpPr>
              <a:spLocks noChangeShapeType="1"/>
            </p:cNvSpPr>
            <p:nvPr/>
          </p:nvSpPr>
          <p:spPr bwMode="auto">
            <a:xfrm flipH="1">
              <a:off x="537" y="1185"/>
              <a:ext cx="9"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67" name="Line 63"/>
            <p:cNvSpPr>
              <a:spLocks noChangeShapeType="1"/>
            </p:cNvSpPr>
            <p:nvPr/>
          </p:nvSpPr>
          <p:spPr bwMode="auto">
            <a:xfrm flipH="1">
              <a:off x="502" y="1178"/>
              <a:ext cx="44"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68" name="Line 64"/>
            <p:cNvSpPr>
              <a:spLocks noChangeShapeType="1"/>
            </p:cNvSpPr>
            <p:nvPr/>
          </p:nvSpPr>
          <p:spPr bwMode="auto">
            <a:xfrm flipH="1">
              <a:off x="520" y="1185"/>
              <a:ext cx="26"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69" name="Freeform 65"/>
            <p:cNvSpPr>
              <a:spLocks/>
            </p:cNvSpPr>
            <p:nvPr/>
          </p:nvSpPr>
          <p:spPr bwMode="auto">
            <a:xfrm>
              <a:off x="502" y="1185"/>
              <a:ext cx="35" cy="1"/>
            </a:xfrm>
            <a:custGeom>
              <a:avLst/>
              <a:gdLst>
                <a:gd name="T0" fmla="*/ 35 w 35"/>
                <a:gd name="T1" fmla="*/ 0 h 1"/>
                <a:gd name="T2" fmla="*/ 9 w 35"/>
                <a:gd name="T3" fmla="*/ 0 h 1"/>
                <a:gd name="T4" fmla="*/ 0 w 35"/>
                <a:gd name="T5" fmla="*/ 0 h 1"/>
                <a:gd name="T6" fmla="*/ 0 60000 65536"/>
                <a:gd name="T7" fmla="*/ 0 60000 65536"/>
                <a:gd name="T8" fmla="*/ 0 60000 65536"/>
                <a:gd name="T9" fmla="*/ 0 w 35"/>
                <a:gd name="T10" fmla="*/ 0 h 1"/>
                <a:gd name="T11" fmla="*/ 35 w 35"/>
                <a:gd name="T12" fmla="*/ 1 h 1"/>
              </a:gdLst>
              <a:ahLst/>
              <a:cxnLst>
                <a:cxn ang="T6">
                  <a:pos x="T0" y="T1"/>
                </a:cxn>
                <a:cxn ang="T7">
                  <a:pos x="T2" y="T3"/>
                </a:cxn>
                <a:cxn ang="T8">
                  <a:pos x="T4" y="T5"/>
                </a:cxn>
              </a:cxnLst>
              <a:rect l="T9" t="T10" r="T11" b="T12"/>
              <a:pathLst>
                <a:path w="35" h="1">
                  <a:moveTo>
                    <a:pt x="35" y="0"/>
                  </a:moveTo>
                  <a:lnTo>
                    <a:pt x="9" y="0"/>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70" name="Line 66"/>
            <p:cNvSpPr>
              <a:spLocks noChangeShapeType="1"/>
            </p:cNvSpPr>
            <p:nvPr/>
          </p:nvSpPr>
          <p:spPr bwMode="auto">
            <a:xfrm flipH="1">
              <a:off x="502" y="1185"/>
              <a:ext cx="9"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71" name="Rectangle 67"/>
            <p:cNvSpPr>
              <a:spLocks noChangeArrowheads="1"/>
            </p:cNvSpPr>
            <p:nvPr/>
          </p:nvSpPr>
          <p:spPr bwMode="auto">
            <a:xfrm>
              <a:off x="511" y="1149"/>
              <a:ext cx="17" cy="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72" name="Rectangle 68"/>
            <p:cNvSpPr>
              <a:spLocks noChangeArrowheads="1"/>
            </p:cNvSpPr>
            <p:nvPr/>
          </p:nvSpPr>
          <p:spPr bwMode="auto">
            <a:xfrm>
              <a:off x="511" y="1149"/>
              <a:ext cx="26" cy="21"/>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73" name="Rectangle 69"/>
            <p:cNvSpPr>
              <a:spLocks noChangeArrowheads="1"/>
            </p:cNvSpPr>
            <p:nvPr/>
          </p:nvSpPr>
          <p:spPr bwMode="auto">
            <a:xfrm>
              <a:off x="796" y="1416"/>
              <a:ext cx="52" cy="94"/>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74" name="Rectangle 70"/>
            <p:cNvSpPr>
              <a:spLocks noChangeArrowheads="1"/>
            </p:cNvSpPr>
            <p:nvPr/>
          </p:nvSpPr>
          <p:spPr bwMode="auto">
            <a:xfrm>
              <a:off x="796" y="1416"/>
              <a:ext cx="60" cy="101"/>
            </a:xfrm>
            <a:prstGeom prst="rect">
              <a:avLst/>
            </a:prstGeom>
            <a:noFill/>
            <a:ln w="14288">
              <a:solidFill>
                <a:srgbClr val="B3B3B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75" name="Freeform 71"/>
            <p:cNvSpPr>
              <a:spLocks/>
            </p:cNvSpPr>
            <p:nvPr/>
          </p:nvSpPr>
          <p:spPr bwMode="auto">
            <a:xfrm>
              <a:off x="632" y="1178"/>
              <a:ext cx="17" cy="21"/>
            </a:xfrm>
            <a:custGeom>
              <a:avLst/>
              <a:gdLst>
                <a:gd name="T0" fmla="*/ 17 w 17"/>
                <a:gd name="T1" fmla="*/ 0 h 21"/>
                <a:gd name="T2" fmla="*/ 0 w 17"/>
                <a:gd name="T3" fmla="*/ 0 h 21"/>
                <a:gd name="T4" fmla="*/ 0 w 17"/>
                <a:gd name="T5" fmla="*/ 21 h 21"/>
                <a:gd name="T6" fmla="*/ 0 60000 65536"/>
                <a:gd name="T7" fmla="*/ 0 60000 65536"/>
                <a:gd name="T8" fmla="*/ 0 60000 65536"/>
                <a:gd name="T9" fmla="*/ 0 w 17"/>
                <a:gd name="T10" fmla="*/ 0 h 21"/>
                <a:gd name="T11" fmla="*/ 17 w 17"/>
                <a:gd name="T12" fmla="*/ 21 h 21"/>
              </a:gdLst>
              <a:ahLst/>
              <a:cxnLst>
                <a:cxn ang="T6">
                  <a:pos x="T0" y="T1"/>
                </a:cxn>
                <a:cxn ang="T7">
                  <a:pos x="T2" y="T3"/>
                </a:cxn>
                <a:cxn ang="T8">
                  <a:pos x="T4" y="T5"/>
                </a:cxn>
              </a:cxnLst>
              <a:rect l="T9" t="T10" r="T11" b="T12"/>
              <a:pathLst>
                <a:path w="17" h="21">
                  <a:moveTo>
                    <a:pt x="17" y="0"/>
                  </a:moveTo>
                  <a:lnTo>
                    <a:pt x="0" y="0"/>
                  </a:lnTo>
                  <a:lnTo>
                    <a:pt x="0" y="21"/>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76" name="AutoShape 72"/>
            <p:cNvSpPr>
              <a:spLocks noChangeArrowheads="1"/>
            </p:cNvSpPr>
            <p:nvPr/>
          </p:nvSpPr>
          <p:spPr bwMode="auto">
            <a:xfrm>
              <a:off x="640" y="1149"/>
              <a:ext cx="52" cy="21"/>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7" name="AutoShape 73"/>
            <p:cNvSpPr>
              <a:spLocks noChangeArrowheads="1"/>
            </p:cNvSpPr>
            <p:nvPr/>
          </p:nvSpPr>
          <p:spPr bwMode="auto">
            <a:xfrm>
              <a:off x="632" y="1142"/>
              <a:ext cx="69" cy="36"/>
            </a:xfrm>
            <a:prstGeom prst="roundRect">
              <a:avLst>
                <a:gd name="adj" fmla="val 30556"/>
              </a:avLst>
            </a:prstGeom>
            <a:noFill/>
            <a:ln w="26988">
              <a:solidFill>
                <a:srgbClr val="BFBFB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78" name="Rectangle 74"/>
            <p:cNvSpPr>
              <a:spLocks noChangeArrowheads="1"/>
            </p:cNvSpPr>
            <p:nvPr/>
          </p:nvSpPr>
          <p:spPr bwMode="auto">
            <a:xfrm>
              <a:off x="649" y="1156"/>
              <a:ext cx="35" cy="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79" name="Rectangle 75"/>
            <p:cNvSpPr>
              <a:spLocks noChangeArrowheads="1"/>
            </p:cNvSpPr>
            <p:nvPr/>
          </p:nvSpPr>
          <p:spPr bwMode="auto">
            <a:xfrm>
              <a:off x="649" y="1156"/>
              <a:ext cx="43" cy="22"/>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80" name="Freeform 76"/>
            <p:cNvSpPr>
              <a:spLocks/>
            </p:cNvSpPr>
            <p:nvPr/>
          </p:nvSpPr>
          <p:spPr bwMode="auto">
            <a:xfrm>
              <a:off x="623" y="1192"/>
              <a:ext cx="9" cy="15"/>
            </a:xfrm>
            <a:custGeom>
              <a:avLst/>
              <a:gdLst>
                <a:gd name="T0" fmla="*/ 9 w 9"/>
                <a:gd name="T1" fmla="*/ 0 h 15"/>
                <a:gd name="T2" fmla="*/ 0 w 9"/>
                <a:gd name="T3" fmla="*/ 0 h 15"/>
                <a:gd name="T4" fmla="*/ 0 w 9"/>
                <a:gd name="T5" fmla="*/ 7 h 15"/>
                <a:gd name="T6" fmla="*/ 0 w 9"/>
                <a:gd name="T7" fmla="*/ 7 h 15"/>
                <a:gd name="T8" fmla="*/ 0 w 9"/>
                <a:gd name="T9" fmla="*/ 15 h 15"/>
                <a:gd name="T10" fmla="*/ 9 w 9"/>
                <a:gd name="T11" fmla="*/ 15 h 15"/>
                <a:gd name="T12" fmla="*/ 9 w 9"/>
                <a:gd name="T13" fmla="*/ 7 h 15"/>
                <a:gd name="T14" fmla="*/ 9 w 9"/>
                <a:gd name="T15" fmla="*/ 7 h 15"/>
                <a:gd name="T16" fmla="*/ 9 w 9"/>
                <a:gd name="T17" fmla="*/ 0 h 15"/>
                <a:gd name="T18" fmla="*/ 9 w 9"/>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15"/>
                <a:gd name="T32" fmla="*/ 9 w 9"/>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15">
                  <a:moveTo>
                    <a:pt x="9" y="0"/>
                  </a:moveTo>
                  <a:lnTo>
                    <a:pt x="0" y="0"/>
                  </a:lnTo>
                  <a:lnTo>
                    <a:pt x="0" y="7"/>
                  </a:lnTo>
                  <a:lnTo>
                    <a:pt x="0" y="15"/>
                  </a:lnTo>
                  <a:lnTo>
                    <a:pt x="9" y="15"/>
                  </a:lnTo>
                  <a:lnTo>
                    <a:pt x="9" y="7"/>
                  </a:lnTo>
                  <a:lnTo>
                    <a:pt x="9" y="0"/>
                  </a:lnTo>
                  <a:close/>
                </a:path>
              </a:pathLst>
            </a:custGeom>
            <a:solidFill>
              <a:srgbClr val="BFBFBF"/>
            </a:solidFill>
            <a:ln w="14288">
              <a:solidFill>
                <a:srgbClr val="BFBFBF"/>
              </a:solidFill>
              <a:round/>
              <a:headEnd/>
              <a:tailEnd/>
            </a:ln>
          </p:spPr>
          <p:txBody>
            <a:bodyPr/>
            <a:lstStyle/>
            <a:p>
              <a:endParaRPr lang="en-US"/>
            </a:p>
          </p:txBody>
        </p:sp>
        <p:pic>
          <p:nvPicPr>
            <p:cNvPr id="13381" name="Picture 7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9" y="1156"/>
              <a:ext cx="26"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82" name="Freeform 78"/>
            <p:cNvSpPr>
              <a:spLocks/>
            </p:cNvSpPr>
            <p:nvPr/>
          </p:nvSpPr>
          <p:spPr bwMode="auto">
            <a:xfrm>
              <a:off x="632" y="1199"/>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83" name="Line 79"/>
            <p:cNvSpPr>
              <a:spLocks noChangeShapeType="1"/>
            </p:cNvSpPr>
            <p:nvPr/>
          </p:nvSpPr>
          <p:spPr bwMode="auto">
            <a:xfrm>
              <a:off x="623" y="1199"/>
              <a:ext cx="1"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84" name="Freeform 80"/>
            <p:cNvSpPr>
              <a:spLocks/>
            </p:cNvSpPr>
            <p:nvPr/>
          </p:nvSpPr>
          <p:spPr bwMode="auto">
            <a:xfrm>
              <a:off x="640" y="1170"/>
              <a:ext cx="44" cy="8"/>
            </a:xfrm>
            <a:custGeom>
              <a:avLst/>
              <a:gdLst>
                <a:gd name="T0" fmla="*/ 44 w 44"/>
                <a:gd name="T1" fmla="*/ 0 h 8"/>
                <a:gd name="T2" fmla="*/ 44 w 44"/>
                <a:gd name="T3" fmla="*/ 8 h 8"/>
                <a:gd name="T4" fmla="*/ 0 w 44"/>
                <a:gd name="T5" fmla="*/ 8 h 8"/>
                <a:gd name="T6" fmla="*/ 9 w 44"/>
                <a:gd name="T7" fmla="*/ 0 h 8"/>
                <a:gd name="T8" fmla="*/ 44 w 44"/>
                <a:gd name="T9" fmla="*/ 0 h 8"/>
                <a:gd name="T10" fmla="*/ 0 60000 65536"/>
                <a:gd name="T11" fmla="*/ 0 60000 65536"/>
                <a:gd name="T12" fmla="*/ 0 60000 65536"/>
                <a:gd name="T13" fmla="*/ 0 60000 65536"/>
                <a:gd name="T14" fmla="*/ 0 60000 65536"/>
                <a:gd name="T15" fmla="*/ 0 w 44"/>
                <a:gd name="T16" fmla="*/ 0 h 8"/>
                <a:gd name="T17" fmla="*/ 44 w 44"/>
                <a:gd name="T18" fmla="*/ 8 h 8"/>
              </a:gdLst>
              <a:ahLst/>
              <a:cxnLst>
                <a:cxn ang="T10">
                  <a:pos x="T0" y="T1"/>
                </a:cxn>
                <a:cxn ang="T11">
                  <a:pos x="T2" y="T3"/>
                </a:cxn>
                <a:cxn ang="T12">
                  <a:pos x="T4" y="T5"/>
                </a:cxn>
                <a:cxn ang="T13">
                  <a:pos x="T6" y="T7"/>
                </a:cxn>
                <a:cxn ang="T14">
                  <a:pos x="T8" y="T9"/>
                </a:cxn>
              </a:cxnLst>
              <a:rect l="T15" t="T16" r="T17" b="T18"/>
              <a:pathLst>
                <a:path w="44" h="8">
                  <a:moveTo>
                    <a:pt x="44" y="0"/>
                  </a:moveTo>
                  <a:lnTo>
                    <a:pt x="44" y="8"/>
                  </a:lnTo>
                  <a:lnTo>
                    <a:pt x="0" y="8"/>
                  </a:lnTo>
                  <a:lnTo>
                    <a:pt x="9" y="0"/>
                  </a:lnTo>
                  <a:lnTo>
                    <a:pt x="44" y="0"/>
                  </a:lnTo>
                  <a:close/>
                </a:path>
              </a:pathLst>
            </a:custGeom>
            <a:solidFill>
              <a:srgbClr val="B3B3B3"/>
            </a:solidFill>
            <a:ln w="14288">
              <a:solidFill>
                <a:srgbClr val="B3B3B3"/>
              </a:solidFill>
              <a:round/>
              <a:headEnd/>
              <a:tailEnd/>
            </a:ln>
          </p:spPr>
          <p:txBody>
            <a:bodyPr/>
            <a:lstStyle/>
            <a:p>
              <a:endParaRPr lang="en-US"/>
            </a:p>
          </p:txBody>
        </p:sp>
        <p:sp>
          <p:nvSpPr>
            <p:cNvPr id="13385" name="Freeform 81"/>
            <p:cNvSpPr>
              <a:spLocks/>
            </p:cNvSpPr>
            <p:nvPr/>
          </p:nvSpPr>
          <p:spPr bwMode="auto">
            <a:xfrm>
              <a:off x="640" y="1178"/>
              <a:ext cx="52" cy="7"/>
            </a:xfrm>
            <a:custGeom>
              <a:avLst/>
              <a:gdLst>
                <a:gd name="T0" fmla="*/ 44 w 52"/>
                <a:gd name="T1" fmla="*/ 0 h 7"/>
                <a:gd name="T2" fmla="*/ 52 w 52"/>
                <a:gd name="T3" fmla="*/ 7 h 7"/>
                <a:gd name="T4" fmla="*/ 0 w 52"/>
                <a:gd name="T5" fmla="*/ 7 h 7"/>
                <a:gd name="T6" fmla="*/ 0 w 52"/>
                <a:gd name="T7" fmla="*/ 0 h 7"/>
                <a:gd name="T8" fmla="*/ 44 w 52"/>
                <a:gd name="T9" fmla="*/ 0 h 7"/>
                <a:gd name="T10" fmla="*/ 0 60000 65536"/>
                <a:gd name="T11" fmla="*/ 0 60000 65536"/>
                <a:gd name="T12" fmla="*/ 0 60000 65536"/>
                <a:gd name="T13" fmla="*/ 0 60000 65536"/>
                <a:gd name="T14" fmla="*/ 0 60000 65536"/>
                <a:gd name="T15" fmla="*/ 0 w 52"/>
                <a:gd name="T16" fmla="*/ 0 h 7"/>
                <a:gd name="T17" fmla="*/ 52 w 52"/>
                <a:gd name="T18" fmla="*/ 7 h 7"/>
              </a:gdLst>
              <a:ahLst/>
              <a:cxnLst>
                <a:cxn ang="T10">
                  <a:pos x="T0" y="T1"/>
                </a:cxn>
                <a:cxn ang="T11">
                  <a:pos x="T2" y="T3"/>
                </a:cxn>
                <a:cxn ang="T12">
                  <a:pos x="T4" y="T5"/>
                </a:cxn>
                <a:cxn ang="T13">
                  <a:pos x="T6" y="T7"/>
                </a:cxn>
                <a:cxn ang="T14">
                  <a:pos x="T8" y="T9"/>
                </a:cxn>
              </a:cxnLst>
              <a:rect l="T15" t="T16" r="T17" b="T18"/>
              <a:pathLst>
                <a:path w="52" h="7">
                  <a:moveTo>
                    <a:pt x="44" y="0"/>
                  </a:moveTo>
                  <a:lnTo>
                    <a:pt x="52" y="7"/>
                  </a:lnTo>
                  <a:lnTo>
                    <a:pt x="0" y="7"/>
                  </a:lnTo>
                  <a:lnTo>
                    <a:pt x="0" y="0"/>
                  </a:lnTo>
                  <a:lnTo>
                    <a:pt x="44" y="0"/>
                  </a:lnTo>
                  <a:close/>
                </a:path>
              </a:pathLst>
            </a:custGeom>
            <a:noFill/>
            <a:ln w="14288">
              <a:solidFill>
                <a:srgbClr val="B3B3B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86" name="Line 82"/>
            <p:cNvSpPr>
              <a:spLocks noChangeShapeType="1"/>
            </p:cNvSpPr>
            <p:nvPr/>
          </p:nvSpPr>
          <p:spPr bwMode="auto">
            <a:xfrm flipH="1">
              <a:off x="675" y="1185"/>
              <a:ext cx="9"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87" name="Line 83"/>
            <p:cNvSpPr>
              <a:spLocks noChangeShapeType="1"/>
            </p:cNvSpPr>
            <p:nvPr/>
          </p:nvSpPr>
          <p:spPr bwMode="auto">
            <a:xfrm flipH="1">
              <a:off x="649" y="1178"/>
              <a:ext cx="35"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88" name="Line 84"/>
            <p:cNvSpPr>
              <a:spLocks noChangeShapeType="1"/>
            </p:cNvSpPr>
            <p:nvPr/>
          </p:nvSpPr>
          <p:spPr bwMode="auto">
            <a:xfrm flipH="1">
              <a:off x="658" y="1185"/>
              <a:ext cx="26"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89" name="Line 85"/>
            <p:cNvSpPr>
              <a:spLocks noChangeShapeType="1"/>
            </p:cNvSpPr>
            <p:nvPr/>
          </p:nvSpPr>
          <p:spPr bwMode="auto">
            <a:xfrm flipH="1">
              <a:off x="649" y="1185"/>
              <a:ext cx="26"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90" name="Line 86"/>
            <p:cNvSpPr>
              <a:spLocks noChangeShapeType="1"/>
            </p:cNvSpPr>
            <p:nvPr/>
          </p:nvSpPr>
          <p:spPr bwMode="auto">
            <a:xfrm flipH="1">
              <a:off x="640" y="1185"/>
              <a:ext cx="18"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91" name="Line 87"/>
            <p:cNvSpPr>
              <a:spLocks noChangeShapeType="1"/>
            </p:cNvSpPr>
            <p:nvPr/>
          </p:nvSpPr>
          <p:spPr bwMode="auto">
            <a:xfrm flipH="1">
              <a:off x="640" y="1185"/>
              <a:ext cx="9"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92" name="Rectangle 88"/>
            <p:cNvSpPr>
              <a:spLocks noChangeArrowheads="1"/>
            </p:cNvSpPr>
            <p:nvPr/>
          </p:nvSpPr>
          <p:spPr bwMode="auto">
            <a:xfrm>
              <a:off x="658" y="1149"/>
              <a:ext cx="8" cy="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93" name="Rectangle 89"/>
            <p:cNvSpPr>
              <a:spLocks noChangeArrowheads="1"/>
            </p:cNvSpPr>
            <p:nvPr/>
          </p:nvSpPr>
          <p:spPr bwMode="auto">
            <a:xfrm>
              <a:off x="658" y="1149"/>
              <a:ext cx="17" cy="21"/>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94" name="Freeform 90"/>
            <p:cNvSpPr>
              <a:spLocks/>
            </p:cNvSpPr>
            <p:nvPr/>
          </p:nvSpPr>
          <p:spPr bwMode="auto">
            <a:xfrm>
              <a:off x="770" y="1178"/>
              <a:ext cx="17" cy="21"/>
            </a:xfrm>
            <a:custGeom>
              <a:avLst/>
              <a:gdLst>
                <a:gd name="T0" fmla="*/ 17 w 17"/>
                <a:gd name="T1" fmla="*/ 0 h 21"/>
                <a:gd name="T2" fmla="*/ 0 w 17"/>
                <a:gd name="T3" fmla="*/ 0 h 21"/>
                <a:gd name="T4" fmla="*/ 0 w 17"/>
                <a:gd name="T5" fmla="*/ 21 h 21"/>
                <a:gd name="T6" fmla="*/ 0 60000 65536"/>
                <a:gd name="T7" fmla="*/ 0 60000 65536"/>
                <a:gd name="T8" fmla="*/ 0 60000 65536"/>
                <a:gd name="T9" fmla="*/ 0 w 17"/>
                <a:gd name="T10" fmla="*/ 0 h 21"/>
                <a:gd name="T11" fmla="*/ 17 w 17"/>
                <a:gd name="T12" fmla="*/ 21 h 21"/>
              </a:gdLst>
              <a:ahLst/>
              <a:cxnLst>
                <a:cxn ang="T6">
                  <a:pos x="T0" y="T1"/>
                </a:cxn>
                <a:cxn ang="T7">
                  <a:pos x="T2" y="T3"/>
                </a:cxn>
                <a:cxn ang="T8">
                  <a:pos x="T4" y="T5"/>
                </a:cxn>
              </a:cxnLst>
              <a:rect l="T9" t="T10" r="T11" b="T12"/>
              <a:pathLst>
                <a:path w="17" h="21">
                  <a:moveTo>
                    <a:pt x="17" y="0"/>
                  </a:moveTo>
                  <a:lnTo>
                    <a:pt x="0" y="0"/>
                  </a:lnTo>
                  <a:lnTo>
                    <a:pt x="0" y="21"/>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95" name="AutoShape 91"/>
            <p:cNvSpPr>
              <a:spLocks noChangeArrowheads="1"/>
            </p:cNvSpPr>
            <p:nvPr/>
          </p:nvSpPr>
          <p:spPr bwMode="auto">
            <a:xfrm>
              <a:off x="787" y="1149"/>
              <a:ext cx="43" cy="21"/>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6" name="AutoShape 92"/>
            <p:cNvSpPr>
              <a:spLocks noChangeArrowheads="1"/>
            </p:cNvSpPr>
            <p:nvPr/>
          </p:nvSpPr>
          <p:spPr bwMode="auto">
            <a:xfrm>
              <a:off x="779" y="1142"/>
              <a:ext cx="60" cy="36"/>
            </a:xfrm>
            <a:prstGeom prst="roundRect">
              <a:avLst>
                <a:gd name="adj" fmla="val 30556"/>
              </a:avLst>
            </a:prstGeom>
            <a:noFill/>
            <a:ln w="26988">
              <a:solidFill>
                <a:srgbClr val="BFBFB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97" name="Rectangle 93"/>
            <p:cNvSpPr>
              <a:spLocks noChangeArrowheads="1"/>
            </p:cNvSpPr>
            <p:nvPr/>
          </p:nvSpPr>
          <p:spPr bwMode="auto">
            <a:xfrm>
              <a:off x="787" y="1156"/>
              <a:ext cx="35" cy="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98" name="Rectangle 94"/>
            <p:cNvSpPr>
              <a:spLocks noChangeArrowheads="1"/>
            </p:cNvSpPr>
            <p:nvPr/>
          </p:nvSpPr>
          <p:spPr bwMode="auto">
            <a:xfrm>
              <a:off x="787" y="1156"/>
              <a:ext cx="43" cy="22"/>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99" name="Freeform 95"/>
            <p:cNvSpPr>
              <a:spLocks/>
            </p:cNvSpPr>
            <p:nvPr/>
          </p:nvSpPr>
          <p:spPr bwMode="auto">
            <a:xfrm>
              <a:off x="761" y="1192"/>
              <a:ext cx="9" cy="15"/>
            </a:xfrm>
            <a:custGeom>
              <a:avLst/>
              <a:gdLst>
                <a:gd name="T0" fmla="*/ 9 w 9"/>
                <a:gd name="T1" fmla="*/ 0 h 15"/>
                <a:gd name="T2" fmla="*/ 9 w 9"/>
                <a:gd name="T3" fmla="*/ 0 h 15"/>
                <a:gd name="T4" fmla="*/ 0 w 9"/>
                <a:gd name="T5" fmla="*/ 7 h 15"/>
                <a:gd name="T6" fmla="*/ 0 w 9"/>
                <a:gd name="T7" fmla="*/ 7 h 15"/>
                <a:gd name="T8" fmla="*/ 9 w 9"/>
                <a:gd name="T9" fmla="*/ 15 h 15"/>
                <a:gd name="T10" fmla="*/ 9 w 9"/>
                <a:gd name="T11" fmla="*/ 15 h 15"/>
                <a:gd name="T12" fmla="*/ 9 w 9"/>
                <a:gd name="T13" fmla="*/ 7 h 15"/>
                <a:gd name="T14" fmla="*/ 9 w 9"/>
                <a:gd name="T15" fmla="*/ 7 h 15"/>
                <a:gd name="T16" fmla="*/ 9 w 9"/>
                <a:gd name="T17" fmla="*/ 0 h 15"/>
                <a:gd name="T18" fmla="*/ 9 w 9"/>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15"/>
                <a:gd name="T32" fmla="*/ 9 w 9"/>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15">
                  <a:moveTo>
                    <a:pt x="9" y="0"/>
                  </a:moveTo>
                  <a:lnTo>
                    <a:pt x="9" y="0"/>
                  </a:lnTo>
                  <a:lnTo>
                    <a:pt x="0" y="7"/>
                  </a:lnTo>
                  <a:lnTo>
                    <a:pt x="9" y="15"/>
                  </a:lnTo>
                  <a:lnTo>
                    <a:pt x="9" y="7"/>
                  </a:lnTo>
                  <a:lnTo>
                    <a:pt x="9" y="0"/>
                  </a:lnTo>
                  <a:close/>
                </a:path>
              </a:pathLst>
            </a:custGeom>
            <a:solidFill>
              <a:srgbClr val="BFBFBF"/>
            </a:solidFill>
            <a:ln w="14288">
              <a:solidFill>
                <a:srgbClr val="BFBFBF"/>
              </a:solidFill>
              <a:round/>
              <a:headEnd/>
              <a:tailEnd/>
            </a:ln>
          </p:spPr>
          <p:txBody>
            <a:bodyPr/>
            <a:lstStyle/>
            <a:p>
              <a:endParaRPr lang="en-US"/>
            </a:p>
          </p:txBody>
        </p:sp>
        <p:pic>
          <p:nvPicPr>
            <p:cNvPr id="13400" name="Picture 9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7" y="1156"/>
              <a:ext cx="35"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01" name="Rectangle 97"/>
            <p:cNvSpPr>
              <a:spLocks noChangeArrowheads="1"/>
            </p:cNvSpPr>
            <p:nvPr/>
          </p:nvSpPr>
          <p:spPr bwMode="auto">
            <a:xfrm>
              <a:off x="770" y="1199"/>
              <a:ext cx="0" cy="0"/>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02" name="Rectangle 98"/>
            <p:cNvSpPr>
              <a:spLocks noChangeArrowheads="1"/>
            </p:cNvSpPr>
            <p:nvPr/>
          </p:nvSpPr>
          <p:spPr bwMode="auto">
            <a:xfrm>
              <a:off x="787" y="1170"/>
              <a:ext cx="43" cy="8"/>
            </a:xfrm>
            <a:prstGeom prst="rect">
              <a:avLst/>
            </a:prstGeom>
            <a:solidFill>
              <a:srgbClr val="B3B3B3"/>
            </a:solidFill>
            <a:ln w="14288">
              <a:solidFill>
                <a:srgbClr val="B3B3B3"/>
              </a:solidFill>
              <a:miter lim="800000"/>
              <a:headEnd/>
              <a:tailEnd/>
            </a:ln>
          </p:spPr>
          <p:txBody>
            <a:bodyPr/>
            <a:lstStyle/>
            <a:p>
              <a:endParaRPr lang="en-US"/>
            </a:p>
          </p:txBody>
        </p:sp>
        <p:sp>
          <p:nvSpPr>
            <p:cNvPr id="13403" name="Freeform 99"/>
            <p:cNvSpPr>
              <a:spLocks/>
            </p:cNvSpPr>
            <p:nvPr/>
          </p:nvSpPr>
          <p:spPr bwMode="auto">
            <a:xfrm>
              <a:off x="779" y="1178"/>
              <a:ext cx="51" cy="7"/>
            </a:xfrm>
            <a:custGeom>
              <a:avLst/>
              <a:gdLst>
                <a:gd name="T0" fmla="*/ 51 w 51"/>
                <a:gd name="T1" fmla="*/ 0 h 7"/>
                <a:gd name="T2" fmla="*/ 51 w 51"/>
                <a:gd name="T3" fmla="*/ 7 h 7"/>
                <a:gd name="T4" fmla="*/ 0 w 51"/>
                <a:gd name="T5" fmla="*/ 7 h 7"/>
                <a:gd name="T6" fmla="*/ 8 w 51"/>
                <a:gd name="T7" fmla="*/ 0 h 7"/>
                <a:gd name="T8" fmla="*/ 51 w 51"/>
                <a:gd name="T9" fmla="*/ 0 h 7"/>
                <a:gd name="T10" fmla="*/ 0 60000 65536"/>
                <a:gd name="T11" fmla="*/ 0 60000 65536"/>
                <a:gd name="T12" fmla="*/ 0 60000 65536"/>
                <a:gd name="T13" fmla="*/ 0 60000 65536"/>
                <a:gd name="T14" fmla="*/ 0 60000 65536"/>
                <a:gd name="T15" fmla="*/ 0 w 51"/>
                <a:gd name="T16" fmla="*/ 0 h 7"/>
                <a:gd name="T17" fmla="*/ 51 w 51"/>
                <a:gd name="T18" fmla="*/ 7 h 7"/>
              </a:gdLst>
              <a:ahLst/>
              <a:cxnLst>
                <a:cxn ang="T10">
                  <a:pos x="T0" y="T1"/>
                </a:cxn>
                <a:cxn ang="T11">
                  <a:pos x="T2" y="T3"/>
                </a:cxn>
                <a:cxn ang="T12">
                  <a:pos x="T4" y="T5"/>
                </a:cxn>
                <a:cxn ang="T13">
                  <a:pos x="T6" y="T7"/>
                </a:cxn>
                <a:cxn ang="T14">
                  <a:pos x="T8" y="T9"/>
                </a:cxn>
              </a:cxnLst>
              <a:rect l="T15" t="T16" r="T17" b="T18"/>
              <a:pathLst>
                <a:path w="51" h="7">
                  <a:moveTo>
                    <a:pt x="51" y="0"/>
                  </a:moveTo>
                  <a:lnTo>
                    <a:pt x="51" y="7"/>
                  </a:lnTo>
                  <a:lnTo>
                    <a:pt x="0" y="7"/>
                  </a:lnTo>
                  <a:lnTo>
                    <a:pt x="8" y="0"/>
                  </a:lnTo>
                  <a:lnTo>
                    <a:pt x="51" y="0"/>
                  </a:lnTo>
                  <a:close/>
                </a:path>
              </a:pathLst>
            </a:custGeom>
            <a:noFill/>
            <a:ln w="14288">
              <a:solidFill>
                <a:srgbClr val="B3B3B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04" name="Line 100"/>
            <p:cNvSpPr>
              <a:spLocks noChangeShapeType="1"/>
            </p:cNvSpPr>
            <p:nvPr/>
          </p:nvSpPr>
          <p:spPr bwMode="auto">
            <a:xfrm flipH="1">
              <a:off x="822" y="1185"/>
              <a:ext cx="8"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05" name="Line 101"/>
            <p:cNvSpPr>
              <a:spLocks noChangeShapeType="1"/>
            </p:cNvSpPr>
            <p:nvPr/>
          </p:nvSpPr>
          <p:spPr bwMode="auto">
            <a:xfrm flipH="1">
              <a:off x="787" y="1178"/>
              <a:ext cx="35"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06" name="Line 102"/>
            <p:cNvSpPr>
              <a:spLocks noChangeShapeType="1"/>
            </p:cNvSpPr>
            <p:nvPr/>
          </p:nvSpPr>
          <p:spPr bwMode="auto">
            <a:xfrm flipH="1">
              <a:off x="804" y="1185"/>
              <a:ext cx="26"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07" name="Freeform 103"/>
            <p:cNvSpPr>
              <a:spLocks/>
            </p:cNvSpPr>
            <p:nvPr/>
          </p:nvSpPr>
          <p:spPr bwMode="auto">
            <a:xfrm>
              <a:off x="779" y="1185"/>
              <a:ext cx="34" cy="1"/>
            </a:xfrm>
            <a:custGeom>
              <a:avLst/>
              <a:gdLst>
                <a:gd name="T0" fmla="*/ 34 w 34"/>
                <a:gd name="T1" fmla="*/ 0 h 1"/>
                <a:gd name="T2" fmla="*/ 17 w 34"/>
                <a:gd name="T3" fmla="*/ 0 h 1"/>
                <a:gd name="T4" fmla="*/ 8 w 34"/>
                <a:gd name="T5" fmla="*/ 0 h 1"/>
                <a:gd name="T6" fmla="*/ 0 w 34"/>
                <a:gd name="T7" fmla="*/ 0 h 1"/>
                <a:gd name="T8" fmla="*/ 0 60000 65536"/>
                <a:gd name="T9" fmla="*/ 0 60000 65536"/>
                <a:gd name="T10" fmla="*/ 0 60000 65536"/>
                <a:gd name="T11" fmla="*/ 0 60000 65536"/>
                <a:gd name="T12" fmla="*/ 0 w 34"/>
                <a:gd name="T13" fmla="*/ 0 h 1"/>
                <a:gd name="T14" fmla="*/ 34 w 34"/>
                <a:gd name="T15" fmla="*/ 1 h 1"/>
              </a:gdLst>
              <a:ahLst/>
              <a:cxnLst>
                <a:cxn ang="T8">
                  <a:pos x="T0" y="T1"/>
                </a:cxn>
                <a:cxn ang="T9">
                  <a:pos x="T2" y="T3"/>
                </a:cxn>
                <a:cxn ang="T10">
                  <a:pos x="T4" y="T5"/>
                </a:cxn>
                <a:cxn ang="T11">
                  <a:pos x="T6" y="T7"/>
                </a:cxn>
              </a:cxnLst>
              <a:rect l="T12" t="T13" r="T14" b="T15"/>
              <a:pathLst>
                <a:path w="34" h="1">
                  <a:moveTo>
                    <a:pt x="34" y="0"/>
                  </a:moveTo>
                  <a:lnTo>
                    <a:pt x="17" y="0"/>
                  </a:lnTo>
                  <a:lnTo>
                    <a:pt x="8" y="0"/>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08" name="Rectangle 104"/>
            <p:cNvSpPr>
              <a:spLocks noChangeArrowheads="1"/>
            </p:cNvSpPr>
            <p:nvPr/>
          </p:nvSpPr>
          <p:spPr bwMode="auto">
            <a:xfrm>
              <a:off x="796" y="1149"/>
              <a:ext cx="17" cy="21"/>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09" name="Rectangle 105"/>
            <p:cNvSpPr>
              <a:spLocks noChangeArrowheads="1"/>
            </p:cNvSpPr>
            <p:nvPr/>
          </p:nvSpPr>
          <p:spPr bwMode="auto">
            <a:xfrm>
              <a:off x="649" y="1416"/>
              <a:ext cx="52" cy="94"/>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10" name="Rectangle 106"/>
            <p:cNvSpPr>
              <a:spLocks noChangeArrowheads="1"/>
            </p:cNvSpPr>
            <p:nvPr/>
          </p:nvSpPr>
          <p:spPr bwMode="auto">
            <a:xfrm>
              <a:off x="649" y="1416"/>
              <a:ext cx="61" cy="101"/>
            </a:xfrm>
            <a:prstGeom prst="rect">
              <a:avLst/>
            </a:prstGeom>
            <a:noFill/>
            <a:ln w="14288">
              <a:solidFill>
                <a:srgbClr val="B3B3B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11" name="Rectangle 107"/>
            <p:cNvSpPr>
              <a:spLocks noChangeArrowheads="1"/>
            </p:cNvSpPr>
            <p:nvPr/>
          </p:nvSpPr>
          <p:spPr bwMode="auto">
            <a:xfrm>
              <a:off x="502" y="1416"/>
              <a:ext cx="52" cy="94"/>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12" name="Rectangle 108"/>
            <p:cNvSpPr>
              <a:spLocks noChangeArrowheads="1"/>
            </p:cNvSpPr>
            <p:nvPr/>
          </p:nvSpPr>
          <p:spPr bwMode="auto">
            <a:xfrm>
              <a:off x="502" y="1416"/>
              <a:ext cx="61" cy="101"/>
            </a:xfrm>
            <a:prstGeom prst="rect">
              <a:avLst/>
            </a:prstGeom>
            <a:noFill/>
            <a:ln w="14288">
              <a:solidFill>
                <a:srgbClr val="B3B3B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13" name="Freeform 109"/>
            <p:cNvSpPr>
              <a:spLocks/>
            </p:cNvSpPr>
            <p:nvPr/>
          </p:nvSpPr>
          <p:spPr bwMode="auto">
            <a:xfrm>
              <a:off x="977" y="1336"/>
              <a:ext cx="147" cy="29"/>
            </a:xfrm>
            <a:custGeom>
              <a:avLst/>
              <a:gdLst>
                <a:gd name="T0" fmla="*/ 147 w 147"/>
                <a:gd name="T1" fmla="*/ 0 h 29"/>
                <a:gd name="T2" fmla="*/ 147 w 147"/>
                <a:gd name="T3" fmla="*/ 29 h 29"/>
                <a:gd name="T4" fmla="*/ 0 w 147"/>
                <a:gd name="T5" fmla="*/ 29 h 29"/>
                <a:gd name="T6" fmla="*/ 0 60000 65536"/>
                <a:gd name="T7" fmla="*/ 0 60000 65536"/>
                <a:gd name="T8" fmla="*/ 0 60000 65536"/>
                <a:gd name="T9" fmla="*/ 0 w 147"/>
                <a:gd name="T10" fmla="*/ 0 h 29"/>
                <a:gd name="T11" fmla="*/ 147 w 147"/>
                <a:gd name="T12" fmla="*/ 29 h 29"/>
              </a:gdLst>
              <a:ahLst/>
              <a:cxnLst>
                <a:cxn ang="T6">
                  <a:pos x="T0" y="T1"/>
                </a:cxn>
                <a:cxn ang="T7">
                  <a:pos x="T2" y="T3"/>
                </a:cxn>
                <a:cxn ang="T8">
                  <a:pos x="T4" y="T5"/>
                </a:cxn>
              </a:cxnLst>
              <a:rect l="T9" t="T10" r="T11" b="T12"/>
              <a:pathLst>
                <a:path w="147" h="29">
                  <a:moveTo>
                    <a:pt x="147" y="0"/>
                  </a:moveTo>
                  <a:lnTo>
                    <a:pt x="147" y="29"/>
                  </a:lnTo>
                  <a:lnTo>
                    <a:pt x="0" y="29"/>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14" name="Freeform 110"/>
            <p:cNvSpPr>
              <a:spLocks/>
            </p:cNvSpPr>
            <p:nvPr/>
          </p:nvSpPr>
          <p:spPr bwMode="auto">
            <a:xfrm>
              <a:off x="977" y="1279"/>
              <a:ext cx="147" cy="29"/>
            </a:xfrm>
            <a:custGeom>
              <a:avLst/>
              <a:gdLst>
                <a:gd name="T0" fmla="*/ 147 w 147"/>
                <a:gd name="T1" fmla="*/ 29 h 29"/>
                <a:gd name="T2" fmla="*/ 147 w 147"/>
                <a:gd name="T3" fmla="*/ 0 h 29"/>
                <a:gd name="T4" fmla="*/ 0 w 147"/>
                <a:gd name="T5" fmla="*/ 0 h 29"/>
                <a:gd name="T6" fmla="*/ 0 60000 65536"/>
                <a:gd name="T7" fmla="*/ 0 60000 65536"/>
                <a:gd name="T8" fmla="*/ 0 60000 65536"/>
                <a:gd name="T9" fmla="*/ 0 w 147"/>
                <a:gd name="T10" fmla="*/ 0 h 29"/>
                <a:gd name="T11" fmla="*/ 147 w 147"/>
                <a:gd name="T12" fmla="*/ 29 h 29"/>
              </a:gdLst>
              <a:ahLst/>
              <a:cxnLst>
                <a:cxn ang="T6">
                  <a:pos x="T0" y="T1"/>
                </a:cxn>
                <a:cxn ang="T7">
                  <a:pos x="T2" y="T3"/>
                </a:cxn>
                <a:cxn ang="T8">
                  <a:pos x="T4" y="T5"/>
                </a:cxn>
              </a:cxnLst>
              <a:rect l="T9" t="T10" r="T11" b="T12"/>
              <a:pathLst>
                <a:path w="147" h="29">
                  <a:moveTo>
                    <a:pt x="147" y="29"/>
                  </a:moveTo>
                  <a:lnTo>
                    <a:pt x="147" y="0"/>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15" name="Oval 111"/>
            <p:cNvSpPr>
              <a:spLocks noChangeArrowheads="1"/>
            </p:cNvSpPr>
            <p:nvPr/>
          </p:nvSpPr>
          <p:spPr bwMode="auto">
            <a:xfrm>
              <a:off x="1098" y="1300"/>
              <a:ext cx="43" cy="44"/>
            </a:xfrm>
            <a:prstGeom prst="ellipse">
              <a:avLst/>
            </a:prstGeom>
            <a:solidFill>
              <a:srgbClr val="FFFFFF"/>
            </a:solidFill>
            <a:ln w="14288">
              <a:solidFill>
                <a:srgbClr val="000000"/>
              </a:solidFill>
              <a:round/>
              <a:headEnd/>
              <a:tailEnd/>
            </a:ln>
          </p:spPr>
          <p:txBody>
            <a:bodyPr/>
            <a:lstStyle/>
            <a:p>
              <a:endParaRPr lang="en-US"/>
            </a:p>
          </p:txBody>
        </p:sp>
        <p:sp>
          <p:nvSpPr>
            <p:cNvPr id="13416" name="Oval 112"/>
            <p:cNvSpPr>
              <a:spLocks noChangeArrowheads="1"/>
            </p:cNvSpPr>
            <p:nvPr/>
          </p:nvSpPr>
          <p:spPr bwMode="auto">
            <a:xfrm>
              <a:off x="934" y="1344"/>
              <a:ext cx="52" cy="43"/>
            </a:xfrm>
            <a:prstGeom prst="ellipse">
              <a:avLst/>
            </a:prstGeom>
            <a:solidFill>
              <a:srgbClr val="FFFFFF"/>
            </a:solidFill>
            <a:ln w="14288">
              <a:solidFill>
                <a:srgbClr val="000000"/>
              </a:solidFill>
              <a:round/>
              <a:headEnd/>
              <a:tailEnd/>
            </a:ln>
          </p:spPr>
          <p:txBody>
            <a:bodyPr/>
            <a:lstStyle/>
            <a:p>
              <a:endParaRPr lang="en-US"/>
            </a:p>
          </p:txBody>
        </p:sp>
        <p:sp>
          <p:nvSpPr>
            <p:cNvPr id="13417" name="Oval 113"/>
            <p:cNvSpPr>
              <a:spLocks noChangeArrowheads="1"/>
            </p:cNvSpPr>
            <p:nvPr/>
          </p:nvSpPr>
          <p:spPr bwMode="auto">
            <a:xfrm>
              <a:off x="934" y="1257"/>
              <a:ext cx="52" cy="43"/>
            </a:xfrm>
            <a:prstGeom prst="ellipse">
              <a:avLst/>
            </a:prstGeom>
            <a:solidFill>
              <a:srgbClr val="FFFFFF"/>
            </a:solidFill>
            <a:ln w="14288">
              <a:solidFill>
                <a:srgbClr val="000000"/>
              </a:solidFill>
              <a:round/>
              <a:headEnd/>
              <a:tailEnd/>
            </a:ln>
          </p:spPr>
          <p:txBody>
            <a:bodyPr/>
            <a:lstStyle/>
            <a:p>
              <a:endParaRPr lang="en-US"/>
            </a:p>
          </p:txBody>
        </p:sp>
        <p:sp>
          <p:nvSpPr>
            <p:cNvPr id="13418" name="Freeform 114"/>
            <p:cNvSpPr>
              <a:spLocks/>
            </p:cNvSpPr>
            <p:nvPr/>
          </p:nvSpPr>
          <p:spPr bwMode="auto">
            <a:xfrm>
              <a:off x="1227" y="1531"/>
              <a:ext cx="156" cy="65"/>
            </a:xfrm>
            <a:custGeom>
              <a:avLst/>
              <a:gdLst>
                <a:gd name="T0" fmla="*/ 156 w 156"/>
                <a:gd name="T1" fmla="*/ 0 h 65"/>
                <a:gd name="T2" fmla="*/ 156 w 156"/>
                <a:gd name="T3" fmla="*/ 51 h 65"/>
                <a:gd name="T4" fmla="*/ 0 w 156"/>
                <a:gd name="T5" fmla="*/ 51 h 65"/>
                <a:gd name="T6" fmla="*/ 0 w 156"/>
                <a:gd name="T7" fmla="*/ 65 h 65"/>
                <a:gd name="T8" fmla="*/ 0 60000 65536"/>
                <a:gd name="T9" fmla="*/ 0 60000 65536"/>
                <a:gd name="T10" fmla="*/ 0 60000 65536"/>
                <a:gd name="T11" fmla="*/ 0 60000 65536"/>
                <a:gd name="T12" fmla="*/ 0 w 156"/>
                <a:gd name="T13" fmla="*/ 0 h 65"/>
                <a:gd name="T14" fmla="*/ 156 w 156"/>
                <a:gd name="T15" fmla="*/ 65 h 65"/>
              </a:gdLst>
              <a:ahLst/>
              <a:cxnLst>
                <a:cxn ang="T8">
                  <a:pos x="T0" y="T1"/>
                </a:cxn>
                <a:cxn ang="T9">
                  <a:pos x="T2" y="T3"/>
                </a:cxn>
                <a:cxn ang="T10">
                  <a:pos x="T4" y="T5"/>
                </a:cxn>
                <a:cxn ang="T11">
                  <a:pos x="T6" y="T7"/>
                </a:cxn>
              </a:cxnLst>
              <a:rect l="T12" t="T13" r="T14" b="T15"/>
              <a:pathLst>
                <a:path w="156" h="65">
                  <a:moveTo>
                    <a:pt x="156" y="0"/>
                  </a:moveTo>
                  <a:lnTo>
                    <a:pt x="156" y="51"/>
                  </a:lnTo>
                  <a:lnTo>
                    <a:pt x="0" y="51"/>
                  </a:lnTo>
                  <a:lnTo>
                    <a:pt x="0" y="65"/>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19" name="Freeform 115"/>
            <p:cNvSpPr>
              <a:spLocks/>
            </p:cNvSpPr>
            <p:nvPr/>
          </p:nvSpPr>
          <p:spPr bwMode="auto">
            <a:xfrm>
              <a:off x="1098" y="1524"/>
              <a:ext cx="276" cy="79"/>
            </a:xfrm>
            <a:custGeom>
              <a:avLst/>
              <a:gdLst>
                <a:gd name="T0" fmla="*/ 276 w 276"/>
                <a:gd name="T1" fmla="*/ 0 h 79"/>
                <a:gd name="T2" fmla="*/ 0 w 276"/>
                <a:gd name="T3" fmla="*/ 0 h 79"/>
                <a:gd name="T4" fmla="*/ 0 w 276"/>
                <a:gd name="T5" fmla="*/ 79 h 79"/>
                <a:gd name="T6" fmla="*/ 0 60000 65536"/>
                <a:gd name="T7" fmla="*/ 0 60000 65536"/>
                <a:gd name="T8" fmla="*/ 0 60000 65536"/>
                <a:gd name="T9" fmla="*/ 0 w 276"/>
                <a:gd name="T10" fmla="*/ 0 h 79"/>
                <a:gd name="T11" fmla="*/ 276 w 276"/>
                <a:gd name="T12" fmla="*/ 79 h 79"/>
              </a:gdLst>
              <a:ahLst/>
              <a:cxnLst>
                <a:cxn ang="T6">
                  <a:pos x="T0" y="T1"/>
                </a:cxn>
                <a:cxn ang="T7">
                  <a:pos x="T2" y="T3"/>
                </a:cxn>
                <a:cxn ang="T8">
                  <a:pos x="T4" y="T5"/>
                </a:cxn>
              </a:cxnLst>
              <a:rect l="T9" t="T10" r="T11" b="T12"/>
              <a:pathLst>
                <a:path w="276" h="79">
                  <a:moveTo>
                    <a:pt x="276" y="0"/>
                  </a:moveTo>
                  <a:lnTo>
                    <a:pt x="0" y="0"/>
                  </a:lnTo>
                  <a:lnTo>
                    <a:pt x="0" y="79"/>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20" name="Freeform 116"/>
            <p:cNvSpPr>
              <a:spLocks/>
            </p:cNvSpPr>
            <p:nvPr/>
          </p:nvSpPr>
          <p:spPr bwMode="auto">
            <a:xfrm>
              <a:off x="951" y="1510"/>
              <a:ext cx="414" cy="93"/>
            </a:xfrm>
            <a:custGeom>
              <a:avLst/>
              <a:gdLst>
                <a:gd name="T0" fmla="*/ 414 w 414"/>
                <a:gd name="T1" fmla="*/ 0 h 93"/>
                <a:gd name="T2" fmla="*/ 0 w 414"/>
                <a:gd name="T3" fmla="*/ 0 h 93"/>
                <a:gd name="T4" fmla="*/ 0 w 414"/>
                <a:gd name="T5" fmla="*/ 93 h 93"/>
                <a:gd name="T6" fmla="*/ 0 60000 65536"/>
                <a:gd name="T7" fmla="*/ 0 60000 65536"/>
                <a:gd name="T8" fmla="*/ 0 60000 65536"/>
                <a:gd name="T9" fmla="*/ 0 w 414"/>
                <a:gd name="T10" fmla="*/ 0 h 93"/>
                <a:gd name="T11" fmla="*/ 414 w 414"/>
                <a:gd name="T12" fmla="*/ 93 h 93"/>
              </a:gdLst>
              <a:ahLst/>
              <a:cxnLst>
                <a:cxn ang="T6">
                  <a:pos x="T0" y="T1"/>
                </a:cxn>
                <a:cxn ang="T7">
                  <a:pos x="T2" y="T3"/>
                </a:cxn>
                <a:cxn ang="T8">
                  <a:pos x="T4" y="T5"/>
                </a:cxn>
              </a:cxnLst>
              <a:rect l="T9" t="T10" r="T11" b="T12"/>
              <a:pathLst>
                <a:path w="414" h="93">
                  <a:moveTo>
                    <a:pt x="414" y="0"/>
                  </a:moveTo>
                  <a:lnTo>
                    <a:pt x="0" y="0"/>
                  </a:lnTo>
                  <a:lnTo>
                    <a:pt x="0" y="93"/>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21" name="Rectangle 117"/>
            <p:cNvSpPr>
              <a:spLocks noChangeArrowheads="1"/>
            </p:cNvSpPr>
            <p:nvPr/>
          </p:nvSpPr>
          <p:spPr bwMode="auto">
            <a:xfrm>
              <a:off x="1219" y="1560"/>
              <a:ext cx="51" cy="94"/>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22" name="Rectangle 118"/>
            <p:cNvSpPr>
              <a:spLocks noChangeArrowheads="1"/>
            </p:cNvSpPr>
            <p:nvPr/>
          </p:nvSpPr>
          <p:spPr bwMode="auto">
            <a:xfrm>
              <a:off x="1219" y="1560"/>
              <a:ext cx="60" cy="101"/>
            </a:xfrm>
            <a:prstGeom prst="rect">
              <a:avLst/>
            </a:prstGeom>
            <a:noFill/>
            <a:ln w="14288">
              <a:solidFill>
                <a:srgbClr val="B3B3B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23" name="Rectangle 119"/>
            <p:cNvSpPr>
              <a:spLocks noChangeArrowheads="1"/>
            </p:cNvSpPr>
            <p:nvPr/>
          </p:nvSpPr>
          <p:spPr bwMode="auto">
            <a:xfrm>
              <a:off x="1072" y="1560"/>
              <a:ext cx="52" cy="94"/>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24" name="Rectangle 120"/>
            <p:cNvSpPr>
              <a:spLocks noChangeArrowheads="1"/>
            </p:cNvSpPr>
            <p:nvPr/>
          </p:nvSpPr>
          <p:spPr bwMode="auto">
            <a:xfrm>
              <a:off x="1072" y="1560"/>
              <a:ext cx="60" cy="101"/>
            </a:xfrm>
            <a:prstGeom prst="rect">
              <a:avLst/>
            </a:prstGeom>
            <a:noFill/>
            <a:ln w="14288">
              <a:solidFill>
                <a:srgbClr val="B3B3B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25" name="Rectangle 121"/>
            <p:cNvSpPr>
              <a:spLocks noChangeArrowheads="1"/>
            </p:cNvSpPr>
            <p:nvPr/>
          </p:nvSpPr>
          <p:spPr bwMode="auto">
            <a:xfrm>
              <a:off x="925" y="1560"/>
              <a:ext cx="52" cy="94"/>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26" name="Rectangle 122"/>
            <p:cNvSpPr>
              <a:spLocks noChangeArrowheads="1"/>
            </p:cNvSpPr>
            <p:nvPr/>
          </p:nvSpPr>
          <p:spPr bwMode="auto">
            <a:xfrm>
              <a:off x="925" y="1560"/>
              <a:ext cx="61" cy="101"/>
            </a:xfrm>
            <a:prstGeom prst="rect">
              <a:avLst/>
            </a:prstGeom>
            <a:noFill/>
            <a:ln w="14288">
              <a:solidFill>
                <a:srgbClr val="B3B3B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27" name="Freeform 123"/>
            <p:cNvSpPr>
              <a:spLocks/>
            </p:cNvSpPr>
            <p:nvPr/>
          </p:nvSpPr>
          <p:spPr bwMode="auto">
            <a:xfrm>
              <a:off x="1400" y="1336"/>
              <a:ext cx="146" cy="174"/>
            </a:xfrm>
            <a:custGeom>
              <a:avLst/>
              <a:gdLst>
                <a:gd name="T0" fmla="*/ 146 w 146"/>
                <a:gd name="T1" fmla="*/ 0 h 174"/>
                <a:gd name="T2" fmla="*/ 146 w 146"/>
                <a:gd name="T3" fmla="*/ 174 h 174"/>
                <a:gd name="T4" fmla="*/ 0 w 146"/>
                <a:gd name="T5" fmla="*/ 174 h 174"/>
                <a:gd name="T6" fmla="*/ 0 60000 65536"/>
                <a:gd name="T7" fmla="*/ 0 60000 65536"/>
                <a:gd name="T8" fmla="*/ 0 60000 65536"/>
                <a:gd name="T9" fmla="*/ 0 w 146"/>
                <a:gd name="T10" fmla="*/ 0 h 174"/>
                <a:gd name="T11" fmla="*/ 146 w 146"/>
                <a:gd name="T12" fmla="*/ 174 h 174"/>
              </a:gdLst>
              <a:ahLst/>
              <a:cxnLst>
                <a:cxn ang="T6">
                  <a:pos x="T0" y="T1"/>
                </a:cxn>
                <a:cxn ang="T7">
                  <a:pos x="T2" y="T3"/>
                </a:cxn>
                <a:cxn ang="T8">
                  <a:pos x="T4" y="T5"/>
                </a:cxn>
              </a:cxnLst>
              <a:rect l="T9" t="T10" r="T11" b="T12"/>
              <a:pathLst>
                <a:path w="146" h="174">
                  <a:moveTo>
                    <a:pt x="146" y="0"/>
                  </a:moveTo>
                  <a:lnTo>
                    <a:pt x="146" y="174"/>
                  </a:lnTo>
                  <a:lnTo>
                    <a:pt x="0" y="174"/>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28" name="Oval 124"/>
            <p:cNvSpPr>
              <a:spLocks noChangeArrowheads="1"/>
            </p:cNvSpPr>
            <p:nvPr/>
          </p:nvSpPr>
          <p:spPr bwMode="auto">
            <a:xfrm>
              <a:off x="1529" y="1308"/>
              <a:ext cx="43" cy="43"/>
            </a:xfrm>
            <a:prstGeom prst="ellipse">
              <a:avLst/>
            </a:prstGeom>
            <a:solidFill>
              <a:srgbClr val="FFFFFF"/>
            </a:solidFill>
            <a:ln w="14288">
              <a:solidFill>
                <a:srgbClr val="000000"/>
              </a:solidFill>
              <a:round/>
              <a:headEnd/>
              <a:tailEnd/>
            </a:ln>
          </p:spPr>
          <p:txBody>
            <a:bodyPr/>
            <a:lstStyle/>
            <a:p>
              <a:endParaRPr lang="en-US"/>
            </a:p>
          </p:txBody>
        </p:sp>
        <p:sp>
          <p:nvSpPr>
            <p:cNvPr id="13429" name="Oval 125"/>
            <p:cNvSpPr>
              <a:spLocks noChangeArrowheads="1"/>
            </p:cNvSpPr>
            <p:nvPr/>
          </p:nvSpPr>
          <p:spPr bwMode="auto">
            <a:xfrm>
              <a:off x="1357" y="1488"/>
              <a:ext cx="51" cy="43"/>
            </a:xfrm>
            <a:prstGeom prst="ellipse">
              <a:avLst/>
            </a:prstGeom>
            <a:solidFill>
              <a:srgbClr val="FFFFFF"/>
            </a:solidFill>
            <a:ln w="14288">
              <a:solidFill>
                <a:srgbClr val="000000"/>
              </a:solidFill>
              <a:round/>
              <a:headEnd/>
              <a:tailEnd/>
            </a:ln>
          </p:spPr>
          <p:txBody>
            <a:bodyPr/>
            <a:lstStyle/>
            <a:p>
              <a:endParaRPr lang="en-US"/>
            </a:p>
          </p:txBody>
        </p:sp>
        <p:sp>
          <p:nvSpPr>
            <p:cNvPr id="13430" name="Rectangle 126"/>
            <p:cNvSpPr>
              <a:spLocks noChangeArrowheads="1"/>
            </p:cNvSpPr>
            <p:nvPr/>
          </p:nvSpPr>
          <p:spPr bwMode="auto">
            <a:xfrm>
              <a:off x="1728" y="1002"/>
              <a:ext cx="54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800">
                  <a:solidFill>
                    <a:srgbClr val="000000"/>
                  </a:solidFill>
                </a:rPr>
                <a:t>Firewall</a:t>
              </a:r>
              <a:endParaRPr lang="en-GB" sz="2400">
                <a:latin typeface="Times" charset="0"/>
              </a:endParaRPr>
            </a:p>
          </p:txBody>
        </p:sp>
        <p:sp>
          <p:nvSpPr>
            <p:cNvPr id="13431" name="Freeform 127"/>
            <p:cNvSpPr>
              <a:spLocks/>
            </p:cNvSpPr>
            <p:nvPr/>
          </p:nvSpPr>
          <p:spPr bwMode="auto">
            <a:xfrm>
              <a:off x="804" y="2188"/>
              <a:ext cx="156" cy="72"/>
            </a:xfrm>
            <a:custGeom>
              <a:avLst/>
              <a:gdLst>
                <a:gd name="T0" fmla="*/ 156 w 156"/>
                <a:gd name="T1" fmla="*/ 0 h 72"/>
                <a:gd name="T2" fmla="*/ 156 w 156"/>
                <a:gd name="T3" fmla="*/ 50 h 72"/>
                <a:gd name="T4" fmla="*/ 0 w 156"/>
                <a:gd name="T5" fmla="*/ 50 h 72"/>
                <a:gd name="T6" fmla="*/ 0 w 156"/>
                <a:gd name="T7" fmla="*/ 72 h 72"/>
                <a:gd name="T8" fmla="*/ 0 60000 65536"/>
                <a:gd name="T9" fmla="*/ 0 60000 65536"/>
                <a:gd name="T10" fmla="*/ 0 60000 65536"/>
                <a:gd name="T11" fmla="*/ 0 60000 65536"/>
                <a:gd name="T12" fmla="*/ 0 w 156"/>
                <a:gd name="T13" fmla="*/ 0 h 72"/>
                <a:gd name="T14" fmla="*/ 156 w 156"/>
                <a:gd name="T15" fmla="*/ 72 h 72"/>
              </a:gdLst>
              <a:ahLst/>
              <a:cxnLst>
                <a:cxn ang="T8">
                  <a:pos x="T0" y="T1"/>
                </a:cxn>
                <a:cxn ang="T9">
                  <a:pos x="T2" y="T3"/>
                </a:cxn>
                <a:cxn ang="T10">
                  <a:pos x="T4" y="T5"/>
                </a:cxn>
                <a:cxn ang="T11">
                  <a:pos x="T6" y="T7"/>
                </a:cxn>
              </a:cxnLst>
              <a:rect l="T12" t="T13" r="T14" b="T15"/>
              <a:pathLst>
                <a:path w="156" h="72">
                  <a:moveTo>
                    <a:pt x="156" y="0"/>
                  </a:moveTo>
                  <a:lnTo>
                    <a:pt x="156" y="50"/>
                  </a:lnTo>
                  <a:lnTo>
                    <a:pt x="0" y="50"/>
                  </a:lnTo>
                  <a:lnTo>
                    <a:pt x="0" y="72"/>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32" name="Freeform 128"/>
            <p:cNvSpPr>
              <a:spLocks/>
            </p:cNvSpPr>
            <p:nvPr/>
          </p:nvSpPr>
          <p:spPr bwMode="auto">
            <a:xfrm>
              <a:off x="675" y="2180"/>
              <a:ext cx="276" cy="87"/>
            </a:xfrm>
            <a:custGeom>
              <a:avLst/>
              <a:gdLst>
                <a:gd name="T0" fmla="*/ 276 w 276"/>
                <a:gd name="T1" fmla="*/ 0 h 87"/>
                <a:gd name="T2" fmla="*/ 0 w 276"/>
                <a:gd name="T3" fmla="*/ 0 h 87"/>
                <a:gd name="T4" fmla="*/ 0 w 276"/>
                <a:gd name="T5" fmla="*/ 87 h 87"/>
                <a:gd name="T6" fmla="*/ 0 60000 65536"/>
                <a:gd name="T7" fmla="*/ 0 60000 65536"/>
                <a:gd name="T8" fmla="*/ 0 60000 65536"/>
                <a:gd name="T9" fmla="*/ 0 w 276"/>
                <a:gd name="T10" fmla="*/ 0 h 87"/>
                <a:gd name="T11" fmla="*/ 276 w 276"/>
                <a:gd name="T12" fmla="*/ 87 h 87"/>
              </a:gdLst>
              <a:ahLst/>
              <a:cxnLst>
                <a:cxn ang="T6">
                  <a:pos x="T0" y="T1"/>
                </a:cxn>
                <a:cxn ang="T7">
                  <a:pos x="T2" y="T3"/>
                </a:cxn>
                <a:cxn ang="T8">
                  <a:pos x="T4" y="T5"/>
                </a:cxn>
              </a:cxnLst>
              <a:rect l="T9" t="T10" r="T11" b="T12"/>
              <a:pathLst>
                <a:path w="276" h="87">
                  <a:moveTo>
                    <a:pt x="276" y="0"/>
                  </a:moveTo>
                  <a:lnTo>
                    <a:pt x="0" y="0"/>
                  </a:lnTo>
                  <a:lnTo>
                    <a:pt x="0" y="87"/>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33" name="Freeform 129"/>
            <p:cNvSpPr>
              <a:spLocks/>
            </p:cNvSpPr>
            <p:nvPr/>
          </p:nvSpPr>
          <p:spPr bwMode="auto">
            <a:xfrm>
              <a:off x="528" y="2166"/>
              <a:ext cx="414" cy="101"/>
            </a:xfrm>
            <a:custGeom>
              <a:avLst/>
              <a:gdLst>
                <a:gd name="T0" fmla="*/ 414 w 414"/>
                <a:gd name="T1" fmla="*/ 0 h 101"/>
                <a:gd name="T2" fmla="*/ 0 w 414"/>
                <a:gd name="T3" fmla="*/ 0 h 101"/>
                <a:gd name="T4" fmla="*/ 0 w 414"/>
                <a:gd name="T5" fmla="*/ 101 h 101"/>
                <a:gd name="T6" fmla="*/ 0 60000 65536"/>
                <a:gd name="T7" fmla="*/ 0 60000 65536"/>
                <a:gd name="T8" fmla="*/ 0 60000 65536"/>
                <a:gd name="T9" fmla="*/ 0 w 414"/>
                <a:gd name="T10" fmla="*/ 0 h 101"/>
                <a:gd name="T11" fmla="*/ 414 w 414"/>
                <a:gd name="T12" fmla="*/ 101 h 101"/>
              </a:gdLst>
              <a:ahLst/>
              <a:cxnLst>
                <a:cxn ang="T6">
                  <a:pos x="T0" y="T1"/>
                </a:cxn>
                <a:cxn ang="T7">
                  <a:pos x="T2" y="T3"/>
                </a:cxn>
                <a:cxn ang="T8">
                  <a:pos x="T4" y="T5"/>
                </a:cxn>
              </a:cxnLst>
              <a:rect l="T9" t="T10" r="T11" b="T12"/>
              <a:pathLst>
                <a:path w="414" h="101">
                  <a:moveTo>
                    <a:pt x="414" y="0"/>
                  </a:moveTo>
                  <a:lnTo>
                    <a:pt x="0" y="0"/>
                  </a:lnTo>
                  <a:lnTo>
                    <a:pt x="0" y="101"/>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34" name="Freeform 130"/>
            <p:cNvSpPr>
              <a:spLocks/>
            </p:cNvSpPr>
            <p:nvPr/>
          </p:nvSpPr>
          <p:spPr bwMode="auto">
            <a:xfrm>
              <a:off x="804" y="1993"/>
              <a:ext cx="156" cy="65"/>
            </a:xfrm>
            <a:custGeom>
              <a:avLst/>
              <a:gdLst>
                <a:gd name="T0" fmla="*/ 156 w 156"/>
                <a:gd name="T1" fmla="*/ 65 h 65"/>
                <a:gd name="T2" fmla="*/ 156 w 156"/>
                <a:gd name="T3" fmla="*/ 14 h 65"/>
                <a:gd name="T4" fmla="*/ 0 w 156"/>
                <a:gd name="T5" fmla="*/ 14 h 65"/>
                <a:gd name="T6" fmla="*/ 0 w 156"/>
                <a:gd name="T7" fmla="*/ 0 h 65"/>
                <a:gd name="T8" fmla="*/ 0 60000 65536"/>
                <a:gd name="T9" fmla="*/ 0 60000 65536"/>
                <a:gd name="T10" fmla="*/ 0 60000 65536"/>
                <a:gd name="T11" fmla="*/ 0 60000 65536"/>
                <a:gd name="T12" fmla="*/ 0 w 156"/>
                <a:gd name="T13" fmla="*/ 0 h 65"/>
                <a:gd name="T14" fmla="*/ 156 w 156"/>
                <a:gd name="T15" fmla="*/ 65 h 65"/>
              </a:gdLst>
              <a:ahLst/>
              <a:cxnLst>
                <a:cxn ang="T8">
                  <a:pos x="T0" y="T1"/>
                </a:cxn>
                <a:cxn ang="T9">
                  <a:pos x="T2" y="T3"/>
                </a:cxn>
                <a:cxn ang="T10">
                  <a:pos x="T4" y="T5"/>
                </a:cxn>
                <a:cxn ang="T11">
                  <a:pos x="T6" y="T7"/>
                </a:cxn>
              </a:cxnLst>
              <a:rect l="T12" t="T13" r="T14" b="T15"/>
              <a:pathLst>
                <a:path w="156" h="65">
                  <a:moveTo>
                    <a:pt x="156" y="65"/>
                  </a:moveTo>
                  <a:lnTo>
                    <a:pt x="156" y="14"/>
                  </a:lnTo>
                  <a:lnTo>
                    <a:pt x="0" y="14"/>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35" name="Freeform 131"/>
            <p:cNvSpPr>
              <a:spLocks/>
            </p:cNvSpPr>
            <p:nvPr/>
          </p:nvSpPr>
          <p:spPr bwMode="auto">
            <a:xfrm>
              <a:off x="675" y="1986"/>
              <a:ext cx="276" cy="79"/>
            </a:xfrm>
            <a:custGeom>
              <a:avLst/>
              <a:gdLst>
                <a:gd name="T0" fmla="*/ 276 w 276"/>
                <a:gd name="T1" fmla="*/ 79 h 79"/>
                <a:gd name="T2" fmla="*/ 0 w 276"/>
                <a:gd name="T3" fmla="*/ 79 h 79"/>
                <a:gd name="T4" fmla="*/ 0 w 276"/>
                <a:gd name="T5" fmla="*/ 0 h 79"/>
                <a:gd name="T6" fmla="*/ 0 60000 65536"/>
                <a:gd name="T7" fmla="*/ 0 60000 65536"/>
                <a:gd name="T8" fmla="*/ 0 60000 65536"/>
                <a:gd name="T9" fmla="*/ 0 w 276"/>
                <a:gd name="T10" fmla="*/ 0 h 79"/>
                <a:gd name="T11" fmla="*/ 276 w 276"/>
                <a:gd name="T12" fmla="*/ 79 h 79"/>
              </a:gdLst>
              <a:ahLst/>
              <a:cxnLst>
                <a:cxn ang="T6">
                  <a:pos x="T0" y="T1"/>
                </a:cxn>
                <a:cxn ang="T7">
                  <a:pos x="T2" y="T3"/>
                </a:cxn>
                <a:cxn ang="T8">
                  <a:pos x="T4" y="T5"/>
                </a:cxn>
              </a:cxnLst>
              <a:rect l="T9" t="T10" r="T11" b="T12"/>
              <a:pathLst>
                <a:path w="276" h="79">
                  <a:moveTo>
                    <a:pt x="276" y="79"/>
                  </a:moveTo>
                  <a:lnTo>
                    <a:pt x="0" y="79"/>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36" name="Freeform 132"/>
            <p:cNvSpPr>
              <a:spLocks/>
            </p:cNvSpPr>
            <p:nvPr/>
          </p:nvSpPr>
          <p:spPr bwMode="auto">
            <a:xfrm>
              <a:off x="528" y="1986"/>
              <a:ext cx="414" cy="93"/>
            </a:xfrm>
            <a:custGeom>
              <a:avLst/>
              <a:gdLst>
                <a:gd name="T0" fmla="*/ 414 w 414"/>
                <a:gd name="T1" fmla="*/ 93 h 93"/>
                <a:gd name="T2" fmla="*/ 0 w 414"/>
                <a:gd name="T3" fmla="*/ 93 h 93"/>
                <a:gd name="T4" fmla="*/ 0 w 414"/>
                <a:gd name="T5" fmla="*/ 0 h 93"/>
                <a:gd name="T6" fmla="*/ 0 60000 65536"/>
                <a:gd name="T7" fmla="*/ 0 60000 65536"/>
                <a:gd name="T8" fmla="*/ 0 60000 65536"/>
                <a:gd name="T9" fmla="*/ 0 w 414"/>
                <a:gd name="T10" fmla="*/ 0 h 93"/>
                <a:gd name="T11" fmla="*/ 414 w 414"/>
                <a:gd name="T12" fmla="*/ 93 h 93"/>
              </a:gdLst>
              <a:ahLst/>
              <a:cxnLst>
                <a:cxn ang="T6">
                  <a:pos x="T0" y="T1"/>
                </a:cxn>
                <a:cxn ang="T7">
                  <a:pos x="T2" y="T3"/>
                </a:cxn>
                <a:cxn ang="T8">
                  <a:pos x="T4" y="T5"/>
                </a:cxn>
              </a:cxnLst>
              <a:rect l="T9" t="T10" r="T11" b="T12"/>
              <a:pathLst>
                <a:path w="414" h="93">
                  <a:moveTo>
                    <a:pt x="414" y="93"/>
                  </a:moveTo>
                  <a:lnTo>
                    <a:pt x="0" y="93"/>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37" name="Line 133"/>
            <p:cNvSpPr>
              <a:spLocks noChangeShapeType="1"/>
            </p:cNvSpPr>
            <p:nvPr/>
          </p:nvSpPr>
          <p:spPr bwMode="auto">
            <a:xfrm>
              <a:off x="1141" y="2130"/>
              <a:ext cx="500"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38" name="Rectangle 134"/>
            <p:cNvSpPr>
              <a:spLocks noChangeArrowheads="1"/>
            </p:cNvSpPr>
            <p:nvPr/>
          </p:nvSpPr>
          <p:spPr bwMode="auto">
            <a:xfrm>
              <a:off x="1633" y="2065"/>
              <a:ext cx="112" cy="130"/>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39" name="Rectangle 135"/>
            <p:cNvSpPr>
              <a:spLocks noChangeArrowheads="1"/>
            </p:cNvSpPr>
            <p:nvPr/>
          </p:nvSpPr>
          <p:spPr bwMode="auto">
            <a:xfrm>
              <a:off x="1633" y="2065"/>
              <a:ext cx="121" cy="137"/>
            </a:xfrm>
            <a:prstGeom prst="rect">
              <a:avLst/>
            </a:prstGeom>
            <a:noFill/>
            <a:ln w="14288">
              <a:solidFill>
                <a:srgbClr val="B3B3B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40" name="AutoShape 136"/>
            <p:cNvSpPr>
              <a:spLocks noChangeArrowheads="1"/>
            </p:cNvSpPr>
            <p:nvPr/>
          </p:nvSpPr>
          <p:spPr bwMode="auto">
            <a:xfrm>
              <a:off x="373" y="1877"/>
              <a:ext cx="1320" cy="643"/>
            </a:xfrm>
            <a:prstGeom prst="roundRect">
              <a:avLst>
                <a:gd name="adj" fmla="val 20218"/>
              </a:avLst>
            </a:prstGeom>
            <a:noFill/>
            <a:ln w="26988">
              <a:solidFill>
                <a:srgbClr val="D9D9D9"/>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41" name="Line 137"/>
            <p:cNvSpPr>
              <a:spLocks noChangeShapeType="1"/>
            </p:cNvSpPr>
            <p:nvPr/>
          </p:nvSpPr>
          <p:spPr bwMode="auto">
            <a:xfrm>
              <a:off x="1745" y="2130"/>
              <a:ext cx="319"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42" name="Freeform 138"/>
            <p:cNvSpPr>
              <a:spLocks/>
            </p:cNvSpPr>
            <p:nvPr/>
          </p:nvSpPr>
          <p:spPr bwMode="auto">
            <a:xfrm>
              <a:off x="485" y="1986"/>
              <a:ext cx="17" cy="14"/>
            </a:xfrm>
            <a:custGeom>
              <a:avLst/>
              <a:gdLst>
                <a:gd name="T0" fmla="*/ 17 w 17"/>
                <a:gd name="T1" fmla="*/ 0 h 14"/>
                <a:gd name="T2" fmla="*/ 0 w 17"/>
                <a:gd name="T3" fmla="*/ 0 h 14"/>
                <a:gd name="T4" fmla="*/ 0 w 17"/>
                <a:gd name="T5" fmla="*/ 14 h 14"/>
                <a:gd name="T6" fmla="*/ 0 60000 65536"/>
                <a:gd name="T7" fmla="*/ 0 60000 65536"/>
                <a:gd name="T8" fmla="*/ 0 60000 65536"/>
                <a:gd name="T9" fmla="*/ 0 w 17"/>
                <a:gd name="T10" fmla="*/ 0 h 14"/>
                <a:gd name="T11" fmla="*/ 17 w 17"/>
                <a:gd name="T12" fmla="*/ 14 h 14"/>
              </a:gdLst>
              <a:ahLst/>
              <a:cxnLst>
                <a:cxn ang="T6">
                  <a:pos x="T0" y="T1"/>
                </a:cxn>
                <a:cxn ang="T7">
                  <a:pos x="T2" y="T3"/>
                </a:cxn>
                <a:cxn ang="T8">
                  <a:pos x="T4" y="T5"/>
                </a:cxn>
              </a:cxnLst>
              <a:rect l="T9" t="T10" r="T11" b="T12"/>
              <a:pathLst>
                <a:path w="17" h="14">
                  <a:moveTo>
                    <a:pt x="17" y="0"/>
                  </a:moveTo>
                  <a:lnTo>
                    <a:pt x="0" y="0"/>
                  </a:lnTo>
                  <a:lnTo>
                    <a:pt x="0" y="14"/>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43" name="AutoShape 139"/>
            <p:cNvSpPr>
              <a:spLocks noChangeArrowheads="1"/>
            </p:cNvSpPr>
            <p:nvPr/>
          </p:nvSpPr>
          <p:spPr bwMode="auto">
            <a:xfrm>
              <a:off x="502" y="1957"/>
              <a:ext cx="44" cy="21"/>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44" name="AutoShape 140"/>
            <p:cNvSpPr>
              <a:spLocks noChangeArrowheads="1"/>
            </p:cNvSpPr>
            <p:nvPr/>
          </p:nvSpPr>
          <p:spPr bwMode="auto">
            <a:xfrm>
              <a:off x="494" y="1950"/>
              <a:ext cx="60" cy="36"/>
            </a:xfrm>
            <a:prstGeom prst="roundRect">
              <a:avLst>
                <a:gd name="adj" fmla="val 30556"/>
              </a:avLst>
            </a:prstGeom>
            <a:noFill/>
            <a:ln w="26988">
              <a:solidFill>
                <a:srgbClr val="BFBFB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45" name="Rectangle 141"/>
            <p:cNvSpPr>
              <a:spLocks noChangeArrowheads="1"/>
            </p:cNvSpPr>
            <p:nvPr/>
          </p:nvSpPr>
          <p:spPr bwMode="auto">
            <a:xfrm>
              <a:off x="502" y="1957"/>
              <a:ext cx="44" cy="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46" name="Rectangle 142"/>
            <p:cNvSpPr>
              <a:spLocks noChangeArrowheads="1"/>
            </p:cNvSpPr>
            <p:nvPr/>
          </p:nvSpPr>
          <p:spPr bwMode="auto">
            <a:xfrm>
              <a:off x="502" y="1957"/>
              <a:ext cx="52" cy="21"/>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47" name="Freeform 143"/>
            <p:cNvSpPr>
              <a:spLocks/>
            </p:cNvSpPr>
            <p:nvPr/>
          </p:nvSpPr>
          <p:spPr bwMode="auto">
            <a:xfrm>
              <a:off x="485" y="2000"/>
              <a:ext cx="9" cy="7"/>
            </a:xfrm>
            <a:custGeom>
              <a:avLst/>
              <a:gdLst>
                <a:gd name="T0" fmla="*/ 0 w 9"/>
                <a:gd name="T1" fmla="*/ 0 h 7"/>
                <a:gd name="T2" fmla="*/ 0 w 9"/>
                <a:gd name="T3" fmla="*/ 0 h 7"/>
                <a:gd name="T4" fmla="*/ 0 w 9"/>
                <a:gd name="T5" fmla="*/ 0 h 7"/>
                <a:gd name="T6" fmla="*/ 0 w 9"/>
                <a:gd name="T7" fmla="*/ 7 h 7"/>
                <a:gd name="T8" fmla="*/ 0 w 9"/>
                <a:gd name="T9" fmla="*/ 7 h 7"/>
                <a:gd name="T10" fmla="*/ 0 w 9"/>
                <a:gd name="T11" fmla="*/ 7 h 7"/>
                <a:gd name="T12" fmla="*/ 9 w 9"/>
                <a:gd name="T13" fmla="*/ 7 h 7"/>
                <a:gd name="T14" fmla="*/ 9 w 9"/>
                <a:gd name="T15" fmla="*/ 0 h 7"/>
                <a:gd name="T16" fmla="*/ 9 w 9"/>
                <a:gd name="T17" fmla="*/ 0 h 7"/>
                <a:gd name="T18" fmla="*/ 0 w 9"/>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7"/>
                <a:gd name="T32" fmla="*/ 9 w 9"/>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7">
                  <a:moveTo>
                    <a:pt x="0" y="0"/>
                  </a:moveTo>
                  <a:lnTo>
                    <a:pt x="0" y="0"/>
                  </a:lnTo>
                  <a:lnTo>
                    <a:pt x="0" y="7"/>
                  </a:lnTo>
                  <a:lnTo>
                    <a:pt x="9" y="7"/>
                  </a:lnTo>
                  <a:lnTo>
                    <a:pt x="9" y="0"/>
                  </a:lnTo>
                  <a:lnTo>
                    <a:pt x="0" y="0"/>
                  </a:lnTo>
                  <a:close/>
                </a:path>
              </a:pathLst>
            </a:custGeom>
            <a:solidFill>
              <a:srgbClr val="BFBFBF"/>
            </a:solidFill>
            <a:ln w="14288">
              <a:solidFill>
                <a:srgbClr val="BFBFBF"/>
              </a:solidFill>
              <a:round/>
              <a:headEnd/>
              <a:tailEnd/>
            </a:ln>
          </p:spPr>
          <p:txBody>
            <a:bodyPr/>
            <a:lstStyle/>
            <a:p>
              <a:endParaRPr lang="en-US"/>
            </a:p>
          </p:txBody>
        </p:sp>
        <p:sp>
          <p:nvSpPr>
            <p:cNvPr id="13448" name="Line 144"/>
            <p:cNvSpPr>
              <a:spLocks noChangeShapeType="1"/>
            </p:cNvSpPr>
            <p:nvPr/>
          </p:nvSpPr>
          <p:spPr bwMode="auto">
            <a:xfrm>
              <a:off x="494" y="2000"/>
              <a:ext cx="1" cy="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49" name="Line 145"/>
            <p:cNvSpPr>
              <a:spLocks noChangeShapeType="1"/>
            </p:cNvSpPr>
            <p:nvPr/>
          </p:nvSpPr>
          <p:spPr bwMode="auto">
            <a:xfrm>
              <a:off x="485" y="2000"/>
              <a:ext cx="1" cy="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50" name="Line 146"/>
            <p:cNvSpPr>
              <a:spLocks noChangeShapeType="1"/>
            </p:cNvSpPr>
            <p:nvPr/>
          </p:nvSpPr>
          <p:spPr bwMode="auto">
            <a:xfrm>
              <a:off x="485" y="2000"/>
              <a:ext cx="1" cy="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51" name="Rectangle 147"/>
            <p:cNvSpPr>
              <a:spLocks noChangeArrowheads="1"/>
            </p:cNvSpPr>
            <p:nvPr/>
          </p:nvSpPr>
          <p:spPr bwMode="auto">
            <a:xfrm>
              <a:off x="502" y="1978"/>
              <a:ext cx="44" cy="8"/>
            </a:xfrm>
            <a:prstGeom prst="rect">
              <a:avLst/>
            </a:prstGeom>
            <a:solidFill>
              <a:srgbClr val="B3B3B3"/>
            </a:solidFill>
            <a:ln w="14288">
              <a:solidFill>
                <a:srgbClr val="B3B3B3"/>
              </a:solidFill>
              <a:miter lim="800000"/>
              <a:headEnd/>
              <a:tailEnd/>
            </a:ln>
          </p:spPr>
          <p:txBody>
            <a:bodyPr/>
            <a:lstStyle/>
            <a:p>
              <a:endParaRPr lang="en-US"/>
            </a:p>
          </p:txBody>
        </p:sp>
        <p:sp>
          <p:nvSpPr>
            <p:cNvPr id="13452" name="Freeform 148"/>
            <p:cNvSpPr>
              <a:spLocks/>
            </p:cNvSpPr>
            <p:nvPr/>
          </p:nvSpPr>
          <p:spPr bwMode="auto">
            <a:xfrm>
              <a:off x="494" y="1986"/>
              <a:ext cx="60" cy="7"/>
            </a:xfrm>
            <a:custGeom>
              <a:avLst/>
              <a:gdLst>
                <a:gd name="T0" fmla="*/ 52 w 60"/>
                <a:gd name="T1" fmla="*/ 0 h 7"/>
                <a:gd name="T2" fmla="*/ 60 w 60"/>
                <a:gd name="T3" fmla="*/ 7 h 7"/>
                <a:gd name="T4" fmla="*/ 0 w 60"/>
                <a:gd name="T5" fmla="*/ 7 h 7"/>
                <a:gd name="T6" fmla="*/ 8 w 60"/>
                <a:gd name="T7" fmla="*/ 0 h 7"/>
                <a:gd name="T8" fmla="*/ 52 w 60"/>
                <a:gd name="T9" fmla="*/ 0 h 7"/>
                <a:gd name="T10" fmla="*/ 0 60000 65536"/>
                <a:gd name="T11" fmla="*/ 0 60000 65536"/>
                <a:gd name="T12" fmla="*/ 0 60000 65536"/>
                <a:gd name="T13" fmla="*/ 0 60000 65536"/>
                <a:gd name="T14" fmla="*/ 0 60000 65536"/>
                <a:gd name="T15" fmla="*/ 0 w 60"/>
                <a:gd name="T16" fmla="*/ 0 h 7"/>
                <a:gd name="T17" fmla="*/ 60 w 60"/>
                <a:gd name="T18" fmla="*/ 7 h 7"/>
              </a:gdLst>
              <a:ahLst/>
              <a:cxnLst>
                <a:cxn ang="T10">
                  <a:pos x="T0" y="T1"/>
                </a:cxn>
                <a:cxn ang="T11">
                  <a:pos x="T2" y="T3"/>
                </a:cxn>
                <a:cxn ang="T12">
                  <a:pos x="T4" y="T5"/>
                </a:cxn>
                <a:cxn ang="T13">
                  <a:pos x="T6" y="T7"/>
                </a:cxn>
                <a:cxn ang="T14">
                  <a:pos x="T8" y="T9"/>
                </a:cxn>
              </a:cxnLst>
              <a:rect l="T15" t="T16" r="T17" b="T18"/>
              <a:pathLst>
                <a:path w="60" h="7">
                  <a:moveTo>
                    <a:pt x="52" y="0"/>
                  </a:moveTo>
                  <a:lnTo>
                    <a:pt x="60" y="7"/>
                  </a:lnTo>
                  <a:lnTo>
                    <a:pt x="0" y="7"/>
                  </a:lnTo>
                  <a:lnTo>
                    <a:pt x="8" y="0"/>
                  </a:lnTo>
                  <a:lnTo>
                    <a:pt x="52" y="0"/>
                  </a:lnTo>
                  <a:close/>
                </a:path>
              </a:pathLst>
            </a:custGeom>
            <a:noFill/>
            <a:ln w="14288">
              <a:solidFill>
                <a:srgbClr val="B3B3B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53" name="Line 149"/>
            <p:cNvSpPr>
              <a:spLocks noChangeShapeType="1"/>
            </p:cNvSpPr>
            <p:nvPr/>
          </p:nvSpPr>
          <p:spPr bwMode="auto">
            <a:xfrm flipH="1">
              <a:off x="537" y="1993"/>
              <a:ext cx="9"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54" name="Line 150"/>
            <p:cNvSpPr>
              <a:spLocks noChangeShapeType="1"/>
            </p:cNvSpPr>
            <p:nvPr/>
          </p:nvSpPr>
          <p:spPr bwMode="auto">
            <a:xfrm flipH="1">
              <a:off x="502" y="1986"/>
              <a:ext cx="44"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55" name="Line 151"/>
            <p:cNvSpPr>
              <a:spLocks noChangeShapeType="1"/>
            </p:cNvSpPr>
            <p:nvPr/>
          </p:nvSpPr>
          <p:spPr bwMode="auto">
            <a:xfrm flipH="1">
              <a:off x="520" y="1986"/>
              <a:ext cx="26"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56" name="Line 152"/>
            <p:cNvSpPr>
              <a:spLocks noChangeShapeType="1"/>
            </p:cNvSpPr>
            <p:nvPr/>
          </p:nvSpPr>
          <p:spPr bwMode="auto">
            <a:xfrm flipH="1">
              <a:off x="511" y="1993"/>
              <a:ext cx="26"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57" name="Line 153"/>
            <p:cNvSpPr>
              <a:spLocks noChangeShapeType="1"/>
            </p:cNvSpPr>
            <p:nvPr/>
          </p:nvSpPr>
          <p:spPr bwMode="auto">
            <a:xfrm flipH="1">
              <a:off x="502" y="1986"/>
              <a:ext cx="9"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58" name="Line 154"/>
            <p:cNvSpPr>
              <a:spLocks noChangeShapeType="1"/>
            </p:cNvSpPr>
            <p:nvPr/>
          </p:nvSpPr>
          <p:spPr bwMode="auto">
            <a:xfrm flipH="1">
              <a:off x="502" y="1993"/>
              <a:ext cx="9"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59" name="Rectangle 155"/>
            <p:cNvSpPr>
              <a:spLocks noChangeArrowheads="1"/>
            </p:cNvSpPr>
            <p:nvPr/>
          </p:nvSpPr>
          <p:spPr bwMode="auto">
            <a:xfrm>
              <a:off x="511" y="1957"/>
              <a:ext cx="17" cy="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60" name="Rectangle 156"/>
            <p:cNvSpPr>
              <a:spLocks noChangeArrowheads="1"/>
            </p:cNvSpPr>
            <p:nvPr/>
          </p:nvSpPr>
          <p:spPr bwMode="auto">
            <a:xfrm>
              <a:off x="511" y="1957"/>
              <a:ext cx="26" cy="14"/>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61" name="Rectangle 157"/>
            <p:cNvSpPr>
              <a:spLocks noChangeArrowheads="1"/>
            </p:cNvSpPr>
            <p:nvPr/>
          </p:nvSpPr>
          <p:spPr bwMode="auto">
            <a:xfrm>
              <a:off x="796" y="2224"/>
              <a:ext cx="52" cy="86"/>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62" name="Rectangle 158"/>
            <p:cNvSpPr>
              <a:spLocks noChangeArrowheads="1"/>
            </p:cNvSpPr>
            <p:nvPr/>
          </p:nvSpPr>
          <p:spPr bwMode="auto">
            <a:xfrm>
              <a:off x="796" y="2224"/>
              <a:ext cx="60" cy="94"/>
            </a:xfrm>
            <a:prstGeom prst="rect">
              <a:avLst/>
            </a:prstGeom>
            <a:noFill/>
            <a:ln w="14288">
              <a:solidFill>
                <a:srgbClr val="B3B3B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63" name="Freeform 159"/>
            <p:cNvSpPr>
              <a:spLocks/>
            </p:cNvSpPr>
            <p:nvPr/>
          </p:nvSpPr>
          <p:spPr bwMode="auto">
            <a:xfrm>
              <a:off x="632" y="1986"/>
              <a:ext cx="17" cy="14"/>
            </a:xfrm>
            <a:custGeom>
              <a:avLst/>
              <a:gdLst>
                <a:gd name="T0" fmla="*/ 17 w 17"/>
                <a:gd name="T1" fmla="*/ 0 h 14"/>
                <a:gd name="T2" fmla="*/ 0 w 17"/>
                <a:gd name="T3" fmla="*/ 0 h 14"/>
                <a:gd name="T4" fmla="*/ 0 w 17"/>
                <a:gd name="T5" fmla="*/ 14 h 14"/>
                <a:gd name="T6" fmla="*/ 0 60000 65536"/>
                <a:gd name="T7" fmla="*/ 0 60000 65536"/>
                <a:gd name="T8" fmla="*/ 0 60000 65536"/>
                <a:gd name="T9" fmla="*/ 0 w 17"/>
                <a:gd name="T10" fmla="*/ 0 h 14"/>
                <a:gd name="T11" fmla="*/ 17 w 17"/>
                <a:gd name="T12" fmla="*/ 14 h 14"/>
              </a:gdLst>
              <a:ahLst/>
              <a:cxnLst>
                <a:cxn ang="T6">
                  <a:pos x="T0" y="T1"/>
                </a:cxn>
                <a:cxn ang="T7">
                  <a:pos x="T2" y="T3"/>
                </a:cxn>
                <a:cxn ang="T8">
                  <a:pos x="T4" y="T5"/>
                </a:cxn>
              </a:cxnLst>
              <a:rect l="T9" t="T10" r="T11" b="T12"/>
              <a:pathLst>
                <a:path w="17" h="14">
                  <a:moveTo>
                    <a:pt x="17" y="0"/>
                  </a:moveTo>
                  <a:lnTo>
                    <a:pt x="0" y="0"/>
                  </a:lnTo>
                  <a:lnTo>
                    <a:pt x="0" y="14"/>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64" name="AutoShape 160"/>
            <p:cNvSpPr>
              <a:spLocks noChangeArrowheads="1"/>
            </p:cNvSpPr>
            <p:nvPr/>
          </p:nvSpPr>
          <p:spPr bwMode="auto">
            <a:xfrm>
              <a:off x="640" y="1957"/>
              <a:ext cx="52" cy="21"/>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65" name="AutoShape 161"/>
            <p:cNvSpPr>
              <a:spLocks noChangeArrowheads="1"/>
            </p:cNvSpPr>
            <p:nvPr/>
          </p:nvSpPr>
          <p:spPr bwMode="auto">
            <a:xfrm>
              <a:off x="632" y="1950"/>
              <a:ext cx="69" cy="36"/>
            </a:xfrm>
            <a:prstGeom prst="roundRect">
              <a:avLst>
                <a:gd name="adj" fmla="val 30556"/>
              </a:avLst>
            </a:prstGeom>
            <a:noFill/>
            <a:ln w="26988">
              <a:solidFill>
                <a:srgbClr val="BFBFB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66" name="Rectangle 162"/>
            <p:cNvSpPr>
              <a:spLocks noChangeArrowheads="1"/>
            </p:cNvSpPr>
            <p:nvPr/>
          </p:nvSpPr>
          <p:spPr bwMode="auto">
            <a:xfrm>
              <a:off x="649" y="1957"/>
              <a:ext cx="35" cy="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67" name="Rectangle 163"/>
            <p:cNvSpPr>
              <a:spLocks noChangeArrowheads="1"/>
            </p:cNvSpPr>
            <p:nvPr/>
          </p:nvSpPr>
          <p:spPr bwMode="auto">
            <a:xfrm>
              <a:off x="649" y="1957"/>
              <a:ext cx="43" cy="21"/>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68" name="Freeform 164"/>
            <p:cNvSpPr>
              <a:spLocks/>
            </p:cNvSpPr>
            <p:nvPr/>
          </p:nvSpPr>
          <p:spPr bwMode="auto">
            <a:xfrm>
              <a:off x="623" y="2000"/>
              <a:ext cx="9" cy="7"/>
            </a:xfrm>
            <a:custGeom>
              <a:avLst/>
              <a:gdLst>
                <a:gd name="T0" fmla="*/ 9 w 9"/>
                <a:gd name="T1" fmla="*/ 0 h 7"/>
                <a:gd name="T2" fmla="*/ 0 w 9"/>
                <a:gd name="T3" fmla="*/ 0 h 7"/>
                <a:gd name="T4" fmla="*/ 0 w 9"/>
                <a:gd name="T5" fmla="*/ 0 h 7"/>
                <a:gd name="T6" fmla="*/ 0 w 9"/>
                <a:gd name="T7" fmla="*/ 7 h 7"/>
                <a:gd name="T8" fmla="*/ 0 w 9"/>
                <a:gd name="T9" fmla="*/ 7 h 7"/>
                <a:gd name="T10" fmla="*/ 9 w 9"/>
                <a:gd name="T11" fmla="*/ 7 h 7"/>
                <a:gd name="T12" fmla="*/ 9 w 9"/>
                <a:gd name="T13" fmla="*/ 7 h 7"/>
                <a:gd name="T14" fmla="*/ 9 w 9"/>
                <a:gd name="T15" fmla="*/ 0 h 7"/>
                <a:gd name="T16" fmla="*/ 9 w 9"/>
                <a:gd name="T17" fmla="*/ 0 h 7"/>
                <a:gd name="T18" fmla="*/ 9 w 9"/>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7"/>
                <a:gd name="T32" fmla="*/ 9 w 9"/>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7">
                  <a:moveTo>
                    <a:pt x="9" y="0"/>
                  </a:moveTo>
                  <a:lnTo>
                    <a:pt x="0" y="0"/>
                  </a:lnTo>
                  <a:lnTo>
                    <a:pt x="0" y="7"/>
                  </a:lnTo>
                  <a:lnTo>
                    <a:pt x="9" y="7"/>
                  </a:lnTo>
                  <a:lnTo>
                    <a:pt x="9" y="0"/>
                  </a:lnTo>
                  <a:close/>
                </a:path>
              </a:pathLst>
            </a:custGeom>
            <a:solidFill>
              <a:srgbClr val="BFBFBF"/>
            </a:solidFill>
            <a:ln w="14288">
              <a:solidFill>
                <a:srgbClr val="BFBFBF"/>
              </a:solidFill>
              <a:round/>
              <a:headEnd/>
              <a:tailEnd/>
            </a:ln>
          </p:spPr>
          <p:txBody>
            <a:bodyPr/>
            <a:lstStyle/>
            <a:p>
              <a:endParaRPr lang="en-US"/>
            </a:p>
          </p:txBody>
        </p:sp>
        <p:sp>
          <p:nvSpPr>
            <p:cNvPr id="13469" name="Line 165"/>
            <p:cNvSpPr>
              <a:spLocks noChangeShapeType="1"/>
            </p:cNvSpPr>
            <p:nvPr/>
          </p:nvSpPr>
          <p:spPr bwMode="auto">
            <a:xfrm>
              <a:off x="632" y="2000"/>
              <a:ext cx="1" cy="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70" name="Line 166"/>
            <p:cNvSpPr>
              <a:spLocks noChangeShapeType="1"/>
            </p:cNvSpPr>
            <p:nvPr/>
          </p:nvSpPr>
          <p:spPr bwMode="auto">
            <a:xfrm>
              <a:off x="632" y="2000"/>
              <a:ext cx="1" cy="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71" name="Line 167"/>
            <p:cNvSpPr>
              <a:spLocks noChangeShapeType="1"/>
            </p:cNvSpPr>
            <p:nvPr/>
          </p:nvSpPr>
          <p:spPr bwMode="auto">
            <a:xfrm>
              <a:off x="623" y="2000"/>
              <a:ext cx="1" cy="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72" name="Freeform 168"/>
            <p:cNvSpPr>
              <a:spLocks/>
            </p:cNvSpPr>
            <p:nvPr/>
          </p:nvSpPr>
          <p:spPr bwMode="auto">
            <a:xfrm>
              <a:off x="640" y="1978"/>
              <a:ext cx="44" cy="8"/>
            </a:xfrm>
            <a:custGeom>
              <a:avLst/>
              <a:gdLst>
                <a:gd name="T0" fmla="*/ 44 w 44"/>
                <a:gd name="T1" fmla="*/ 0 h 8"/>
                <a:gd name="T2" fmla="*/ 44 w 44"/>
                <a:gd name="T3" fmla="*/ 8 h 8"/>
                <a:gd name="T4" fmla="*/ 0 w 44"/>
                <a:gd name="T5" fmla="*/ 8 h 8"/>
                <a:gd name="T6" fmla="*/ 9 w 44"/>
                <a:gd name="T7" fmla="*/ 0 h 8"/>
                <a:gd name="T8" fmla="*/ 44 w 44"/>
                <a:gd name="T9" fmla="*/ 0 h 8"/>
                <a:gd name="T10" fmla="*/ 0 60000 65536"/>
                <a:gd name="T11" fmla="*/ 0 60000 65536"/>
                <a:gd name="T12" fmla="*/ 0 60000 65536"/>
                <a:gd name="T13" fmla="*/ 0 60000 65536"/>
                <a:gd name="T14" fmla="*/ 0 60000 65536"/>
                <a:gd name="T15" fmla="*/ 0 w 44"/>
                <a:gd name="T16" fmla="*/ 0 h 8"/>
                <a:gd name="T17" fmla="*/ 44 w 44"/>
                <a:gd name="T18" fmla="*/ 8 h 8"/>
              </a:gdLst>
              <a:ahLst/>
              <a:cxnLst>
                <a:cxn ang="T10">
                  <a:pos x="T0" y="T1"/>
                </a:cxn>
                <a:cxn ang="T11">
                  <a:pos x="T2" y="T3"/>
                </a:cxn>
                <a:cxn ang="T12">
                  <a:pos x="T4" y="T5"/>
                </a:cxn>
                <a:cxn ang="T13">
                  <a:pos x="T6" y="T7"/>
                </a:cxn>
                <a:cxn ang="T14">
                  <a:pos x="T8" y="T9"/>
                </a:cxn>
              </a:cxnLst>
              <a:rect l="T15" t="T16" r="T17" b="T18"/>
              <a:pathLst>
                <a:path w="44" h="8">
                  <a:moveTo>
                    <a:pt x="44" y="0"/>
                  </a:moveTo>
                  <a:lnTo>
                    <a:pt x="44" y="8"/>
                  </a:lnTo>
                  <a:lnTo>
                    <a:pt x="0" y="8"/>
                  </a:lnTo>
                  <a:lnTo>
                    <a:pt x="9" y="0"/>
                  </a:lnTo>
                  <a:lnTo>
                    <a:pt x="44" y="0"/>
                  </a:lnTo>
                  <a:close/>
                </a:path>
              </a:pathLst>
            </a:custGeom>
            <a:solidFill>
              <a:srgbClr val="B3B3B3"/>
            </a:solidFill>
            <a:ln w="14288">
              <a:solidFill>
                <a:srgbClr val="B3B3B3"/>
              </a:solidFill>
              <a:round/>
              <a:headEnd/>
              <a:tailEnd/>
            </a:ln>
          </p:spPr>
          <p:txBody>
            <a:bodyPr/>
            <a:lstStyle/>
            <a:p>
              <a:endParaRPr lang="en-US"/>
            </a:p>
          </p:txBody>
        </p:sp>
        <p:sp>
          <p:nvSpPr>
            <p:cNvPr id="13473" name="Freeform 169"/>
            <p:cNvSpPr>
              <a:spLocks/>
            </p:cNvSpPr>
            <p:nvPr/>
          </p:nvSpPr>
          <p:spPr bwMode="auto">
            <a:xfrm>
              <a:off x="640" y="1986"/>
              <a:ext cx="52" cy="7"/>
            </a:xfrm>
            <a:custGeom>
              <a:avLst/>
              <a:gdLst>
                <a:gd name="T0" fmla="*/ 44 w 52"/>
                <a:gd name="T1" fmla="*/ 0 h 7"/>
                <a:gd name="T2" fmla="*/ 52 w 52"/>
                <a:gd name="T3" fmla="*/ 7 h 7"/>
                <a:gd name="T4" fmla="*/ 0 w 52"/>
                <a:gd name="T5" fmla="*/ 7 h 7"/>
                <a:gd name="T6" fmla="*/ 0 w 52"/>
                <a:gd name="T7" fmla="*/ 0 h 7"/>
                <a:gd name="T8" fmla="*/ 44 w 52"/>
                <a:gd name="T9" fmla="*/ 0 h 7"/>
                <a:gd name="T10" fmla="*/ 0 60000 65536"/>
                <a:gd name="T11" fmla="*/ 0 60000 65536"/>
                <a:gd name="T12" fmla="*/ 0 60000 65536"/>
                <a:gd name="T13" fmla="*/ 0 60000 65536"/>
                <a:gd name="T14" fmla="*/ 0 60000 65536"/>
                <a:gd name="T15" fmla="*/ 0 w 52"/>
                <a:gd name="T16" fmla="*/ 0 h 7"/>
                <a:gd name="T17" fmla="*/ 52 w 52"/>
                <a:gd name="T18" fmla="*/ 7 h 7"/>
              </a:gdLst>
              <a:ahLst/>
              <a:cxnLst>
                <a:cxn ang="T10">
                  <a:pos x="T0" y="T1"/>
                </a:cxn>
                <a:cxn ang="T11">
                  <a:pos x="T2" y="T3"/>
                </a:cxn>
                <a:cxn ang="T12">
                  <a:pos x="T4" y="T5"/>
                </a:cxn>
                <a:cxn ang="T13">
                  <a:pos x="T6" y="T7"/>
                </a:cxn>
                <a:cxn ang="T14">
                  <a:pos x="T8" y="T9"/>
                </a:cxn>
              </a:cxnLst>
              <a:rect l="T15" t="T16" r="T17" b="T18"/>
              <a:pathLst>
                <a:path w="52" h="7">
                  <a:moveTo>
                    <a:pt x="44" y="0"/>
                  </a:moveTo>
                  <a:lnTo>
                    <a:pt x="52" y="7"/>
                  </a:lnTo>
                  <a:lnTo>
                    <a:pt x="0" y="7"/>
                  </a:lnTo>
                  <a:lnTo>
                    <a:pt x="0" y="0"/>
                  </a:lnTo>
                  <a:lnTo>
                    <a:pt x="44" y="0"/>
                  </a:lnTo>
                  <a:close/>
                </a:path>
              </a:pathLst>
            </a:custGeom>
            <a:noFill/>
            <a:ln w="14288">
              <a:solidFill>
                <a:srgbClr val="B3B3B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74" name="Line 170"/>
            <p:cNvSpPr>
              <a:spLocks noChangeShapeType="1"/>
            </p:cNvSpPr>
            <p:nvPr/>
          </p:nvSpPr>
          <p:spPr bwMode="auto">
            <a:xfrm flipH="1">
              <a:off x="675" y="1993"/>
              <a:ext cx="9"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75" name="Line 171"/>
            <p:cNvSpPr>
              <a:spLocks noChangeShapeType="1"/>
            </p:cNvSpPr>
            <p:nvPr/>
          </p:nvSpPr>
          <p:spPr bwMode="auto">
            <a:xfrm flipH="1">
              <a:off x="649" y="1986"/>
              <a:ext cx="35"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76" name="Line 172"/>
            <p:cNvSpPr>
              <a:spLocks noChangeShapeType="1"/>
            </p:cNvSpPr>
            <p:nvPr/>
          </p:nvSpPr>
          <p:spPr bwMode="auto">
            <a:xfrm flipH="1">
              <a:off x="658" y="1986"/>
              <a:ext cx="26"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77" name="Line 173"/>
            <p:cNvSpPr>
              <a:spLocks noChangeShapeType="1"/>
            </p:cNvSpPr>
            <p:nvPr/>
          </p:nvSpPr>
          <p:spPr bwMode="auto">
            <a:xfrm flipH="1">
              <a:off x="649" y="1993"/>
              <a:ext cx="26"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78" name="Line 174"/>
            <p:cNvSpPr>
              <a:spLocks noChangeShapeType="1"/>
            </p:cNvSpPr>
            <p:nvPr/>
          </p:nvSpPr>
          <p:spPr bwMode="auto">
            <a:xfrm flipH="1">
              <a:off x="640" y="1986"/>
              <a:ext cx="18"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79" name="Line 175"/>
            <p:cNvSpPr>
              <a:spLocks noChangeShapeType="1"/>
            </p:cNvSpPr>
            <p:nvPr/>
          </p:nvSpPr>
          <p:spPr bwMode="auto">
            <a:xfrm flipH="1">
              <a:off x="640" y="1993"/>
              <a:ext cx="9"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80" name="Rectangle 176"/>
            <p:cNvSpPr>
              <a:spLocks noChangeArrowheads="1"/>
            </p:cNvSpPr>
            <p:nvPr/>
          </p:nvSpPr>
          <p:spPr bwMode="auto">
            <a:xfrm>
              <a:off x="658" y="1957"/>
              <a:ext cx="8" cy="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81" name="Rectangle 177"/>
            <p:cNvSpPr>
              <a:spLocks noChangeArrowheads="1"/>
            </p:cNvSpPr>
            <p:nvPr/>
          </p:nvSpPr>
          <p:spPr bwMode="auto">
            <a:xfrm>
              <a:off x="658" y="1957"/>
              <a:ext cx="17" cy="14"/>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82" name="Freeform 178"/>
            <p:cNvSpPr>
              <a:spLocks/>
            </p:cNvSpPr>
            <p:nvPr/>
          </p:nvSpPr>
          <p:spPr bwMode="auto">
            <a:xfrm>
              <a:off x="770" y="1986"/>
              <a:ext cx="17" cy="14"/>
            </a:xfrm>
            <a:custGeom>
              <a:avLst/>
              <a:gdLst>
                <a:gd name="T0" fmla="*/ 17 w 17"/>
                <a:gd name="T1" fmla="*/ 0 h 14"/>
                <a:gd name="T2" fmla="*/ 0 w 17"/>
                <a:gd name="T3" fmla="*/ 0 h 14"/>
                <a:gd name="T4" fmla="*/ 0 w 17"/>
                <a:gd name="T5" fmla="*/ 14 h 14"/>
                <a:gd name="T6" fmla="*/ 0 60000 65536"/>
                <a:gd name="T7" fmla="*/ 0 60000 65536"/>
                <a:gd name="T8" fmla="*/ 0 60000 65536"/>
                <a:gd name="T9" fmla="*/ 0 w 17"/>
                <a:gd name="T10" fmla="*/ 0 h 14"/>
                <a:gd name="T11" fmla="*/ 17 w 17"/>
                <a:gd name="T12" fmla="*/ 14 h 14"/>
              </a:gdLst>
              <a:ahLst/>
              <a:cxnLst>
                <a:cxn ang="T6">
                  <a:pos x="T0" y="T1"/>
                </a:cxn>
                <a:cxn ang="T7">
                  <a:pos x="T2" y="T3"/>
                </a:cxn>
                <a:cxn ang="T8">
                  <a:pos x="T4" y="T5"/>
                </a:cxn>
              </a:cxnLst>
              <a:rect l="T9" t="T10" r="T11" b="T12"/>
              <a:pathLst>
                <a:path w="17" h="14">
                  <a:moveTo>
                    <a:pt x="17" y="0"/>
                  </a:moveTo>
                  <a:lnTo>
                    <a:pt x="0" y="0"/>
                  </a:lnTo>
                  <a:lnTo>
                    <a:pt x="0" y="14"/>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83" name="AutoShape 179"/>
            <p:cNvSpPr>
              <a:spLocks noChangeArrowheads="1"/>
            </p:cNvSpPr>
            <p:nvPr/>
          </p:nvSpPr>
          <p:spPr bwMode="auto">
            <a:xfrm>
              <a:off x="787" y="1957"/>
              <a:ext cx="43" cy="21"/>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84" name="AutoShape 180"/>
            <p:cNvSpPr>
              <a:spLocks noChangeArrowheads="1"/>
            </p:cNvSpPr>
            <p:nvPr/>
          </p:nvSpPr>
          <p:spPr bwMode="auto">
            <a:xfrm>
              <a:off x="779" y="1950"/>
              <a:ext cx="60" cy="36"/>
            </a:xfrm>
            <a:prstGeom prst="roundRect">
              <a:avLst>
                <a:gd name="adj" fmla="val 30556"/>
              </a:avLst>
            </a:prstGeom>
            <a:noFill/>
            <a:ln w="26988">
              <a:solidFill>
                <a:srgbClr val="BFBFB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85" name="Rectangle 181"/>
            <p:cNvSpPr>
              <a:spLocks noChangeArrowheads="1"/>
            </p:cNvSpPr>
            <p:nvPr/>
          </p:nvSpPr>
          <p:spPr bwMode="auto">
            <a:xfrm>
              <a:off x="787" y="1957"/>
              <a:ext cx="35" cy="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86" name="Rectangle 182"/>
            <p:cNvSpPr>
              <a:spLocks noChangeArrowheads="1"/>
            </p:cNvSpPr>
            <p:nvPr/>
          </p:nvSpPr>
          <p:spPr bwMode="auto">
            <a:xfrm>
              <a:off x="787" y="1957"/>
              <a:ext cx="43" cy="21"/>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87" name="Freeform 183"/>
            <p:cNvSpPr>
              <a:spLocks/>
            </p:cNvSpPr>
            <p:nvPr/>
          </p:nvSpPr>
          <p:spPr bwMode="auto">
            <a:xfrm>
              <a:off x="761" y="2000"/>
              <a:ext cx="9" cy="7"/>
            </a:xfrm>
            <a:custGeom>
              <a:avLst/>
              <a:gdLst>
                <a:gd name="T0" fmla="*/ 9 w 9"/>
                <a:gd name="T1" fmla="*/ 0 h 7"/>
                <a:gd name="T2" fmla="*/ 9 w 9"/>
                <a:gd name="T3" fmla="*/ 0 h 7"/>
                <a:gd name="T4" fmla="*/ 0 w 9"/>
                <a:gd name="T5" fmla="*/ 0 h 7"/>
                <a:gd name="T6" fmla="*/ 0 w 9"/>
                <a:gd name="T7" fmla="*/ 7 h 7"/>
                <a:gd name="T8" fmla="*/ 9 w 9"/>
                <a:gd name="T9" fmla="*/ 7 h 7"/>
                <a:gd name="T10" fmla="*/ 9 w 9"/>
                <a:gd name="T11" fmla="*/ 7 h 7"/>
                <a:gd name="T12" fmla="*/ 9 w 9"/>
                <a:gd name="T13" fmla="*/ 7 h 7"/>
                <a:gd name="T14" fmla="*/ 9 w 9"/>
                <a:gd name="T15" fmla="*/ 0 h 7"/>
                <a:gd name="T16" fmla="*/ 9 w 9"/>
                <a:gd name="T17" fmla="*/ 0 h 7"/>
                <a:gd name="T18" fmla="*/ 9 w 9"/>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7"/>
                <a:gd name="T32" fmla="*/ 9 w 9"/>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7">
                  <a:moveTo>
                    <a:pt x="9" y="0"/>
                  </a:moveTo>
                  <a:lnTo>
                    <a:pt x="9" y="0"/>
                  </a:lnTo>
                  <a:lnTo>
                    <a:pt x="0" y="0"/>
                  </a:lnTo>
                  <a:lnTo>
                    <a:pt x="0" y="7"/>
                  </a:lnTo>
                  <a:lnTo>
                    <a:pt x="9" y="7"/>
                  </a:lnTo>
                  <a:lnTo>
                    <a:pt x="9" y="0"/>
                  </a:lnTo>
                  <a:close/>
                </a:path>
              </a:pathLst>
            </a:custGeom>
            <a:solidFill>
              <a:srgbClr val="BFBFBF"/>
            </a:solidFill>
            <a:ln w="14288">
              <a:solidFill>
                <a:srgbClr val="BFBFBF"/>
              </a:solidFill>
              <a:round/>
              <a:headEnd/>
              <a:tailEnd/>
            </a:ln>
          </p:spPr>
          <p:txBody>
            <a:bodyPr/>
            <a:lstStyle/>
            <a:p>
              <a:endParaRPr lang="en-US"/>
            </a:p>
          </p:txBody>
        </p:sp>
        <p:sp>
          <p:nvSpPr>
            <p:cNvPr id="13488" name="Line 184"/>
            <p:cNvSpPr>
              <a:spLocks noChangeShapeType="1"/>
            </p:cNvSpPr>
            <p:nvPr/>
          </p:nvSpPr>
          <p:spPr bwMode="auto">
            <a:xfrm>
              <a:off x="770" y="2000"/>
              <a:ext cx="1" cy="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89" name="Line 185"/>
            <p:cNvSpPr>
              <a:spLocks noChangeShapeType="1"/>
            </p:cNvSpPr>
            <p:nvPr/>
          </p:nvSpPr>
          <p:spPr bwMode="auto">
            <a:xfrm>
              <a:off x="770" y="2000"/>
              <a:ext cx="1" cy="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90" name="Line 186"/>
            <p:cNvSpPr>
              <a:spLocks noChangeShapeType="1"/>
            </p:cNvSpPr>
            <p:nvPr/>
          </p:nvSpPr>
          <p:spPr bwMode="auto">
            <a:xfrm>
              <a:off x="770" y="2000"/>
              <a:ext cx="1" cy="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91" name="Rectangle 187"/>
            <p:cNvSpPr>
              <a:spLocks noChangeArrowheads="1"/>
            </p:cNvSpPr>
            <p:nvPr/>
          </p:nvSpPr>
          <p:spPr bwMode="auto">
            <a:xfrm>
              <a:off x="787" y="1978"/>
              <a:ext cx="43" cy="8"/>
            </a:xfrm>
            <a:prstGeom prst="rect">
              <a:avLst/>
            </a:prstGeom>
            <a:solidFill>
              <a:srgbClr val="B3B3B3"/>
            </a:solidFill>
            <a:ln w="14288">
              <a:solidFill>
                <a:srgbClr val="B3B3B3"/>
              </a:solidFill>
              <a:miter lim="800000"/>
              <a:headEnd/>
              <a:tailEnd/>
            </a:ln>
          </p:spPr>
          <p:txBody>
            <a:bodyPr/>
            <a:lstStyle/>
            <a:p>
              <a:endParaRPr lang="en-US"/>
            </a:p>
          </p:txBody>
        </p:sp>
        <p:sp>
          <p:nvSpPr>
            <p:cNvPr id="13492" name="Freeform 188"/>
            <p:cNvSpPr>
              <a:spLocks/>
            </p:cNvSpPr>
            <p:nvPr/>
          </p:nvSpPr>
          <p:spPr bwMode="auto">
            <a:xfrm>
              <a:off x="779" y="1986"/>
              <a:ext cx="51" cy="7"/>
            </a:xfrm>
            <a:custGeom>
              <a:avLst/>
              <a:gdLst>
                <a:gd name="T0" fmla="*/ 51 w 51"/>
                <a:gd name="T1" fmla="*/ 0 h 7"/>
                <a:gd name="T2" fmla="*/ 51 w 51"/>
                <a:gd name="T3" fmla="*/ 7 h 7"/>
                <a:gd name="T4" fmla="*/ 0 w 51"/>
                <a:gd name="T5" fmla="*/ 7 h 7"/>
                <a:gd name="T6" fmla="*/ 8 w 51"/>
                <a:gd name="T7" fmla="*/ 0 h 7"/>
                <a:gd name="T8" fmla="*/ 51 w 51"/>
                <a:gd name="T9" fmla="*/ 0 h 7"/>
                <a:gd name="T10" fmla="*/ 0 60000 65536"/>
                <a:gd name="T11" fmla="*/ 0 60000 65536"/>
                <a:gd name="T12" fmla="*/ 0 60000 65536"/>
                <a:gd name="T13" fmla="*/ 0 60000 65536"/>
                <a:gd name="T14" fmla="*/ 0 60000 65536"/>
                <a:gd name="T15" fmla="*/ 0 w 51"/>
                <a:gd name="T16" fmla="*/ 0 h 7"/>
                <a:gd name="T17" fmla="*/ 51 w 51"/>
                <a:gd name="T18" fmla="*/ 7 h 7"/>
              </a:gdLst>
              <a:ahLst/>
              <a:cxnLst>
                <a:cxn ang="T10">
                  <a:pos x="T0" y="T1"/>
                </a:cxn>
                <a:cxn ang="T11">
                  <a:pos x="T2" y="T3"/>
                </a:cxn>
                <a:cxn ang="T12">
                  <a:pos x="T4" y="T5"/>
                </a:cxn>
                <a:cxn ang="T13">
                  <a:pos x="T6" y="T7"/>
                </a:cxn>
                <a:cxn ang="T14">
                  <a:pos x="T8" y="T9"/>
                </a:cxn>
              </a:cxnLst>
              <a:rect l="T15" t="T16" r="T17" b="T18"/>
              <a:pathLst>
                <a:path w="51" h="7">
                  <a:moveTo>
                    <a:pt x="51" y="0"/>
                  </a:moveTo>
                  <a:lnTo>
                    <a:pt x="51" y="7"/>
                  </a:lnTo>
                  <a:lnTo>
                    <a:pt x="0" y="7"/>
                  </a:lnTo>
                  <a:lnTo>
                    <a:pt x="8" y="0"/>
                  </a:lnTo>
                  <a:lnTo>
                    <a:pt x="51" y="0"/>
                  </a:lnTo>
                  <a:close/>
                </a:path>
              </a:pathLst>
            </a:custGeom>
            <a:noFill/>
            <a:ln w="14288">
              <a:solidFill>
                <a:srgbClr val="B3B3B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93" name="Line 189"/>
            <p:cNvSpPr>
              <a:spLocks noChangeShapeType="1"/>
            </p:cNvSpPr>
            <p:nvPr/>
          </p:nvSpPr>
          <p:spPr bwMode="auto">
            <a:xfrm flipH="1">
              <a:off x="822" y="1993"/>
              <a:ext cx="8"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94" name="Line 190"/>
            <p:cNvSpPr>
              <a:spLocks noChangeShapeType="1"/>
            </p:cNvSpPr>
            <p:nvPr/>
          </p:nvSpPr>
          <p:spPr bwMode="auto">
            <a:xfrm flipH="1">
              <a:off x="787" y="1986"/>
              <a:ext cx="35"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95" name="Line 191"/>
            <p:cNvSpPr>
              <a:spLocks noChangeShapeType="1"/>
            </p:cNvSpPr>
            <p:nvPr/>
          </p:nvSpPr>
          <p:spPr bwMode="auto">
            <a:xfrm flipH="1">
              <a:off x="804" y="1986"/>
              <a:ext cx="26"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96" name="Line 192"/>
            <p:cNvSpPr>
              <a:spLocks noChangeShapeType="1"/>
            </p:cNvSpPr>
            <p:nvPr/>
          </p:nvSpPr>
          <p:spPr bwMode="auto">
            <a:xfrm flipH="1">
              <a:off x="796" y="1993"/>
              <a:ext cx="17"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97" name="Line 193"/>
            <p:cNvSpPr>
              <a:spLocks noChangeShapeType="1"/>
            </p:cNvSpPr>
            <p:nvPr/>
          </p:nvSpPr>
          <p:spPr bwMode="auto">
            <a:xfrm flipH="1">
              <a:off x="787" y="1986"/>
              <a:ext cx="9"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98" name="Line 194"/>
            <p:cNvSpPr>
              <a:spLocks noChangeShapeType="1"/>
            </p:cNvSpPr>
            <p:nvPr/>
          </p:nvSpPr>
          <p:spPr bwMode="auto">
            <a:xfrm flipH="1">
              <a:off x="779" y="1993"/>
              <a:ext cx="8"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99" name="Rectangle 195"/>
            <p:cNvSpPr>
              <a:spLocks noChangeArrowheads="1"/>
            </p:cNvSpPr>
            <p:nvPr/>
          </p:nvSpPr>
          <p:spPr bwMode="auto">
            <a:xfrm>
              <a:off x="796" y="1957"/>
              <a:ext cx="17" cy="14"/>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00" name="Rectangle 196"/>
            <p:cNvSpPr>
              <a:spLocks noChangeArrowheads="1"/>
            </p:cNvSpPr>
            <p:nvPr/>
          </p:nvSpPr>
          <p:spPr bwMode="auto">
            <a:xfrm>
              <a:off x="649" y="2224"/>
              <a:ext cx="52" cy="86"/>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01" name="Rectangle 197"/>
            <p:cNvSpPr>
              <a:spLocks noChangeArrowheads="1"/>
            </p:cNvSpPr>
            <p:nvPr/>
          </p:nvSpPr>
          <p:spPr bwMode="auto">
            <a:xfrm>
              <a:off x="649" y="2224"/>
              <a:ext cx="61" cy="94"/>
            </a:xfrm>
            <a:prstGeom prst="rect">
              <a:avLst/>
            </a:prstGeom>
            <a:noFill/>
            <a:ln w="14288">
              <a:solidFill>
                <a:srgbClr val="B3B3B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02" name="Rectangle 198"/>
            <p:cNvSpPr>
              <a:spLocks noChangeArrowheads="1"/>
            </p:cNvSpPr>
            <p:nvPr/>
          </p:nvSpPr>
          <p:spPr bwMode="auto">
            <a:xfrm>
              <a:off x="502" y="2224"/>
              <a:ext cx="52" cy="86"/>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03" name="Rectangle 199"/>
            <p:cNvSpPr>
              <a:spLocks noChangeArrowheads="1"/>
            </p:cNvSpPr>
            <p:nvPr/>
          </p:nvSpPr>
          <p:spPr bwMode="auto">
            <a:xfrm>
              <a:off x="502" y="2224"/>
              <a:ext cx="61" cy="94"/>
            </a:xfrm>
            <a:prstGeom prst="rect">
              <a:avLst/>
            </a:prstGeom>
            <a:noFill/>
            <a:ln w="14288">
              <a:solidFill>
                <a:srgbClr val="B3B3B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04" name="Freeform 200"/>
            <p:cNvSpPr>
              <a:spLocks/>
            </p:cNvSpPr>
            <p:nvPr/>
          </p:nvSpPr>
          <p:spPr bwMode="auto">
            <a:xfrm>
              <a:off x="977" y="2144"/>
              <a:ext cx="147" cy="29"/>
            </a:xfrm>
            <a:custGeom>
              <a:avLst/>
              <a:gdLst>
                <a:gd name="T0" fmla="*/ 147 w 147"/>
                <a:gd name="T1" fmla="*/ 0 h 29"/>
                <a:gd name="T2" fmla="*/ 147 w 147"/>
                <a:gd name="T3" fmla="*/ 29 h 29"/>
                <a:gd name="T4" fmla="*/ 0 w 147"/>
                <a:gd name="T5" fmla="*/ 29 h 29"/>
                <a:gd name="T6" fmla="*/ 0 60000 65536"/>
                <a:gd name="T7" fmla="*/ 0 60000 65536"/>
                <a:gd name="T8" fmla="*/ 0 60000 65536"/>
                <a:gd name="T9" fmla="*/ 0 w 147"/>
                <a:gd name="T10" fmla="*/ 0 h 29"/>
                <a:gd name="T11" fmla="*/ 147 w 147"/>
                <a:gd name="T12" fmla="*/ 29 h 29"/>
              </a:gdLst>
              <a:ahLst/>
              <a:cxnLst>
                <a:cxn ang="T6">
                  <a:pos x="T0" y="T1"/>
                </a:cxn>
                <a:cxn ang="T7">
                  <a:pos x="T2" y="T3"/>
                </a:cxn>
                <a:cxn ang="T8">
                  <a:pos x="T4" y="T5"/>
                </a:cxn>
              </a:cxnLst>
              <a:rect l="T9" t="T10" r="T11" b="T12"/>
              <a:pathLst>
                <a:path w="147" h="29">
                  <a:moveTo>
                    <a:pt x="147" y="0"/>
                  </a:moveTo>
                  <a:lnTo>
                    <a:pt x="147" y="29"/>
                  </a:lnTo>
                  <a:lnTo>
                    <a:pt x="0" y="29"/>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05" name="Freeform 201"/>
            <p:cNvSpPr>
              <a:spLocks/>
            </p:cNvSpPr>
            <p:nvPr/>
          </p:nvSpPr>
          <p:spPr bwMode="auto">
            <a:xfrm>
              <a:off x="977" y="2079"/>
              <a:ext cx="147" cy="29"/>
            </a:xfrm>
            <a:custGeom>
              <a:avLst/>
              <a:gdLst>
                <a:gd name="T0" fmla="*/ 147 w 147"/>
                <a:gd name="T1" fmla="*/ 29 h 29"/>
                <a:gd name="T2" fmla="*/ 147 w 147"/>
                <a:gd name="T3" fmla="*/ 0 h 29"/>
                <a:gd name="T4" fmla="*/ 0 w 147"/>
                <a:gd name="T5" fmla="*/ 0 h 29"/>
                <a:gd name="T6" fmla="*/ 0 60000 65536"/>
                <a:gd name="T7" fmla="*/ 0 60000 65536"/>
                <a:gd name="T8" fmla="*/ 0 60000 65536"/>
                <a:gd name="T9" fmla="*/ 0 w 147"/>
                <a:gd name="T10" fmla="*/ 0 h 29"/>
                <a:gd name="T11" fmla="*/ 147 w 147"/>
                <a:gd name="T12" fmla="*/ 29 h 29"/>
              </a:gdLst>
              <a:ahLst/>
              <a:cxnLst>
                <a:cxn ang="T6">
                  <a:pos x="T0" y="T1"/>
                </a:cxn>
                <a:cxn ang="T7">
                  <a:pos x="T2" y="T3"/>
                </a:cxn>
                <a:cxn ang="T8">
                  <a:pos x="T4" y="T5"/>
                </a:cxn>
              </a:cxnLst>
              <a:rect l="T9" t="T10" r="T11" b="T12"/>
              <a:pathLst>
                <a:path w="147" h="29">
                  <a:moveTo>
                    <a:pt x="147" y="29"/>
                  </a:moveTo>
                  <a:lnTo>
                    <a:pt x="147" y="0"/>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06" name="Oval 202"/>
            <p:cNvSpPr>
              <a:spLocks noChangeArrowheads="1"/>
            </p:cNvSpPr>
            <p:nvPr/>
          </p:nvSpPr>
          <p:spPr bwMode="auto">
            <a:xfrm>
              <a:off x="1098" y="2108"/>
              <a:ext cx="43" cy="44"/>
            </a:xfrm>
            <a:prstGeom prst="ellipse">
              <a:avLst/>
            </a:prstGeom>
            <a:solidFill>
              <a:srgbClr val="FFFFFF"/>
            </a:solidFill>
            <a:ln w="14288">
              <a:solidFill>
                <a:srgbClr val="000000"/>
              </a:solidFill>
              <a:round/>
              <a:headEnd/>
              <a:tailEnd/>
            </a:ln>
          </p:spPr>
          <p:txBody>
            <a:bodyPr/>
            <a:lstStyle/>
            <a:p>
              <a:endParaRPr lang="en-US"/>
            </a:p>
          </p:txBody>
        </p:sp>
        <p:sp>
          <p:nvSpPr>
            <p:cNvPr id="13507" name="Oval 203"/>
            <p:cNvSpPr>
              <a:spLocks noChangeArrowheads="1"/>
            </p:cNvSpPr>
            <p:nvPr/>
          </p:nvSpPr>
          <p:spPr bwMode="auto">
            <a:xfrm>
              <a:off x="934" y="2152"/>
              <a:ext cx="52" cy="43"/>
            </a:xfrm>
            <a:prstGeom prst="ellipse">
              <a:avLst/>
            </a:prstGeom>
            <a:solidFill>
              <a:srgbClr val="FFFFFF"/>
            </a:solidFill>
            <a:ln w="14288">
              <a:solidFill>
                <a:srgbClr val="000000"/>
              </a:solidFill>
              <a:round/>
              <a:headEnd/>
              <a:tailEnd/>
            </a:ln>
          </p:spPr>
          <p:txBody>
            <a:bodyPr/>
            <a:lstStyle/>
            <a:p>
              <a:endParaRPr lang="en-US"/>
            </a:p>
          </p:txBody>
        </p:sp>
        <p:sp>
          <p:nvSpPr>
            <p:cNvPr id="13508" name="Oval 204"/>
            <p:cNvSpPr>
              <a:spLocks noChangeArrowheads="1"/>
            </p:cNvSpPr>
            <p:nvPr/>
          </p:nvSpPr>
          <p:spPr bwMode="auto">
            <a:xfrm>
              <a:off x="934" y="2065"/>
              <a:ext cx="52" cy="36"/>
            </a:xfrm>
            <a:prstGeom prst="ellipse">
              <a:avLst/>
            </a:prstGeom>
            <a:solidFill>
              <a:srgbClr val="FFFFFF"/>
            </a:solidFill>
            <a:ln w="14288">
              <a:solidFill>
                <a:srgbClr val="000000"/>
              </a:solidFill>
              <a:round/>
              <a:headEnd/>
              <a:tailEnd/>
            </a:ln>
          </p:spPr>
          <p:txBody>
            <a:bodyPr/>
            <a:lstStyle/>
            <a:p>
              <a:endParaRPr lang="en-US"/>
            </a:p>
          </p:txBody>
        </p:sp>
        <p:sp>
          <p:nvSpPr>
            <p:cNvPr id="13509" name="Freeform 205"/>
            <p:cNvSpPr>
              <a:spLocks/>
            </p:cNvSpPr>
            <p:nvPr/>
          </p:nvSpPr>
          <p:spPr bwMode="auto">
            <a:xfrm>
              <a:off x="1227" y="2332"/>
              <a:ext cx="156" cy="72"/>
            </a:xfrm>
            <a:custGeom>
              <a:avLst/>
              <a:gdLst>
                <a:gd name="T0" fmla="*/ 156 w 156"/>
                <a:gd name="T1" fmla="*/ 0 h 72"/>
                <a:gd name="T2" fmla="*/ 156 w 156"/>
                <a:gd name="T3" fmla="*/ 50 h 72"/>
                <a:gd name="T4" fmla="*/ 0 w 156"/>
                <a:gd name="T5" fmla="*/ 50 h 72"/>
                <a:gd name="T6" fmla="*/ 0 w 156"/>
                <a:gd name="T7" fmla="*/ 72 h 72"/>
                <a:gd name="T8" fmla="*/ 0 60000 65536"/>
                <a:gd name="T9" fmla="*/ 0 60000 65536"/>
                <a:gd name="T10" fmla="*/ 0 60000 65536"/>
                <a:gd name="T11" fmla="*/ 0 60000 65536"/>
                <a:gd name="T12" fmla="*/ 0 w 156"/>
                <a:gd name="T13" fmla="*/ 0 h 72"/>
                <a:gd name="T14" fmla="*/ 156 w 156"/>
                <a:gd name="T15" fmla="*/ 72 h 72"/>
              </a:gdLst>
              <a:ahLst/>
              <a:cxnLst>
                <a:cxn ang="T8">
                  <a:pos x="T0" y="T1"/>
                </a:cxn>
                <a:cxn ang="T9">
                  <a:pos x="T2" y="T3"/>
                </a:cxn>
                <a:cxn ang="T10">
                  <a:pos x="T4" y="T5"/>
                </a:cxn>
                <a:cxn ang="T11">
                  <a:pos x="T6" y="T7"/>
                </a:cxn>
              </a:cxnLst>
              <a:rect l="T12" t="T13" r="T14" b="T15"/>
              <a:pathLst>
                <a:path w="156" h="72">
                  <a:moveTo>
                    <a:pt x="156" y="0"/>
                  </a:moveTo>
                  <a:lnTo>
                    <a:pt x="156" y="50"/>
                  </a:lnTo>
                  <a:lnTo>
                    <a:pt x="0" y="50"/>
                  </a:lnTo>
                  <a:lnTo>
                    <a:pt x="0" y="72"/>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10" name="Freeform 206"/>
            <p:cNvSpPr>
              <a:spLocks/>
            </p:cNvSpPr>
            <p:nvPr/>
          </p:nvSpPr>
          <p:spPr bwMode="auto">
            <a:xfrm>
              <a:off x="1098" y="2325"/>
              <a:ext cx="276" cy="86"/>
            </a:xfrm>
            <a:custGeom>
              <a:avLst/>
              <a:gdLst>
                <a:gd name="T0" fmla="*/ 276 w 276"/>
                <a:gd name="T1" fmla="*/ 0 h 86"/>
                <a:gd name="T2" fmla="*/ 0 w 276"/>
                <a:gd name="T3" fmla="*/ 0 h 86"/>
                <a:gd name="T4" fmla="*/ 0 w 276"/>
                <a:gd name="T5" fmla="*/ 86 h 86"/>
                <a:gd name="T6" fmla="*/ 0 60000 65536"/>
                <a:gd name="T7" fmla="*/ 0 60000 65536"/>
                <a:gd name="T8" fmla="*/ 0 60000 65536"/>
                <a:gd name="T9" fmla="*/ 0 w 276"/>
                <a:gd name="T10" fmla="*/ 0 h 86"/>
                <a:gd name="T11" fmla="*/ 276 w 276"/>
                <a:gd name="T12" fmla="*/ 86 h 86"/>
              </a:gdLst>
              <a:ahLst/>
              <a:cxnLst>
                <a:cxn ang="T6">
                  <a:pos x="T0" y="T1"/>
                </a:cxn>
                <a:cxn ang="T7">
                  <a:pos x="T2" y="T3"/>
                </a:cxn>
                <a:cxn ang="T8">
                  <a:pos x="T4" y="T5"/>
                </a:cxn>
              </a:cxnLst>
              <a:rect l="T9" t="T10" r="T11" b="T12"/>
              <a:pathLst>
                <a:path w="276" h="86">
                  <a:moveTo>
                    <a:pt x="276" y="0"/>
                  </a:moveTo>
                  <a:lnTo>
                    <a:pt x="0" y="0"/>
                  </a:lnTo>
                  <a:lnTo>
                    <a:pt x="0" y="86"/>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11" name="Freeform 207"/>
            <p:cNvSpPr>
              <a:spLocks/>
            </p:cNvSpPr>
            <p:nvPr/>
          </p:nvSpPr>
          <p:spPr bwMode="auto">
            <a:xfrm>
              <a:off x="951" y="2310"/>
              <a:ext cx="414" cy="101"/>
            </a:xfrm>
            <a:custGeom>
              <a:avLst/>
              <a:gdLst>
                <a:gd name="T0" fmla="*/ 414 w 414"/>
                <a:gd name="T1" fmla="*/ 0 h 101"/>
                <a:gd name="T2" fmla="*/ 0 w 414"/>
                <a:gd name="T3" fmla="*/ 0 h 101"/>
                <a:gd name="T4" fmla="*/ 0 w 414"/>
                <a:gd name="T5" fmla="*/ 101 h 101"/>
                <a:gd name="T6" fmla="*/ 0 60000 65536"/>
                <a:gd name="T7" fmla="*/ 0 60000 65536"/>
                <a:gd name="T8" fmla="*/ 0 60000 65536"/>
                <a:gd name="T9" fmla="*/ 0 w 414"/>
                <a:gd name="T10" fmla="*/ 0 h 101"/>
                <a:gd name="T11" fmla="*/ 414 w 414"/>
                <a:gd name="T12" fmla="*/ 101 h 101"/>
              </a:gdLst>
              <a:ahLst/>
              <a:cxnLst>
                <a:cxn ang="T6">
                  <a:pos x="T0" y="T1"/>
                </a:cxn>
                <a:cxn ang="T7">
                  <a:pos x="T2" y="T3"/>
                </a:cxn>
                <a:cxn ang="T8">
                  <a:pos x="T4" y="T5"/>
                </a:cxn>
              </a:cxnLst>
              <a:rect l="T9" t="T10" r="T11" b="T12"/>
              <a:pathLst>
                <a:path w="414" h="101">
                  <a:moveTo>
                    <a:pt x="414" y="0"/>
                  </a:moveTo>
                  <a:lnTo>
                    <a:pt x="0" y="0"/>
                  </a:lnTo>
                  <a:lnTo>
                    <a:pt x="0" y="101"/>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12" name="Rectangle 208"/>
            <p:cNvSpPr>
              <a:spLocks noChangeArrowheads="1"/>
            </p:cNvSpPr>
            <p:nvPr/>
          </p:nvSpPr>
          <p:spPr bwMode="auto">
            <a:xfrm>
              <a:off x="1219" y="2368"/>
              <a:ext cx="51" cy="87"/>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13" name="Rectangle 209"/>
            <p:cNvSpPr>
              <a:spLocks noChangeArrowheads="1"/>
            </p:cNvSpPr>
            <p:nvPr/>
          </p:nvSpPr>
          <p:spPr bwMode="auto">
            <a:xfrm>
              <a:off x="1219" y="2368"/>
              <a:ext cx="60" cy="94"/>
            </a:xfrm>
            <a:prstGeom prst="rect">
              <a:avLst/>
            </a:prstGeom>
            <a:noFill/>
            <a:ln w="14288">
              <a:solidFill>
                <a:srgbClr val="B3B3B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14" name="Rectangle 210"/>
            <p:cNvSpPr>
              <a:spLocks noChangeArrowheads="1"/>
            </p:cNvSpPr>
            <p:nvPr/>
          </p:nvSpPr>
          <p:spPr bwMode="auto">
            <a:xfrm>
              <a:off x="1072" y="2368"/>
              <a:ext cx="52" cy="87"/>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15" name="Rectangle 211"/>
            <p:cNvSpPr>
              <a:spLocks noChangeArrowheads="1"/>
            </p:cNvSpPr>
            <p:nvPr/>
          </p:nvSpPr>
          <p:spPr bwMode="auto">
            <a:xfrm>
              <a:off x="1072" y="2368"/>
              <a:ext cx="60" cy="94"/>
            </a:xfrm>
            <a:prstGeom prst="rect">
              <a:avLst/>
            </a:prstGeom>
            <a:noFill/>
            <a:ln w="14288">
              <a:solidFill>
                <a:srgbClr val="B3B3B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16" name="Rectangle 212"/>
            <p:cNvSpPr>
              <a:spLocks noChangeArrowheads="1"/>
            </p:cNvSpPr>
            <p:nvPr/>
          </p:nvSpPr>
          <p:spPr bwMode="auto">
            <a:xfrm>
              <a:off x="925" y="2368"/>
              <a:ext cx="52" cy="87"/>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17" name="Rectangle 213"/>
            <p:cNvSpPr>
              <a:spLocks noChangeArrowheads="1"/>
            </p:cNvSpPr>
            <p:nvPr/>
          </p:nvSpPr>
          <p:spPr bwMode="auto">
            <a:xfrm>
              <a:off x="925" y="2368"/>
              <a:ext cx="61" cy="94"/>
            </a:xfrm>
            <a:prstGeom prst="rect">
              <a:avLst/>
            </a:prstGeom>
            <a:noFill/>
            <a:ln w="14288">
              <a:solidFill>
                <a:srgbClr val="B3B3B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18" name="Freeform 214"/>
            <p:cNvSpPr>
              <a:spLocks/>
            </p:cNvSpPr>
            <p:nvPr/>
          </p:nvSpPr>
          <p:spPr bwMode="auto">
            <a:xfrm>
              <a:off x="1400" y="2144"/>
              <a:ext cx="146" cy="174"/>
            </a:xfrm>
            <a:custGeom>
              <a:avLst/>
              <a:gdLst>
                <a:gd name="T0" fmla="*/ 146 w 146"/>
                <a:gd name="T1" fmla="*/ 0 h 174"/>
                <a:gd name="T2" fmla="*/ 146 w 146"/>
                <a:gd name="T3" fmla="*/ 174 h 174"/>
                <a:gd name="T4" fmla="*/ 0 w 146"/>
                <a:gd name="T5" fmla="*/ 174 h 174"/>
                <a:gd name="T6" fmla="*/ 0 60000 65536"/>
                <a:gd name="T7" fmla="*/ 0 60000 65536"/>
                <a:gd name="T8" fmla="*/ 0 60000 65536"/>
                <a:gd name="T9" fmla="*/ 0 w 146"/>
                <a:gd name="T10" fmla="*/ 0 h 174"/>
                <a:gd name="T11" fmla="*/ 146 w 146"/>
                <a:gd name="T12" fmla="*/ 174 h 174"/>
              </a:gdLst>
              <a:ahLst/>
              <a:cxnLst>
                <a:cxn ang="T6">
                  <a:pos x="T0" y="T1"/>
                </a:cxn>
                <a:cxn ang="T7">
                  <a:pos x="T2" y="T3"/>
                </a:cxn>
                <a:cxn ang="T8">
                  <a:pos x="T4" y="T5"/>
                </a:cxn>
              </a:cxnLst>
              <a:rect l="T9" t="T10" r="T11" b="T12"/>
              <a:pathLst>
                <a:path w="146" h="174">
                  <a:moveTo>
                    <a:pt x="146" y="0"/>
                  </a:moveTo>
                  <a:lnTo>
                    <a:pt x="146" y="174"/>
                  </a:lnTo>
                  <a:lnTo>
                    <a:pt x="0" y="174"/>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19" name="Oval 215"/>
            <p:cNvSpPr>
              <a:spLocks noChangeArrowheads="1"/>
            </p:cNvSpPr>
            <p:nvPr/>
          </p:nvSpPr>
          <p:spPr bwMode="auto">
            <a:xfrm>
              <a:off x="1529" y="2116"/>
              <a:ext cx="43" cy="43"/>
            </a:xfrm>
            <a:prstGeom prst="ellipse">
              <a:avLst/>
            </a:prstGeom>
            <a:solidFill>
              <a:srgbClr val="FFFFFF"/>
            </a:solidFill>
            <a:ln w="14288">
              <a:solidFill>
                <a:srgbClr val="000000"/>
              </a:solidFill>
              <a:round/>
              <a:headEnd/>
              <a:tailEnd/>
            </a:ln>
          </p:spPr>
          <p:txBody>
            <a:bodyPr/>
            <a:lstStyle/>
            <a:p>
              <a:endParaRPr lang="en-US"/>
            </a:p>
          </p:txBody>
        </p:sp>
        <p:sp>
          <p:nvSpPr>
            <p:cNvPr id="13520" name="Oval 216"/>
            <p:cNvSpPr>
              <a:spLocks noChangeArrowheads="1"/>
            </p:cNvSpPr>
            <p:nvPr/>
          </p:nvSpPr>
          <p:spPr bwMode="auto">
            <a:xfrm>
              <a:off x="1357" y="2296"/>
              <a:ext cx="51" cy="43"/>
            </a:xfrm>
            <a:prstGeom prst="ellipse">
              <a:avLst/>
            </a:prstGeom>
            <a:solidFill>
              <a:srgbClr val="FFFFFF"/>
            </a:solidFill>
            <a:ln w="14288">
              <a:solidFill>
                <a:srgbClr val="000000"/>
              </a:solidFill>
              <a:round/>
              <a:headEnd/>
              <a:tailEnd/>
            </a:ln>
          </p:spPr>
          <p:txBody>
            <a:bodyPr/>
            <a:lstStyle/>
            <a:p>
              <a:endParaRPr lang="en-US"/>
            </a:p>
          </p:txBody>
        </p:sp>
        <p:sp>
          <p:nvSpPr>
            <p:cNvPr id="13521" name="Freeform 217"/>
            <p:cNvSpPr>
              <a:spLocks/>
            </p:cNvSpPr>
            <p:nvPr/>
          </p:nvSpPr>
          <p:spPr bwMode="auto">
            <a:xfrm>
              <a:off x="804" y="3010"/>
              <a:ext cx="156" cy="65"/>
            </a:xfrm>
            <a:custGeom>
              <a:avLst/>
              <a:gdLst>
                <a:gd name="T0" fmla="*/ 156 w 156"/>
                <a:gd name="T1" fmla="*/ 0 h 65"/>
                <a:gd name="T2" fmla="*/ 156 w 156"/>
                <a:gd name="T3" fmla="*/ 51 h 65"/>
                <a:gd name="T4" fmla="*/ 0 w 156"/>
                <a:gd name="T5" fmla="*/ 51 h 65"/>
                <a:gd name="T6" fmla="*/ 0 w 156"/>
                <a:gd name="T7" fmla="*/ 65 h 65"/>
                <a:gd name="T8" fmla="*/ 0 60000 65536"/>
                <a:gd name="T9" fmla="*/ 0 60000 65536"/>
                <a:gd name="T10" fmla="*/ 0 60000 65536"/>
                <a:gd name="T11" fmla="*/ 0 60000 65536"/>
                <a:gd name="T12" fmla="*/ 0 w 156"/>
                <a:gd name="T13" fmla="*/ 0 h 65"/>
                <a:gd name="T14" fmla="*/ 156 w 156"/>
                <a:gd name="T15" fmla="*/ 65 h 65"/>
              </a:gdLst>
              <a:ahLst/>
              <a:cxnLst>
                <a:cxn ang="T8">
                  <a:pos x="T0" y="T1"/>
                </a:cxn>
                <a:cxn ang="T9">
                  <a:pos x="T2" y="T3"/>
                </a:cxn>
                <a:cxn ang="T10">
                  <a:pos x="T4" y="T5"/>
                </a:cxn>
                <a:cxn ang="T11">
                  <a:pos x="T6" y="T7"/>
                </a:cxn>
              </a:cxnLst>
              <a:rect l="T12" t="T13" r="T14" b="T15"/>
              <a:pathLst>
                <a:path w="156" h="65">
                  <a:moveTo>
                    <a:pt x="156" y="0"/>
                  </a:moveTo>
                  <a:lnTo>
                    <a:pt x="156" y="51"/>
                  </a:lnTo>
                  <a:lnTo>
                    <a:pt x="0" y="51"/>
                  </a:lnTo>
                  <a:lnTo>
                    <a:pt x="0" y="65"/>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22" name="Freeform 218"/>
            <p:cNvSpPr>
              <a:spLocks/>
            </p:cNvSpPr>
            <p:nvPr/>
          </p:nvSpPr>
          <p:spPr bwMode="auto">
            <a:xfrm>
              <a:off x="675" y="3003"/>
              <a:ext cx="276" cy="79"/>
            </a:xfrm>
            <a:custGeom>
              <a:avLst/>
              <a:gdLst>
                <a:gd name="T0" fmla="*/ 276 w 276"/>
                <a:gd name="T1" fmla="*/ 0 h 79"/>
                <a:gd name="T2" fmla="*/ 0 w 276"/>
                <a:gd name="T3" fmla="*/ 0 h 79"/>
                <a:gd name="T4" fmla="*/ 0 w 276"/>
                <a:gd name="T5" fmla="*/ 79 h 79"/>
                <a:gd name="T6" fmla="*/ 0 60000 65536"/>
                <a:gd name="T7" fmla="*/ 0 60000 65536"/>
                <a:gd name="T8" fmla="*/ 0 60000 65536"/>
                <a:gd name="T9" fmla="*/ 0 w 276"/>
                <a:gd name="T10" fmla="*/ 0 h 79"/>
                <a:gd name="T11" fmla="*/ 276 w 276"/>
                <a:gd name="T12" fmla="*/ 79 h 79"/>
              </a:gdLst>
              <a:ahLst/>
              <a:cxnLst>
                <a:cxn ang="T6">
                  <a:pos x="T0" y="T1"/>
                </a:cxn>
                <a:cxn ang="T7">
                  <a:pos x="T2" y="T3"/>
                </a:cxn>
                <a:cxn ang="T8">
                  <a:pos x="T4" y="T5"/>
                </a:cxn>
              </a:cxnLst>
              <a:rect l="T9" t="T10" r="T11" b="T12"/>
              <a:pathLst>
                <a:path w="276" h="79">
                  <a:moveTo>
                    <a:pt x="276" y="0"/>
                  </a:moveTo>
                  <a:lnTo>
                    <a:pt x="0" y="0"/>
                  </a:lnTo>
                  <a:lnTo>
                    <a:pt x="0" y="79"/>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23" name="Freeform 219"/>
            <p:cNvSpPr>
              <a:spLocks/>
            </p:cNvSpPr>
            <p:nvPr/>
          </p:nvSpPr>
          <p:spPr bwMode="auto">
            <a:xfrm>
              <a:off x="528" y="2988"/>
              <a:ext cx="414" cy="94"/>
            </a:xfrm>
            <a:custGeom>
              <a:avLst/>
              <a:gdLst>
                <a:gd name="T0" fmla="*/ 414 w 414"/>
                <a:gd name="T1" fmla="*/ 0 h 94"/>
                <a:gd name="T2" fmla="*/ 0 w 414"/>
                <a:gd name="T3" fmla="*/ 0 h 94"/>
                <a:gd name="T4" fmla="*/ 0 w 414"/>
                <a:gd name="T5" fmla="*/ 94 h 94"/>
                <a:gd name="T6" fmla="*/ 0 60000 65536"/>
                <a:gd name="T7" fmla="*/ 0 60000 65536"/>
                <a:gd name="T8" fmla="*/ 0 60000 65536"/>
                <a:gd name="T9" fmla="*/ 0 w 414"/>
                <a:gd name="T10" fmla="*/ 0 h 94"/>
                <a:gd name="T11" fmla="*/ 414 w 414"/>
                <a:gd name="T12" fmla="*/ 94 h 94"/>
              </a:gdLst>
              <a:ahLst/>
              <a:cxnLst>
                <a:cxn ang="T6">
                  <a:pos x="T0" y="T1"/>
                </a:cxn>
                <a:cxn ang="T7">
                  <a:pos x="T2" y="T3"/>
                </a:cxn>
                <a:cxn ang="T8">
                  <a:pos x="T4" y="T5"/>
                </a:cxn>
              </a:cxnLst>
              <a:rect l="T9" t="T10" r="T11" b="T12"/>
              <a:pathLst>
                <a:path w="414" h="94">
                  <a:moveTo>
                    <a:pt x="414" y="0"/>
                  </a:moveTo>
                  <a:lnTo>
                    <a:pt x="0" y="0"/>
                  </a:lnTo>
                  <a:lnTo>
                    <a:pt x="0" y="94"/>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24" name="Freeform 220"/>
            <p:cNvSpPr>
              <a:spLocks/>
            </p:cNvSpPr>
            <p:nvPr/>
          </p:nvSpPr>
          <p:spPr bwMode="auto">
            <a:xfrm>
              <a:off x="804" y="2808"/>
              <a:ext cx="156" cy="72"/>
            </a:xfrm>
            <a:custGeom>
              <a:avLst/>
              <a:gdLst>
                <a:gd name="T0" fmla="*/ 156 w 156"/>
                <a:gd name="T1" fmla="*/ 72 h 72"/>
                <a:gd name="T2" fmla="*/ 156 w 156"/>
                <a:gd name="T3" fmla="*/ 22 h 72"/>
                <a:gd name="T4" fmla="*/ 0 w 156"/>
                <a:gd name="T5" fmla="*/ 22 h 72"/>
                <a:gd name="T6" fmla="*/ 0 w 156"/>
                <a:gd name="T7" fmla="*/ 0 h 72"/>
                <a:gd name="T8" fmla="*/ 0 60000 65536"/>
                <a:gd name="T9" fmla="*/ 0 60000 65536"/>
                <a:gd name="T10" fmla="*/ 0 60000 65536"/>
                <a:gd name="T11" fmla="*/ 0 60000 65536"/>
                <a:gd name="T12" fmla="*/ 0 w 156"/>
                <a:gd name="T13" fmla="*/ 0 h 72"/>
                <a:gd name="T14" fmla="*/ 156 w 156"/>
                <a:gd name="T15" fmla="*/ 72 h 72"/>
              </a:gdLst>
              <a:ahLst/>
              <a:cxnLst>
                <a:cxn ang="T8">
                  <a:pos x="T0" y="T1"/>
                </a:cxn>
                <a:cxn ang="T9">
                  <a:pos x="T2" y="T3"/>
                </a:cxn>
                <a:cxn ang="T10">
                  <a:pos x="T4" y="T5"/>
                </a:cxn>
                <a:cxn ang="T11">
                  <a:pos x="T6" y="T7"/>
                </a:cxn>
              </a:cxnLst>
              <a:rect l="T12" t="T13" r="T14" b="T15"/>
              <a:pathLst>
                <a:path w="156" h="72">
                  <a:moveTo>
                    <a:pt x="156" y="72"/>
                  </a:moveTo>
                  <a:lnTo>
                    <a:pt x="156" y="22"/>
                  </a:lnTo>
                  <a:lnTo>
                    <a:pt x="0" y="22"/>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25" name="Freeform 221"/>
            <p:cNvSpPr>
              <a:spLocks/>
            </p:cNvSpPr>
            <p:nvPr/>
          </p:nvSpPr>
          <p:spPr bwMode="auto">
            <a:xfrm>
              <a:off x="675" y="2801"/>
              <a:ext cx="276" cy="86"/>
            </a:xfrm>
            <a:custGeom>
              <a:avLst/>
              <a:gdLst>
                <a:gd name="T0" fmla="*/ 276 w 276"/>
                <a:gd name="T1" fmla="*/ 86 h 86"/>
                <a:gd name="T2" fmla="*/ 0 w 276"/>
                <a:gd name="T3" fmla="*/ 86 h 86"/>
                <a:gd name="T4" fmla="*/ 0 w 276"/>
                <a:gd name="T5" fmla="*/ 0 h 86"/>
                <a:gd name="T6" fmla="*/ 0 60000 65536"/>
                <a:gd name="T7" fmla="*/ 0 60000 65536"/>
                <a:gd name="T8" fmla="*/ 0 60000 65536"/>
                <a:gd name="T9" fmla="*/ 0 w 276"/>
                <a:gd name="T10" fmla="*/ 0 h 86"/>
                <a:gd name="T11" fmla="*/ 276 w 276"/>
                <a:gd name="T12" fmla="*/ 86 h 86"/>
              </a:gdLst>
              <a:ahLst/>
              <a:cxnLst>
                <a:cxn ang="T6">
                  <a:pos x="T0" y="T1"/>
                </a:cxn>
                <a:cxn ang="T7">
                  <a:pos x="T2" y="T3"/>
                </a:cxn>
                <a:cxn ang="T8">
                  <a:pos x="T4" y="T5"/>
                </a:cxn>
              </a:cxnLst>
              <a:rect l="T9" t="T10" r="T11" b="T12"/>
              <a:pathLst>
                <a:path w="276" h="86">
                  <a:moveTo>
                    <a:pt x="276" y="86"/>
                  </a:moveTo>
                  <a:lnTo>
                    <a:pt x="0" y="86"/>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26" name="Freeform 222"/>
            <p:cNvSpPr>
              <a:spLocks/>
            </p:cNvSpPr>
            <p:nvPr/>
          </p:nvSpPr>
          <p:spPr bwMode="auto">
            <a:xfrm>
              <a:off x="528" y="2801"/>
              <a:ext cx="414" cy="101"/>
            </a:xfrm>
            <a:custGeom>
              <a:avLst/>
              <a:gdLst>
                <a:gd name="T0" fmla="*/ 414 w 414"/>
                <a:gd name="T1" fmla="*/ 101 h 101"/>
                <a:gd name="T2" fmla="*/ 0 w 414"/>
                <a:gd name="T3" fmla="*/ 101 h 101"/>
                <a:gd name="T4" fmla="*/ 0 w 414"/>
                <a:gd name="T5" fmla="*/ 0 h 101"/>
                <a:gd name="T6" fmla="*/ 0 60000 65536"/>
                <a:gd name="T7" fmla="*/ 0 60000 65536"/>
                <a:gd name="T8" fmla="*/ 0 60000 65536"/>
                <a:gd name="T9" fmla="*/ 0 w 414"/>
                <a:gd name="T10" fmla="*/ 0 h 101"/>
                <a:gd name="T11" fmla="*/ 414 w 414"/>
                <a:gd name="T12" fmla="*/ 101 h 101"/>
              </a:gdLst>
              <a:ahLst/>
              <a:cxnLst>
                <a:cxn ang="T6">
                  <a:pos x="T0" y="T1"/>
                </a:cxn>
                <a:cxn ang="T7">
                  <a:pos x="T2" y="T3"/>
                </a:cxn>
                <a:cxn ang="T8">
                  <a:pos x="T4" y="T5"/>
                </a:cxn>
              </a:cxnLst>
              <a:rect l="T9" t="T10" r="T11" b="T12"/>
              <a:pathLst>
                <a:path w="414" h="101">
                  <a:moveTo>
                    <a:pt x="414" y="101"/>
                  </a:moveTo>
                  <a:lnTo>
                    <a:pt x="0" y="101"/>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27" name="Line 223"/>
            <p:cNvSpPr>
              <a:spLocks noChangeShapeType="1"/>
            </p:cNvSpPr>
            <p:nvPr/>
          </p:nvSpPr>
          <p:spPr bwMode="auto">
            <a:xfrm>
              <a:off x="1141" y="2945"/>
              <a:ext cx="500"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28" name="Rectangle 224"/>
            <p:cNvSpPr>
              <a:spLocks noChangeArrowheads="1"/>
            </p:cNvSpPr>
            <p:nvPr/>
          </p:nvSpPr>
          <p:spPr bwMode="auto">
            <a:xfrm>
              <a:off x="1633" y="2880"/>
              <a:ext cx="112" cy="130"/>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29" name="Rectangle 225"/>
            <p:cNvSpPr>
              <a:spLocks noChangeArrowheads="1"/>
            </p:cNvSpPr>
            <p:nvPr/>
          </p:nvSpPr>
          <p:spPr bwMode="auto">
            <a:xfrm>
              <a:off x="1633" y="2880"/>
              <a:ext cx="121" cy="137"/>
            </a:xfrm>
            <a:prstGeom prst="rect">
              <a:avLst/>
            </a:prstGeom>
            <a:noFill/>
            <a:ln w="14288">
              <a:solidFill>
                <a:srgbClr val="B3B3B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30" name="AutoShape 226"/>
            <p:cNvSpPr>
              <a:spLocks noChangeArrowheads="1"/>
            </p:cNvSpPr>
            <p:nvPr/>
          </p:nvSpPr>
          <p:spPr bwMode="auto">
            <a:xfrm>
              <a:off x="373" y="2693"/>
              <a:ext cx="1320" cy="642"/>
            </a:xfrm>
            <a:prstGeom prst="roundRect">
              <a:avLst>
                <a:gd name="adj" fmla="val 20250"/>
              </a:avLst>
            </a:prstGeom>
            <a:noFill/>
            <a:ln w="26988">
              <a:solidFill>
                <a:srgbClr val="D9D9D9"/>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31" name="Line 227"/>
            <p:cNvSpPr>
              <a:spLocks noChangeShapeType="1"/>
            </p:cNvSpPr>
            <p:nvPr/>
          </p:nvSpPr>
          <p:spPr bwMode="auto">
            <a:xfrm>
              <a:off x="1745" y="2945"/>
              <a:ext cx="319"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32" name="Freeform 228"/>
            <p:cNvSpPr>
              <a:spLocks/>
            </p:cNvSpPr>
            <p:nvPr/>
          </p:nvSpPr>
          <p:spPr bwMode="auto">
            <a:xfrm>
              <a:off x="485" y="2801"/>
              <a:ext cx="17" cy="22"/>
            </a:xfrm>
            <a:custGeom>
              <a:avLst/>
              <a:gdLst>
                <a:gd name="T0" fmla="*/ 17 w 17"/>
                <a:gd name="T1" fmla="*/ 0 h 22"/>
                <a:gd name="T2" fmla="*/ 0 w 17"/>
                <a:gd name="T3" fmla="*/ 0 h 22"/>
                <a:gd name="T4" fmla="*/ 0 w 17"/>
                <a:gd name="T5" fmla="*/ 22 h 22"/>
                <a:gd name="T6" fmla="*/ 0 60000 65536"/>
                <a:gd name="T7" fmla="*/ 0 60000 65536"/>
                <a:gd name="T8" fmla="*/ 0 60000 65536"/>
                <a:gd name="T9" fmla="*/ 0 w 17"/>
                <a:gd name="T10" fmla="*/ 0 h 22"/>
                <a:gd name="T11" fmla="*/ 17 w 17"/>
                <a:gd name="T12" fmla="*/ 22 h 22"/>
              </a:gdLst>
              <a:ahLst/>
              <a:cxnLst>
                <a:cxn ang="T6">
                  <a:pos x="T0" y="T1"/>
                </a:cxn>
                <a:cxn ang="T7">
                  <a:pos x="T2" y="T3"/>
                </a:cxn>
                <a:cxn ang="T8">
                  <a:pos x="T4" y="T5"/>
                </a:cxn>
              </a:cxnLst>
              <a:rect l="T9" t="T10" r="T11" b="T12"/>
              <a:pathLst>
                <a:path w="17" h="22">
                  <a:moveTo>
                    <a:pt x="17" y="0"/>
                  </a:moveTo>
                  <a:lnTo>
                    <a:pt x="0" y="0"/>
                  </a:lnTo>
                  <a:lnTo>
                    <a:pt x="0" y="22"/>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33" name="AutoShape 229"/>
            <p:cNvSpPr>
              <a:spLocks noChangeArrowheads="1"/>
            </p:cNvSpPr>
            <p:nvPr/>
          </p:nvSpPr>
          <p:spPr bwMode="auto">
            <a:xfrm>
              <a:off x="502" y="2772"/>
              <a:ext cx="44" cy="22"/>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34" name="AutoShape 230"/>
            <p:cNvSpPr>
              <a:spLocks noChangeArrowheads="1"/>
            </p:cNvSpPr>
            <p:nvPr/>
          </p:nvSpPr>
          <p:spPr bwMode="auto">
            <a:xfrm>
              <a:off x="494" y="2765"/>
              <a:ext cx="60" cy="36"/>
            </a:xfrm>
            <a:prstGeom prst="roundRect">
              <a:avLst>
                <a:gd name="adj" fmla="val 30556"/>
              </a:avLst>
            </a:prstGeom>
            <a:noFill/>
            <a:ln w="26988">
              <a:solidFill>
                <a:srgbClr val="BFBFB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35" name="Rectangle 231"/>
            <p:cNvSpPr>
              <a:spLocks noChangeArrowheads="1"/>
            </p:cNvSpPr>
            <p:nvPr/>
          </p:nvSpPr>
          <p:spPr bwMode="auto">
            <a:xfrm>
              <a:off x="502" y="2779"/>
              <a:ext cx="44" cy="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36" name="Rectangle 232"/>
            <p:cNvSpPr>
              <a:spLocks noChangeArrowheads="1"/>
            </p:cNvSpPr>
            <p:nvPr/>
          </p:nvSpPr>
          <p:spPr bwMode="auto">
            <a:xfrm>
              <a:off x="502" y="2779"/>
              <a:ext cx="52" cy="22"/>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37" name="Freeform 233"/>
            <p:cNvSpPr>
              <a:spLocks/>
            </p:cNvSpPr>
            <p:nvPr/>
          </p:nvSpPr>
          <p:spPr bwMode="auto">
            <a:xfrm>
              <a:off x="485" y="2815"/>
              <a:ext cx="9" cy="15"/>
            </a:xfrm>
            <a:custGeom>
              <a:avLst/>
              <a:gdLst>
                <a:gd name="T0" fmla="*/ 0 w 9"/>
                <a:gd name="T1" fmla="*/ 0 h 15"/>
                <a:gd name="T2" fmla="*/ 0 w 9"/>
                <a:gd name="T3" fmla="*/ 0 h 15"/>
                <a:gd name="T4" fmla="*/ 0 w 9"/>
                <a:gd name="T5" fmla="*/ 8 h 15"/>
                <a:gd name="T6" fmla="*/ 0 w 9"/>
                <a:gd name="T7" fmla="*/ 8 h 15"/>
                <a:gd name="T8" fmla="*/ 0 w 9"/>
                <a:gd name="T9" fmla="*/ 15 h 15"/>
                <a:gd name="T10" fmla="*/ 0 w 9"/>
                <a:gd name="T11" fmla="*/ 15 h 15"/>
                <a:gd name="T12" fmla="*/ 9 w 9"/>
                <a:gd name="T13" fmla="*/ 8 h 15"/>
                <a:gd name="T14" fmla="*/ 9 w 9"/>
                <a:gd name="T15" fmla="*/ 8 h 15"/>
                <a:gd name="T16" fmla="*/ 9 w 9"/>
                <a:gd name="T17" fmla="*/ 0 h 15"/>
                <a:gd name="T18" fmla="*/ 0 w 9"/>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15"/>
                <a:gd name="T32" fmla="*/ 9 w 9"/>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15">
                  <a:moveTo>
                    <a:pt x="0" y="0"/>
                  </a:moveTo>
                  <a:lnTo>
                    <a:pt x="0" y="0"/>
                  </a:lnTo>
                  <a:lnTo>
                    <a:pt x="0" y="8"/>
                  </a:lnTo>
                  <a:lnTo>
                    <a:pt x="0" y="15"/>
                  </a:lnTo>
                  <a:lnTo>
                    <a:pt x="9" y="8"/>
                  </a:lnTo>
                  <a:lnTo>
                    <a:pt x="9" y="0"/>
                  </a:lnTo>
                  <a:lnTo>
                    <a:pt x="0" y="0"/>
                  </a:lnTo>
                  <a:close/>
                </a:path>
              </a:pathLst>
            </a:custGeom>
            <a:solidFill>
              <a:srgbClr val="BFBFBF"/>
            </a:solidFill>
            <a:ln w="14288">
              <a:solidFill>
                <a:srgbClr val="BFBFBF"/>
              </a:solidFill>
              <a:round/>
              <a:headEnd/>
              <a:tailEnd/>
            </a:ln>
          </p:spPr>
          <p:txBody>
            <a:bodyPr/>
            <a:lstStyle/>
            <a:p>
              <a:endParaRPr lang="en-US"/>
            </a:p>
          </p:txBody>
        </p:sp>
        <p:sp>
          <p:nvSpPr>
            <p:cNvPr id="13538" name="Line 234"/>
            <p:cNvSpPr>
              <a:spLocks noChangeShapeType="1"/>
            </p:cNvSpPr>
            <p:nvPr/>
          </p:nvSpPr>
          <p:spPr bwMode="auto">
            <a:xfrm>
              <a:off x="494" y="2823"/>
              <a:ext cx="1"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39" name="Freeform 235"/>
            <p:cNvSpPr>
              <a:spLocks/>
            </p:cNvSpPr>
            <p:nvPr/>
          </p:nvSpPr>
          <p:spPr bwMode="auto">
            <a:xfrm>
              <a:off x="485" y="282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40" name="Rectangle 236"/>
            <p:cNvSpPr>
              <a:spLocks noChangeArrowheads="1"/>
            </p:cNvSpPr>
            <p:nvPr/>
          </p:nvSpPr>
          <p:spPr bwMode="auto">
            <a:xfrm>
              <a:off x="502" y="2794"/>
              <a:ext cx="44" cy="7"/>
            </a:xfrm>
            <a:prstGeom prst="rect">
              <a:avLst/>
            </a:prstGeom>
            <a:solidFill>
              <a:srgbClr val="B3B3B3"/>
            </a:solidFill>
            <a:ln w="14288">
              <a:solidFill>
                <a:srgbClr val="B3B3B3"/>
              </a:solidFill>
              <a:miter lim="800000"/>
              <a:headEnd/>
              <a:tailEnd/>
            </a:ln>
          </p:spPr>
          <p:txBody>
            <a:bodyPr/>
            <a:lstStyle/>
            <a:p>
              <a:endParaRPr lang="en-US"/>
            </a:p>
          </p:txBody>
        </p:sp>
        <p:sp>
          <p:nvSpPr>
            <p:cNvPr id="13541" name="Freeform 237"/>
            <p:cNvSpPr>
              <a:spLocks/>
            </p:cNvSpPr>
            <p:nvPr/>
          </p:nvSpPr>
          <p:spPr bwMode="auto">
            <a:xfrm>
              <a:off x="494" y="2801"/>
              <a:ext cx="60" cy="7"/>
            </a:xfrm>
            <a:custGeom>
              <a:avLst/>
              <a:gdLst>
                <a:gd name="T0" fmla="*/ 52 w 60"/>
                <a:gd name="T1" fmla="*/ 0 h 7"/>
                <a:gd name="T2" fmla="*/ 60 w 60"/>
                <a:gd name="T3" fmla="*/ 7 h 7"/>
                <a:gd name="T4" fmla="*/ 0 w 60"/>
                <a:gd name="T5" fmla="*/ 7 h 7"/>
                <a:gd name="T6" fmla="*/ 8 w 60"/>
                <a:gd name="T7" fmla="*/ 0 h 7"/>
                <a:gd name="T8" fmla="*/ 52 w 60"/>
                <a:gd name="T9" fmla="*/ 0 h 7"/>
                <a:gd name="T10" fmla="*/ 0 60000 65536"/>
                <a:gd name="T11" fmla="*/ 0 60000 65536"/>
                <a:gd name="T12" fmla="*/ 0 60000 65536"/>
                <a:gd name="T13" fmla="*/ 0 60000 65536"/>
                <a:gd name="T14" fmla="*/ 0 60000 65536"/>
                <a:gd name="T15" fmla="*/ 0 w 60"/>
                <a:gd name="T16" fmla="*/ 0 h 7"/>
                <a:gd name="T17" fmla="*/ 60 w 60"/>
                <a:gd name="T18" fmla="*/ 7 h 7"/>
              </a:gdLst>
              <a:ahLst/>
              <a:cxnLst>
                <a:cxn ang="T10">
                  <a:pos x="T0" y="T1"/>
                </a:cxn>
                <a:cxn ang="T11">
                  <a:pos x="T2" y="T3"/>
                </a:cxn>
                <a:cxn ang="T12">
                  <a:pos x="T4" y="T5"/>
                </a:cxn>
                <a:cxn ang="T13">
                  <a:pos x="T6" y="T7"/>
                </a:cxn>
                <a:cxn ang="T14">
                  <a:pos x="T8" y="T9"/>
                </a:cxn>
              </a:cxnLst>
              <a:rect l="T15" t="T16" r="T17" b="T18"/>
              <a:pathLst>
                <a:path w="60" h="7">
                  <a:moveTo>
                    <a:pt x="52" y="0"/>
                  </a:moveTo>
                  <a:lnTo>
                    <a:pt x="60" y="7"/>
                  </a:lnTo>
                  <a:lnTo>
                    <a:pt x="0" y="7"/>
                  </a:lnTo>
                  <a:lnTo>
                    <a:pt x="8" y="0"/>
                  </a:lnTo>
                  <a:lnTo>
                    <a:pt x="52" y="0"/>
                  </a:lnTo>
                  <a:close/>
                </a:path>
              </a:pathLst>
            </a:custGeom>
            <a:noFill/>
            <a:ln w="14288">
              <a:solidFill>
                <a:srgbClr val="B3B3B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42" name="Line 238"/>
            <p:cNvSpPr>
              <a:spLocks noChangeShapeType="1"/>
            </p:cNvSpPr>
            <p:nvPr/>
          </p:nvSpPr>
          <p:spPr bwMode="auto">
            <a:xfrm flipH="1">
              <a:off x="537" y="2808"/>
              <a:ext cx="9"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43" name="Line 239"/>
            <p:cNvSpPr>
              <a:spLocks noChangeShapeType="1"/>
            </p:cNvSpPr>
            <p:nvPr/>
          </p:nvSpPr>
          <p:spPr bwMode="auto">
            <a:xfrm flipH="1">
              <a:off x="502" y="2801"/>
              <a:ext cx="44"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44" name="Line 240"/>
            <p:cNvSpPr>
              <a:spLocks noChangeShapeType="1"/>
            </p:cNvSpPr>
            <p:nvPr/>
          </p:nvSpPr>
          <p:spPr bwMode="auto">
            <a:xfrm flipH="1">
              <a:off x="520" y="2808"/>
              <a:ext cx="26"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45" name="Freeform 241"/>
            <p:cNvSpPr>
              <a:spLocks/>
            </p:cNvSpPr>
            <p:nvPr/>
          </p:nvSpPr>
          <p:spPr bwMode="auto">
            <a:xfrm>
              <a:off x="502" y="2808"/>
              <a:ext cx="35" cy="1"/>
            </a:xfrm>
            <a:custGeom>
              <a:avLst/>
              <a:gdLst>
                <a:gd name="T0" fmla="*/ 35 w 35"/>
                <a:gd name="T1" fmla="*/ 0 h 1"/>
                <a:gd name="T2" fmla="*/ 9 w 35"/>
                <a:gd name="T3" fmla="*/ 0 h 1"/>
                <a:gd name="T4" fmla="*/ 0 w 35"/>
                <a:gd name="T5" fmla="*/ 0 h 1"/>
                <a:gd name="T6" fmla="*/ 0 60000 65536"/>
                <a:gd name="T7" fmla="*/ 0 60000 65536"/>
                <a:gd name="T8" fmla="*/ 0 60000 65536"/>
                <a:gd name="T9" fmla="*/ 0 w 35"/>
                <a:gd name="T10" fmla="*/ 0 h 1"/>
                <a:gd name="T11" fmla="*/ 35 w 35"/>
                <a:gd name="T12" fmla="*/ 1 h 1"/>
              </a:gdLst>
              <a:ahLst/>
              <a:cxnLst>
                <a:cxn ang="T6">
                  <a:pos x="T0" y="T1"/>
                </a:cxn>
                <a:cxn ang="T7">
                  <a:pos x="T2" y="T3"/>
                </a:cxn>
                <a:cxn ang="T8">
                  <a:pos x="T4" y="T5"/>
                </a:cxn>
              </a:cxnLst>
              <a:rect l="T9" t="T10" r="T11" b="T12"/>
              <a:pathLst>
                <a:path w="35" h="1">
                  <a:moveTo>
                    <a:pt x="35" y="0"/>
                  </a:moveTo>
                  <a:lnTo>
                    <a:pt x="9" y="0"/>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46" name="Line 242"/>
            <p:cNvSpPr>
              <a:spLocks noChangeShapeType="1"/>
            </p:cNvSpPr>
            <p:nvPr/>
          </p:nvSpPr>
          <p:spPr bwMode="auto">
            <a:xfrm flipH="1">
              <a:off x="502" y="2808"/>
              <a:ext cx="9"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47" name="Rectangle 243"/>
            <p:cNvSpPr>
              <a:spLocks noChangeArrowheads="1"/>
            </p:cNvSpPr>
            <p:nvPr/>
          </p:nvSpPr>
          <p:spPr bwMode="auto">
            <a:xfrm>
              <a:off x="511" y="2772"/>
              <a:ext cx="17" cy="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48" name="Rectangle 244"/>
            <p:cNvSpPr>
              <a:spLocks noChangeArrowheads="1"/>
            </p:cNvSpPr>
            <p:nvPr/>
          </p:nvSpPr>
          <p:spPr bwMode="auto">
            <a:xfrm>
              <a:off x="511" y="2772"/>
              <a:ext cx="26" cy="22"/>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49" name="Rectangle 245"/>
            <p:cNvSpPr>
              <a:spLocks noChangeArrowheads="1"/>
            </p:cNvSpPr>
            <p:nvPr/>
          </p:nvSpPr>
          <p:spPr bwMode="auto">
            <a:xfrm>
              <a:off x="796" y="3039"/>
              <a:ext cx="52" cy="94"/>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50" name="Rectangle 246"/>
            <p:cNvSpPr>
              <a:spLocks noChangeArrowheads="1"/>
            </p:cNvSpPr>
            <p:nvPr/>
          </p:nvSpPr>
          <p:spPr bwMode="auto">
            <a:xfrm>
              <a:off x="796" y="3039"/>
              <a:ext cx="60" cy="101"/>
            </a:xfrm>
            <a:prstGeom prst="rect">
              <a:avLst/>
            </a:prstGeom>
            <a:noFill/>
            <a:ln w="14288">
              <a:solidFill>
                <a:srgbClr val="B3B3B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51" name="Freeform 247"/>
            <p:cNvSpPr>
              <a:spLocks/>
            </p:cNvSpPr>
            <p:nvPr/>
          </p:nvSpPr>
          <p:spPr bwMode="auto">
            <a:xfrm>
              <a:off x="632" y="2801"/>
              <a:ext cx="17" cy="22"/>
            </a:xfrm>
            <a:custGeom>
              <a:avLst/>
              <a:gdLst>
                <a:gd name="T0" fmla="*/ 17 w 17"/>
                <a:gd name="T1" fmla="*/ 0 h 22"/>
                <a:gd name="T2" fmla="*/ 0 w 17"/>
                <a:gd name="T3" fmla="*/ 0 h 22"/>
                <a:gd name="T4" fmla="*/ 0 w 17"/>
                <a:gd name="T5" fmla="*/ 22 h 22"/>
                <a:gd name="T6" fmla="*/ 0 60000 65536"/>
                <a:gd name="T7" fmla="*/ 0 60000 65536"/>
                <a:gd name="T8" fmla="*/ 0 60000 65536"/>
                <a:gd name="T9" fmla="*/ 0 w 17"/>
                <a:gd name="T10" fmla="*/ 0 h 22"/>
                <a:gd name="T11" fmla="*/ 17 w 17"/>
                <a:gd name="T12" fmla="*/ 22 h 22"/>
              </a:gdLst>
              <a:ahLst/>
              <a:cxnLst>
                <a:cxn ang="T6">
                  <a:pos x="T0" y="T1"/>
                </a:cxn>
                <a:cxn ang="T7">
                  <a:pos x="T2" y="T3"/>
                </a:cxn>
                <a:cxn ang="T8">
                  <a:pos x="T4" y="T5"/>
                </a:cxn>
              </a:cxnLst>
              <a:rect l="T9" t="T10" r="T11" b="T12"/>
              <a:pathLst>
                <a:path w="17" h="22">
                  <a:moveTo>
                    <a:pt x="17" y="0"/>
                  </a:moveTo>
                  <a:lnTo>
                    <a:pt x="0" y="0"/>
                  </a:lnTo>
                  <a:lnTo>
                    <a:pt x="0" y="22"/>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52" name="AutoShape 248"/>
            <p:cNvSpPr>
              <a:spLocks noChangeArrowheads="1"/>
            </p:cNvSpPr>
            <p:nvPr/>
          </p:nvSpPr>
          <p:spPr bwMode="auto">
            <a:xfrm>
              <a:off x="640" y="2772"/>
              <a:ext cx="52" cy="22"/>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53" name="AutoShape 249"/>
            <p:cNvSpPr>
              <a:spLocks noChangeArrowheads="1"/>
            </p:cNvSpPr>
            <p:nvPr/>
          </p:nvSpPr>
          <p:spPr bwMode="auto">
            <a:xfrm>
              <a:off x="632" y="2765"/>
              <a:ext cx="69" cy="36"/>
            </a:xfrm>
            <a:prstGeom prst="roundRect">
              <a:avLst>
                <a:gd name="adj" fmla="val 30556"/>
              </a:avLst>
            </a:prstGeom>
            <a:noFill/>
            <a:ln w="26988">
              <a:solidFill>
                <a:srgbClr val="BFBFB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54" name="Rectangle 250"/>
            <p:cNvSpPr>
              <a:spLocks noChangeArrowheads="1"/>
            </p:cNvSpPr>
            <p:nvPr/>
          </p:nvSpPr>
          <p:spPr bwMode="auto">
            <a:xfrm>
              <a:off x="649" y="2779"/>
              <a:ext cx="35" cy="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55" name="Rectangle 251"/>
            <p:cNvSpPr>
              <a:spLocks noChangeArrowheads="1"/>
            </p:cNvSpPr>
            <p:nvPr/>
          </p:nvSpPr>
          <p:spPr bwMode="auto">
            <a:xfrm>
              <a:off x="649" y="2779"/>
              <a:ext cx="43" cy="22"/>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56" name="Freeform 252"/>
            <p:cNvSpPr>
              <a:spLocks/>
            </p:cNvSpPr>
            <p:nvPr/>
          </p:nvSpPr>
          <p:spPr bwMode="auto">
            <a:xfrm>
              <a:off x="623" y="2815"/>
              <a:ext cx="9" cy="15"/>
            </a:xfrm>
            <a:custGeom>
              <a:avLst/>
              <a:gdLst>
                <a:gd name="T0" fmla="*/ 9 w 9"/>
                <a:gd name="T1" fmla="*/ 0 h 15"/>
                <a:gd name="T2" fmla="*/ 0 w 9"/>
                <a:gd name="T3" fmla="*/ 0 h 15"/>
                <a:gd name="T4" fmla="*/ 0 w 9"/>
                <a:gd name="T5" fmla="*/ 8 h 15"/>
                <a:gd name="T6" fmla="*/ 0 w 9"/>
                <a:gd name="T7" fmla="*/ 8 h 15"/>
                <a:gd name="T8" fmla="*/ 0 w 9"/>
                <a:gd name="T9" fmla="*/ 15 h 15"/>
                <a:gd name="T10" fmla="*/ 9 w 9"/>
                <a:gd name="T11" fmla="*/ 15 h 15"/>
                <a:gd name="T12" fmla="*/ 9 w 9"/>
                <a:gd name="T13" fmla="*/ 8 h 15"/>
                <a:gd name="T14" fmla="*/ 9 w 9"/>
                <a:gd name="T15" fmla="*/ 8 h 15"/>
                <a:gd name="T16" fmla="*/ 9 w 9"/>
                <a:gd name="T17" fmla="*/ 0 h 15"/>
                <a:gd name="T18" fmla="*/ 9 w 9"/>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15"/>
                <a:gd name="T32" fmla="*/ 9 w 9"/>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15">
                  <a:moveTo>
                    <a:pt x="9" y="0"/>
                  </a:moveTo>
                  <a:lnTo>
                    <a:pt x="0" y="0"/>
                  </a:lnTo>
                  <a:lnTo>
                    <a:pt x="0" y="8"/>
                  </a:lnTo>
                  <a:lnTo>
                    <a:pt x="0" y="15"/>
                  </a:lnTo>
                  <a:lnTo>
                    <a:pt x="9" y="15"/>
                  </a:lnTo>
                  <a:lnTo>
                    <a:pt x="9" y="8"/>
                  </a:lnTo>
                  <a:lnTo>
                    <a:pt x="9" y="0"/>
                  </a:lnTo>
                  <a:close/>
                </a:path>
              </a:pathLst>
            </a:custGeom>
            <a:solidFill>
              <a:srgbClr val="BFBFBF"/>
            </a:solidFill>
            <a:ln w="14288">
              <a:solidFill>
                <a:srgbClr val="BFBFBF"/>
              </a:solidFill>
              <a:round/>
              <a:headEnd/>
              <a:tailEnd/>
            </a:ln>
          </p:spPr>
          <p:txBody>
            <a:bodyPr/>
            <a:lstStyle/>
            <a:p>
              <a:endParaRPr lang="en-US"/>
            </a:p>
          </p:txBody>
        </p:sp>
        <p:sp>
          <p:nvSpPr>
            <p:cNvPr id="13557" name="Freeform 253"/>
            <p:cNvSpPr>
              <a:spLocks/>
            </p:cNvSpPr>
            <p:nvPr/>
          </p:nvSpPr>
          <p:spPr bwMode="auto">
            <a:xfrm>
              <a:off x="632" y="282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58" name="Line 254"/>
            <p:cNvSpPr>
              <a:spLocks noChangeShapeType="1"/>
            </p:cNvSpPr>
            <p:nvPr/>
          </p:nvSpPr>
          <p:spPr bwMode="auto">
            <a:xfrm>
              <a:off x="623" y="2823"/>
              <a:ext cx="1"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59" name="Freeform 255"/>
            <p:cNvSpPr>
              <a:spLocks/>
            </p:cNvSpPr>
            <p:nvPr/>
          </p:nvSpPr>
          <p:spPr bwMode="auto">
            <a:xfrm>
              <a:off x="640" y="2794"/>
              <a:ext cx="44" cy="7"/>
            </a:xfrm>
            <a:custGeom>
              <a:avLst/>
              <a:gdLst>
                <a:gd name="T0" fmla="*/ 44 w 44"/>
                <a:gd name="T1" fmla="*/ 0 h 7"/>
                <a:gd name="T2" fmla="*/ 44 w 44"/>
                <a:gd name="T3" fmla="*/ 7 h 7"/>
                <a:gd name="T4" fmla="*/ 0 w 44"/>
                <a:gd name="T5" fmla="*/ 7 h 7"/>
                <a:gd name="T6" fmla="*/ 9 w 44"/>
                <a:gd name="T7" fmla="*/ 0 h 7"/>
                <a:gd name="T8" fmla="*/ 44 w 44"/>
                <a:gd name="T9" fmla="*/ 0 h 7"/>
                <a:gd name="T10" fmla="*/ 0 60000 65536"/>
                <a:gd name="T11" fmla="*/ 0 60000 65536"/>
                <a:gd name="T12" fmla="*/ 0 60000 65536"/>
                <a:gd name="T13" fmla="*/ 0 60000 65536"/>
                <a:gd name="T14" fmla="*/ 0 60000 65536"/>
                <a:gd name="T15" fmla="*/ 0 w 44"/>
                <a:gd name="T16" fmla="*/ 0 h 7"/>
                <a:gd name="T17" fmla="*/ 44 w 44"/>
                <a:gd name="T18" fmla="*/ 7 h 7"/>
              </a:gdLst>
              <a:ahLst/>
              <a:cxnLst>
                <a:cxn ang="T10">
                  <a:pos x="T0" y="T1"/>
                </a:cxn>
                <a:cxn ang="T11">
                  <a:pos x="T2" y="T3"/>
                </a:cxn>
                <a:cxn ang="T12">
                  <a:pos x="T4" y="T5"/>
                </a:cxn>
                <a:cxn ang="T13">
                  <a:pos x="T6" y="T7"/>
                </a:cxn>
                <a:cxn ang="T14">
                  <a:pos x="T8" y="T9"/>
                </a:cxn>
              </a:cxnLst>
              <a:rect l="T15" t="T16" r="T17" b="T18"/>
              <a:pathLst>
                <a:path w="44" h="7">
                  <a:moveTo>
                    <a:pt x="44" y="0"/>
                  </a:moveTo>
                  <a:lnTo>
                    <a:pt x="44" y="7"/>
                  </a:lnTo>
                  <a:lnTo>
                    <a:pt x="0" y="7"/>
                  </a:lnTo>
                  <a:lnTo>
                    <a:pt x="9" y="0"/>
                  </a:lnTo>
                  <a:lnTo>
                    <a:pt x="44" y="0"/>
                  </a:lnTo>
                  <a:close/>
                </a:path>
              </a:pathLst>
            </a:custGeom>
            <a:solidFill>
              <a:srgbClr val="B3B3B3"/>
            </a:solidFill>
            <a:ln w="14288">
              <a:solidFill>
                <a:srgbClr val="B3B3B3"/>
              </a:solidFill>
              <a:round/>
              <a:headEnd/>
              <a:tailEnd/>
            </a:ln>
          </p:spPr>
          <p:txBody>
            <a:bodyPr/>
            <a:lstStyle/>
            <a:p>
              <a:endParaRPr lang="en-US"/>
            </a:p>
          </p:txBody>
        </p:sp>
        <p:sp>
          <p:nvSpPr>
            <p:cNvPr id="13560" name="Freeform 256"/>
            <p:cNvSpPr>
              <a:spLocks/>
            </p:cNvSpPr>
            <p:nvPr/>
          </p:nvSpPr>
          <p:spPr bwMode="auto">
            <a:xfrm>
              <a:off x="640" y="2801"/>
              <a:ext cx="52" cy="7"/>
            </a:xfrm>
            <a:custGeom>
              <a:avLst/>
              <a:gdLst>
                <a:gd name="T0" fmla="*/ 44 w 52"/>
                <a:gd name="T1" fmla="*/ 0 h 7"/>
                <a:gd name="T2" fmla="*/ 52 w 52"/>
                <a:gd name="T3" fmla="*/ 7 h 7"/>
                <a:gd name="T4" fmla="*/ 0 w 52"/>
                <a:gd name="T5" fmla="*/ 7 h 7"/>
                <a:gd name="T6" fmla="*/ 0 w 52"/>
                <a:gd name="T7" fmla="*/ 0 h 7"/>
                <a:gd name="T8" fmla="*/ 44 w 52"/>
                <a:gd name="T9" fmla="*/ 0 h 7"/>
                <a:gd name="T10" fmla="*/ 0 60000 65536"/>
                <a:gd name="T11" fmla="*/ 0 60000 65536"/>
                <a:gd name="T12" fmla="*/ 0 60000 65536"/>
                <a:gd name="T13" fmla="*/ 0 60000 65536"/>
                <a:gd name="T14" fmla="*/ 0 60000 65536"/>
                <a:gd name="T15" fmla="*/ 0 w 52"/>
                <a:gd name="T16" fmla="*/ 0 h 7"/>
                <a:gd name="T17" fmla="*/ 52 w 52"/>
                <a:gd name="T18" fmla="*/ 7 h 7"/>
              </a:gdLst>
              <a:ahLst/>
              <a:cxnLst>
                <a:cxn ang="T10">
                  <a:pos x="T0" y="T1"/>
                </a:cxn>
                <a:cxn ang="T11">
                  <a:pos x="T2" y="T3"/>
                </a:cxn>
                <a:cxn ang="T12">
                  <a:pos x="T4" y="T5"/>
                </a:cxn>
                <a:cxn ang="T13">
                  <a:pos x="T6" y="T7"/>
                </a:cxn>
                <a:cxn ang="T14">
                  <a:pos x="T8" y="T9"/>
                </a:cxn>
              </a:cxnLst>
              <a:rect l="T15" t="T16" r="T17" b="T18"/>
              <a:pathLst>
                <a:path w="52" h="7">
                  <a:moveTo>
                    <a:pt x="44" y="0"/>
                  </a:moveTo>
                  <a:lnTo>
                    <a:pt x="52" y="7"/>
                  </a:lnTo>
                  <a:lnTo>
                    <a:pt x="0" y="7"/>
                  </a:lnTo>
                  <a:lnTo>
                    <a:pt x="0" y="0"/>
                  </a:lnTo>
                  <a:lnTo>
                    <a:pt x="44" y="0"/>
                  </a:lnTo>
                  <a:close/>
                </a:path>
              </a:pathLst>
            </a:custGeom>
            <a:noFill/>
            <a:ln w="14288">
              <a:solidFill>
                <a:srgbClr val="B3B3B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61" name="Line 257"/>
            <p:cNvSpPr>
              <a:spLocks noChangeShapeType="1"/>
            </p:cNvSpPr>
            <p:nvPr/>
          </p:nvSpPr>
          <p:spPr bwMode="auto">
            <a:xfrm flipH="1">
              <a:off x="675" y="2808"/>
              <a:ext cx="9"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62" name="Line 258"/>
            <p:cNvSpPr>
              <a:spLocks noChangeShapeType="1"/>
            </p:cNvSpPr>
            <p:nvPr/>
          </p:nvSpPr>
          <p:spPr bwMode="auto">
            <a:xfrm flipH="1">
              <a:off x="649" y="2801"/>
              <a:ext cx="35"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63" name="Line 259"/>
            <p:cNvSpPr>
              <a:spLocks noChangeShapeType="1"/>
            </p:cNvSpPr>
            <p:nvPr/>
          </p:nvSpPr>
          <p:spPr bwMode="auto">
            <a:xfrm flipH="1">
              <a:off x="658" y="2808"/>
              <a:ext cx="26"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64" name="Line 260"/>
            <p:cNvSpPr>
              <a:spLocks noChangeShapeType="1"/>
            </p:cNvSpPr>
            <p:nvPr/>
          </p:nvSpPr>
          <p:spPr bwMode="auto">
            <a:xfrm flipH="1">
              <a:off x="649" y="2808"/>
              <a:ext cx="26"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65" name="Line 261"/>
            <p:cNvSpPr>
              <a:spLocks noChangeShapeType="1"/>
            </p:cNvSpPr>
            <p:nvPr/>
          </p:nvSpPr>
          <p:spPr bwMode="auto">
            <a:xfrm flipH="1">
              <a:off x="640" y="2808"/>
              <a:ext cx="18"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66" name="Line 262"/>
            <p:cNvSpPr>
              <a:spLocks noChangeShapeType="1"/>
            </p:cNvSpPr>
            <p:nvPr/>
          </p:nvSpPr>
          <p:spPr bwMode="auto">
            <a:xfrm flipH="1">
              <a:off x="640" y="2808"/>
              <a:ext cx="9"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67" name="Rectangle 263"/>
            <p:cNvSpPr>
              <a:spLocks noChangeArrowheads="1"/>
            </p:cNvSpPr>
            <p:nvPr/>
          </p:nvSpPr>
          <p:spPr bwMode="auto">
            <a:xfrm>
              <a:off x="658" y="2772"/>
              <a:ext cx="17" cy="22"/>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68" name="Freeform 264"/>
            <p:cNvSpPr>
              <a:spLocks/>
            </p:cNvSpPr>
            <p:nvPr/>
          </p:nvSpPr>
          <p:spPr bwMode="auto">
            <a:xfrm>
              <a:off x="770" y="2801"/>
              <a:ext cx="17" cy="22"/>
            </a:xfrm>
            <a:custGeom>
              <a:avLst/>
              <a:gdLst>
                <a:gd name="T0" fmla="*/ 17 w 17"/>
                <a:gd name="T1" fmla="*/ 0 h 22"/>
                <a:gd name="T2" fmla="*/ 0 w 17"/>
                <a:gd name="T3" fmla="*/ 0 h 22"/>
                <a:gd name="T4" fmla="*/ 0 w 17"/>
                <a:gd name="T5" fmla="*/ 22 h 22"/>
                <a:gd name="T6" fmla="*/ 0 60000 65536"/>
                <a:gd name="T7" fmla="*/ 0 60000 65536"/>
                <a:gd name="T8" fmla="*/ 0 60000 65536"/>
                <a:gd name="T9" fmla="*/ 0 w 17"/>
                <a:gd name="T10" fmla="*/ 0 h 22"/>
                <a:gd name="T11" fmla="*/ 17 w 17"/>
                <a:gd name="T12" fmla="*/ 22 h 22"/>
              </a:gdLst>
              <a:ahLst/>
              <a:cxnLst>
                <a:cxn ang="T6">
                  <a:pos x="T0" y="T1"/>
                </a:cxn>
                <a:cxn ang="T7">
                  <a:pos x="T2" y="T3"/>
                </a:cxn>
                <a:cxn ang="T8">
                  <a:pos x="T4" y="T5"/>
                </a:cxn>
              </a:cxnLst>
              <a:rect l="T9" t="T10" r="T11" b="T12"/>
              <a:pathLst>
                <a:path w="17" h="22">
                  <a:moveTo>
                    <a:pt x="17" y="0"/>
                  </a:moveTo>
                  <a:lnTo>
                    <a:pt x="0" y="0"/>
                  </a:lnTo>
                  <a:lnTo>
                    <a:pt x="0" y="22"/>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69" name="AutoShape 265"/>
            <p:cNvSpPr>
              <a:spLocks noChangeArrowheads="1"/>
            </p:cNvSpPr>
            <p:nvPr/>
          </p:nvSpPr>
          <p:spPr bwMode="auto">
            <a:xfrm>
              <a:off x="787" y="2772"/>
              <a:ext cx="43" cy="22"/>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70" name="AutoShape 266"/>
            <p:cNvSpPr>
              <a:spLocks noChangeArrowheads="1"/>
            </p:cNvSpPr>
            <p:nvPr/>
          </p:nvSpPr>
          <p:spPr bwMode="auto">
            <a:xfrm>
              <a:off x="779" y="2765"/>
              <a:ext cx="60" cy="36"/>
            </a:xfrm>
            <a:prstGeom prst="roundRect">
              <a:avLst>
                <a:gd name="adj" fmla="val 30556"/>
              </a:avLst>
            </a:prstGeom>
            <a:noFill/>
            <a:ln w="26988">
              <a:solidFill>
                <a:srgbClr val="BFBFB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71" name="Rectangle 267"/>
            <p:cNvSpPr>
              <a:spLocks noChangeArrowheads="1"/>
            </p:cNvSpPr>
            <p:nvPr/>
          </p:nvSpPr>
          <p:spPr bwMode="auto">
            <a:xfrm>
              <a:off x="787" y="2779"/>
              <a:ext cx="35" cy="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72" name="Rectangle 268"/>
            <p:cNvSpPr>
              <a:spLocks noChangeArrowheads="1"/>
            </p:cNvSpPr>
            <p:nvPr/>
          </p:nvSpPr>
          <p:spPr bwMode="auto">
            <a:xfrm>
              <a:off x="787" y="2779"/>
              <a:ext cx="43" cy="22"/>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73" name="Freeform 269"/>
            <p:cNvSpPr>
              <a:spLocks/>
            </p:cNvSpPr>
            <p:nvPr/>
          </p:nvSpPr>
          <p:spPr bwMode="auto">
            <a:xfrm>
              <a:off x="761" y="2815"/>
              <a:ext cx="9" cy="15"/>
            </a:xfrm>
            <a:custGeom>
              <a:avLst/>
              <a:gdLst>
                <a:gd name="T0" fmla="*/ 9 w 9"/>
                <a:gd name="T1" fmla="*/ 0 h 15"/>
                <a:gd name="T2" fmla="*/ 9 w 9"/>
                <a:gd name="T3" fmla="*/ 0 h 15"/>
                <a:gd name="T4" fmla="*/ 0 w 9"/>
                <a:gd name="T5" fmla="*/ 8 h 15"/>
                <a:gd name="T6" fmla="*/ 0 w 9"/>
                <a:gd name="T7" fmla="*/ 8 h 15"/>
                <a:gd name="T8" fmla="*/ 9 w 9"/>
                <a:gd name="T9" fmla="*/ 15 h 15"/>
                <a:gd name="T10" fmla="*/ 9 w 9"/>
                <a:gd name="T11" fmla="*/ 15 h 15"/>
                <a:gd name="T12" fmla="*/ 9 w 9"/>
                <a:gd name="T13" fmla="*/ 8 h 15"/>
                <a:gd name="T14" fmla="*/ 9 w 9"/>
                <a:gd name="T15" fmla="*/ 8 h 15"/>
                <a:gd name="T16" fmla="*/ 9 w 9"/>
                <a:gd name="T17" fmla="*/ 0 h 15"/>
                <a:gd name="T18" fmla="*/ 9 w 9"/>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15"/>
                <a:gd name="T32" fmla="*/ 9 w 9"/>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15">
                  <a:moveTo>
                    <a:pt x="9" y="0"/>
                  </a:moveTo>
                  <a:lnTo>
                    <a:pt x="9" y="0"/>
                  </a:lnTo>
                  <a:lnTo>
                    <a:pt x="0" y="8"/>
                  </a:lnTo>
                  <a:lnTo>
                    <a:pt x="9" y="15"/>
                  </a:lnTo>
                  <a:lnTo>
                    <a:pt x="9" y="8"/>
                  </a:lnTo>
                  <a:lnTo>
                    <a:pt x="9" y="0"/>
                  </a:lnTo>
                  <a:close/>
                </a:path>
              </a:pathLst>
            </a:custGeom>
            <a:solidFill>
              <a:srgbClr val="BFBFBF"/>
            </a:solidFill>
            <a:ln w="14288">
              <a:solidFill>
                <a:srgbClr val="BFBFBF"/>
              </a:solidFill>
              <a:round/>
              <a:headEnd/>
              <a:tailEnd/>
            </a:ln>
          </p:spPr>
          <p:txBody>
            <a:bodyPr/>
            <a:lstStyle/>
            <a:p>
              <a:endParaRPr lang="en-US"/>
            </a:p>
          </p:txBody>
        </p:sp>
        <p:sp>
          <p:nvSpPr>
            <p:cNvPr id="13574" name="Rectangle 270"/>
            <p:cNvSpPr>
              <a:spLocks noChangeArrowheads="1"/>
            </p:cNvSpPr>
            <p:nvPr/>
          </p:nvSpPr>
          <p:spPr bwMode="auto">
            <a:xfrm>
              <a:off x="770" y="2823"/>
              <a:ext cx="0" cy="0"/>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75" name="Rectangle 271"/>
            <p:cNvSpPr>
              <a:spLocks noChangeArrowheads="1"/>
            </p:cNvSpPr>
            <p:nvPr/>
          </p:nvSpPr>
          <p:spPr bwMode="auto">
            <a:xfrm>
              <a:off x="787" y="2794"/>
              <a:ext cx="43" cy="7"/>
            </a:xfrm>
            <a:prstGeom prst="rect">
              <a:avLst/>
            </a:prstGeom>
            <a:solidFill>
              <a:srgbClr val="B3B3B3"/>
            </a:solidFill>
            <a:ln w="14288">
              <a:solidFill>
                <a:srgbClr val="B3B3B3"/>
              </a:solidFill>
              <a:miter lim="800000"/>
              <a:headEnd/>
              <a:tailEnd/>
            </a:ln>
          </p:spPr>
          <p:txBody>
            <a:bodyPr/>
            <a:lstStyle/>
            <a:p>
              <a:endParaRPr lang="en-US"/>
            </a:p>
          </p:txBody>
        </p:sp>
        <p:sp>
          <p:nvSpPr>
            <p:cNvPr id="13576" name="Freeform 272"/>
            <p:cNvSpPr>
              <a:spLocks/>
            </p:cNvSpPr>
            <p:nvPr/>
          </p:nvSpPr>
          <p:spPr bwMode="auto">
            <a:xfrm>
              <a:off x="779" y="2801"/>
              <a:ext cx="51" cy="7"/>
            </a:xfrm>
            <a:custGeom>
              <a:avLst/>
              <a:gdLst>
                <a:gd name="T0" fmla="*/ 51 w 51"/>
                <a:gd name="T1" fmla="*/ 0 h 7"/>
                <a:gd name="T2" fmla="*/ 51 w 51"/>
                <a:gd name="T3" fmla="*/ 7 h 7"/>
                <a:gd name="T4" fmla="*/ 0 w 51"/>
                <a:gd name="T5" fmla="*/ 7 h 7"/>
                <a:gd name="T6" fmla="*/ 8 w 51"/>
                <a:gd name="T7" fmla="*/ 0 h 7"/>
                <a:gd name="T8" fmla="*/ 51 w 51"/>
                <a:gd name="T9" fmla="*/ 0 h 7"/>
                <a:gd name="T10" fmla="*/ 0 60000 65536"/>
                <a:gd name="T11" fmla="*/ 0 60000 65536"/>
                <a:gd name="T12" fmla="*/ 0 60000 65536"/>
                <a:gd name="T13" fmla="*/ 0 60000 65536"/>
                <a:gd name="T14" fmla="*/ 0 60000 65536"/>
                <a:gd name="T15" fmla="*/ 0 w 51"/>
                <a:gd name="T16" fmla="*/ 0 h 7"/>
                <a:gd name="T17" fmla="*/ 51 w 51"/>
                <a:gd name="T18" fmla="*/ 7 h 7"/>
              </a:gdLst>
              <a:ahLst/>
              <a:cxnLst>
                <a:cxn ang="T10">
                  <a:pos x="T0" y="T1"/>
                </a:cxn>
                <a:cxn ang="T11">
                  <a:pos x="T2" y="T3"/>
                </a:cxn>
                <a:cxn ang="T12">
                  <a:pos x="T4" y="T5"/>
                </a:cxn>
                <a:cxn ang="T13">
                  <a:pos x="T6" y="T7"/>
                </a:cxn>
                <a:cxn ang="T14">
                  <a:pos x="T8" y="T9"/>
                </a:cxn>
              </a:cxnLst>
              <a:rect l="T15" t="T16" r="T17" b="T18"/>
              <a:pathLst>
                <a:path w="51" h="7">
                  <a:moveTo>
                    <a:pt x="51" y="0"/>
                  </a:moveTo>
                  <a:lnTo>
                    <a:pt x="51" y="7"/>
                  </a:lnTo>
                  <a:lnTo>
                    <a:pt x="0" y="7"/>
                  </a:lnTo>
                  <a:lnTo>
                    <a:pt x="8" y="0"/>
                  </a:lnTo>
                  <a:lnTo>
                    <a:pt x="51" y="0"/>
                  </a:lnTo>
                  <a:close/>
                </a:path>
              </a:pathLst>
            </a:custGeom>
            <a:noFill/>
            <a:ln w="14288">
              <a:solidFill>
                <a:srgbClr val="B3B3B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77" name="Line 273"/>
            <p:cNvSpPr>
              <a:spLocks noChangeShapeType="1"/>
            </p:cNvSpPr>
            <p:nvPr/>
          </p:nvSpPr>
          <p:spPr bwMode="auto">
            <a:xfrm flipH="1">
              <a:off x="822" y="2808"/>
              <a:ext cx="8"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78" name="Line 274"/>
            <p:cNvSpPr>
              <a:spLocks noChangeShapeType="1"/>
            </p:cNvSpPr>
            <p:nvPr/>
          </p:nvSpPr>
          <p:spPr bwMode="auto">
            <a:xfrm flipH="1">
              <a:off x="787" y="2801"/>
              <a:ext cx="35"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79" name="Line 275"/>
            <p:cNvSpPr>
              <a:spLocks noChangeShapeType="1"/>
            </p:cNvSpPr>
            <p:nvPr/>
          </p:nvSpPr>
          <p:spPr bwMode="auto">
            <a:xfrm flipH="1">
              <a:off x="804" y="2808"/>
              <a:ext cx="26"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80" name="Freeform 276"/>
            <p:cNvSpPr>
              <a:spLocks/>
            </p:cNvSpPr>
            <p:nvPr/>
          </p:nvSpPr>
          <p:spPr bwMode="auto">
            <a:xfrm>
              <a:off x="779" y="2808"/>
              <a:ext cx="34" cy="1"/>
            </a:xfrm>
            <a:custGeom>
              <a:avLst/>
              <a:gdLst>
                <a:gd name="T0" fmla="*/ 34 w 34"/>
                <a:gd name="T1" fmla="*/ 0 h 1"/>
                <a:gd name="T2" fmla="*/ 17 w 34"/>
                <a:gd name="T3" fmla="*/ 0 h 1"/>
                <a:gd name="T4" fmla="*/ 8 w 34"/>
                <a:gd name="T5" fmla="*/ 0 h 1"/>
                <a:gd name="T6" fmla="*/ 0 w 34"/>
                <a:gd name="T7" fmla="*/ 0 h 1"/>
                <a:gd name="T8" fmla="*/ 0 60000 65536"/>
                <a:gd name="T9" fmla="*/ 0 60000 65536"/>
                <a:gd name="T10" fmla="*/ 0 60000 65536"/>
                <a:gd name="T11" fmla="*/ 0 60000 65536"/>
                <a:gd name="T12" fmla="*/ 0 w 34"/>
                <a:gd name="T13" fmla="*/ 0 h 1"/>
                <a:gd name="T14" fmla="*/ 34 w 34"/>
                <a:gd name="T15" fmla="*/ 1 h 1"/>
              </a:gdLst>
              <a:ahLst/>
              <a:cxnLst>
                <a:cxn ang="T8">
                  <a:pos x="T0" y="T1"/>
                </a:cxn>
                <a:cxn ang="T9">
                  <a:pos x="T2" y="T3"/>
                </a:cxn>
                <a:cxn ang="T10">
                  <a:pos x="T4" y="T5"/>
                </a:cxn>
                <a:cxn ang="T11">
                  <a:pos x="T6" y="T7"/>
                </a:cxn>
              </a:cxnLst>
              <a:rect l="T12" t="T13" r="T14" b="T15"/>
              <a:pathLst>
                <a:path w="34" h="1">
                  <a:moveTo>
                    <a:pt x="34" y="0"/>
                  </a:moveTo>
                  <a:lnTo>
                    <a:pt x="17" y="0"/>
                  </a:lnTo>
                  <a:lnTo>
                    <a:pt x="8" y="0"/>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81" name="Rectangle 277"/>
            <p:cNvSpPr>
              <a:spLocks noChangeArrowheads="1"/>
            </p:cNvSpPr>
            <p:nvPr/>
          </p:nvSpPr>
          <p:spPr bwMode="auto">
            <a:xfrm>
              <a:off x="796" y="2772"/>
              <a:ext cx="17" cy="22"/>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82" name="Rectangle 278"/>
            <p:cNvSpPr>
              <a:spLocks noChangeArrowheads="1"/>
            </p:cNvSpPr>
            <p:nvPr/>
          </p:nvSpPr>
          <p:spPr bwMode="auto">
            <a:xfrm>
              <a:off x="649" y="3039"/>
              <a:ext cx="52" cy="94"/>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83" name="Rectangle 279"/>
            <p:cNvSpPr>
              <a:spLocks noChangeArrowheads="1"/>
            </p:cNvSpPr>
            <p:nvPr/>
          </p:nvSpPr>
          <p:spPr bwMode="auto">
            <a:xfrm>
              <a:off x="649" y="3039"/>
              <a:ext cx="61" cy="101"/>
            </a:xfrm>
            <a:prstGeom prst="rect">
              <a:avLst/>
            </a:prstGeom>
            <a:noFill/>
            <a:ln w="14288">
              <a:solidFill>
                <a:srgbClr val="B3B3B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84" name="Rectangle 280"/>
            <p:cNvSpPr>
              <a:spLocks noChangeArrowheads="1"/>
            </p:cNvSpPr>
            <p:nvPr/>
          </p:nvSpPr>
          <p:spPr bwMode="auto">
            <a:xfrm>
              <a:off x="502" y="3039"/>
              <a:ext cx="52" cy="94"/>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85" name="Rectangle 281"/>
            <p:cNvSpPr>
              <a:spLocks noChangeArrowheads="1"/>
            </p:cNvSpPr>
            <p:nvPr/>
          </p:nvSpPr>
          <p:spPr bwMode="auto">
            <a:xfrm>
              <a:off x="502" y="3039"/>
              <a:ext cx="61" cy="101"/>
            </a:xfrm>
            <a:prstGeom prst="rect">
              <a:avLst/>
            </a:prstGeom>
            <a:noFill/>
            <a:ln w="14288">
              <a:solidFill>
                <a:srgbClr val="B3B3B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86" name="Freeform 282"/>
            <p:cNvSpPr>
              <a:spLocks/>
            </p:cNvSpPr>
            <p:nvPr/>
          </p:nvSpPr>
          <p:spPr bwMode="auto">
            <a:xfrm>
              <a:off x="977" y="2960"/>
              <a:ext cx="147" cy="28"/>
            </a:xfrm>
            <a:custGeom>
              <a:avLst/>
              <a:gdLst>
                <a:gd name="T0" fmla="*/ 147 w 147"/>
                <a:gd name="T1" fmla="*/ 0 h 28"/>
                <a:gd name="T2" fmla="*/ 147 w 147"/>
                <a:gd name="T3" fmla="*/ 28 h 28"/>
                <a:gd name="T4" fmla="*/ 0 w 147"/>
                <a:gd name="T5" fmla="*/ 28 h 28"/>
                <a:gd name="T6" fmla="*/ 0 60000 65536"/>
                <a:gd name="T7" fmla="*/ 0 60000 65536"/>
                <a:gd name="T8" fmla="*/ 0 60000 65536"/>
                <a:gd name="T9" fmla="*/ 0 w 147"/>
                <a:gd name="T10" fmla="*/ 0 h 28"/>
                <a:gd name="T11" fmla="*/ 147 w 147"/>
                <a:gd name="T12" fmla="*/ 28 h 28"/>
              </a:gdLst>
              <a:ahLst/>
              <a:cxnLst>
                <a:cxn ang="T6">
                  <a:pos x="T0" y="T1"/>
                </a:cxn>
                <a:cxn ang="T7">
                  <a:pos x="T2" y="T3"/>
                </a:cxn>
                <a:cxn ang="T8">
                  <a:pos x="T4" y="T5"/>
                </a:cxn>
              </a:cxnLst>
              <a:rect l="T9" t="T10" r="T11" b="T12"/>
              <a:pathLst>
                <a:path w="147" h="28">
                  <a:moveTo>
                    <a:pt x="147" y="0"/>
                  </a:moveTo>
                  <a:lnTo>
                    <a:pt x="147" y="28"/>
                  </a:lnTo>
                  <a:lnTo>
                    <a:pt x="0" y="28"/>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87" name="Freeform 283"/>
            <p:cNvSpPr>
              <a:spLocks/>
            </p:cNvSpPr>
            <p:nvPr/>
          </p:nvSpPr>
          <p:spPr bwMode="auto">
            <a:xfrm>
              <a:off x="977" y="2902"/>
              <a:ext cx="147" cy="29"/>
            </a:xfrm>
            <a:custGeom>
              <a:avLst/>
              <a:gdLst>
                <a:gd name="T0" fmla="*/ 147 w 147"/>
                <a:gd name="T1" fmla="*/ 29 h 29"/>
                <a:gd name="T2" fmla="*/ 147 w 147"/>
                <a:gd name="T3" fmla="*/ 0 h 29"/>
                <a:gd name="T4" fmla="*/ 0 w 147"/>
                <a:gd name="T5" fmla="*/ 0 h 29"/>
                <a:gd name="T6" fmla="*/ 0 60000 65536"/>
                <a:gd name="T7" fmla="*/ 0 60000 65536"/>
                <a:gd name="T8" fmla="*/ 0 60000 65536"/>
                <a:gd name="T9" fmla="*/ 0 w 147"/>
                <a:gd name="T10" fmla="*/ 0 h 29"/>
                <a:gd name="T11" fmla="*/ 147 w 147"/>
                <a:gd name="T12" fmla="*/ 29 h 29"/>
              </a:gdLst>
              <a:ahLst/>
              <a:cxnLst>
                <a:cxn ang="T6">
                  <a:pos x="T0" y="T1"/>
                </a:cxn>
                <a:cxn ang="T7">
                  <a:pos x="T2" y="T3"/>
                </a:cxn>
                <a:cxn ang="T8">
                  <a:pos x="T4" y="T5"/>
                </a:cxn>
              </a:cxnLst>
              <a:rect l="T9" t="T10" r="T11" b="T12"/>
              <a:pathLst>
                <a:path w="147" h="29">
                  <a:moveTo>
                    <a:pt x="147" y="29"/>
                  </a:moveTo>
                  <a:lnTo>
                    <a:pt x="147" y="0"/>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88" name="Oval 284"/>
            <p:cNvSpPr>
              <a:spLocks noChangeArrowheads="1"/>
            </p:cNvSpPr>
            <p:nvPr/>
          </p:nvSpPr>
          <p:spPr bwMode="auto">
            <a:xfrm>
              <a:off x="1098" y="2924"/>
              <a:ext cx="43" cy="43"/>
            </a:xfrm>
            <a:prstGeom prst="ellipse">
              <a:avLst/>
            </a:prstGeom>
            <a:solidFill>
              <a:srgbClr val="FFFFFF"/>
            </a:solidFill>
            <a:ln w="14288">
              <a:solidFill>
                <a:srgbClr val="000000"/>
              </a:solidFill>
              <a:round/>
              <a:headEnd/>
              <a:tailEnd/>
            </a:ln>
          </p:spPr>
          <p:txBody>
            <a:bodyPr/>
            <a:lstStyle/>
            <a:p>
              <a:endParaRPr lang="en-US"/>
            </a:p>
          </p:txBody>
        </p:sp>
        <p:sp>
          <p:nvSpPr>
            <p:cNvPr id="13589" name="Oval 285"/>
            <p:cNvSpPr>
              <a:spLocks noChangeArrowheads="1"/>
            </p:cNvSpPr>
            <p:nvPr/>
          </p:nvSpPr>
          <p:spPr bwMode="auto">
            <a:xfrm>
              <a:off x="934" y="2967"/>
              <a:ext cx="52" cy="43"/>
            </a:xfrm>
            <a:prstGeom prst="ellipse">
              <a:avLst/>
            </a:prstGeom>
            <a:solidFill>
              <a:srgbClr val="FFFFFF"/>
            </a:solidFill>
            <a:ln w="14288">
              <a:solidFill>
                <a:srgbClr val="000000"/>
              </a:solidFill>
              <a:round/>
              <a:headEnd/>
              <a:tailEnd/>
            </a:ln>
          </p:spPr>
          <p:txBody>
            <a:bodyPr/>
            <a:lstStyle/>
            <a:p>
              <a:endParaRPr lang="en-US"/>
            </a:p>
          </p:txBody>
        </p:sp>
        <p:sp>
          <p:nvSpPr>
            <p:cNvPr id="13590" name="Oval 286"/>
            <p:cNvSpPr>
              <a:spLocks noChangeArrowheads="1"/>
            </p:cNvSpPr>
            <p:nvPr/>
          </p:nvSpPr>
          <p:spPr bwMode="auto">
            <a:xfrm>
              <a:off x="934" y="2880"/>
              <a:ext cx="52" cy="44"/>
            </a:xfrm>
            <a:prstGeom prst="ellipse">
              <a:avLst/>
            </a:prstGeom>
            <a:solidFill>
              <a:srgbClr val="FFFFFF"/>
            </a:solidFill>
            <a:ln w="14288">
              <a:solidFill>
                <a:srgbClr val="000000"/>
              </a:solidFill>
              <a:round/>
              <a:headEnd/>
              <a:tailEnd/>
            </a:ln>
          </p:spPr>
          <p:txBody>
            <a:bodyPr/>
            <a:lstStyle/>
            <a:p>
              <a:endParaRPr lang="en-US"/>
            </a:p>
          </p:txBody>
        </p:sp>
        <p:sp>
          <p:nvSpPr>
            <p:cNvPr id="13591" name="Freeform 287"/>
            <p:cNvSpPr>
              <a:spLocks/>
            </p:cNvSpPr>
            <p:nvPr/>
          </p:nvSpPr>
          <p:spPr bwMode="auto">
            <a:xfrm>
              <a:off x="1227" y="3154"/>
              <a:ext cx="156" cy="65"/>
            </a:xfrm>
            <a:custGeom>
              <a:avLst/>
              <a:gdLst>
                <a:gd name="T0" fmla="*/ 156 w 156"/>
                <a:gd name="T1" fmla="*/ 0 h 65"/>
                <a:gd name="T2" fmla="*/ 156 w 156"/>
                <a:gd name="T3" fmla="*/ 51 h 65"/>
                <a:gd name="T4" fmla="*/ 0 w 156"/>
                <a:gd name="T5" fmla="*/ 51 h 65"/>
                <a:gd name="T6" fmla="*/ 0 w 156"/>
                <a:gd name="T7" fmla="*/ 65 h 65"/>
                <a:gd name="T8" fmla="*/ 0 60000 65536"/>
                <a:gd name="T9" fmla="*/ 0 60000 65536"/>
                <a:gd name="T10" fmla="*/ 0 60000 65536"/>
                <a:gd name="T11" fmla="*/ 0 60000 65536"/>
                <a:gd name="T12" fmla="*/ 0 w 156"/>
                <a:gd name="T13" fmla="*/ 0 h 65"/>
                <a:gd name="T14" fmla="*/ 156 w 156"/>
                <a:gd name="T15" fmla="*/ 65 h 65"/>
              </a:gdLst>
              <a:ahLst/>
              <a:cxnLst>
                <a:cxn ang="T8">
                  <a:pos x="T0" y="T1"/>
                </a:cxn>
                <a:cxn ang="T9">
                  <a:pos x="T2" y="T3"/>
                </a:cxn>
                <a:cxn ang="T10">
                  <a:pos x="T4" y="T5"/>
                </a:cxn>
                <a:cxn ang="T11">
                  <a:pos x="T6" y="T7"/>
                </a:cxn>
              </a:cxnLst>
              <a:rect l="T12" t="T13" r="T14" b="T15"/>
              <a:pathLst>
                <a:path w="156" h="65">
                  <a:moveTo>
                    <a:pt x="156" y="0"/>
                  </a:moveTo>
                  <a:lnTo>
                    <a:pt x="156" y="51"/>
                  </a:lnTo>
                  <a:lnTo>
                    <a:pt x="0" y="51"/>
                  </a:lnTo>
                  <a:lnTo>
                    <a:pt x="0" y="65"/>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92" name="Freeform 288"/>
            <p:cNvSpPr>
              <a:spLocks/>
            </p:cNvSpPr>
            <p:nvPr/>
          </p:nvSpPr>
          <p:spPr bwMode="auto">
            <a:xfrm>
              <a:off x="1098" y="3147"/>
              <a:ext cx="276" cy="80"/>
            </a:xfrm>
            <a:custGeom>
              <a:avLst/>
              <a:gdLst>
                <a:gd name="T0" fmla="*/ 276 w 276"/>
                <a:gd name="T1" fmla="*/ 0 h 80"/>
                <a:gd name="T2" fmla="*/ 0 w 276"/>
                <a:gd name="T3" fmla="*/ 0 h 80"/>
                <a:gd name="T4" fmla="*/ 0 w 276"/>
                <a:gd name="T5" fmla="*/ 80 h 80"/>
                <a:gd name="T6" fmla="*/ 0 60000 65536"/>
                <a:gd name="T7" fmla="*/ 0 60000 65536"/>
                <a:gd name="T8" fmla="*/ 0 60000 65536"/>
                <a:gd name="T9" fmla="*/ 0 w 276"/>
                <a:gd name="T10" fmla="*/ 0 h 80"/>
                <a:gd name="T11" fmla="*/ 276 w 276"/>
                <a:gd name="T12" fmla="*/ 80 h 80"/>
              </a:gdLst>
              <a:ahLst/>
              <a:cxnLst>
                <a:cxn ang="T6">
                  <a:pos x="T0" y="T1"/>
                </a:cxn>
                <a:cxn ang="T7">
                  <a:pos x="T2" y="T3"/>
                </a:cxn>
                <a:cxn ang="T8">
                  <a:pos x="T4" y="T5"/>
                </a:cxn>
              </a:cxnLst>
              <a:rect l="T9" t="T10" r="T11" b="T12"/>
              <a:pathLst>
                <a:path w="276" h="80">
                  <a:moveTo>
                    <a:pt x="276" y="0"/>
                  </a:moveTo>
                  <a:lnTo>
                    <a:pt x="0" y="0"/>
                  </a:lnTo>
                  <a:lnTo>
                    <a:pt x="0" y="8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93" name="Freeform 289"/>
            <p:cNvSpPr>
              <a:spLocks/>
            </p:cNvSpPr>
            <p:nvPr/>
          </p:nvSpPr>
          <p:spPr bwMode="auto">
            <a:xfrm>
              <a:off x="951" y="3133"/>
              <a:ext cx="414" cy="94"/>
            </a:xfrm>
            <a:custGeom>
              <a:avLst/>
              <a:gdLst>
                <a:gd name="T0" fmla="*/ 414 w 414"/>
                <a:gd name="T1" fmla="*/ 0 h 94"/>
                <a:gd name="T2" fmla="*/ 0 w 414"/>
                <a:gd name="T3" fmla="*/ 0 h 94"/>
                <a:gd name="T4" fmla="*/ 0 w 414"/>
                <a:gd name="T5" fmla="*/ 94 h 94"/>
                <a:gd name="T6" fmla="*/ 0 60000 65536"/>
                <a:gd name="T7" fmla="*/ 0 60000 65536"/>
                <a:gd name="T8" fmla="*/ 0 60000 65536"/>
                <a:gd name="T9" fmla="*/ 0 w 414"/>
                <a:gd name="T10" fmla="*/ 0 h 94"/>
                <a:gd name="T11" fmla="*/ 414 w 414"/>
                <a:gd name="T12" fmla="*/ 94 h 94"/>
              </a:gdLst>
              <a:ahLst/>
              <a:cxnLst>
                <a:cxn ang="T6">
                  <a:pos x="T0" y="T1"/>
                </a:cxn>
                <a:cxn ang="T7">
                  <a:pos x="T2" y="T3"/>
                </a:cxn>
                <a:cxn ang="T8">
                  <a:pos x="T4" y="T5"/>
                </a:cxn>
              </a:cxnLst>
              <a:rect l="T9" t="T10" r="T11" b="T12"/>
              <a:pathLst>
                <a:path w="414" h="94">
                  <a:moveTo>
                    <a:pt x="414" y="0"/>
                  </a:moveTo>
                  <a:lnTo>
                    <a:pt x="0" y="0"/>
                  </a:lnTo>
                  <a:lnTo>
                    <a:pt x="0" y="94"/>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94" name="Rectangle 290"/>
            <p:cNvSpPr>
              <a:spLocks noChangeArrowheads="1"/>
            </p:cNvSpPr>
            <p:nvPr/>
          </p:nvSpPr>
          <p:spPr bwMode="auto">
            <a:xfrm>
              <a:off x="1219" y="3183"/>
              <a:ext cx="51" cy="94"/>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95" name="Rectangle 291"/>
            <p:cNvSpPr>
              <a:spLocks noChangeArrowheads="1"/>
            </p:cNvSpPr>
            <p:nvPr/>
          </p:nvSpPr>
          <p:spPr bwMode="auto">
            <a:xfrm>
              <a:off x="1219" y="3183"/>
              <a:ext cx="60" cy="101"/>
            </a:xfrm>
            <a:prstGeom prst="rect">
              <a:avLst/>
            </a:prstGeom>
            <a:noFill/>
            <a:ln w="14288">
              <a:solidFill>
                <a:srgbClr val="B3B3B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96" name="Rectangle 292"/>
            <p:cNvSpPr>
              <a:spLocks noChangeArrowheads="1"/>
            </p:cNvSpPr>
            <p:nvPr/>
          </p:nvSpPr>
          <p:spPr bwMode="auto">
            <a:xfrm>
              <a:off x="1072" y="3183"/>
              <a:ext cx="52" cy="94"/>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97" name="Rectangle 293"/>
            <p:cNvSpPr>
              <a:spLocks noChangeArrowheads="1"/>
            </p:cNvSpPr>
            <p:nvPr/>
          </p:nvSpPr>
          <p:spPr bwMode="auto">
            <a:xfrm>
              <a:off x="1072" y="3183"/>
              <a:ext cx="60" cy="101"/>
            </a:xfrm>
            <a:prstGeom prst="rect">
              <a:avLst/>
            </a:prstGeom>
            <a:noFill/>
            <a:ln w="14288">
              <a:solidFill>
                <a:srgbClr val="B3B3B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98" name="Rectangle 294"/>
            <p:cNvSpPr>
              <a:spLocks noChangeArrowheads="1"/>
            </p:cNvSpPr>
            <p:nvPr/>
          </p:nvSpPr>
          <p:spPr bwMode="auto">
            <a:xfrm>
              <a:off x="925" y="3183"/>
              <a:ext cx="52" cy="94"/>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99" name="Rectangle 295"/>
            <p:cNvSpPr>
              <a:spLocks noChangeArrowheads="1"/>
            </p:cNvSpPr>
            <p:nvPr/>
          </p:nvSpPr>
          <p:spPr bwMode="auto">
            <a:xfrm>
              <a:off x="925" y="3183"/>
              <a:ext cx="61" cy="101"/>
            </a:xfrm>
            <a:prstGeom prst="rect">
              <a:avLst/>
            </a:prstGeom>
            <a:noFill/>
            <a:ln w="14288">
              <a:solidFill>
                <a:srgbClr val="B3B3B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600" name="Freeform 296"/>
            <p:cNvSpPr>
              <a:spLocks/>
            </p:cNvSpPr>
            <p:nvPr/>
          </p:nvSpPr>
          <p:spPr bwMode="auto">
            <a:xfrm>
              <a:off x="1400" y="2960"/>
              <a:ext cx="146" cy="173"/>
            </a:xfrm>
            <a:custGeom>
              <a:avLst/>
              <a:gdLst>
                <a:gd name="T0" fmla="*/ 146 w 146"/>
                <a:gd name="T1" fmla="*/ 0 h 173"/>
                <a:gd name="T2" fmla="*/ 146 w 146"/>
                <a:gd name="T3" fmla="*/ 173 h 173"/>
                <a:gd name="T4" fmla="*/ 0 w 146"/>
                <a:gd name="T5" fmla="*/ 173 h 173"/>
                <a:gd name="T6" fmla="*/ 0 60000 65536"/>
                <a:gd name="T7" fmla="*/ 0 60000 65536"/>
                <a:gd name="T8" fmla="*/ 0 60000 65536"/>
                <a:gd name="T9" fmla="*/ 0 w 146"/>
                <a:gd name="T10" fmla="*/ 0 h 173"/>
                <a:gd name="T11" fmla="*/ 146 w 146"/>
                <a:gd name="T12" fmla="*/ 173 h 173"/>
              </a:gdLst>
              <a:ahLst/>
              <a:cxnLst>
                <a:cxn ang="T6">
                  <a:pos x="T0" y="T1"/>
                </a:cxn>
                <a:cxn ang="T7">
                  <a:pos x="T2" y="T3"/>
                </a:cxn>
                <a:cxn ang="T8">
                  <a:pos x="T4" y="T5"/>
                </a:cxn>
              </a:cxnLst>
              <a:rect l="T9" t="T10" r="T11" b="T12"/>
              <a:pathLst>
                <a:path w="146" h="173">
                  <a:moveTo>
                    <a:pt x="146" y="0"/>
                  </a:moveTo>
                  <a:lnTo>
                    <a:pt x="146" y="173"/>
                  </a:lnTo>
                  <a:lnTo>
                    <a:pt x="0" y="173"/>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601" name="Oval 297"/>
            <p:cNvSpPr>
              <a:spLocks noChangeArrowheads="1"/>
            </p:cNvSpPr>
            <p:nvPr/>
          </p:nvSpPr>
          <p:spPr bwMode="auto">
            <a:xfrm>
              <a:off x="1529" y="2931"/>
              <a:ext cx="43" cy="43"/>
            </a:xfrm>
            <a:prstGeom prst="ellipse">
              <a:avLst/>
            </a:prstGeom>
            <a:solidFill>
              <a:srgbClr val="FFFFFF"/>
            </a:solidFill>
            <a:ln w="14288">
              <a:solidFill>
                <a:srgbClr val="000000"/>
              </a:solidFill>
              <a:round/>
              <a:headEnd/>
              <a:tailEnd/>
            </a:ln>
          </p:spPr>
          <p:txBody>
            <a:bodyPr/>
            <a:lstStyle/>
            <a:p>
              <a:endParaRPr lang="en-US"/>
            </a:p>
          </p:txBody>
        </p:sp>
        <p:sp>
          <p:nvSpPr>
            <p:cNvPr id="13602" name="Oval 298"/>
            <p:cNvSpPr>
              <a:spLocks noChangeArrowheads="1"/>
            </p:cNvSpPr>
            <p:nvPr/>
          </p:nvSpPr>
          <p:spPr bwMode="auto">
            <a:xfrm>
              <a:off x="1357" y="3111"/>
              <a:ext cx="51" cy="43"/>
            </a:xfrm>
            <a:prstGeom prst="ellipse">
              <a:avLst/>
            </a:prstGeom>
            <a:solidFill>
              <a:srgbClr val="FFFFFF"/>
            </a:solidFill>
            <a:ln w="14288">
              <a:solidFill>
                <a:srgbClr val="000000"/>
              </a:solidFill>
              <a:round/>
              <a:headEnd/>
              <a:tailEnd/>
            </a:ln>
          </p:spPr>
          <p:txBody>
            <a:bodyPr/>
            <a:lstStyle/>
            <a:p>
              <a:endParaRPr lang="en-US"/>
            </a:p>
          </p:txBody>
        </p:sp>
        <p:sp>
          <p:nvSpPr>
            <p:cNvPr id="13603" name="Oval 299"/>
            <p:cNvSpPr>
              <a:spLocks noChangeArrowheads="1"/>
            </p:cNvSpPr>
            <p:nvPr/>
          </p:nvSpPr>
          <p:spPr bwMode="auto">
            <a:xfrm>
              <a:off x="3453" y="1784"/>
              <a:ext cx="104" cy="86"/>
            </a:xfrm>
            <a:prstGeom prst="ellipse">
              <a:avLst/>
            </a:prstGeom>
            <a:solidFill>
              <a:srgbClr val="FFFFFF"/>
            </a:solidFill>
            <a:ln w="14288">
              <a:solidFill>
                <a:srgbClr val="000000"/>
              </a:solidFill>
              <a:round/>
              <a:headEnd/>
              <a:tailEnd/>
            </a:ln>
          </p:spPr>
          <p:txBody>
            <a:bodyPr/>
            <a:lstStyle/>
            <a:p>
              <a:endParaRPr lang="en-US"/>
            </a:p>
          </p:txBody>
        </p:sp>
        <p:sp>
          <p:nvSpPr>
            <p:cNvPr id="13604" name="Rectangle 300"/>
            <p:cNvSpPr>
              <a:spLocks noChangeArrowheads="1"/>
            </p:cNvSpPr>
            <p:nvPr/>
          </p:nvSpPr>
          <p:spPr bwMode="auto">
            <a:xfrm>
              <a:off x="3505" y="1546"/>
              <a:ext cx="820" cy="5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605" name="Rectangle 301"/>
            <p:cNvSpPr>
              <a:spLocks noChangeArrowheads="1"/>
            </p:cNvSpPr>
            <p:nvPr/>
          </p:nvSpPr>
          <p:spPr bwMode="auto">
            <a:xfrm>
              <a:off x="3505" y="1546"/>
              <a:ext cx="988" cy="584"/>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606" name="Rectangle 302"/>
            <p:cNvSpPr>
              <a:spLocks noChangeArrowheads="1"/>
            </p:cNvSpPr>
            <p:nvPr/>
          </p:nvSpPr>
          <p:spPr bwMode="auto">
            <a:xfrm>
              <a:off x="3563" y="1752"/>
              <a:ext cx="95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amazon.com</a:t>
              </a:r>
              <a:endParaRPr lang="en-GB" sz="2400"/>
            </a:p>
          </p:txBody>
        </p:sp>
        <p:sp>
          <p:nvSpPr>
            <p:cNvPr id="13607" name="Oval 303"/>
            <p:cNvSpPr>
              <a:spLocks noChangeArrowheads="1"/>
            </p:cNvSpPr>
            <p:nvPr/>
          </p:nvSpPr>
          <p:spPr bwMode="auto">
            <a:xfrm>
              <a:off x="3453" y="2548"/>
              <a:ext cx="104" cy="87"/>
            </a:xfrm>
            <a:prstGeom prst="ellipse">
              <a:avLst/>
            </a:prstGeom>
            <a:solidFill>
              <a:srgbClr val="FFFFFF"/>
            </a:solidFill>
            <a:ln w="14288">
              <a:solidFill>
                <a:srgbClr val="000000"/>
              </a:solidFill>
              <a:round/>
              <a:headEnd/>
              <a:tailEnd/>
            </a:ln>
          </p:spPr>
          <p:txBody>
            <a:bodyPr/>
            <a:lstStyle/>
            <a:p>
              <a:endParaRPr lang="en-US"/>
            </a:p>
          </p:txBody>
        </p:sp>
        <p:sp>
          <p:nvSpPr>
            <p:cNvPr id="13608" name="Rectangle 304"/>
            <p:cNvSpPr>
              <a:spLocks noChangeArrowheads="1"/>
            </p:cNvSpPr>
            <p:nvPr/>
          </p:nvSpPr>
          <p:spPr bwMode="auto">
            <a:xfrm>
              <a:off x="3505" y="2310"/>
              <a:ext cx="820" cy="5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609" name="Rectangle 305"/>
            <p:cNvSpPr>
              <a:spLocks noChangeArrowheads="1"/>
            </p:cNvSpPr>
            <p:nvPr/>
          </p:nvSpPr>
          <p:spPr bwMode="auto">
            <a:xfrm>
              <a:off x="3505" y="2310"/>
              <a:ext cx="988" cy="585"/>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610" name="Rectangle 306"/>
            <p:cNvSpPr>
              <a:spLocks noChangeArrowheads="1"/>
            </p:cNvSpPr>
            <p:nvPr/>
          </p:nvSpPr>
          <p:spPr bwMode="auto">
            <a:xfrm>
              <a:off x="3612" y="2517"/>
              <a:ext cx="81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yahoo.com</a:t>
              </a:r>
              <a:endParaRPr lang="en-GB" sz="2400"/>
            </a:p>
          </p:txBody>
        </p:sp>
        <p:sp>
          <p:nvSpPr>
            <p:cNvPr id="13611" name="Rectangle 307"/>
            <p:cNvSpPr>
              <a:spLocks noChangeArrowheads="1"/>
            </p:cNvSpPr>
            <p:nvPr/>
          </p:nvSpPr>
          <p:spPr bwMode="auto">
            <a:xfrm>
              <a:off x="3583" y="1918"/>
              <a:ext cx="81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IP = x.x.x.x</a:t>
              </a:r>
              <a:endParaRPr lang="en-GB" sz="2400"/>
            </a:p>
          </p:txBody>
        </p:sp>
        <p:sp>
          <p:nvSpPr>
            <p:cNvPr id="13612" name="Rectangle 308"/>
            <p:cNvSpPr>
              <a:spLocks noChangeArrowheads="1"/>
            </p:cNvSpPr>
            <p:nvPr/>
          </p:nvSpPr>
          <p:spPr bwMode="auto">
            <a:xfrm>
              <a:off x="3598" y="2690"/>
              <a:ext cx="77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IP = y.y.y.y</a:t>
              </a:r>
              <a:endParaRPr lang="en-GB" sz="2400"/>
            </a:p>
          </p:txBody>
        </p:sp>
        <p:sp>
          <p:nvSpPr>
            <p:cNvPr id="13613" name="Rectangle 309"/>
            <p:cNvSpPr>
              <a:spLocks noChangeArrowheads="1"/>
            </p:cNvSpPr>
            <p:nvPr/>
          </p:nvSpPr>
          <p:spPr bwMode="auto">
            <a:xfrm>
              <a:off x="1219" y="1560"/>
              <a:ext cx="51" cy="94"/>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614" name="Rectangle 310"/>
            <p:cNvSpPr>
              <a:spLocks noChangeArrowheads="1"/>
            </p:cNvSpPr>
            <p:nvPr/>
          </p:nvSpPr>
          <p:spPr bwMode="auto">
            <a:xfrm>
              <a:off x="1219" y="1560"/>
              <a:ext cx="60" cy="101"/>
            </a:xfrm>
            <a:prstGeom prst="rect">
              <a:avLst/>
            </a:prstGeom>
            <a:noFill/>
            <a:ln w="14288">
              <a:solidFill>
                <a:srgbClr val="B3B3B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615" name="Rectangle 311"/>
            <p:cNvSpPr>
              <a:spLocks noChangeArrowheads="1"/>
            </p:cNvSpPr>
            <p:nvPr/>
          </p:nvSpPr>
          <p:spPr bwMode="auto">
            <a:xfrm>
              <a:off x="599" y="1716"/>
              <a:ext cx="8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IP = n.n.n.i </a:t>
              </a:r>
              <a:endParaRPr lang="en-GB" sz="2400"/>
            </a:p>
          </p:txBody>
        </p:sp>
        <p:sp>
          <p:nvSpPr>
            <p:cNvPr id="13616" name="Line 312"/>
            <p:cNvSpPr>
              <a:spLocks noChangeShapeType="1"/>
            </p:cNvSpPr>
            <p:nvPr/>
          </p:nvSpPr>
          <p:spPr bwMode="auto">
            <a:xfrm>
              <a:off x="511" y="1510"/>
              <a:ext cx="199" cy="209"/>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17" name="Line 313"/>
            <p:cNvSpPr>
              <a:spLocks noChangeShapeType="1"/>
            </p:cNvSpPr>
            <p:nvPr/>
          </p:nvSpPr>
          <p:spPr bwMode="auto">
            <a:xfrm>
              <a:off x="684" y="1510"/>
              <a:ext cx="34" cy="21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18" name="Line 314"/>
            <p:cNvSpPr>
              <a:spLocks noChangeShapeType="1"/>
            </p:cNvSpPr>
            <p:nvPr/>
          </p:nvSpPr>
          <p:spPr bwMode="auto">
            <a:xfrm flipH="1">
              <a:off x="710" y="1517"/>
              <a:ext cx="103" cy="22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19" name="Line 315"/>
            <p:cNvSpPr>
              <a:spLocks noChangeShapeType="1"/>
            </p:cNvSpPr>
            <p:nvPr/>
          </p:nvSpPr>
          <p:spPr bwMode="auto">
            <a:xfrm flipH="1">
              <a:off x="701" y="1603"/>
              <a:ext cx="233" cy="11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20" name="AutoShape 316"/>
            <p:cNvSpPr>
              <a:spLocks noChangeArrowheads="1"/>
            </p:cNvSpPr>
            <p:nvPr/>
          </p:nvSpPr>
          <p:spPr bwMode="auto">
            <a:xfrm rot="5400000" flipH="1">
              <a:off x="3179" y="1665"/>
              <a:ext cx="248" cy="302"/>
            </a:xfrm>
            <a:prstGeom prst="triangle">
              <a:avLst>
                <a:gd name="adj" fmla="val 50000"/>
              </a:avLst>
            </a:prstGeom>
            <a:solidFill>
              <a:srgbClr val="D6D6D6"/>
            </a:solidFill>
            <a:ln w="9525">
              <a:solidFill>
                <a:schemeClr val="tx1"/>
              </a:solidFill>
              <a:miter lim="800000"/>
              <a:headEnd/>
              <a:tailEnd/>
            </a:ln>
          </p:spPr>
          <p:txBody>
            <a:bodyPr wrap="none" anchor="ctr"/>
            <a:lstStyle/>
            <a:p>
              <a:endParaRPr lang="en-US"/>
            </a:p>
          </p:txBody>
        </p:sp>
        <p:sp>
          <p:nvSpPr>
            <p:cNvPr id="13621" name="AutoShape 317"/>
            <p:cNvSpPr>
              <a:spLocks noChangeArrowheads="1"/>
            </p:cNvSpPr>
            <p:nvPr/>
          </p:nvSpPr>
          <p:spPr bwMode="auto">
            <a:xfrm rot="5400000" flipH="1">
              <a:off x="3199" y="2442"/>
              <a:ext cx="248" cy="302"/>
            </a:xfrm>
            <a:prstGeom prst="triangle">
              <a:avLst>
                <a:gd name="adj" fmla="val 50000"/>
              </a:avLst>
            </a:prstGeom>
            <a:solidFill>
              <a:srgbClr val="D6D6D6"/>
            </a:solidFill>
            <a:ln w="9525">
              <a:solidFill>
                <a:schemeClr val="tx1"/>
              </a:solidFill>
              <a:miter lim="800000"/>
              <a:headEnd/>
              <a:tailEnd/>
            </a:ln>
          </p:spPr>
          <p:txBody>
            <a:bodyPr wrap="none" anchor="ctr"/>
            <a:lstStyle/>
            <a:p>
              <a:endParaRPr lang="en-US"/>
            </a:p>
          </p:txBody>
        </p:sp>
      </p:grpSp>
      <p:sp>
        <p:nvSpPr>
          <p:cNvPr id="340286" name="Oval 318"/>
          <p:cNvSpPr>
            <a:spLocks noChangeArrowheads="1"/>
          </p:cNvSpPr>
          <p:nvPr/>
        </p:nvSpPr>
        <p:spPr bwMode="auto">
          <a:xfrm>
            <a:off x="6545263" y="2781300"/>
            <a:ext cx="158750" cy="17145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40287" name="Oval 319"/>
          <p:cNvSpPr>
            <a:spLocks noChangeArrowheads="1"/>
          </p:cNvSpPr>
          <p:nvPr/>
        </p:nvSpPr>
        <p:spPr bwMode="auto">
          <a:xfrm>
            <a:off x="6432550" y="2659064"/>
            <a:ext cx="412750" cy="446087"/>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40288" name="Oval 320"/>
          <p:cNvSpPr>
            <a:spLocks noChangeArrowheads="1"/>
          </p:cNvSpPr>
          <p:nvPr/>
        </p:nvSpPr>
        <p:spPr bwMode="auto">
          <a:xfrm>
            <a:off x="6319839" y="2536825"/>
            <a:ext cx="681037" cy="73818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40289" name="Oval 321"/>
          <p:cNvSpPr>
            <a:spLocks noChangeArrowheads="1"/>
          </p:cNvSpPr>
          <p:nvPr/>
        </p:nvSpPr>
        <p:spPr bwMode="auto">
          <a:xfrm>
            <a:off x="6016625" y="2208214"/>
            <a:ext cx="1174750" cy="1271587"/>
          </a:xfrm>
          <a:prstGeom prst="ellipse">
            <a:avLst/>
          </a:prstGeom>
          <a:solidFill>
            <a:schemeClr val="accent1"/>
          </a:solidFill>
          <a:ln w="9525">
            <a:solidFill>
              <a:schemeClr val="tx1"/>
            </a:solidFill>
            <a:round/>
            <a:headEnd/>
            <a:tailEnd/>
          </a:ln>
        </p:spPr>
        <p:txBody>
          <a:bodyPr wrap="none" anchor="ctr"/>
          <a:lstStyle/>
          <a:p>
            <a:endParaRPr lang="en-US"/>
          </a:p>
        </p:txBody>
      </p:sp>
    </p:spTree>
    <p:extLst>
      <p:ext uri="{BB962C8B-B14F-4D97-AF65-F5344CB8AC3E}">
        <p14:creationId xmlns:p14="http://schemas.microsoft.com/office/powerpoint/2010/main" val="3942626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40286"/>
                                        </p:tgtEl>
                                        <p:attrNameLst>
                                          <p:attrName>style.visibility</p:attrName>
                                        </p:attrNameLst>
                                      </p:cBhvr>
                                      <p:to>
                                        <p:strVal val="visible"/>
                                      </p:to>
                                    </p:set>
                                  </p:childTnLst>
                                </p:cTn>
                              </p:par>
                            </p:childTnLst>
                          </p:cTn>
                        </p:par>
                        <p:par>
                          <p:cTn id="12" fill="hold" nodeType="afterGroup">
                            <p:stCondLst>
                              <p:cond delay="500"/>
                            </p:stCondLst>
                            <p:childTnLst>
                              <p:par>
                                <p:cTn id="13" presetID="1" presetClass="entr" presetSubtype="0" fill="hold" grpId="0" nodeType="afterEffect">
                                  <p:stCondLst>
                                    <p:cond delay="0"/>
                                  </p:stCondLst>
                                  <p:childTnLst>
                                    <p:set>
                                      <p:cBhvr>
                                        <p:cTn id="14" dur="1" fill="hold">
                                          <p:stCondLst>
                                            <p:cond delay="499"/>
                                          </p:stCondLst>
                                        </p:cTn>
                                        <p:tgtEl>
                                          <p:spTgt spid="340287"/>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3" name="Explosion"/>
                                        </p:tgtEl>
                                      </p:cMediaNode>
                                    </p:audio>
                                  </p:subTnLst>
                                </p:cTn>
                              </p:par>
                            </p:childTnLst>
                          </p:cTn>
                        </p:par>
                        <p:par>
                          <p:cTn id="15" fill="hold" nodeType="afterGroup">
                            <p:stCondLst>
                              <p:cond delay="1000"/>
                            </p:stCondLst>
                            <p:childTnLst>
                              <p:par>
                                <p:cTn id="16" presetID="1" presetClass="entr" presetSubtype="0" fill="hold" grpId="0" nodeType="afterEffect">
                                  <p:stCondLst>
                                    <p:cond delay="0"/>
                                  </p:stCondLst>
                                  <p:childTnLst>
                                    <p:set>
                                      <p:cBhvr>
                                        <p:cTn id="17" dur="1" fill="hold">
                                          <p:stCondLst>
                                            <p:cond delay="499"/>
                                          </p:stCondLst>
                                        </p:cTn>
                                        <p:tgtEl>
                                          <p:spTgt spid="340288"/>
                                        </p:tgtEl>
                                        <p:attrNameLst>
                                          <p:attrName>style.visibility</p:attrName>
                                        </p:attrNameLst>
                                      </p:cBhvr>
                                      <p:to>
                                        <p:strVal val="visible"/>
                                      </p:to>
                                    </p:set>
                                  </p:childTnLst>
                                  <p:subTnLst>
                                    <p:audio>
                                      <p:cMediaNode>
                                        <p:cTn display="0" masterRel="sameClick">
                                          <p:stCondLst>
                                            <p:cond evt="begin" delay="0">
                                              <p:tn val="16"/>
                                            </p:cond>
                                          </p:stCondLst>
                                          <p:endCondLst>
                                            <p:cond evt="onStopAudio" delay="0">
                                              <p:tgtEl>
                                                <p:sldTgt/>
                                              </p:tgtEl>
                                            </p:cond>
                                          </p:endCondLst>
                                        </p:cTn>
                                        <p:tgtEl>
                                          <p:sndTgt r:embed="rId3" name="Explosion"/>
                                        </p:tgtEl>
                                      </p:cMediaNode>
                                    </p:audio>
                                  </p:subTnLst>
                                </p:cTn>
                              </p:par>
                            </p:childTnLst>
                          </p:cTn>
                        </p:par>
                        <p:par>
                          <p:cTn id="18" fill="hold" nodeType="afterGroup">
                            <p:stCondLst>
                              <p:cond delay="1500"/>
                            </p:stCondLst>
                            <p:childTnLst>
                              <p:par>
                                <p:cTn id="19" presetID="1" presetClass="entr" presetSubtype="0" fill="hold" grpId="0" nodeType="afterEffect">
                                  <p:stCondLst>
                                    <p:cond delay="0"/>
                                  </p:stCondLst>
                                  <p:childTnLst>
                                    <p:set>
                                      <p:cBhvr>
                                        <p:cTn id="20" dur="1" fill="hold">
                                          <p:stCondLst>
                                            <p:cond delay="499"/>
                                          </p:stCondLst>
                                        </p:cTn>
                                        <p:tgtEl>
                                          <p:spTgt spid="340289"/>
                                        </p:tgtEl>
                                        <p:attrNameLst>
                                          <p:attrName>style.visibility</p:attrName>
                                        </p:attrNameLst>
                                      </p:cBhvr>
                                      <p:to>
                                        <p:strVal val="visible"/>
                                      </p:to>
                                    </p:set>
                                  </p:childTnLst>
                                  <p:subTnLst>
                                    <p:audio>
                                      <p:cMediaNode>
                                        <p:cTn display="0" masterRel="sameClick">
                                          <p:stCondLst>
                                            <p:cond evt="begin" delay="0">
                                              <p:tn val="19"/>
                                            </p:cond>
                                          </p:stCondLst>
                                          <p:endCondLst>
                                            <p:cond evt="onStopAudio" delay="0">
                                              <p:tgtEl>
                                                <p:sldTgt/>
                                              </p:tgtEl>
                                            </p:cond>
                                          </p:endCondLst>
                                        </p:cTn>
                                        <p:tgtEl>
                                          <p:sndTgt r:embed="rId3" name="Explosion"/>
                                        </p:tgtEl>
                                      </p:cMediaNode>
                                    </p:audio>
                                  </p:subTnLst>
                                </p:cTn>
                              </p:par>
                            </p:childTnLst>
                          </p:cTn>
                        </p:par>
                        <p:par>
                          <p:cTn id="21" fill="hold" nodeType="afterGroup">
                            <p:stCondLst>
                              <p:cond delay="2000"/>
                            </p:stCondLst>
                            <p:childTnLst>
                              <p:par>
                                <p:cTn id="22" presetID="1" presetClass="entr" presetSubtype="0" fill="hold" grpId="0" nodeType="afterEffect">
                                  <p:stCondLst>
                                    <p:cond delay="0"/>
                                  </p:stCondLst>
                                  <p:childTnLst>
                                    <p:set>
                                      <p:cBhvr>
                                        <p:cTn id="23" dur="1" fill="hold">
                                          <p:stCondLst>
                                            <p:cond delay="499"/>
                                          </p:stCondLst>
                                        </p:cTn>
                                        <p:tgtEl>
                                          <p:spTgt spid="339990"/>
                                        </p:tgtEl>
                                        <p:attrNameLst>
                                          <p:attrName>style.visibility</p:attrName>
                                        </p:attrNameLst>
                                      </p:cBhvr>
                                      <p:to>
                                        <p:strVal val="visible"/>
                                      </p:to>
                                    </p:set>
                                  </p:childTnLst>
                                  <p:subTnLst>
                                    <p:audio>
                                      <p:cMediaNode>
                                        <p:cTn display="0" masterRel="sameClick">
                                          <p:stCondLst>
                                            <p:cond evt="begin" delay="0">
                                              <p:tn val="22"/>
                                            </p:cond>
                                          </p:stCondLst>
                                          <p:endCondLst>
                                            <p:cond evt="onStopAudio" delay="0">
                                              <p:tgtEl>
                                                <p:sldTgt/>
                                              </p:tgtEl>
                                            </p:cond>
                                          </p:endCondLst>
                                        </p:cTn>
                                        <p:tgtEl>
                                          <p:sndTgt r:embed="rId4"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90" grpId="0" autoUpdateAnimBg="0"/>
      <p:bldP spid="340286" grpId="0" animBg="1"/>
      <p:bldP spid="340287" grpId="0" animBg="1"/>
      <p:bldP spid="340288" grpId="0" animBg="1"/>
      <p:bldP spid="340289" grpId="0" animBg="1"/>
    </p:bld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2346326" y="1450975"/>
            <a:ext cx="7756525" cy="2625334"/>
          </a:xfrm>
          <a:prstGeom prst="rect">
            <a:avLst/>
          </a:prstGeom>
          <a:solidFill>
            <a:srgbClr val="FFEEC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0" hangingPunct="0">
              <a:spcBef>
                <a:spcPct val="30000"/>
              </a:spcBef>
            </a:pPr>
            <a:r>
              <a:rPr lang="en-GB" sz="2200">
                <a:latin typeface="Times" charset="0"/>
              </a:rPr>
              <a:t>Alice and Bob share a secret key K</a:t>
            </a:r>
            <a:r>
              <a:rPr lang="en-GB" sz="2200" baseline="-25000">
                <a:latin typeface="Times" charset="0"/>
              </a:rPr>
              <a:t>AB</a:t>
            </a:r>
            <a:r>
              <a:rPr lang="en-GB" sz="2200">
                <a:latin typeface="Times" charset="0"/>
              </a:rPr>
              <a:t>.</a:t>
            </a:r>
          </a:p>
          <a:p>
            <a:pPr marL="457200" indent="-457200" eaLnBrk="0" hangingPunct="0">
              <a:spcBef>
                <a:spcPct val="30000"/>
              </a:spcBef>
              <a:buFont typeface="Times" charset="0"/>
              <a:buAutoNum type="arabicPeriod"/>
            </a:pPr>
            <a:r>
              <a:rPr lang="en-GB" sz="2200">
                <a:latin typeface="Times" charset="0"/>
              </a:rPr>
              <a:t>Alice uses K</a:t>
            </a:r>
            <a:r>
              <a:rPr lang="en-GB" sz="2200" baseline="-25000">
                <a:latin typeface="Times" charset="0"/>
              </a:rPr>
              <a:t>AB </a:t>
            </a:r>
            <a:r>
              <a:rPr lang="en-GB" sz="2200">
                <a:latin typeface="Times" charset="0"/>
              </a:rPr>
              <a:t>and an agreed encryption function E(K</a:t>
            </a:r>
            <a:r>
              <a:rPr lang="en-GB" sz="2200" baseline="-25000">
                <a:latin typeface="Times" charset="0"/>
              </a:rPr>
              <a:t>AB</a:t>
            </a:r>
            <a:r>
              <a:rPr lang="en-GB" sz="2200">
                <a:latin typeface="Times" charset="0"/>
              </a:rPr>
              <a:t>, M) to encrypt and send any number of messages {M</a:t>
            </a:r>
            <a:r>
              <a:rPr lang="en-GB" sz="2200" baseline="-25000">
                <a:latin typeface="Times" charset="0"/>
              </a:rPr>
              <a:t>i</a:t>
            </a:r>
            <a:r>
              <a:rPr lang="en-GB" sz="2200">
                <a:latin typeface="Times" charset="0"/>
              </a:rPr>
              <a:t>}</a:t>
            </a:r>
            <a:r>
              <a:rPr lang="en-GB" sz="2200" baseline="-12000">
                <a:latin typeface="Times" charset="0"/>
              </a:rPr>
              <a:t>K</a:t>
            </a:r>
            <a:r>
              <a:rPr lang="en-GB" sz="2200" baseline="-25000">
                <a:latin typeface="Times" charset="0"/>
              </a:rPr>
              <a:t>AB </a:t>
            </a:r>
            <a:r>
              <a:rPr lang="en-GB" sz="2200">
                <a:latin typeface="Times" charset="0"/>
              </a:rPr>
              <a:t>to Bob.</a:t>
            </a:r>
          </a:p>
          <a:p>
            <a:pPr marL="457200" indent="-457200" eaLnBrk="0" hangingPunct="0">
              <a:spcBef>
                <a:spcPct val="30000"/>
              </a:spcBef>
              <a:buFont typeface="Times" charset="0"/>
              <a:buAutoNum type="arabicPeriod"/>
            </a:pPr>
            <a:r>
              <a:rPr lang="en-GB" sz="2200">
                <a:latin typeface="Times" charset="0"/>
              </a:rPr>
              <a:t>Bob reads the encrypted messages using the corresponding decryption function D(K</a:t>
            </a:r>
            <a:r>
              <a:rPr lang="en-GB" sz="2200" baseline="-25000">
                <a:latin typeface="Times" charset="0"/>
              </a:rPr>
              <a:t>AB</a:t>
            </a:r>
            <a:r>
              <a:rPr lang="en-GB" sz="2200">
                <a:latin typeface="Times" charset="0"/>
              </a:rPr>
              <a:t>, M).</a:t>
            </a:r>
          </a:p>
          <a:p>
            <a:pPr marL="457200" indent="-457200" eaLnBrk="0" hangingPunct="0">
              <a:spcBef>
                <a:spcPct val="30000"/>
              </a:spcBef>
            </a:pPr>
            <a:r>
              <a:rPr lang="en-GB" sz="1800">
                <a:latin typeface="Times" charset="0"/>
              </a:rPr>
              <a:t>Alice and Bob can go on using K</a:t>
            </a:r>
            <a:r>
              <a:rPr lang="en-GB" sz="1800" baseline="-25000">
                <a:latin typeface="Times" charset="0"/>
              </a:rPr>
              <a:t>AB</a:t>
            </a:r>
            <a:r>
              <a:rPr lang="en-GB" sz="1800">
                <a:latin typeface="Times" charset="0"/>
              </a:rPr>
              <a:t> as long as it is safe to assume that K</a:t>
            </a:r>
            <a:r>
              <a:rPr lang="en-GB" sz="1800" baseline="-25000">
                <a:latin typeface="Times" charset="0"/>
              </a:rPr>
              <a:t>AB</a:t>
            </a:r>
            <a:r>
              <a:rPr lang="en-GB" sz="1800">
                <a:latin typeface="Times" charset="0"/>
              </a:rPr>
              <a:t> has not been </a:t>
            </a:r>
            <a:r>
              <a:rPr lang="en-GB" sz="1800" i="1">
                <a:latin typeface="Times" charset="0"/>
              </a:rPr>
              <a:t>compromised</a:t>
            </a:r>
            <a:r>
              <a:rPr lang="en-GB" sz="1800">
                <a:latin typeface="Times" charset="0"/>
              </a:rPr>
              <a:t>.</a:t>
            </a:r>
          </a:p>
        </p:txBody>
      </p:sp>
      <p:sp>
        <p:nvSpPr>
          <p:cNvPr id="14339" name="Rectangle 3"/>
          <p:cNvSpPr>
            <a:spLocks noGrp="1" noChangeArrowheads="1"/>
          </p:cNvSpPr>
          <p:nvPr>
            <p:ph type="title"/>
          </p:nvPr>
        </p:nvSpPr>
        <p:spPr/>
        <p:txBody>
          <a:bodyPr/>
          <a:lstStyle/>
          <a:p>
            <a:r>
              <a:rPr lang="en-GB" sz="3200"/>
              <a:t>Scenario 1:  Secret communication with </a:t>
            </a:r>
            <a:br>
              <a:rPr lang="en-GB" sz="3200"/>
            </a:br>
            <a:r>
              <a:rPr lang="en-GB" sz="3200"/>
              <a:t>a shared secret key</a:t>
            </a:r>
          </a:p>
        </p:txBody>
      </p:sp>
      <p:sp>
        <p:nvSpPr>
          <p:cNvPr id="359428" name="Rectangle 4"/>
          <p:cNvSpPr>
            <a:spLocks noGrp="1" noChangeArrowheads="1"/>
          </p:cNvSpPr>
          <p:nvPr>
            <p:ph type="body" idx="1"/>
          </p:nvPr>
        </p:nvSpPr>
        <p:spPr>
          <a:xfrm>
            <a:off x="1981200" y="4276725"/>
            <a:ext cx="8229600" cy="1849438"/>
          </a:xfrm>
        </p:spPr>
        <p:txBody>
          <a:bodyPr/>
          <a:lstStyle/>
          <a:p>
            <a:pPr>
              <a:buFontTx/>
              <a:buNone/>
            </a:pPr>
            <a:r>
              <a:rPr lang="en-GB" sz="2000"/>
              <a:t>Issues:</a:t>
            </a:r>
          </a:p>
          <a:p>
            <a:pPr lvl="1">
              <a:spcBef>
                <a:spcPct val="50000"/>
              </a:spcBef>
              <a:buFontTx/>
              <a:buNone/>
            </a:pPr>
            <a:r>
              <a:rPr lang="en-GB" sz="2000" i="1"/>
              <a:t>Key distribution</a:t>
            </a:r>
            <a:r>
              <a:rPr lang="en-GB" sz="2000"/>
              <a:t>: How can Alice send a shared key K</a:t>
            </a:r>
            <a:r>
              <a:rPr lang="en-GB" sz="2000" baseline="-25000"/>
              <a:t>AB</a:t>
            </a:r>
            <a:r>
              <a:rPr lang="en-GB" sz="2000"/>
              <a:t> to Bob securely?</a:t>
            </a:r>
          </a:p>
          <a:p>
            <a:pPr lvl="1">
              <a:spcBef>
                <a:spcPct val="50000"/>
              </a:spcBef>
              <a:buFontTx/>
              <a:buNone/>
            </a:pPr>
            <a:r>
              <a:rPr lang="en-GB" sz="2000" i="1"/>
              <a:t>Freshness of communication</a:t>
            </a:r>
            <a:r>
              <a:rPr lang="en-GB" sz="2000"/>
              <a:t>: How does Bob know that any {M</a:t>
            </a:r>
            <a:r>
              <a:rPr lang="en-GB" sz="2000" baseline="-25000"/>
              <a:t>i</a:t>
            </a:r>
            <a:r>
              <a:rPr lang="en-GB" sz="2000"/>
              <a:t>} isn’t a copy of an earlier encrypted message from Alice that was captured by Mallory and replayed later?</a:t>
            </a:r>
          </a:p>
        </p:txBody>
      </p:sp>
      <p:sp>
        <p:nvSpPr>
          <p:cNvPr id="359429" name="Rectangle 5"/>
          <p:cNvSpPr>
            <a:spLocks noChangeArrowheads="1"/>
          </p:cNvSpPr>
          <p:nvPr/>
        </p:nvSpPr>
        <p:spPr bwMode="auto">
          <a:xfrm>
            <a:off x="10383838" y="6494463"/>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400">
                <a:latin typeface="Times" charset="0"/>
              </a:rPr>
              <a:t>*</a:t>
            </a:r>
          </a:p>
        </p:txBody>
      </p:sp>
    </p:spTree>
    <p:extLst>
      <p:ext uri="{BB962C8B-B14F-4D97-AF65-F5344CB8AC3E}">
        <p14:creationId xmlns:p14="http://schemas.microsoft.com/office/powerpoint/2010/main" val="10980235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9428">
                                            <p:txEl>
                                              <p:pRg st="0" end="0"/>
                                            </p:txEl>
                                          </p:spTgt>
                                        </p:tgtEl>
                                        <p:attrNameLst>
                                          <p:attrName>style.visibility</p:attrName>
                                        </p:attrNameLst>
                                      </p:cBhvr>
                                      <p:to>
                                        <p:strVal val="visible"/>
                                      </p:to>
                                    </p:set>
                                    <p:anim calcmode="lin" valueType="num">
                                      <p:cBhvr additive="base">
                                        <p:cTn id="7" dur="500" fill="hold"/>
                                        <p:tgtEl>
                                          <p:spTgt spid="35942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94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9428">
                                            <p:txEl>
                                              <p:pRg st="1" end="1"/>
                                            </p:txEl>
                                          </p:spTgt>
                                        </p:tgtEl>
                                        <p:attrNameLst>
                                          <p:attrName>style.visibility</p:attrName>
                                        </p:attrNameLst>
                                      </p:cBhvr>
                                      <p:to>
                                        <p:strVal val="visible"/>
                                      </p:to>
                                    </p:set>
                                    <p:anim calcmode="lin" valueType="num">
                                      <p:cBhvr additive="base">
                                        <p:cTn id="13" dur="500" fill="hold"/>
                                        <p:tgtEl>
                                          <p:spTgt spid="35942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94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9428">
                                            <p:txEl>
                                              <p:pRg st="2" end="2"/>
                                            </p:txEl>
                                          </p:spTgt>
                                        </p:tgtEl>
                                        <p:attrNameLst>
                                          <p:attrName>style.visibility</p:attrName>
                                        </p:attrNameLst>
                                      </p:cBhvr>
                                      <p:to>
                                        <p:strVal val="visible"/>
                                      </p:to>
                                    </p:set>
                                    <p:anim calcmode="lin" valueType="num">
                                      <p:cBhvr additive="base">
                                        <p:cTn id="19" dur="500" fill="hold"/>
                                        <p:tgtEl>
                                          <p:spTgt spid="35942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9428">
                                            <p:txEl>
                                              <p:pRg st="2" end="2"/>
                                            </p:txEl>
                                          </p:spTgt>
                                        </p:tgtEl>
                                        <p:attrNameLst>
                                          <p:attrName>ppt_y</p:attrName>
                                        </p:attrNameLst>
                                      </p:cBhvr>
                                      <p:tavLst>
                                        <p:tav tm="0">
                                          <p:val>
                                            <p:strVal val="1+#ppt_h/2"/>
                                          </p:val>
                                        </p:tav>
                                        <p:tav tm="100000">
                                          <p:val>
                                            <p:strVal val="#ppt_y"/>
                                          </p:val>
                                        </p:tav>
                                      </p:tavLst>
                                    </p:anim>
                                  </p:childTnLst>
                                </p:cTn>
                              </p:par>
                            </p:childTnLst>
                          </p:cTn>
                        </p:par>
                        <p:par>
                          <p:cTn id="21" fill="hold" nodeType="afterGroup">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359429"/>
                                        </p:tgtEl>
                                        <p:attrNameLst>
                                          <p:attrName>style.visibility</p:attrName>
                                        </p:attrNameLst>
                                      </p:cBhvr>
                                      <p:to>
                                        <p:strVal val="visible"/>
                                      </p:to>
                                    </p:set>
                                  </p:childTnLst>
                                  <p:subTnLst>
                                    <p:audio>
                                      <p:cMediaNode>
                                        <p:cTn display="0" masterRel="sameClick">
                                          <p:stCondLst>
                                            <p:cond evt="begin" delay="0">
                                              <p:tn val="22"/>
                                            </p:cond>
                                          </p:stCondLst>
                                          <p:endCondLst>
                                            <p:cond evt="onStopAudio" delay="0">
                                              <p:tgtEl>
                                                <p:sldTgt/>
                                              </p:tgtEl>
                                            </p:cond>
                                          </p:endCondLst>
                                        </p:cTn>
                                        <p:tgtEl>
                                          <p:sndTgt r:embed="rId3"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8" grpId="0" build="p" bldLvl="2" autoUpdateAnimBg="0"/>
      <p:bldP spid="359429" grpId="0"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2133601" y="1066801"/>
            <a:ext cx="7756525" cy="4247317"/>
          </a:xfrm>
          <a:prstGeom prst="rect">
            <a:avLst/>
          </a:prstGeom>
          <a:solidFill>
            <a:srgbClr val="FFEEC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0" hangingPunct="0">
              <a:spcBef>
                <a:spcPct val="30000"/>
              </a:spcBef>
            </a:pPr>
            <a:r>
              <a:rPr lang="en-GB" sz="2000">
                <a:latin typeface="Times" charset="0"/>
              </a:rPr>
              <a:t>Bob is a file server; Sara is an authentication service. Sara shares secret key K</a:t>
            </a:r>
            <a:r>
              <a:rPr lang="en-GB" sz="2000" baseline="-25000">
                <a:latin typeface="Times" charset="0"/>
              </a:rPr>
              <a:t>A</a:t>
            </a:r>
            <a:r>
              <a:rPr lang="en-GB" sz="2000">
                <a:latin typeface="Times" charset="0"/>
              </a:rPr>
              <a:t> with Alice and secret key K</a:t>
            </a:r>
            <a:r>
              <a:rPr lang="en-GB" sz="2000" baseline="-25000">
                <a:latin typeface="Times" charset="0"/>
              </a:rPr>
              <a:t>B</a:t>
            </a:r>
            <a:r>
              <a:rPr lang="en-GB" sz="2000">
                <a:latin typeface="Times" charset="0"/>
              </a:rPr>
              <a:t> with Bob.</a:t>
            </a:r>
          </a:p>
          <a:p>
            <a:pPr marL="457200" indent="-457200" eaLnBrk="0" hangingPunct="0">
              <a:spcBef>
                <a:spcPct val="30000"/>
              </a:spcBef>
              <a:buFont typeface="Times" charset="0"/>
              <a:buAutoNum type="arabicPeriod"/>
            </a:pPr>
            <a:r>
              <a:rPr lang="en-GB" sz="2000">
                <a:latin typeface="Times" charset="0"/>
              </a:rPr>
              <a:t>Alice sends an (unencrypted) message to Sara stating her identity and requesting a </a:t>
            </a:r>
            <a:r>
              <a:rPr lang="en-GB" sz="2000" i="1">
                <a:latin typeface="Times" charset="0"/>
              </a:rPr>
              <a:t>ticket</a:t>
            </a:r>
            <a:r>
              <a:rPr lang="en-GB" sz="2000">
                <a:latin typeface="Times" charset="0"/>
              </a:rPr>
              <a:t> for access to Bob.</a:t>
            </a:r>
            <a:r>
              <a:rPr kumimoji="1" lang="en-GB" sz="2000">
                <a:solidFill>
                  <a:schemeClr val="hlink"/>
                </a:solidFill>
              </a:rPr>
              <a:t> </a:t>
            </a:r>
            <a:r>
              <a:rPr kumimoji="1" lang="en-GB" sz="2000">
                <a:solidFill>
                  <a:schemeClr val="hlink"/>
                </a:solidFill>
                <a:sym typeface="Monotype Sorts" pitchFamily="2" charset="2"/>
              </a:rPr>
              <a:t></a:t>
            </a:r>
            <a:endParaRPr lang="en-GB" sz="2000">
              <a:latin typeface="Times" charset="0"/>
            </a:endParaRPr>
          </a:p>
          <a:p>
            <a:pPr marL="457200" indent="-457200" eaLnBrk="0" hangingPunct="0">
              <a:spcBef>
                <a:spcPct val="30000"/>
              </a:spcBef>
              <a:buFont typeface="Times" charset="0"/>
              <a:buAutoNum type="arabicPeriod"/>
            </a:pPr>
            <a:r>
              <a:rPr lang="en-GB" sz="2000">
                <a:latin typeface="Times" charset="0"/>
              </a:rPr>
              <a:t>Sara sends a response to Alice. {{Ticket}</a:t>
            </a:r>
            <a:r>
              <a:rPr lang="en-GB" sz="2000" baseline="-12000">
                <a:latin typeface="Times" charset="0"/>
              </a:rPr>
              <a:t>K</a:t>
            </a:r>
            <a:r>
              <a:rPr lang="en-GB" sz="2000" baseline="-25000">
                <a:latin typeface="Times" charset="0"/>
              </a:rPr>
              <a:t>B</a:t>
            </a:r>
            <a:r>
              <a:rPr lang="en-GB" sz="2000">
                <a:latin typeface="Times" charset="0"/>
              </a:rPr>
              <a:t>, K</a:t>
            </a:r>
            <a:r>
              <a:rPr lang="en-GB" sz="2000" baseline="-25000">
                <a:latin typeface="Times" charset="0"/>
              </a:rPr>
              <a:t>AB</a:t>
            </a:r>
            <a:r>
              <a:rPr lang="en-GB" sz="2000">
                <a:latin typeface="Times" charset="0"/>
              </a:rPr>
              <a:t>}</a:t>
            </a:r>
            <a:r>
              <a:rPr lang="en-GB" sz="2000" baseline="-12000">
                <a:latin typeface="Times" charset="0"/>
              </a:rPr>
              <a:t>K</a:t>
            </a:r>
            <a:r>
              <a:rPr lang="en-GB" sz="2000" baseline="-25000">
                <a:latin typeface="Times" charset="0"/>
              </a:rPr>
              <a:t>A</a:t>
            </a:r>
            <a:r>
              <a:rPr lang="en-GB" sz="2000">
                <a:latin typeface="Times" charset="0"/>
              </a:rPr>
              <a:t>. It is encrypted in K</a:t>
            </a:r>
            <a:r>
              <a:rPr lang="en-GB" sz="2000" baseline="-25000">
                <a:latin typeface="Times" charset="0"/>
              </a:rPr>
              <a:t>A</a:t>
            </a:r>
            <a:r>
              <a:rPr lang="en-GB" sz="2000">
                <a:latin typeface="Times" charset="0"/>
              </a:rPr>
              <a:t> and consists of a ticket (to be sent to Bob with each request for file access) encrypted in K</a:t>
            </a:r>
            <a:r>
              <a:rPr lang="en-GB" sz="2000" baseline="-25000">
                <a:latin typeface="Times" charset="0"/>
              </a:rPr>
              <a:t>B</a:t>
            </a:r>
            <a:r>
              <a:rPr lang="en-GB" sz="2000">
                <a:latin typeface="Times" charset="0"/>
              </a:rPr>
              <a:t> and a new secret key K</a:t>
            </a:r>
            <a:r>
              <a:rPr lang="en-GB" sz="2000" baseline="-25000">
                <a:latin typeface="Times" charset="0"/>
              </a:rPr>
              <a:t>AB</a:t>
            </a:r>
            <a:r>
              <a:rPr lang="en-GB" sz="2000">
                <a:latin typeface="Times" charset="0"/>
              </a:rPr>
              <a:t>.</a:t>
            </a:r>
          </a:p>
          <a:p>
            <a:pPr marL="457200" indent="-457200" eaLnBrk="0" hangingPunct="0">
              <a:spcBef>
                <a:spcPct val="30000"/>
              </a:spcBef>
              <a:buFont typeface="Times" charset="0"/>
              <a:buAutoNum type="arabicPeriod" startAt="3"/>
            </a:pPr>
            <a:r>
              <a:rPr lang="en-GB" sz="2000">
                <a:latin typeface="Times" charset="0"/>
              </a:rPr>
              <a:t>Alice uses K</a:t>
            </a:r>
            <a:r>
              <a:rPr lang="en-GB" sz="2000" baseline="-25000">
                <a:latin typeface="Times" charset="0"/>
              </a:rPr>
              <a:t>A</a:t>
            </a:r>
            <a:r>
              <a:rPr lang="en-GB" sz="2000">
                <a:latin typeface="Times" charset="0"/>
              </a:rPr>
              <a:t> to decrypt the response.</a:t>
            </a:r>
          </a:p>
          <a:p>
            <a:pPr marL="457200" indent="-457200" eaLnBrk="0" hangingPunct="0">
              <a:spcBef>
                <a:spcPct val="30000"/>
              </a:spcBef>
              <a:buFont typeface="Times" charset="0"/>
              <a:buAutoNum type="arabicPeriod" startAt="3"/>
            </a:pPr>
            <a:r>
              <a:rPr lang="en-GB" sz="2000">
                <a:latin typeface="Times" charset="0"/>
              </a:rPr>
              <a:t>Alice sends Bob a request R to access a file: {Ticket}</a:t>
            </a:r>
            <a:r>
              <a:rPr lang="en-GB" sz="2000" baseline="-12000">
                <a:latin typeface="Times" charset="0"/>
              </a:rPr>
              <a:t>K</a:t>
            </a:r>
            <a:r>
              <a:rPr lang="en-GB" sz="2000" baseline="-25000">
                <a:latin typeface="Times" charset="0"/>
              </a:rPr>
              <a:t>B</a:t>
            </a:r>
            <a:r>
              <a:rPr lang="en-GB" sz="2000">
                <a:latin typeface="Times" charset="0"/>
              </a:rPr>
              <a:t>, Alice, R. </a:t>
            </a:r>
          </a:p>
          <a:p>
            <a:pPr marL="457200" indent="-457200" eaLnBrk="0" hangingPunct="0">
              <a:spcBef>
                <a:spcPct val="30000"/>
              </a:spcBef>
              <a:buFont typeface="Times" charset="0"/>
              <a:buAutoNum type="arabicPeriod" startAt="3"/>
            </a:pPr>
            <a:r>
              <a:rPr lang="en-GB" sz="2000">
                <a:latin typeface="Times" charset="0"/>
              </a:rPr>
              <a:t>The ticket is actually  {K</a:t>
            </a:r>
            <a:r>
              <a:rPr lang="en-GB" sz="2000" baseline="-25000">
                <a:latin typeface="Times" charset="0"/>
              </a:rPr>
              <a:t>AB</a:t>
            </a:r>
            <a:r>
              <a:rPr lang="en-GB" sz="2000">
                <a:latin typeface="Times" charset="0"/>
              </a:rPr>
              <a:t>, Alice}</a:t>
            </a:r>
            <a:r>
              <a:rPr lang="en-GB" sz="2000" baseline="-12000">
                <a:latin typeface="Times" charset="0"/>
              </a:rPr>
              <a:t>K</a:t>
            </a:r>
            <a:r>
              <a:rPr lang="en-GB" sz="2000" baseline="-25000">
                <a:latin typeface="Times" charset="0"/>
              </a:rPr>
              <a:t>B</a:t>
            </a:r>
            <a:r>
              <a:rPr lang="en-GB" sz="2000">
                <a:latin typeface="Times" charset="0"/>
              </a:rPr>
              <a:t>. Bob uses K</a:t>
            </a:r>
            <a:r>
              <a:rPr lang="en-GB" sz="2000" baseline="-25000">
                <a:latin typeface="Times" charset="0"/>
              </a:rPr>
              <a:t>B</a:t>
            </a:r>
            <a:r>
              <a:rPr lang="en-GB" sz="2000">
                <a:latin typeface="Times" charset="0"/>
              </a:rPr>
              <a:t> to decrypt it, checks that Alice's name matches and then uses K</a:t>
            </a:r>
            <a:r>
              <a:rPr lang="en-GB" sz="2000" baseline="-25000">
                <a:latin typeface="Times" charset="0"/>
              </a:rPr>
              <a:t>AB</a:t>
            </a:r>
            <a:r>
              <a:rPr lang="en-GB" sz="2000">
                <a:latin typeface="Times" charset="0"/>
              </a:rPr>
              <a:t> to encrypt responses to Alice. </a:t>
            </a:r>
          </a:p>
        </p:txBody>
      </p:sp>
      <p:sp>
        <p:nvSpPr>
          <p:cNvPr id="15363" name="Rectangle 3"/>
          <p:cNvSpPr>
            <a:spLocks noGrp="1" noChangeArrowheads="1"/>
          </p:cNvSpPr>
          <p:nvPr>
            <p:ph type="title"/>
          </p:nvPr>
        </p:nvSpPr>
        <p:spPr>
          <a:xfrm>
            <a:off x="1981200" y="274638"/>
            <a:ext cx="8077200" cy="792162"/>
          </a:xfrm>
        </p:spPr>
        <p:txBody>
          <a:bodyPr/>
          <a:lstStyle/>
          <a:p>
            <a:r>
              <a:rPr lang="en-GB" sz="3200"/>
              <a:t>Authenticated communication with a server</a:t>
            </a:r>
          </a:p>
        </p:txBody>
      </p:sp>
      <p:sp>
        <p:nvSpPr>
          <p:cNvPr id="361476" name="Rectangle 4"/>
          <p:cNvSpPr>
            <a:spLocks noGrp="1" noChangeArrowheads="1"/>
          </p:cNvSpPr>
          <p:nvPr>
            <p:ph type="body" idx="1"/>
          </p:nvPr>
        </p:nvSpPr>
        <p:spPr>
          <a:xfrm>
            <a:off x="2057400" y="5715000"/>
            <a:ext cx="8483600" cy="858838"/>
          </a:xfrm>
        </p:spPr>
        <p:txBody>
          <a:bodyPr/>
          <a:lstStyle/>
          <a:p>
            <a:pPr>
              <a:lnSpc>
                <a:spcPct val="90000"/>
              </a:lnSpc>
            </a:pPr>
            <a:r>
              <a:rPr lang="en-GB" sz="2000"/>
              <a:t>Timing and replay issues – addressed in N-S and Kerberos.</a:t>
            </a:r>
          </a:p>
          <a:p>
            <a:pPr>
              <a:lnSpc>
                <a:spcPct val="90000"/>
              </a:lnSpc>
            </a:pPr>
            <a:r>
              <a:rPr lang="en-GB" sz="2000"/>
              <a:t>Not suitable for e-commerce because authentication service doesn't scale…</a:t>
            </a:r>
          </a:p>
        </p:txBody>
      </p:sp>
      <p:sp>
        <p:nvSpPr>
          <p:cNvPr id="361477" name="Rectangle 5"/>
          <p:cNvSpPr>
            <a:spLocks noChangeArrowheads="1"/>
          </p:cNvSpPr>
          <p:nvPr/>
        </p:nvSpPr>
        <p:spPr bwMode="auto">
          <a:xfrm>
            <a:off x="2232025" y="2882900"/>
            <a:ext cx="8096250" cy="9477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GB" sz="2000">
                <a:latin typeface="Times" charset="0"/>
              </a:rPr>
              <a:t>A ticket is an encrypted item containing the identity of the principal to whom it is issued and a shared key for a communication session.</a:t>
            </a:r>
          </a:p>
        </p:txBody>
      </p:sp>
      <p:sp>
        <p:nvSpPr>
          <p:cNvPr id="361478" name="Rectangle 6"/>
          <p:cNvSpPr>
            <a:spLocks noChangeArrowheads="1"/>
          </p:cNvSpPr>
          <p:nvPr/>
        </p:nvSpPr>
        <p:spPr bwMode="auto">
          <a:xfrm>
            <a:off x="10383838" y="6494463"/>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400">
                <a:latin typeface="Times" charset="0"/>
              </a:rPr>
              <a:t>*</a:t>
            </a:r>
          </a:p>
        </p:txBody>
      </p:sp>
      <p:sp>
        <p:nvSpPr>
          <p:cNvPr id="15367" name="AutoShape 7">
            <a:hlinkClick r:id="" action="ppaction://hlinkshowjump?jump=lastslideviewed" highlightClick="1"/>
          </p:cNvPr>
          <p:cNvSpPr>
            <a:spLocks noChangeArrowheads="1"/>
          </p:cNvSpPr>
          <p:nvPr/>
        </p:nvSpPr>
        <p:spPr bwMode="auto">
          <a:xfrm>
            <a:off x="10379076" y="0"/>
            <a:ext cx="288925" cy="312738"/>
          </a:xfrm>
          <a:prstGeom prst="actionButtonRetur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35905591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61477"/>
                                        </p:tgtEl>
                                        <p:attrNameLst>
                                          <p:attrName>style.visibility</p:attrName>
                                        </p:attrNameLst>
                                      </p:cBhvr>
                                      <p:to>
                                        <p:strVal val="visible"/>
                                      </p:to>
                                    </p:set>
                                    <p:anim calcmode="lin" valueType="num">
                                      <p:cBhvr additive="base">
                                        <p:cTn id="7" dur="500" fill="hold"/>
                                        <p:tgtEl>
                                          <p:spTgt spid="361477"/>
                                        </p:tgtEl>
                                        <p:attrNameLst>
                                          <p:attrName>ppt_x</p:attrName>
                                        </p:attrNameLst>
                                      </p:cBhvr>
                                      <p:tavLst>
                                        <p:tav tm="0">
                                          <p:val>
                                            <p:strVal val="1+#ppt_w/2"/>
                                          </p:val>
                                        </p:tav>
                                        <p:tav tm="100000">
                                          <p:val>
                                            <p:strVal val="#ppt_x"/>
                                          </p:val>
                                        </p:tav>
                                      </p:tavLst>
                                    </p:anim>
                                    <p:anim calcmode="lin" valueType="num">
                                      <p:cBhvr additive="base">
                                        <p:cTn id="8" dur="500" fill="hold"/>
                                        <p:tgtEl>
                                          <p:spTgt spid="36147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1476">
                                            <p:txEl>
                                              <p:pRg st="0" end="0"/>
                                            </p:txEl>
                                          </p:spTgt>
                                        </p:tgtEl>
                                        <p:attrNameLst>
                                          <p:attrName>style.visibility</p:attrName>
                                        </p:attrNameLst>
                                      </p:cBhvr>
                                      <p:to>
                                        <p:strVal val="visible"/>
                                      </p:to>
                                    </p:set>
                                    <p:anim calcmode="lin" valueType="num">
                                      <p:cBhvr additive="base">
                                        <p:cTn id="13" dur="500" fill="hold"/>
                                        <p:tgtEl>
                                          <p:spTgt spid="36147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14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1476">
                                            <p:txEl>
                                              <p:pRg st="1" end="1"/>
                                            </p:txEl>
                                          </p:spTgt>
                                        </p:tgtEl>
                                        <p:attrNameLst>
                                          <p:attrName>style.visibility</p:attrName>
                                        </p:attrNameLst>
                                      </p:cBhvr>
                                      <p:to>
                                        <p:strVal val="visible"/>
                                      </p:to>
                                    </p:set>
                                    <p:anim calcmode="lin" valueType="num">
                                      <p:cBhvr additive="base">
                                        <p:cTn id="19" dur="500" fill="hold"/>
                                        <p:tgtEl>
                                          <p:spTgt spid="36147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1476">
                                            <p:txEl>
                                              <p:pRg st="1" end="1"/>
                                            </p:txEl>
                                          </p:spTgt>
                                        </p:tgtEl>
                                        <p:attrNameLst>
                                          <p:attrName>ppt_y</p:attrName>
                                        </p:attrNameLst>
                                      </p:cBhvr>
                                      <p:tavLst>
                                        <p:tav tm="0">
                                          <p:val>
                                            <p:strVal val="1+#ppt_h/2"/>
                                          </p:val>
                                        </p:tav>
                                        <p:tav tm="100000">
                                          <p:val>
                                            <p:strVal val="#ppt_y"/>
                                          </p:val>
                                        </p:tav>
                                      </p:tavLst>
                                    </p:anim>
                                  </p:childTnLst>
                                </p:cTn>
                              </p:par>
                            </p:childTnLst>
                          </p:cTn>
                        </p:par>
                        <p:par>
                          <p:cTn id="21" fill="hold" nodeType="afterGroup">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361478"/>
                                        </p:tgtEl>
                                        <p:attrNameLst>
                                          <p:attrName>style.visibility</p:attrName>
                                        </p:attrNameLst>
                                      </p:cBhvr>
                                      <p:to>
                                        <p:strVal val="visible"/>
                                      </p:to>
                                    </p:set>
                                  </p:childTnLst>
                                  <p:subTnLst>
                                    <p:audio>
                                      <p:cMediaNode>
                                        <p:cTn display="0" masterRel="sameClick">
                                          <p:stCondLst>
                                            <p:cond evt="begin" delay="0">
                                              <p:tn val="22"/>
                                            </p:cond>
                                          </p:stCondLst>
                                          <p:endCondLst>
                                            <p:cond evt="onStopAudio" delay="0">
                                              <p:tgtEl>
                                                <p:sldTgt/>
                                              </p:tgtEl>
                                            </p:cond>
                                          </p:endCondLst>
                                        </p:cTn>
                                        <p:tgtEl>
                                          <p:sndTgt r:embed="rId3"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6" grpId="0" build="p" autoUpdateAnimBg="0"/>
      <p:bldP spid="361477" grpId="0" animBg="1" autoUpdateAnimBg="0"/>
      <p:bldP spid="361478" grpId="0"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346325" y="1450976"/>
            <a:ext cx="7740650" cy="3065455"/>
          </a:xfrm>
          <a:prstGeom prst="rect">
            <a:avLst/>
          </a:prstGeom>
          <a:solidFill>
            <a:srgbClr val="FFEEC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0" hangingPunct="0">
              <a:spcBef>
                <a:spcPct val="30000"/>
              </a:spcBef>
            </a:pPr>
            <a:r>
              <a:rPr lang="en-GB" sz="2200">
                <a:latin typeface="Times" charset="0"/>
              </a:rPr>
              <a:t>Bob has a public/private key pair &lt;K</a:t>
            </a:r>
            <a:r>
              <a:rPr lang="en-GB" sz="2200" baseline="-25000">
                <a:latin typeface="Times" charset="0"/>
              </a:rPr>
              <a:t>Bpub</a:t>
            </a:r>
            <a:r>
              <a:rPr lang="en-GB" sz="2200">
                <a:latin typeface="Times" charset="0"/>
              </a:rPr>
              <a:t>,</a:t>
            </a:r>
            <a:r>
              <a:rPr lang="en-GB" sz="2200" baseline="-25000">
                <a:latin typeface="Times" charset="0"/>
              </a:rPr>
              <a:t> </a:t>
            </a:r>
            <a:r>
              <a:rPr lang="en-GB" sz="2200">
                <a:latin typeface="Times" charset="0"/>
              </a:rPr>
              <a:t>K</a:t>
            </a:r>
            <a:r>
              <a:rPr lang="en-GB" sz="2200" baseline="-25000">
                <a:latin typeface="Times" charset="0"/>
              </a:rPr>
              <a:t>Bpriv</a:t>
            </a:r>
            <a:r>
              <a:rPr lang="en-GB" sz="2200">
                <a:latin typeface="Times" charset="0"/>
              </a:rPr>
              <a:t>&gt;</a:t>
            </a:r>
          </a:p>
          <a:p>
            <a:pPr marL="457200" indent="-457200" eaLnBrk="0" hangingPunct="0">
              <a:spcBef>
                <a:spcPct val="30000"/>
              </a:spcBef>
              <a:buFont typeface="Times" charset="0"/>
              <a:buAutoNum type="arabicPeriod"/>
            </a:pPr>
            <a:r>
              <a:rPr lang="en-GB" sz="2200">
                <a:latin typeface="Times" charset="0"/>
              </a:rPr>
              <a:t>Alice obtains a certificate that was signed by a trusted authority stating Bob's public key K</a:t>
            </a:r>
            <a:r>
              <a:rPr lang="en-GB" sz="2200" baseline="-25000">
                <a:latin typeface="Times" charset="0"/>
              </a:rPr>
              <a:t>Bpub</a:t>
            </a:r>
            <a:endParaRPr lang="en-GB" sz="2200">
              <a:latin typeface="Times" charset="0"/>
            </a:endParaRPr>
          </a:p>
          <a:p>
            <a:pPr marL="457200" indent="-457200" eaLnBrk="0" hangingPunct="0">
              <a:spcBef>
                <a:spcPct val="30000"/>
              </a:spcBef>
              <a:buFont typeface="Times" charset="0"/>
              <a:buAutoNum type="arabicPeriod"/>
            </a:pPr>
            <a:r>
              <a:rPr lang="en-GB" sz="2200">
                <a:latin typeface="Times" charset="0"/>
              </a:rPr>
              <a:t>Alice creates a new shared key K</a:t>
            </a:r>
            <a:r>
              <a:rPr lang="en-GB" sz="2200" baseline="-25000">
                <a:latin typeface="Times" charset="0"/>
              </a:rPr>
              <a:t>AB</a:t>
            </a:r>
            <a:r>
              <a:rPr lang="en-GB" sz="2200">
                <a:latin typeface="Times" charset="0"/>
              </a:rPr>
              <a:t> , encrypts it using K</a:t>
            </a:r>
            <a:r>
              <a:rPr lang="en-GB" sz="2200" baseline="-25000">
                <a:latin typeface="Times" charset="0"/>
              </a:rPr>
              <a:t>Bpub</a:t>
            </a:r>
            <a:r>
              <a:rPr lang="en-GB" sz="2200">
                <a:latin typeface="Times" charset="0"/>
              </a:rPr>
              <a:t> using a public-key algorithm and sends the result to Bob.</a:t>
            </a:r>
            <a:endParaRPr lang="en-GB" sz="2200" baseline="-25000">
              <a:latin typeface="Times" charset="0"/>
            </a:endParaRPr>
          </a:p>
          <a:p>
            <a:pPr marL="457200" indent="-457200" eaLnBrk="0" hangingPunct="0">
              <a:spcBef>
                <a:spcPct val="30000"/>
              </a:spcBef>
            </a:pPr>
            <a:r>
              <a:rPr lang="en-GB" sz="2200">
                <a:latin typeface="Times" charset="0"/>
              </a:rPr>
              <a:t>3.	Bob uses the corresponding private key K</a:t>
            </a:r>
            <a:r>
              <a:rPr lang="en-GB" sz="2200" baseline="-25000">
                <a:latin typeface="Times" charset="0"/>
              </a:rPr>
              <a:t>Bpriv</a:t>
            </a:r>
            <a:r>
              <a:rPr lang="en-GB" sz="2200">
                <a:latin typeface="Times" charset="0"/>
              </a:rPr>
              <a:t> to decrypt it.</a:t>
            </a:r>
          </a:p>
          <a:p>
            <a:pPr marL="457200" indent="-457200" eaLnBrk="0" hangingPunct="0">
              <a:spcBef>
                <a:spcPct val="30000"/>
              </a:spcBef>
            </a:pPr>
            <a:r>
              <a:rPr lang="en-GB" sz="1800">
                <a:latin typeface="Times" charset="0"/>
              </a:rPr>
              <a:t>(If they want to be sure that the message hasn't been tampered with, Alice can add an agreed value to it and Bob can check it.)</a:t>
            </a:r>
          </a:p>
        </p:txBody>
      </p:sp>
      <p:sp>
        <p:nvSpPr>
          <p:cNvPr id="16387" name="Rectangle 3"/>
          <p:cNvSpPr>
            <a:spLocks noGrp="1" noChangeArrowheads="1"/>
          </p:cNvSpPr>
          <p:nvPr>
            <p:ph type="title"/>
          </p:nvPr>
        </p:nvSpPr>
        <p:spPr/>
        <p:txBody>
          <a:bodyPr/>
          <a:lstStyle/>
          <a:p>
            <a:r>
              <a:rPr lang="en-GB" sz="2800"/>
              <a:t>Scenario 3: </a:t>
            </a:r>
            <a:br>
              <a:rPr lang="en-GB" sz="2800"/>
            </a:br>
            <a:r>
              <a:rPr lang="en-GB" sz="2800"/>
              <a:t>Authenticated communication with public keys</a:t>
            </a:r>
          </a:p>
        </p:txBody>
      </p:sp>
      <p:sp>
        <p:nvSpPr>
          <p:cNvPr id="363525" name="Rectangle 5"/>
          <p:cNvSpPr>
            <a:spLocks noChangeArrowheads="1"/>
          </p:cNvSpPr>
          <p:nvPr/>
        </p:nvSpPr>
        <p:spPr bwMode="auto">
          <a:xfrm>
            <a:off x="10383838" y="6494463"/>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400">
                <a:latin typeface="Times" charset="0"/>
              </a:rPr>
              <a:t>*</a:t>
            </a:r>
          </a:p>
        </p:txBody>
      </p:sp>
    </p:spTree>
    <p:extLst>
      <p:ext uri="{BB962C8B-B14F-4D97-AF65-F5344CB8AC3E}">
        <p14:creationId xmlns:p14="http://schemas.microsoft.com/office/powerpoint/2010/main" val="32182938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63525"/>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5"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fontScale="85000" lnSpcReduction="10000"/>
          </a:bodyPr>
          <a:lstStyle/>
          <a:p>
            <a:endParaRPr lang="en-US" sz="3200" dirty="0"/>
          </a:p>
          <a:p>
            <a:r>
              <a:rPr lang="en-US" sz="3200" dirty="0"/>
              <a:t>Public keys are published on the web and freely distributed as part of encryption handshaking at the beginning of secure communications.</a:t>
            </a:r>
          </a:p>
          <a:p>
            <a:endParaRPr lang="en-US" sz="3200" dirty="0"/>
          </a:p>
          <a:p>
            <a:r>
              <a:rPr lang="en-US" sz="3200" dirty="0"/>
              <a:t>The matching private key is kept secret by the stakeholder</a:t>
            </a:r>
          </a:p>
          <a:p>
            <a:endParaRPr lang="en-US" sz="3200" dirty="0"/>
          </a:p>
          <a:p>
            <a:r>
              <a:rPr lang="en-US" sz="3200" dirty="0"/>
              <a:t>If </a:t>
            </a:r>
            <a:r>
              <a:rPr lang="en-US" sz="3200" i="1" dirty="0"/>
              <a:t>Alice </a:t>
            </a:r>
            <a:r>
              <a:rPr lang="en-US" sz="3200" dirty="0"/>
              <a:t>wants to </a:t>
            </a:r>
            <a:r>
              <a:rPr lang="en-US" sz="3200" b="1" i="1" dirty="0"/>
              <a:t>send a secret message</a:t>
            </a:r>
            <a:r>
              <a:rPr lang="en-US" sz="3200" dirty="0"/>
              <a:t> to </a:t>
            </a:r>
            <a:r>
              <a:rPr lang="en-US" sz="3200" i="1" dirty="0"/>
              <a:t>Bob</a:t>
            </a:r>
            <a:r>
              <a:rPr lang="en-US" sz="3200" dirty="0"/>
              <a:t> she encrypts it using his </a:t>
            </a:r>
            <a:r>
              <a:rPr lang="en-US" sz="3200" b="1" i="1" dirty="0"/>
              <a:t>public key</a:t>
            </a:r>
            <a:r>
              <a:rPr lang="en-US" sz="3200" dirty="0"/>
              <a:t>. </a:t>
            </a:r>
          </a:p>
          <a:p>
            <a:endParaRPr lang="en-US" sz="3200" dirty="0"/>
          </a:p>
          <a:p>
            <a:r>
              <a:rPr lang="en-US" sz="3200" dirty="0"/>
              <a:t>The message cannot be read until after it is decrypted using the secret key that only </a:t>
            </a:r>
            <a:r>
              <a:rPr lang="en-US" sz="3200" i="1" dirty="0"/>
              <a:t>Bob </a:t>
            </a:r>
            <a:r>
              <a:rPr lang="en-US" sz="3200" dirty="0"/>
              <a:t>knows—hence only </a:t>
            </a:r>
            <a:r>
              <a:rPr lang="en-US" sz="3200" i="1" dirty="0"/>
              <a:t>Bob </a:t>
            </a:r>
            <a:r>
              <a:rPr lang="en-US" sz="3200" dirty="0"/>
              <a:t>can read the message.</a:t>
            </a:r>
          </a:p>
          <a:p>
            <a:pPr>
              <a:defRPr/>
            </a:pPr>
            <a:endParaRPr lang="en-US" sz="3200" dirty="0"/>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r>
              <a:rPr lang="en-US" dirty="0"/>
              <a:t>Using public-key encryption</a:t>
            </a:r>
            <a:endParaRPr lang="en-US" dirty="0">
              <a:latin typeface="+mn-lt"/>
            </a:endParaRPr>
          </a:p>
        </p:txBody>
      </p:sp>
    </p:spTree>
    <p:extLst>
      <p:ext uri="{BB962C8B-B14F-4D97-AF65-F5344CB8AC3E}">
        <p14:creationId xmlns:p14="http://schemas.microsoft.com/office/powerpoint/2010/main" val="2730834339"/>
      </p:ext>
    </p:extLst>
  </p:cSld>
  <p:clrMapOvr>
    <a:masterClrMapping/>
  </p:clrMapOvr>
  <p:transition spd="slow"/>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2346325" y="1450976"/>
            <a:ext cx="7740650" cy="366713"/>
          </a:xfrm>
          <a:prstGeom prst="rect">
            <a:avLst/>
          </a:prstGeom>
          <a:solidFill>
            <a:srgbClr val="FFEEC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0" hangingPunct="0">
              <a:spcBef>
                <a:spcPct val="30000"/>
              </a:spcBef>
            </a:pPr>
            <a:endParaRPr lang="en-GB" sz="1800">
              <a:latin typeface="Times" charset="0"/>
            </a:endParaRPr>
          </a:p>
        </p:txBody>
      </p:sp>
      <p:sp>
        <p:nvSpPr>
          <p:cNvPr id="93187" name="Rectangle 3"/>
          <p:cNvSpPr>
            <a:spLocks noGrp="1" noChangeArrowheads="1"/>
          </p:cNvSpPr>
          <p:nvPr>
            <p:ph type="title" idx="4294967295"/>
          </p:nvPr>
        </p:nvSpPr>
        <p:spPr/>
        <p:txBody>
          <a:bodyPr/>
          <a:lstStyle/>
          <a:p>
            <a:r>
              <a:rPr lang="en-GB" sz="2800"/>
              <a:t>Scenario 3: </a:t>
            </a:r>
            <a:br>
              <a:rPr lang="en-GB" sz="2800"/>
            </a:br>
            <a:r>
              <a:rPr lang="en-GB" sz="2800"/>
              <a:t>Authenticated communication with public keys</a:t>
            </a:r>
          </a:p>
        </p:txBody>
      </p:sp>
      <p:sp>
        <p:nvSpPr>
          <p:cNvPr id="363524" name="Rectangle 4"/>
          <p:cNvSpPr>
            <a:spLocks noGrp="1" noChangeArrowheads="1"/>
          </p:cNvSpPr>
          <p:nvPr>
            <p:ph type="body" idx="4294967295"/>
          </p:nvPr>
        </p:nvSpPr>
        <p:spPr>
          <a:xfrm>
            <a:off x="1981200" y="4622801"/>
            <a:ext cx="8178800" cy="1730375"/>
          </a:xfrm>
        </p:spPr>
        <p:txBody>
          <a:bodyPr/>
          <a:lstStyle/>
          <a:p>
            <a:r>
              <a:rPr lang="en-GB" sz="2400"/>
              <a:t>Mallory might intercept Alice’s initial request to a key distribution service for Bob’s public-key certificate and send a response containing his own public key. He can then intercept all the subsequent messages.</a:t>
            </a:r>
          </a:p>
        </p:txBody>
      </p:sp>
      <p:sp>
        <p:nvSpPr>
          <p:cNvPr id="363525" name="Rectangle 5"/>
          <p:cNvSpPr>
            <a:spLocks noChangeArrowheads="1"/>
          </p:cNvSpPr>
          <p:nvPr/>
        </p:nvSpPr>
        <p:spPr bwMode="auto">
          <a:xfrm>
            <a:off x="10383838" y="6494463"/>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400">
                <a:latin typeface="Times" charset="0"/>
              </a:rPr>
              <a:t>*</a:t>
            </a:r>
          </a:p>
        </p:txBody>
      </p:sp>
    </p:spTree>
    <p:extLst>
      <p:ext uri="{BB962C8B-B14F-4D97-AF65-F5344CB8AC3E}">
        <p14:creationId xmlns:p14="http://schemas.microsoft.com/office/powerpoint/2010/main" val="13250536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3524">
                                            <p:txEl>
                                              <p:pRg st="0" end="0"/>
                                            </p:txEl>
                                          </p:spTgt>
                                        </p:tgtEl>
                                        <p:attrNameLst>
                                          <p:attrName>style.visibility</p:attrName>
                                        </p:attrNameLst>
                                      </p:cBhvr>
                                      <p:to>
                                        <p:strVal val="visible"/>
                                      </p:to>
                                    </p:set>
                                    <p:anim calcmode="lin" valueType="num">
                                      <p:cBhvr additive="base">
                                        <p:cTn id="7" dur="500" fill="hold"/>
                                        <p:tgtEl>
                                          <p:spTgt spid="3635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3524">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363525"/>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3"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4" grpId="0" build="p" autoUpdateAnimBg="0"/>
      <p:bldP spid="363525"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lnSpcReduction="10000"/>
          </a:bodyPr>
          <a:lstStyle/>
          <a:p>
            <a:r>
              <a:rPr lang="en-US" sz="2800" dirty="0"/>
              <a:t>If </a:t>
            </a:r>
            <a:r>
              <a:rPr lang="en-US" sz="2800" i="1" dirty="0"/>
              <a:t>Alice </a:t>
            </a:r>
            <a:r>
              <a:rPr lang="en-US" sz="2800" dirty="0"/>
              <a:t>wants a </a:t>
            </a:r>
            <a:r>
              <a:rPr lang="en-US" sz="2800" b="1" i="1" dirty="0"/>
              <a:t>signed </a:t>
            </a:r>
            <a:r>
              <a:rPr lang="en-US" sz="2800" dirty="0"/>
              <a:t>copy of a message from </a:t>
            </a:r>
            <a:r>
              <a:rPr lang="en-US" sz="2800" i="1" dirty="0"/>
              <a:t>Bob </a:t>
            </a:r>
            <a:r>
              <a:rPr lang="en-US" sz="2800" dirty="0"/>
              <a:t>she can request that he encrypt the message using his </a:t>
            </a:r>
            <a:r>
              <a:rPr lang="en-US" sz="2800" b="1" i="1" dirty="0"/>
              <a:t>secret key.</a:t>
            </a:r>
          </a:p>
          <a:p>
            <a:r>
              <a:rPr lang="en-US" sz="2800" b="1" i="1" dirty="0"/>
              <a:t> </a:t>
            </a:r>
          </a:p>
          <a:p>
            <a:r>
              <a:rPr lang="en-US" sz="2800" dirty="0"/>
              <a:t>Anyone can now read the message (including a court of law) using </a:t>
            </a:r>
            <a:r>
              <a:rPr lang="en-US" sz="2800" i="1" dirty="0"/>
              <a:t>Bob</a:t>
            </a:r>
            <a:r>
              <a:rPr lang="en-US" sz="2800" dirty="0"/>
              <a:t>’s public key. Assuming a valid publication of his public key, this identifies </a:t>
            </a:r>
            <a:r>
              <a:rPr lang="en-US" sz="2800" i="1" dirty="0"/>
              <a:t>Bob</a:t>
            </a:r>
            <a:r>
              <a:rPr lang="en-US" sz="2800" dirty="0"/>
              <a:t> as the author, and also prevents the forgery of messages from </a:t>
            </a:r>
            <a:r>
              <a:rPr lang="en-US" sz="2800" i="1" dirty="0"/>
              <a:t>Bob.</a:t>
            </a:r>
          </a:p>
          <a:p>
            <a:endParaRPr lang="en-US" sz="2800" dirty="0"/>
          </a:p>
          <a:p>
            <a:r>
              <a:rPr lang="en-US" sz="2800" dirty="0"/>
              <a:t>Singing depends on having a trusted source for posting of the bindings of pubic keys to stakeholders. Can we be sure that the public key belongs to Bob?</a:t>
            </a:r>
          </a:p>
          <a:p>
            <a:pPr>
              <a:defRPr/>
            </a:pPr>
            <a:endParaRPr lang="en-US" sz="2800" dirty="0"/>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r>
              <a:rPr lang="en-US" dirty="0">
                <a:latin typeface="+mn-lt"/>
              </a:rPr>
              <a:t>Using public-key signing</a:t>
            </a:r>
          </a:p>
        </p:txBody>
      </p:sp>
    </p:spTree>
    <p:extLst>
      <p:ext uri="{BB962C8B-B14F-4D97-AF65-F5344CB8AC3E}">
        <p14:creationId xmlns:p14="http://schemas.microsoft.com/office/powerpoint/2010/main" val="2460147615"/>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lnSpcReduction="10000"/>
          </a:bodyPr>
          <a:lstStyle/>
          <a:p>
            <a:r>
              <a:rPr lang="en-US" sz="3200" i="1" dirty="0"/>
              <a:t>Bob’</a:t>
            </a:r>
            <a:r>
              <a:rPr lang="en-US" sz="3200" dirty="0"/>
              <a:t>s signature is only as good as the site where his public key is posted or stored.</a:t>
            </a:r>
          </a:p>
          <a:p>
            <a:endParaRPr lang="en-US" sz="3200" dirty="0"/>
          </a:p>
          <a:p>
            <a:r>
              <a:rPr lang="en-US" sz="3200" dirty="0"/>
              <a:t>Third party vendors (certification authorities) exist to guarantee the authenticity of public keys (to </a:t>
            </a:r>
            <a:r>
              <a:rPr lang="en-US" sz="3200" i="1" dirty="0"/>
              <a:t>certify</a:t>
            </a:r>
            <a:r>
              <a:rPr lang="en-US" sz="3200" dirty="0"/>
              <a:t> them).</a:t>
            </a:r>
          </a:p>
          <a:p>
            <a:endParaRPr lang="en-US" sz="3200" dirty="0"/>
          </a:p>
          <a:p>
            <a:r>
              <a:rPr lang="en-US" sz="3200" dirty="0"/>
              <a:t>Stakeholders pay for this service. The more robust the certificate (auditing, commercial trust level, etc.) the more expensive the certificate.</a:t>
            </a:r>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r>
              <a:rPr lang="en-US" dirty="0"/>
              <a:t>Third party registration</a:t>
            </a:r>
            <a:endParaRPr lang="en-US" dirty="0">
              <a:latin typeface="+mn-lt"/>
            </a:endParaRPr>
          </a:p>
        </p:txBody>
      </p:sp>
    </p:spTree>
    <p:extLst>
      <p:ext uri="{BB962C8B-B14F-4D97-AF65-F5344CB8AC3E}">
        <p14:creationId xmlns:p14="http://schemas.microsoft.com/office/powerpoint/2010/main" val="3006044875"/>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a:bodyPr>
          <a:lstStyle/>
          <a:p>
            <a:r>
              <a:rPr lang="en-US" sz="3200" dirty="0"/>
              <a:t>Main job is to be trusted</a:t>
            </a:r>
            <a:r>
              <a:rPr lang="en-US" sz="3200" i="1" dirty="0"/>
              <a:t> </a:t>
            </a:r>
            <a:r>
              <a:rPr lang="en-US" sz="3200" dirty="0"/>
              <a:t>to </a:t>
            </a:r>
            <a:r>
              <a:rPr lang="en-US" sz="3200" i="1" dirty="0"/>
              <a:t>link public keys to stakeholders.</a:t>
            </a:r>
          </a:p>
          <a:p>
            <a:endParaRPr lang="en-US" sz="3200" i="1" dirty="0"/>
          </a:p>
          <a:p>
            <a:r>
              <a:rPr lang="en-US" sz="3200" dirty="0"/>
              <a:t>Everyone must trust that…</a:t>
            </a:r>
          </a:p>
          <a:p>
            <a:endParaRPr lang="en-US" sz="3200" dirty="0"/>
          </a:p>
          <a:p>
            <a:pPr lvl="1"/>
            <a:r>
              <a:rPr lang="en-US" sz="2800" b="1" i="1" dirty="0"/>
              <a:t>The public key for the certification site is real</a:t>
            </a:r>
          </a:p>
          <a:p>
            <a:pPr lvl="1"/>
            <a:endParaRPr lang="en-US" sz="2800" dirty="0"/>
          </a:p>
          <a:p>
            <a:pPr lvl="1"/>
            <a:r>
              <a:rPr lang="en-US" sz="2800" b="1" i="1" dirty="0"/>
              <a:t>The secret key for the site has not leaked</a:t>
            </a:r>
            <a:r>
              <a:rPr lang="en-US" sz="2800" dirty="0"/>
              <a:t>.</a:t>
            </a:r>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r>
              <a:rPr lang="en-US" dirty="0"/>
              <a:t>Certification sites</a:t>
            </a:r>
            <a:endParaRPr lang="en-US" dirty="0">
              <a:latin typeface="+mn-lt"/>
            </a:endParaRPr>
          </a:p>
        </p:txBody>
      </p:sp>
    </p:spTree>
    <p:extLst>
      <p:ext uri="{BB962C8B-B14F-4D97-AF65-F5344CB8AC3E}">
        <p14:creationId xmlns:p14="http://schemas.microsoft.com/office/powerpoint/2010/main" val="2475822323"/>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eaLnBrk="1" hangingPunct="1"/>
            <a:r>
              <a:rPr lang="en-US" sz="1400" dirty="0"/>
              <a:t>Copyright 2020 Clark Elliott</a:t>
            </a:r>
          </a:p>
        </p:txBody>
      </p:sp>
      <p:sp>
        <p:nvSpPr>
          <p:cNvPr id="25603" name="Rectangle 2"/>
          <p:cNvSpPr>
            <a:spLocks noGrp="1" noChangeArrowheads="1"/>
          </p:cNvSpPr>
          <p:nvPr>
            <p:ph type="title" idx="4294967295"/>
          </p:nvPr>
        </p:nvSpPr>
        <p:spPr>
          <a:xfrm>
            <a:off x="602673" y="208930"/>
            <a:ext cx="10972800" cy="1143000"/>
          </a:xfrm>
        </p:spPr>
        <p:txBody>
          <a:bodyPr>
            <a:normAutofit fontScale="90000"/>
          </a:bodyPr>
          <a:lstStyle/>
          <a:p>
            <a:pPr algn="ctr"/>
            <a:r>
              <a:rPr lang="en-US" sz="3600" dirty="0"/>
              <a:t>Publish bindings of stakeholders</a:t>
            </a:r>
            <a:br>
              <a:rPr lang="en-US" sz="3600" dirty="0"/>
            </a:br>
            <a:r>
              <a:rPr lang="en-US" sz="3600" dirty="0"/>
              <a:t>to their public keys</a:t>
            </a:r>
            <a:endParaRPr lang="en-US" sz="3600" dirty="0">
              <a:solidFill>
                <a:srgbClr val="FF0066"/>
              </a:solidFill>
            </a:endParaRPr>
          </a:p>
        </p:txBody>
      </p:sp>
      <p:sp>
        <p:nvSpPr>
          <p:cNvPr id="25604" name="Rectangle 3"/>
          <p:cNvSpPr>
            <a:spLocks noGrp="1" noChangeArrowheads="1"/>
          </p:cNvSpPr>
          <p:nvPr>
            <p:ph type="body" idx="4294967295"/>
          </p:nvPr>
        </p:nvSpPr>
        <p:spPr/>
        <p:txBody>
          <a:bodyPr>
            <a:normAutofit/>
          </a:bodyPr>
          <a:lstStyle/>
          <a:p>
            <a:r>
              <a:rPr lang="en-US" dirty="0"/>
              <a:t>I am Certificate Authority 55 and I declare the following:</a:t>
            </a:r>
          </a:p>
          <a:p>
            <a:endParaRPr lang="en-US" dirty="0"/>
          </a:p>
          <a:p>
            <a:endParaRPr lang="en-US" dirty="0"/>
          </a:p>
          <a:p>
            <a:endParaRPr lang="en-US" dirty="0"/>
          </a:p>
          <a:p>
            <a:endParaRPr lang="en-US" dirty="0"/>
          </a:p>
          <a:p>
            <a:endParaRPr lang="en-US" dirty="0"/>
          </a:p>
          <a:p>
            <a:r>
              <a:rPr lang="en-US" dirty="0"/>
              <a:t>Here is the </a:t>
            </a:r>
            <a:r>
              <a:rPr lang="en-US" i="1" dirty="0"/>
              <a:t>signed</a:t>
            </a:r>
            <a:r>
              <a:rPr lang="en-US" dirty="0"/>
              <a:t> version of the above table: &lt;////&gt;</a:t>
            </a:r>
          </a:p>
          <a:p>
            <a:endParaRPr lang="en-US" dirty="0"/>
          </a:p>
          <a:p>
            <a:r>
              <a:rPr lang="en-US" dirty="0"/>
              <a:t>Use my public key to decrypt it!</a:t>
            </a:r>
          </a:p>
          <a:p>
            <a:pPr marL="0" indent="0">
              <a:buNone/>
            </a:pPr>
            <a:endParaRPr lang="en-US" dirty="0"/>
          </a:p>
        </p:txBody>
      </p:sp>
      <p:pic>
        <p:nvPicPr>
          <p:cNvPr id="102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2427877"/>
            <a:ext cx="10058400" cy="2002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9977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a:bodyPr>
          <a:lstStyle/>
          <a:p>
            <a:pPr>
              <a:defRPr/>
            </a:pPr>
            <a:endParaRPr lang="en-US" sz="3200" dirty="0"/>
          </a:p>
          <a:p>
            <a:pPr>
              <a:defRPr/>
            </a:pPr>
            <a:r>
              <a:rPr lang="en-US" sz="2800" dirty="0"/>
              <a:t>Applying the public key to decrypt the </a:t>
            </a:r>
            <a:r>
              <a:rPr lang="en-US" sz="2800" i="1" dirty="0"/>
              <a:t>signed</a:t>
            </a:r>
            <a:r>
              <a:rPr lang="en-US" sz="2800" dirty="0"/>
              <a:t> stakeholders-to-public-keys document produces the same document as the one posted on the web.</a:t>
            </a:r>
          </a:p>
          <a:p>
            <a:pPr>
              <a:defRPr/>
            </a:pPr>
            <a:endParaRPr lang="en-US" sz="2800" dirty="0"/>
          </a:p>
          <a:p>
            <a:pPr>
              <a:defRPr/>
            </a:pPr>
            <a:r>
              <a:rPr lang="en-US" sz="2800" dirty="0"/>
              <a:t>So what do we know?</a:t>
            </a:r>
          </a:p>
          <a:p>
            <a:pPr>
              <a:defRPr/>
            </a:pPr>
            <a:endParaRPr lang="en-US" sz="2800" dirty="0"/>
          </a:p>
          <a:p>
            <a:pPr>
              <a:defRPr/>
            </a:pPr>
            <a:r>
              <a:rPr lang="en-US" sz="2800" dirty="0"/>
              <a:t>What do we have to trust?</a:t>
            </a:r>
          </a:p>
        </p:txBody>
      </p:sp>
      <p:sp>
        <p:nvSpPr>
          <p:cNvPr id="477186" name="Rectangle 2"/>
          <p:cNvSpPr>
            <a:spLocks noGrp="1" noChangeArrowheads="1"/>
          </p:cNvSpPr>
          <p:nvPr>
            <p:ph type="title"/>
          </p:nvPr>
        </p:nvSpPr>
        <p:spPr>
          <a:xfrm>
            <a:off x="609600" y="381000"/>
            <a:ext cx="10972800" cy="914400"/>
          </a:xfrm>
        </p:spPr>
        <p:txBody>
          <a:bodyPr>
            <a:normAutofit fontScale="90000"/>
          </a:bodyPr>
          <a:lstStyle/>
          <a:p>
            <a:pPr algn="ctr">
              <a:defRPr/>
            </a:pPr>
            <a:r>
              <a:rPr lang="en-US" dirty="0">
                <a:latin typeface="+mn-lt"/>
              </a:rPr>
              <a:t>Publish bindings of stakeholders</a:t>
            </a:r>
            <a:br>
              <a:rPr lang="en-US" dirty="0">
                <a:latin typeface="+mn-lt"/>
              </a:rPr>
            </a:br>
            <a:r>
              <a:rPr lang="en-US" dirty="0">
                <a:latin typeface="+mn-lt"/>
              </a:rPr>
              <a:t>to their public keys</a:t>
            </a:r>
          </a:p>
        </p:txBody>
      </p:sp>
    </p:spTree>
    <p:extLst>
      <p:ext uri="{BB962C8B-B14F-4D97-AF65-F5344CB8AC3E}">
        <p14:creationId xmlns:p14="http://schemas.microsoft.com/office/powerpoint/2010/main" val="413139330"/>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a:bodyPr>
          <a:lstStyle/>
          <a:p>
            <a:pPr>
              <a:defRPr/>
            </a:pPr>
            <a:r>
              <a:rPr lang="en-US" sz="3200" dirty="0"/>
              <a:t>First certification sites (e.g. Verisign) originally just </a:t>
            </a:r>
            <a:r>
              <a:rPr lang="en-US" sz="3200" i="1" dirty="0"/>
              <a:t>declared</a:t>
            </a:r>
            <a:r>
              <a:rPr lang="en-US" sz="3200" dirty="0"/>
              <a:t> that they were to be trusted, and everyone did—for a fee.</a:t>
            </a:r>
          </a:p>
          <a:p>
            <a:pPr>
              <a:defRPr/>
            </a:pPr>
            <a:endParaRPr lang="en-US" sz="3200" dirty="0"/>
          </a:p>
          <a:p>
            <a:pPr>
              <a:defRPr/>
            </a:pPr>
            <a:r>
              <a:rPr lang="en-US" sz="3200" dirty="0"/>
              <a:t>Once a certification authority is established this can be used to certify other sets of public key / stakeholder pairs in various ways…</a:t>
            </a:r>
          </a:p>
          <a:p>
            <a:pPr>
              <a:defRPr/>
            </a:pPr>
            <a:endParaRPr lang="en-US" sz="3200" dirty="0"/>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r>
              <a:rPr lang="en-US" dirty="0"/>
              <a:t>Certification</a:t>
            </a:r>
            <a:endParaRPr lang="en-US" dirty="0">
              <a:latin typeface="+mn-lt"/>
            </a:endParaRPr>
          </a:p>
        </p:txBody>
      </p:sp>
    </p:spTree>
    <p:extLst>
      <p:ext uri="{BB962C8B-B14F-4D97-AF65-F5344CB8AC3E}">
        <p14:creationId xmlns:p14="http://schemas.microsoft.com/office/powerpoint/2010/main" val="1774953030"/>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lnSpcReduction="10000"/>
          </a:bodyPr>
          <a:lstStyle/>
          <a:p>
            <a:pPr>
              <a:defRPr/>
            </a:pPr>
            <a:r>
              <a:rPr lang="en-US" sz="3200" dirty="0"/>
              <a:t>Certify stakeholders—bind them to their public keys</a:t>
            </a:r>
          </a:p>
          <a:p>
            <a:pPr>
              <a:defRPr/>
            </a:pPr>
            <a:endParaRPr lang="en-US" sz="3200" dirty="0"/>
          </a:p>
          <a:p>
            <a:pPr>
              <a:defRPr/>
            </a:pPr>
            <a:r>
              <a:rPr lang="en-US" sz="3200" dirty="0"/>
              <a:t>Certify other partial certificate authorities to also bind stakeholders</a:t>
            </a:r>
          </a:p>
          <a:p>
            <a:pPr>
              <a:defRPr/>
            </a:pPr>
            <a:endParaRPr lang="en-US" sz="3200" dirty="0"/>
          </a:p>
          <a:p>
            <a:pPr>
              <a:defRPr/>
            </a:pPr>
            <a:r>
              <a:rPr lang="en-US" sz="3200" dirty="0"/>
              <a:t>Certify other full certificate authorities to certify other (child) certificate authorities</a:t>
            </a:r>
          </a:p>
          <a:p>
            <a:pPr>
              <a:defRPr/>
            </a:pPr>
            <a:endParaRPr lang="en-US" sz="3200" dirty="0"/>
          </a:p>
          <a:p>
            <a:pPr>
              <a:defRPr/>
            </a:pPr>
            <a:r>
              <a:rPr lang="en-US" sz="3200" dirty="0"/>
              <a:t>Ad hoc certification for specific transactions</a:t>
            </a:r>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endParaRPr lang="en-US" dirty="0">
              <a:latin typeface="+mn-lt"/>
            </a:endParaRPr>
          </a:p>
        </p:txBody>
      </p:sp>
    </p:spTree>
    <p:extLst>
      <p:ext uri="{BB962C8B-B14F-4D97-AF65-F5344CB8AC3E}">
        <p14:creationId xmlns:p14="http://schemas.microsoft.com/office/powerpoint/2010/main" val="3765337646"/>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lnSpcReduction="10000"/>
          </a:bodyPr>
          <a:lstStyle/>
          <a:p>
            <a:pPr>
              <a:defRPr/>
            </a:pPr>
            <a:r>
              <a:rPr lang="en-US" sz="3200" dirty="0"/>
              <a:t>If the root certificate authority’s secret key has leaked, then all other authorities and stakeholders in the tree beneath it instantly and permanently become invalid.</a:t>
            </a:r>
          </a:p>
          <a:p>
            <a:pPr>
              <a:defRPr/>
            </a:pPr>
            <a:endParaRPr lang="en-US" sz="3200" dirty="0"/>
          </a:p>
          <a:p>
            <a:pPr>
              <a:defRPr/>
            </a:pPr>
            <a:r>
              <a:rPr lang="en-US" sz="3200" dirty="0"/>
              <a:t>So, those down in the tree check upwards, recursively for </a:t>
            </a:r>
            <a:r>
              <a:rPr lang="en-US" sz="3200" i="1" dirty="0"/>
              <a:t>certificate revocation lists </a:t>
            </a:r>
            <a:r>
              <a:rPr lang="en-US" sz="3200" dirty="0"/>
              <a:t>to see whether any authority over them has become invalid.</a:t>
            </a:r>
          </a:p>
          <a:p>
            <a:pPr>
              <a:defRPr/>
            </a:pPr>
            <a:endParaRPr lang="en-US" sz="3200" dirty="0"/>
          </a:p>
          <a:p>
            <a:pPr>
              <a:defRPr/>
            </a:pPr>
            <a:r>
              <a:rPr lang="en-US" sz="3200" dirty="0"/>
              <a:t>All transactions after the suspected leak date are suspect.</a:t>
            </a:r>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endParaRPr lang="en-US" dirty="0">
              <a:latin typeface="+mn-lt"/>
            </a:endParaRPr>
          </a:p>
        </p:txBody>
      </p:sp>
    </p:spTree>
    <p:extLst>
      <p:ext uri="{BB962C8B-B14F-4D97-AF65-F5344CB8AC3E}">
        <p14:creationId xmlns:p14="http://schemas.microsoft.com/office/powerpoint/2010/main" val="1954336823"/>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sz="3200"/>
              <a:t>Figure 7.1</a:t>
            </a:r>
            <a:br>
              <a:rPr lang="en-GB" sz="3200"/>
            </a:br>
            <a:r>
              <a:rPr lang="en-GB" sz="3200"/>
              <a:t>Familiar names for the protagonists in security protocols</a:t>
            </a:r>
          </a:p>
        </p:txBody>
      </p:sp>
      <p:grpSp>
        <p:nvGrpSpPr>
          <p:cNvPr id="5123" name="Group 3"/>
          <p:cNvGrpSpPr>
            <a:grpSpLocks/>
          </p:cNvGrpSpPr>
          <p:nvPr/>
        </p:nvGrpSpPr>
        <p:grpSpPr bwMode="auto">
          <a:xfrm>
            <a:off x="3503613" y="2270125"/>
            <a:ext cx="5334000" cy="2584450"/>
            <a:chOff x="655" y="1430"/>
            <a:chExt cx="3640" cy="1628"/>
          </a:xfrm>
        </p:grpSpPr>
        <p:sp>
          <p:nvSpPr>
            <p:cNvPr id="5124" name="Rectangle 4"/>
            <p:cNvSpPr>
              <a:spLocks noChangeArrowheads="1"/>
            </p:cNvSpPr>
            <p:nvPr/>
          </p:nvSpPr>
          <p:spPr bwMode="auto">
            <a:xfrm>
              <a:off x="676" y="1521"/>
              <a:ext cx="34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charset="0"/>
                </a:rPr>
                <a:t>Alice</a:t>
              </a:r>
              <a:endParaRPr lang="en-GB" sz="2400">
                <a:latin typeface="Times" charset="0"/>
              </a:endParaRPr>
            </a:p>
          </p:txBody>
        </p:sp>
        <p:sp>
          <p:nvSpPr>
            <p:cNvPr id="5125" name="Rectangle 5"/>
            <p:cNvSpPr>
              <a:spLocks noChangeArrowheads="1"/>
            </p:cNvSpPr>
            <p:nvPr/>
          </p:nvSpPr>
          <p:spPr bwMode="auto">
            <a:xfrm>
              <a:off x="1357" y="1521"/>
              <a:ext cx="100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charset="0"/>
                </a:rPr>
                <a:t>First participant</a:t>
              </a:r>
              <a:endParaRPr lang="en-GB" sz="2400">
                <a:latin typeface="Times" charset="0"/>
              </a:endParaRPr>
            </a:p>
          </p:txBody>
        </p:sp>
        <p:sp>
          <p:nvSpPr>
            <p:cNvPr id="5126" name="Line 6"/>
            <p:cNvSpPr>
              <a:spLocks noChangeShapeType="1"/>
            </p:cNvSpPr>
            <p:nvPr/>
          </p:nvSpPr>
          <p:spPr bwMode="auto">
            <a:xfrm>
              <a:off x="655" y="1430"/>
              <a:ext cx="667"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7" name="Line 7"/>
            <p:cNvSpPr>
              <a:spLocks noChangeShapeType="1"/>
            </p:cNvSpPr>
            <p:nvPr/>
          </p:nvSpPr>
          <p:spPr bwMode="auto">
            <a:xfrm>
              <a:off x="1336" y="1430"/>
              <a:ext cx="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8" name="Rectangle 8"/>
            <p:cNvSpPr>
              <a:spLocks noChangeArrowheads="1"/>
            </p:cNvSpPr>
            <p:nvPr/>
          </p:nvSpPr>
          <p:spPr bwMode="auto">
            <a:xfrm>
              <a:off x="1336" y="1444"/>
              <a:ext cx="15" cy="2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9" name="Rectangle 9"/>
            <p:cNvSpPr>
              <a:spLocks noChangeArrowheads="1"/>
            </p:cNvSpPr>
            <p:nvPr/>
          </p:nvSpPr>
          <p:spPr bwMode="auto">
            <a:xfrm>
              <a:off x="676" y="1748"/>
              <a:ext cx="26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charset="0"/>
                </a:rPr>
                <a:t>Bob</a:t>
              </a:r>
              <a:endParaRPr lang="en-GB" sz="2400">
                <a:latin typeface="Times" charset="0"/>
              </a:endParaRPr>
            </a:p>
          </p:txBody>
        </p:sp>
        <p:sp>
          <p:nvSpPr>
            <p:cNvPr id="5130" name="Rectangle 10"/>
            <p:cNvSpPr>
              <a:spLocks noChangeArrowheads="1"/>
            </p:cNvSpPr>
            <p:nvPr/>
          </p:nvSpPr>
          <p:spPr bwMode="auto">
            <a:xfrm>
              <a:off x="1357" y="1748"/>
              <a:ext cx="117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charset="0"/>
                </a:rPr>
                <a:t>Second participant</a:t>
              </a:r>
              <a:endParaRPr lang="en-GB" sz="2400">
                <a:latin typeface="Times" charset="0"/>
              </a:endParaRPr>
            </a:p>
          </p:txBody>
        </p:sp>
        <p:sp>
          <p:nvSpPr>
            <p:cNvPr id="5131" name="Rectangle 11"/>
            <p:cNvSpPr>
              <a:spLocks noChangeArrowheads="1"/>
            </p:cNvSpPr>
            <p:nvPr/>
          </p:nvSpPr>
          <p:spPr bwMode="auto">
            <a:xfrm>
              <a:off x="1336" y="1671"/>
              <a:ext cx="15" cy="2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2" name="Rectangle 12"/>
            <p:cNvSpPr>
              <a:spLocks noChangeArrowheads="1"/>
            </p:cNvSpPr>
            <p:nvPr/>
          </p:nvSpPr>
          <p:spPr bwMode="auto">
            <a:xfrm>
              <a:off x="676" y="1975"/>
              <a:ext cx="35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charset="0"/>
                </a:rPr>
                <a:t>Carol</a:t>
              </a:r>
              <a:endParaRPr lang="en-GB" sz="2400">
                <a:latin typeface="Times" charset="0"/>
              </a:endParaRPr>
            </a:p>
          </p:txBody>
        </p:sp>
        <p:sp>
          <p:nvSpPr>
            <p:cNvPr id="5133" name="Rectangle 13"/>
            <p:cNvSpPr>
              <a:spLocks noChangeArrowheads="1"/>
            </p:cNvSpPr>
            <p:nvPr/>
          </p:nvSpPr>
          <p:spPr bwMode="auto">
            <a:xfrm>
              <a:off x="1357" y="1975"/>
              <a:ext cx="28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charset="0"/>
                </a:rPr>
                <a:t>Participant in three- and four-party protocols</a:t>
              </a:r>
              <a:endParaRPr lang="en-GB" sz="2400">
                <a:latin typeface="Times" charset="0"/>
              </a:endParaRPr>
            </a:p>
          </p:txBody>
        </p:sp>
        <p:sp>
          <p:nvSpPr>
            <p:cNvPr id="5134" name="Rectangle 14"/>
            <p:cNvSpPr>
              <a:spLocks noChangeArrowheads="1"/>
            </p:cNvSpPr>
            <p:nvPr/>
          </p:nvSpPr>
          <p:spPr bwMode="auto">
            <a:xfrm>
              <a:off x="1336" y="1898"/>
              <a:ext cx="15" cy="2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5" name="Rectangle 15"/>
            <p:cNvSpPr>
              <a:spLocks noChangeArrowheads="1"/>
            </p:cNvSpPr>
            <p:nvPr/>
          </p:nvSpPr>
          <p:spPr bwMode="auto">
            <a:xfrm>
              <a:off x="676" y="2202"/>
              <a:ext cx="3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charset="0"/>
                </a:rPr>
                <a:t>Dave</a:t>
              </a:r>
              <a:endParaRPr lang="en-GB" sz="2400">
                <a:latin typeface="Times" charset="0"/>
              </a:endParaRPr>
            </a:p>
          </p:txBody>
        </p:sp>
        <p:sp>
          <p:nvSpPr>
            <p:cNvPr id="5136" name="Rectangle 16"/>
            <p:cNvSpPr>
              <a:spLocks noChangeArrowheads="1"/>
            </p:cNvSpPr>
            <p:nvPr/>
          </p:nvSpPr>
          <p:spPr bwMode="auto">
            <a:xfrm>
              <a:off x="1357" y="2202"/>
              <a:ext cx="2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charset="0"/>
                </a:rPr>
                <a:t>Participant in four-party protocols</a:t>
              </a:r>
              <a:endParaRPr lang="en-GB" sz="2400">
                <a:latin typeface="Times" charset="0"/>
              </a:endParaRPr>
            </a:p>
          </p:txBody>
        </p:sp>
        <p:sp>
          <p:nvSpPr>
            <p:cNvPr id="5137" name="Rectangle 17"/>
            <p:cNvSpPr>
              <a:spLocks noChangeArrowheads="1"/>
            </p:cNvSpPr>
            <p:nvPr/>
          </p:nvSpPr>
          <p:spPr bwMode="auto">
            <a:xfrm>
              <a:off x="1336" y="2125"/>
              <a:ext cx="15" cy="2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8" name="Rectangle 18"/>
            <p:cNvSpPr>
              <a:spLocks noChangeArrowheads="1"/>
            </p:cNvSpPr>
            <p:nvPr/>
          </p:nvSpPr>
          <p:spPr bwMode="auto">
            <a:xfrm>
              <a:off x="676" y="2429"/>
              <a:ext cx="2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charset="0"/>
                </a:rPr>
                <a:t>Eve</a:t>
              </a:r>
              <a:endParaRPr lang="en-GB" sz="2400">
                <a:latin typeface="Times" charset="0"/>
              </a:endParaRPr>
            </a:p>
          </p:txBody>
        </p:sp>
        <p:sp>
          <p:nvSpPr>
            <p:cNvPr id="5139" name="Rectangle 19"/>
            <p:cNvSpPr>
              <a:spLocks noChangeArrowheads="1"/>
            </p:cNvSpPr>
            <p:nvPr/>
          </p:nvSpPr>
          <p:spPr bwMode="auto">
            <a:xfrm>
              <a:off x="1357" y="2429"/>
              <a:ext cx="86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charset="0"/>
                </a:rPr>
                <a:t>Eavesdropper</a:t>
              </a:r>
              <a:endParaRPr lang="en-GB" sz="2400">
                <a:latin typeface="Times" charset="0"/>
              </a:endParaRPr>
            </a:p>
          </p:txBody>
        </p:sp>
        <p:sp>
          <p:nvSpPr>
            <p:cNvPr id="5140" name="Rectangle 20"/>
            <p:cNvSpPr>
              <a:spLocks noChangeArrowheads="1"/>
            </p:cNvSpPr>
            <p:nvPr/>
          </p:nvSpPr>
          <p:spPr bwMode="auto">
            <a:xfrm>
              <a:off x="1336" y="2352"/>
              <a:ext cx="15" cy="2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1" name="Rectangle 21"/>
            <p:cNvSpPr>
              <a:spLocks noChangeArrowheads="1"/>
            </p:cNvSpPr>
            <p:nvPr/>
          </p:nvSpPr>
          <p:spPr bwMode="auto">
            <a:xfrm>
              <a:off x="676" y="2656"/>
              <a:ext cx="50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charset="0"/>
                </a:rPr>
                <a:t>Mallory</a:t>
              </a:r>
              <a:endParaRPr lang="en-GB" sz="2400">
                <a:latin typeface="Times" charset="0"/>
              </a:endParaRPr>
            </a:p>
          </p:txBody>
        </p:sp>
        <p:sp>
          <p:nvSpPr>
            <p:cNvPr id="5142" name="Rectangle 22"/>
            <p:cNvSpPr>
              <a:spLocks noChangeArrowheads="1"/>
            </p:cNvSpPr>
            <p:nvPr/>
          </p:nvSpPr>
          <p:spPr bwMode="auto">
            <a:xfrm>
              <a:off x="1357" y="2656"/>
              <a:ext cx="116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charset="0"/>
                </a:rPr>
                <a:t>Malicious attacker</a:t>
              </a:r>
              <a:endParaRPr lang="en-GB" sz="2400">
                <a:latin typeface="Times" charset="0"/>
              </a:endParaRPr>
            </a:p>
          </p:txBody>
        </p:sp>
        <p:sp>
          <p:nvSpPr>
            <p:cNvPr id="5143" name="Rectangle 23"/>
            <p:cNvSpPr>
              <a:spLocks noChangeArrowheads="1"/>
            </p:cNvSpPr>
            <p:nvPr/>
          </p:nvSpPr>
          <p:spPr bwMode="auto">
            <a:xfrm>
              <a:off x="1336" y="2579"/>
              <a:ext cx="15" cy="2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4" name="Rectangle 24"/>
            <p:cNvSpPr>
              <a:spLocks noChangeArrowheads="1"/>
            </p:cNvSpPr>
            <p:nvPr/>
          </p:nvSpPr>
          <p:spPr bwMode="auto">
            <a:xfrm>
              <a:off x="676" y="2883"/>
              <a:ext cx="28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charset="0"/>
                </a:rPr>
                <a:t>Sara</a:t>
              </a:r>
              <a:endParaRPr lang="en-GB" sz="2400">
                <a:latin typeface="Times" charset="0"/>
              </a:endParaRPr>
            </a:p>
          </p:txBody>
        </p:sp>
        <p:sp>
          <p:nvSpPr>
            <p:cNvPr id="5145" name="Rectangle 25"/>
            <p:cNvSpPr>
              <a:spLocks noChangeArrowheads="1"/>
            </p:cNvSpPr>
            <p:nvPr/>
          </p:nvSpPr>
          <p:spPr bwMode="auto">
            <a:xfrm>
              <a:off x="1357" y="2883"/>
              <a:ext cx="52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charset="0"/>
                </a:rPr>
                <a:t>A server</a:t>
              </a:r>
              <a:endParaRPr lang="en-GB" sz="2400">
                <a:latin typeface="Times" charset="0"/>
              </a:endParaRPr>
            </a:p>
          </p:txBody>
        </p:sp>
        <p:sp>
          <p:nvSpPr>
            <p:cNvPr id="5146" name="Line 26"/>
            <p:cNvSpPr>
              <a:spLocks noChangeShapeType="1"/>
            </p:cNvSpPr>
            <p:nvPr/>
          </p:nvSpPr>
          <p:spPr bwMode="auto">
            <a:xfrm>
              <a:off x="655" y="3057"/>
              <a:ext cx="667"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7" name="Rectangle 27"/>
            <p:cNvSpPr>
              <a:spLocks noChangeArrowheads="1"/>
            </p:cNvSpPr>
            <p:nvPr/>
          </p:nvSpPr>
          <p:spPr bwMode="auto">
            <a:xfrm>
              <a:off x="1336" y="2806"/>
              <a:ext cx="15" cy="2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8" name="Line 28"/>
            <p:cNvSpPr>
              <a:spLocks noChangeShapeType="1"/>
            </p:cNvSpPr>
            <p:nvPr/>
          </p:nvSpPr>
          <p:spPr bwMode="auto">
            <a:xfrm>
              <a:off x="1336" y="3057"/>
              <a:ext cx="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149" name="Group 29"/>
            <p:cNvGrpSpPr>
              <a:grpSpLocks/>
            </p:cNvGrpSpPr>
            <p:nvPr/>
          </p:nvGrpSpPr>
          <p:grpSpPr bwMode="auto">
            <a:xfrm>
              <a:off x="1351" y="1430"/>
              <a:ext cx="2944" cy="1628"/>
              <a:chOff x="1351" y="1430"/>
              <a:chExt cx="4228" cy="1628"/>
            </a:xfrm>
          </p:grpSpPr>
          <p:sp>
            <p:nvSpPr>
              <p:cNvPr id="5150" name="Line 30"/>
              <p:cNvSpPr>
                <a:spLocks noChangeShapeType="1"/>
              </p:cNvSpPr>
              <p:nvPr/>
            </p:nvSpPr>
            <p:spPr bwMode="auto">
              <a:xfrm>
                <a:off x="1351" y="1430"/>
                <a:ext cx="4228"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1" name="Line 31"/>
              <p:cNvSpPr>
                <a:spLocks noChangeShapeType="1"/>
              </p:cNvSpPr>
              <p:nvPr/>
            </p:nvSpPr>
            <p:spPr bwMode="auto">
              <a:xfrm>
                <a:off x="1351" y="3057"/>
                <a:ext cx="4228"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3344408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fontScale="85000" lnSpcReduction="10000"/>
          </a:bodyPr>
          <a:lstStyle/>
          <a:p>
            <a:r>
              <a:rPr lang="en-US" sz="3200" i="1" dirty="0"/>
              <a:t>Any</a:t>
            </a:r>
            <a:r>
              <a:rPr lang="en-US" sz="3200" dirty="0"/>
              <a:t> ad hoc trusted third party </a:t>
            </a:r>
            <a:r>
              <a:rPr lang="en-US" sz="3200" i="1" dirty="0"/>
              <a:t>C </a:t>
            </a:r>
            <a:r>
              <a:rPr lang="en-US" sz="3200" dirty="0"/>
              <a:t>can </a:t>
            </a:r>
            <a:r>
              <a:rPr lang="en-US" sz="3200" i="1" dirty="0"/>
              <a:t>sign </a:t>
            </a:r>
            <a:r>
              <a:rPr lang="en-US" sz="3200" dirty="0"/>
              <a:t>(with their secret key) a document matching parties </a:t>
            </a:r>
            <a:r>
              <a:rPr lang="en-US" sz="3200" i="1" dirty="0"/>
              <a:t>A </a:t>
            </a:r>
            <a:r>
              <a:rPr lang="en-US" sz="3200" dirty="0"/>
              <a:t>and </a:t>
            </a:r>
            <a:r>
              <a:rPr lang="en-US" sz="3200" i="1" dirty="0"/>
              <a:t>B </a:t>
            </a:r>
            <a:r>
              <a:rPr lang="en-US" sz="3200" dirty="0"/>
              <a:t>with their respective public keys.</a:t>
            </a:r>
          </a:p>
          <a:p>
            <a:endParaRPr lang="en-US" sz="3200" dirty="0"/>
          </a:p>
          <a:p>
            <a:r>
              <a:rPr lang="en-US" sz="3200" dirty="0"/>
              <a:t>This document can only be decrypted using </a:t>
            </a:r>
            <a:r>
              <a:rPr lang="en-US" sz="3200" i="1" dirty="0"/>
              <a:t> C</a:t>
            </a:r>
            <a:r>
              <a:rPr lang="en-US" sz="3200" dirty="0"/>
              <a:t>’s posted, trusted, public key, verifying it as authentic.</a:t>
            </a:r>
          </a:p>
          <a:p>
            <a:endParaRPr lang="en-US" sz="3200" dirty="0"/>
          </a:p>
          <a:p>
            <a:r>
              <a:rPr lang="en-US" sz="3200" dirty="0"/>
              <a:t>In this way, both </a:t>
            </a:r>
            <a:r>
              <a:rPr lang="en-US" sz="3200" i="1" dirty="0"/>
              <a:t>A </a:t>
            </a:r>
            <a:r>
              <a:rPr lang="en-US" sz="3200" dirty="0"/>
              <a:t>and </a:t>
            </a:r>
            <a:r>
              <a:rPr lang="en-US" sz="3200" i="1" dirty="0"/>
              <a:t>B </a:t>
            </a:r>
            <a:r>
              <a:rPr lang="en-US" sz="3200" dirty="0"/>
              <a:t> are also known to have attributable public keys for this particular transaction.</a:t>
            </a:r>
          </a:p>
          <a:p>
            <a:endParaRPr lang="en-US" sz="3200" dirty="0"/>
          </a:p>
          <a:p>
            <a:r>
              <a:rPr lang="en-US" sz="3200" dirty="0"/>
              <a:t>A and B can now secretly communicate and more importantly can electronically sign documents that cannot later be retracted.</a:t>
            </a:r>
          </a:p>
          <a:p>
            <a:pPr>
              <a:defRPr/>
            </a:pPr>
            <a:endParaRPr lang="en-US" sz="3200" dirty="0"/>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r>
              <a:rPr lang="en-US" dirty="0">
                <a:latin typeface="+mn-lt"/>
              </a:rPr>
              <a:t>Ad hoc certification</a:t>
            </a:r>
          </a:p>
        </p:txBody>
      </p:sp>
    </p:spTree>
    <p:extLst>
      <p:ext uri="{BB962C8B-B14F-4D97-AF65-F5344CB8AC3E}">
        <p14:creationId xmlns:p14="http://schemas.microsoft.com/office/powerpoint/2010/main" val="3964990025"/>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a:bodyPr>
          <a:lstStyle/>
          <a:p>
            <a:pPr>
              <a:defRPr/>
            </a:pPr>
            <a:r>
              <a:rPr lang="en-US" sz="3200" dirty="0"/>
              <a:t>Joe: Can I borrow twenty dollars?</a:t>
            </a:r>
          </a:p>
          <a:p>
            <a:pPr>
              <a:defRPr/>
            </a:pPr>
            <a:endParaRPr lang="en-US" sz="3200" dirty="0"/>
          </a:p>
          <a:p>
            <a:pPr>
              <a:defRPr/>
            </a:pPr>
            <a:r>
              <a:rPr lang="en-US" sz="3200" dirty="0"/>
              <a:t>Jill: Sure. Write “I owe Jill $20” in a text file, then sign it with your secret key and mail it to me.</a:t>
            </a:r>
          </a:p>
          <a:p>
            <a:pPr>
              <a:defRPr/>
            </a:pPr>
            <a:endParaRPr lang="en-US" sz="3200" dirty="0"/>
          </a:p>
          <a:p>
            <a:pPr>
              <a:defRPr/>
            </a:pPr>
            <a:r>
              <a:rPr lang="en-US" sz="3200" dirty="0"/>
              <a:t>Joe: Done!</a:t>
            </a:r>
          </a:p>
          <a:p>
            <a:pPr>
              <a:defRPr/>
            </a:pPr>
            <a:endParaRPr lang="en-US" sz="3200" dirty="0"/>
          </a:p>
          <a:p>
            <a:pPr>
              <a:defRPr/>
            </a:pPr>
            <a:endParaRPr lang="en-US" sz="3200" dirty="0"/>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r>
              <a:rPr lang="en-US" dirty="0">
                <a:latin typeface="+mn-lt"/>
              </a:rPr>
              <a:t>Example</a:t>
            </a:r>
          </a:p>
        </p:txBody>
      </p:sp>
    </p:spTree>
    <p:extLst>
      <p:ext uri="{BB962C8B-B14F-4D97-AF65-F5344CB8AC3E}">
        <p14:creationId xmlns:p14="http://schemas.microsoft.com/office/powerpoint/2010/main" val="2437481973"/>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fontScale="92500" lnSpcReduction="10000"/>
          </a:bodyPr>
          <a:lstStyle/>
          <a:p>
            <a:pPr>
              <a:defRPr/>
            </a:pPr>
            <a:r>
              <a:rPr lang="en-US" sz="3200" dirty="0"/>
              <a:t>Jill: Hey Joe pay me my $20!</a:t>
            </a:r>
          </a:p>
          <a:p>
            <a:pPr>
              <a:defRPr/>
            </a:pPr>
            <a:endParaRPr lang="en-US" sz="3200" dirty="0"/>
          </a:p>
          <a:p>
            <a:pPr>
              <a:defRPr/>
            </a:pPr>
            <a:r>
              <a:rPr lang="en-US" sz="3200" dirty="0"/>
              <a:t>Joe: I don’t owe you any money. [They go in front of the judge…]</a:t>
            </a:r>
          </a:p>
          <a:p>
            <a:pPr>
              <a:defRPr/>
            </a:pPr>
            <a:endParaRPr lang="en-US" sz="3200" dirty="0"/>
          </a:p>
          <a:p>
            <a:pPr>
              <a:defRPr/>
            </a:pPr>
            <a:r>
              <a:rPr lang="en-US" sz="3200" dirty="0"/>
              <a:t>Jill: I apply Joe’s public key to this document he sent me. The result is the message: “I owe Jill $20.”</a:t>
            </a:r>
          </a:p>
          <a:p>
            <a:pPr>
              <a:defRPr/>
            </a:pPr>
            <a:endParaRPr lang="en-US" sz="3200" dirty="0"/>
          </a:p>
          <a:p>
            <a:pPr>
              <a:defRPr/>
            </a:pPr>
            <a:r>
              <a:rPr lang="en-US" sz="3200" dirty="0"/>
              <a:t>Judge: </a:t>
            </a:r>
            <a:r>
              <a:rPr lang="en-US" sz="3200" i="1" dirty="0"/>
              <a:t>Case closed. </a:t>
            </a:r>
            <a:r>
              <a:rPr lang="en-US" sz="3200" dirty="0"/>
              <a:t>The only person who could have written a document that can be decrypted into something readable with Joe’s </a:t>
            </a:r>
            <a:r>
              <a:rPr lang="en-US" sz="3200" b="1" dirty="0"/>
              <a:t>public</a:t>
            </a:r>
            <a:r>
              <a:rPr lang="en-US" sz="3200" dirty="0"/>
              <a:t> key is the holder of Joe’s </a:t>
            </a:r>
            <a:r>
              <a:rPr lang="en-US" sz="3200" b="1" dirty="0"/>
              <a:t>secret</a:t>
            </a:r>
            <a:r>
              <a:rPr lang="en-US" sz="3200" dirty="0"/>
              <a:t> key: Joe. Pay up!</a:t>
            </a:r>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r>
              <a:rPr lang="en-US" dirty="0">
                <a:latin typeface="+mn-lt"/>
              </a:rPr>
              <a:t>Next week</a:t>
            </a:r>
          </a:p>
        </p:txBody>
      </p:sp>
    </p:spTree>
    <p:extLst>
      <p:ext uri="{BB962C8B-B14F-4D97-AF65-F5344CB8AC3E}">
        <p14:creationId xmlns:p14="http://schemas.microsoft.com/office/powerpoint/2010/main" val="1668414663"/>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a:bodyPr>
          <a:lstStyle/>
          <a:p>
            <a:endParaRPr lang="en-US" sz="3200" dirty="0"/>
          </a:p>
          <a:p>
            <a:r>
              <a:rPr lang="en-US" sz="3200" dirty="0"/>
              <a:t>Once an author </a:t>
            </a:r>
            <a:r>
              <a:rPr lang="en-US" sz="3200" i="1" dirty="0"/>
              <a:t>signs</a:t>
            </a:r>
            <a:r>
              <a:rPr lang="en-US" sz="3200" dirty="0"/>
              <a:t> a document, this authenticates them as the author, and they cannot refute it…</a:t>
            </a:r>
          </a:p>
          <a:p>
            <a:endParaRPr lang="en-US" sz="3200" dirty="0"/>
          </a:p>
          <a:p>
            <a:r>
              <a:rPr lang="en-US" sz="3200" dirty="0"/>
              <a:t>…unless they claim their secret key was leaked.</a:t>
            </a:r>
          </a:p>
          <a:p>
            <a:endParaRPr lang="en-US" sz="3200" dirty="0"/>
          </a:p>
          <a:p>
            <a:r>
              <a:rPr lang="en-US" sz="3200" dirty="0"/>
              <a:t>Joe: Hey judge! My secret key was exposed. I never signed that document. Someone else used my secret key to sign it.</a:t>
            </a:r>
          </a:p>
          <a:p>
            <a:pPr>
              <a:defRPr/>
            </a:pPr>
            <a:endParaRPr lang="en-US" sz="3200" dirty="0"/>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r>
              <a:rPr lang="en-US" dirty="0">
                <a:latin typeface="+mn-lt"/>
              </a:rPr>
              <a:t>Signing weakness</a:t>
            </a:r>
          </a:p>
        </p:txBody>
      </p:sp>
    </p:spTree>
    <p:extLst>
      <p:ext uri="{BB962C8B-B14F-4D97-AF65-F5344CB8AC3E}">
        <p14:creationId xmlns:p14="http://schemas.microsoft.com/office/powerpoint/2010/main" val="2151966379"/>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a:bodyPr>
          <a:lstStyle/>
          <a:p>
            <a:pPr>
              <a:defRPr/>
            </a:pPr>
            <a:r>
              <a:rPr lang="en-US" sz="3200" dirty="0"/>
              <a:t>For contracts that rely on signing, include the wording that if any party exposes their secret key—no problem, they are just required to pay ten million dollars to the other party (or whatever the maximum deal is worth </a:t>
            </a:r>
            <a:r>
              <a:rPr lang="en-US" sz="3200" dirty="0">
                <a:sym typeface="Wingdings" panose="05000000000000000000" pitchFamily="2" charset="2"/>
              </a:rPr>
              <a:t> ).</a:t>
            </a:r>
          </a:p>
          <a:p>
            <a:pPr>
              <a:defRPr/>
            </a:pPr>
            <a:endParaRPr lang="en-US" sz="3200" dirty="0">
              <a:sym typeface="Wingdings" panose="05000000000000000000" pitchFamily="2" charset="2"/>
            </a:endParaRPr>
          </a:p>
          <a:p>
            <a:pPr>
              <a:defRPr/>
            </a:pPr>
            <a:r>
              <a:rPr lang="en-US" sz="3200" dirty="0">
                <a:sym typeface="Wingdings" panose="05000000000000000000" pitchFamily="2" charset="2"/>
              </a:rPr>
              <a:t>Judge: Oh, so sorry to hear your secret key was exposed Joe. I believe you. No problem. You don’t owe Jill $20. Just pay her the $50 fine for exposing your key. </a:t>
            </a:r>
            <a:r>
              <a:rPr lang="en-US" sz="3200" i="1" dirty="0">
                <a:sym typeface="Wingdings" panose="05000000000000000000" pitchFamily="2" charset="2"/>
              </a:rPr>
              <a:t>Case closed!</a:t>
            </a:r>
            <a:endParaRPr lang="en-US" sz="3200" i="1" dirty="0"/>
          </a:p>
          <a:p>
            <a:pPr>
              <a:defRPr/>
            </a:pPr>
            <a:endParaRPr lang="en-US" sz="3200" dirty="0"/>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endParaRPr lang="en-US" dirty="0">
              <a:latin typeface="+mn-lt"/>
            </a:endParaRPr>
          </a:p>
        </p:txBody>
      </p:sp>
    </p:spTree>
    <p:extLst>
      <p:ext uri="{BB962C8B-B14F-4D97-AF65-F5344CB8AC3E}">
        <p14:creationId xmlns:p14="http://schemas.microsoft.com/office/powerpoint/2010/main" val="3809192582"/>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a:bodyPr>
          <a:lstStyle/>
          <a:p>
            <a:pPr>
              <a:defRPr/>
            </a:pPr>
            <a:r>
              <a:rPr lang="en-US" sz="3200" dirty="0"/>
              <a:t>Add the theory behind…</a:t>
            </a:r>
          </a:p>
          <a:p>
            <a:pPr>
              <a:defRPr/>
            </a:pPr>
            <a:endParaRPr lang="en-US" sz="3200" dirty="0"/>
          </a:p>
          <a:p>
            <a:pPr lvl="1">
              <a:defRPr/>
            </a:pPr>
            <a:r>
              <a:rPr lang="en-US" sz="2800" dirty="0"/>
              <a:t>Public key encryption</a:t>
            </a:r>
          </a:p>
          <a:p>
            <a:pPr lvl="1">
              <a:defRPr/>
            </a:pPr>
            <a:endParaRPr lang="en-US" sz="2800" dirty="0"/>
          </a:p>
          <a:p>
            <a:pPr lvl="1">
              <a:defRPr/>
            </a:pPr>
            <a:r>
              <a:rPr lang="en-US" sz="2800" dirty="0"/>
              <a:t>Digital signatures</a:t>
            </a:r>
          </a:p>
          <a:p>
            <a:pPr>
              <a:defRPr/>
            </a:pPr>
            <a:endParaRPr lang="en-US" sz="3200" dirty="0"/>
          </a:p>
          <a:p>
            <a:pPr>
              <a:defRPr/>
            </a:pPr>
            <a:r>
              <a:rPr lang="en-US" sz="3200" dirty="0"/>
              <a:t>…to your toolbox:</a:t>
            </a:r>
          </a:p>
          <a:p>
            <a:pPr>
              <a:defRPr/>
            </a:pPr>
            <a:endParaRPr lang="en-US" sz="3200" dirty="0"/>
          </a:p>
          <a:p>
            <a:pPr>
              <a:defRPr/>
            </a:pPr>
            <a:endParaRPr lang="en-US" sz="3200" dirty="0"/>
          </a:p>
          <a:p>
            <a:pPr>
              <a:defRPr/>
            </a:pPr>
            <a:endParaRPr lang="en-US" sz="3200" i="1" dirty="0"/>
          </a:p>
          <a:p>
            <a:pPr>
              <a:defRPr/>
            </a:pPr>
            <a:endParaRPr lang="en-US" sz="3200" i="1" dirty="0"/>
          </a:p>
          <a:p>
            <a:pPr>
              <a:defRPr/>
            </a:pPr>
            <a:endParaRPr lang="en-US" sz="3200" dirty="0"/>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endParaRPr lang="en-US" dirty="0">
              <a:latin typeface="+mn-lt"/>
            </a:endParaRPr>
          </a:p>
        </p:txBody>
      </p:sp>
      <p:pic>
        <p:nvPicPr>
          <p:cNvPr id="4" name="Picture 2" descr="The Home Depot 19 in. Plastic Tool Box with Metal Latches and Removable Tool Tray">
            <a:extLst>
              <a:ext uri="{FF2B5EF4-FFF2-40B4-BE49-F238E27FC236}">
                <a16:creationId xmlns:a16="http://schemas.microsoft.com/office/drawing/2014/main" id="{7EF578E5-EA9D-4A68-80C0-1A30D0EAF8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8600" y="3471671"/>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671722"/>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a:bodyPr>
          <a:lstStyle/>
          <a:p>
            <a:r>
              <a:rPr lang="en-US" sz="2800" dirty="0"/>
              <a:t>National or regional providers dominate their home market. </a:t>
            </a:r>
          </a:p>
          <a:p>
            <a:endParaRPr lang="en-US" sz="2800" dirty="0"/>
          </a:p>
          <a:p>
            <a:r>
              <a:rPr lang="en-US" sz="2800" dirty="0"/>
              <a:t>Many uses of digital certificates, such as for legally binding digital signatures, are linked to local law, regulations, and accreditation schemes for certificate authorities.</a:t>
            </a:r>
          </a:p>
          <a:p>
            <a:endParaRPr lang="en-US" sz="2800" dirty="0"/>
          </a:p>
          <a:p>
            <a:r>
              <a:rPr lang="en-US" sz="2800" dirty="0"/>
              <a:t>Globally trusted root </a:t>
            </a:r>
            <a:r>
              <a:rPr lang="en-US" sz="2800" dirty="0">
                <a:hlinkClick r:id="rId3" tooltip="Public key certificate"/>
              </a:rPr>
              <a:t>TLS/SSL server certificates</a:t>
            </a:r>
            <a:r>
              <a:rPr lang="en-US" sz="2800" dirty="0"/>
              <a:t> for web browsers and operating systems are largely held by a relatively small number of multinational companies. </a:t>
            </a:r>
          </a:p>
          <a:p>
            <a:endParaRPr lang="en-US" sz="3200" dirty="0"/>
          </a:p>
          <a:p>
            <a:pPr>
              <a:defRPr/>
            </a:pPr>
            <a:endParaRPr lang="en-US" sz="3200" dirty="0"/>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r>
              <a:rPr lang="en-US" dirty="0"/>
              <a:t>Root certificates—authorities</a:t>
            </a:r>
            <a:endParaRPr lang="en-US" dirty="0">
              <a:latin typeface="+mn-lt"/>
            </a:endParaRPr>
          </a:p>
        </p:txBody>
      </p:sp>
    </p:spTree>
    <p:extLst>
      <p:ext uri="{BB962C8B-B14F-4D97-AF65-F5344CB8AC3E}">
        <p14:creationId xmlns:p14="http://schemas.microsoft.com/office/powerpoint/2010/main" val="835885385"/>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a:bodyPr>
          <a:lstStyle/>
          <a:p>
            <a:pPr>
              <a:defRPr/>
            </a:pPr>
            <a:r>
              <a:rPr lang="en-US" sz="3200" dirty="0"/>
              <a:t>For contracts that rely on signing, include the wording that if any party exposes their secret key—no problem, they are just required to pay ten million dollars to the other party (or whatever the maximum deal is worth </a:t>
            </a:r>
            <a:r>
              <a:rPr lang="en-US" sz="3200" dirty="0">
                <a:sym typeface="Wingdings" panose="05000000000000000000" pitchFamily="2" charset="2"/>
              </a:rPr>
              <a:t> ).</a:t>
            </a:r>
          </a:p>
          <a:p>
            <a:pPr>
              <a:defRPr/>
            </a:pPr>
            <a:endParaRPr lang="en-US" sz="3200" dirty="0">
              <a:sym typeface="Wingdings" panose="05000000000000000000" pitchFamily="2" charset="2"/>
            </a:endParaRPr>
          </a:p>
          <a:p>
            <a:pPr>
              <a:defRPr/>
            </a:pPr>
            <a:r>
              <a:rPr lang="en-US" sz="3200" dirty="0">
                <a:sym typeface="Wingdings" panose="05000000000000000000" pitchFamily="2" charset="2"/>
              </a:rPr>
              <a:t>Judge: Oh, so sorry to hear your secret key was exposed Joe. I believe you. No problem. You don’t owe Jill $20. Just pay her the $50 fine for exposing your key. </a:t>
            </a:r>
            <a:r>
              <a:rPr lang="en-US" sz="3200" i="1" dirty="0">
                <a:sym typeface="Wingdings" panose="05000000000000000000" pitchFamily="2" charset="2"/>
              </a:rPr>
              <a:t>Case closed!</a:t>
            </a:r>
            <a:endParaRPr lang="en-US" sz="3200" i="1" dirty="0"/>
          </a:p>
          <a:p>
            <a:pPr>
              <a:defRPr/>
            </a:pPr>
            <a:endParaRPr lang="en-US" sz="3200" dirty="0"/>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endParaRPr lang="en-US" dirty="0">
              <a:latin typeface="+mn-lt"/>
            </a:endParaRPr>
          </a:p>
        </p:txBody>
      </p:sp>
    </p:spTree>
    <p:extLst>
      <p:ext uri="{BB962C8B-B14F-4D97-AF65-F5344CB8AC3E}">
        <p14:creationId xmlns:p14="http://schemas.microsoft.com/office/powerpoint/2010/main" val="690830012"/>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lnSpcReduction="10000"/>
          </a:bodyPr>
          <a:lstStyle/>
          <a:p>
            <a:pPr>
              <a:defRPr/>
            </a:pPr>
            <a:endParaRPr lang="en-US" sz="3200" dirty="0"/>
          </a:p>
          <a:p>
            <a:pPr>
              <a:defRPr/>
            </a:pPr>
            <a:r>
              <a:rPr lang="en-US" sz="3200" dirty="0"/>
              <a:t>~180 root certificates trusted by Firefox browser</a:t>
            </a:r>
          </a:p>
          <a:p>
            <a:pPr>
              <a:defRPr/>
            </a:pPr>
            <a:endParaRPr lang="en-US" sz="3200" dirty="0"/>
          </a:p>
          <a:p>
            <a:pPr>
              <a:defRPr/>
            </a:pPr>
            <a:r>
              <a:rPr lang="en-US" sz="3200" dirty="0"/>
              <a:t>~200 root certificates trusted by macOS</a:t>
            </a:r>
          </a:p>
          <a:p>
            <a:pPr>
              <a:defRPr/>
            </a:pPr>
            <a:endParaRPr lang="en-US" sz="3200" dirty="0"/>
          </a:p>
          <a:p>
            <a:pPr>
              <a:defRPr/>
            </a:pPr>
            <a:r>
              <a:rPr lang="en-US" sz="3200" dirty="0"/>
              <a:t>~100 root certificates trusted by Android</a:t>
            </a:r>
          </a:p>
          <a:p>
            <a:pPr>
              <a:defRPr/>
            </a:pPr>
            <a:endParaRPr lang="en-US" sz="3200" dirty="0"/>
          </a:p>
          <a:p>
            <a:pPr>
              <a:defRPr/>
            </a:pPr>
            <a:r>
              <a:rPr lang="en-US" sz="3200" dirty="0"/>
              <a:t>2017: </a:t>
            </a:r>
            <a:r>
              <a:rPr lang="en-US" sz="2000" i="1" dirty="0">
                <a:hlinkClick r:id="rId3"/>
              </a:rPr>
              <a:t>"Security with HTTPS and SSL"</a:t>
            </a:r>
            <a:r>
              <a:rPr lang="en-US" sz="2000" i="1" dirty="0"/>
              <a:t>. developer.android.com. </a:t>
            </a:r>
            <a:r>
              <a:rPr lang="en-US" sz="2000" i="1" dirty="0">
                <a:hlinkClick r:id="rId4"/>
              </a:rPr>
              <a:t>Archived</a:t>
            </a:r>
            <a:r>
              <a:rPr lang="en-US" sz="2000" i="1" dirty="0"/>
              <a:t> from the original on 2017-07-08. Retrieved 2017-06-09.</a:t>
            </a:r>
            <a:endParaRPr lang="en-US" sz="3200" dirty="0"/>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r>
              <a:rPr lang="en-US" dirty="0">
                <a:latin typeface="+mn-lt"/>
              </a:rPr>
              <a:t>Examples</a:t>
            </a:r>
          </a:p>
        </p:txBody>
      </p:sp>
    </p:spTree>
    <p:extLst>
      <p:ext uri="{BB962C8B-B14F-4D97-AF65-F5344CB8AC3E}">
        <p14:creationId xmlns:p14="http://schemas.microsoft.com/office/powerpoint/2010/main" val="471062054"/>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fontScale="92500" lnSpcReduction="10000"/>
          </a:bodyPr>
          <a:lstStyle/>
          <a:p>
            <a:pPr>
              <a:defRPr/>
            </a:pPr>
            <a:endParaRPr lang="en-US" sz="3200" dirty="0">
              <a:hlinkClick r:id="rId3" tooltip="CAcert"/>
            </a:endParaRPr>
          </a:p>
          <a:p>
            <a:pPr>
              <a:defRPr/>
            </a:pPr>
            <a:r>
              <a:rPr lang="en-US" sz="3200" dirty="0" err="1">
                <a:hlinkClick r:id="rId3" tooltip="CAcert"/>
              </a:rPr>
              <a:t>CAcert</a:t>
            </a:r>
            <a:r>
              <a:rPr lang="en-US" sz="3200" dirty="0"/>
              <a:t> and </a:t>
            </a:r>
            <a:r>
              <a:rPr lang="en-US" sz="3200" dirty="0">
                <a:hlinkClick r:id="rId4" tooltip="Let's Encrypt"/>
              </a:rPr>
              <a:t>Let's Encrypt</a:t>
            </a:r>
            <a:r>
              <a:rPr lang="en-US" sz="3200" dirty="0"/>
              <a:t> offer certificates for free with some constraints.</a:t>
            </a:r>
          </a:p>
          <a:p>
            <a:pPr>
              <a:defRPr/>
            </a:pPr>
            <a:endParaRPr lang="en-US" sz="3200" dirty="0"/>
          </a:p>
          <a:p>
            <a:pPr>
              <a:defRPr/>
            </a:pPr>
            <a:r>
              <a:rPr lang="en-US" sz="3200" dirty="0"/>
              <a:t>Large organizations, and governments may issue their own self-signed certificates, and users (such as with small AWS installations) can issue self-signed certificates.</a:t>
            </a:r>
          </a:p>
          <a:p>
            <a:pPr>
              <a:defRPr/>
            </a:pPr>
            <a:endParaRPr lang="en-US" sz="3200" dirty="0"/>
          </a:p>
          <a:p>
            <a:pPr>
              <a:defRPr/>
            </a:pPr>
            <a:r>
              <a:rPr lang="en-US" sz="3200" dirty="0"/>
              <a:t>Modern browsers allow you full control over certificates you use. Typically: click on the “lock” in the browser address box.</a:t>
            </a:r>
          </a:p>
          <a:p>
            <a:pPr>
              <a:defRPr/>
            </a:pPr>
            <a:endParaRPr lang="en-US" sz="3200" dirty="0"/>
          </a:p>
          <a:p>
            <a:pPr>
              <a:defRPr/>
            </a:pPr>
            <a:endParaRPr lang="en-US" sz="3200" dirty="0"/>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endParaRPr lang="en-US" dirty="0">
              <a:latin typeface="+mn-lt"/>
            </a:endParaRPr>
          </a:p>
        </p:txBody>
      </p:sp>
    </p:spTree>
    <p:extLst>
      <p:ext uri="{BB962C8B-B14F-4D97-AF65-F5344CB8AC3E}">
        <p14:creationId xmlns:p14="http://schemas.microsoft.com/office/powerpoint/2010/main" val="2409288430"/>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dirty="0"/>
              <a:t>Figure 7.2</a:t>
            </a:r>
            <a:br>
              <a:rPr lang="en-GB" dirty="0"/>
            </a:br>
            <a:r>
              <a:rPr lang="en-GB" dirty="0"/>
              <a:t>Cryptography notations</a:t>
            </a:r>
          </a:p>
        </p:txBody>
      </p:sp>
      <p:sp>
        <p:nvSpPr>
          <p:cNvPr id="6147" name="Rectangle 3"/>
          <p:cNvSpPr>
            <a:spLocks noChangeArrowheads="1"/>
          </p:cNvSpPr>
          <p:nvPr/>
        </p:nvSpPr>
        <p:spPr bwMode="auto">
          <a:xfrm>
            <a:off x="4856164" y="2308225"/>
            <a:ext cx="22225"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48" name="Rectangle 4"/>
          <p:cNvSpPr>
            <a:spLocks noChangeArrowheads="1"/>
          </p:cNvSpPr>
          <p:nvPr/>
        </p:nvSpPr>
        <p:spPr bwMode="auto">
          <a:xfrm>
            <a:off x="4856164" y="4000500"/>
            <a:ext cx="22225"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49" name="Rectangle 5"/>
          <p:cNvSpPr>
            <a:spLocks noChangeArrowheads="1"/>
          </p:cNvSpPr>
          <p:nvPr/>
        </p:nvSpPr>
        <p:spPr bwMode="auto">
          <a:xfrm>
            <a:off x="3767139" y="2374900"/>
            <a:ext cx="20637"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6150" name="Group 6"/>
          <p:cNvGrpSpPr>
            <a:grpSpLocks/>
          </p:cNvGrpSpPr>
          <p:nvPr/>
        </p:nvGrpSpPr>
        <p:grpSpPr bwMode="auto">
          <a:xfrm>
            <a:off x="2979738" y="2354263"/>
            <a:ext cx="6166338" cy="2570162"/>
            <a:chOff x="708" y="1483"/>
            <a:chExt cx="4208" cy="1619"/>
          </a:xfrm>
        </p:grpSpPr>
        <p:sp>
          <p:nvSpPr>
            <p:cNvPr id="6151" name="Rectangle 7"/>
            <p:cNvSpPr>
              <a:spLocks noChangeArrowheads="1"/>
            </p:cNvSpPr>
            <p:nvPr/>
          </p:nvSpPr>
          <p:spPr bwMode="auto">
            <a:xfrm>
              <a:off x="728" y="1571"/>
              <a:ext cx="17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charset="0"/>
                </a:rPr>
                <a:t>K</a:t>
              </a:r>
              <a:r>
                <a:rPr lang="en-GB" sz="1800" i="1" baseline="-25000">
                  <a:solidFill>
                    <a:srgbClr val="000000"/>
                  </a:solidFill>
                  <a:latin typeface="Times" charset="0"/>
                </a:rPr>
                <a:t>A</a:t>
              </a:r>
              <a:endParaRPr lang="en-GB" sz="2400">
                <a:latin typeface="Times" charset="0"/>
              </a:endParaRPr>
            </a:p>
          </p:txBody>
        </p:sp>
        <p:sp>
          <p:nvSpPr>
            <p:cNvPr id="6152" name="Rectangle 8"/>
            <p:cNvSpPr>
              <a:spLocks noChangeArrowheads="1"/>
            </p:cNvSpPr>
            <p:nvPr/>
          </p:nvSpPr>
          <p:spPr bwMode="auto">
            <a:xfrm>
              <a:off x="1551" y="1571"/>
              <a:ext cx="112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charset="0"/>
                </a:rPr>
                <a:t>Alice’s secret key</a:t>
              </a:r>
              <a:endParaRPr lang="en-GB" sz="2400">
                <a:latin typeface="Times" charset="0"/>
              </a:endParaRPr>
            </a:p>
          </p:txBody>
        </p:sp>
        <p:sp>
          <p:nvSpPr>
            <p:cNvPr id="6153" name="Line 9"/>
            <p:cNvSpPr>
              <a:spLocks noChangeShapeType="1"/>
            </p:cNvSpPr>
            <p:nvPr/>
          </p:nvSpPr>
          <p:spPr bwMode="auto">
            <a:xfrm>
              <a:off x="708" y="1483"/>
              <a:ext cx="809"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4" name="Line 10"/>
            <p:cNvSpPr>
              <a:spLocks noChangeShapeType="1"/>
            </p:cNvSpPr>
            <p:nvPr/>
          </p:nvSpPr>
          <p:spPr bwMode="auto">
            <a:xfrm>
              <a:off x="1531" y="1483"/>
              <a:ext cx="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5" name="Rectangle 11"/>
            <p:cNvSpPr>
              <a:spLocks noChangeArrowheads="1"/>
            </p:cNvSpPr>
            <p:nvPr/>
          </p:nvSpPr>
          <p:spPr bwMode="auto">
            <a:xfrm>
              <a:off x="1531" y="1496"/>
              <a:ext cx="14" cy="2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56" name="Rectangle 12"/>
            <p:cNvSpPr>
              <a:spLocks noChangeArrowheads="1"/>
            </p:cNvSpPr>
            <p:nvPr/>
          </p:nvSpPr>
          <p:spPr bwMode="auto">
            <a:xfrm>
              <a:off x="728" y="1791"/>
              <a:ext cx="17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charset="0"/>
                </a:rPr>
                <a:t>K</a:t>
              </a:r>
              <a:r>
                <a:rPr lang="en-GB" sz="1800" i="1" baseline="-25000">
                  <a:solidFill>
                    <a:srgbClr val="000000"/>
                  </a:solidFill>
                  <a:latin typeface="Times" charset="0"/>
                </a:rPr>
                <a:t>B</a:t>
              </a:r>
              <a:endParaRPr lang="en-GB" sz="2400">
                <a:latin typeface="Times" charset="0"/>
              </a:endParaRPr>
            </a:p>
          </p:txBody>
        </p:sp>
        <p:sp>
          <p:nvSpPr>
            <p:cNvPr id="6157" name="Rectangle 13"/>
            <p:cNvSpPr>
              <a:spLocks noChangeArrowheads="1"/>
            </p:cNvSpPr>
            <p:nvPr/>
          </p:nvSpPr>
          <p:spPr bwMode="auto">
            <a:xfrm>
              <a:off x="1551" y="1791"/>
              <a:ext cx="104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charset="0"/>
                </a:rPr>
                <a:t>Bob’s secret key</a:t>
              </a:r>
              <a:endParaRPr lang="en-GB" sz="2400">
                <a:latin typeface="Times" charset="0"/>
              </a:endParaRPr>
            </a:p>
          </p:txBody>
        </p:sp>
        <p:sp>
          <p:nvSpPr>
            <p:cNvPr id="6158" name="Rectangle 14"/>
            <p:cNvSpPr>
              <a:spLocks noChangeArrowheads="1"/>
            </p:cNvSpPr>
            <p:nvPr/>
          </p:nvSpPr>
          <p:spPr bwMode="auto">
            <a:xfrm>
              <a:off x="1531" y="1716"/>
              <a:ext cx="14" cy="2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59" name="Rectangle 15"/>
            <p:cNvSpPr>
              <a:spLocks noChangeArrowheads="1"/>
            </p:cNvSpPr>
            <p:nvPr/>
          </p:nvSpPr>
          <p:spPr bwMode="auto">
            <a:xfrm>
              <a:off x="728" y="2010"/>
              <a:ext cx="23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charset="0"/>
                </a:rPr>
                <a:t>K</a:t>
              </a:r>
              <a:r>
                <a:rPr lang="en-GB" sz="1800" i="1" baseline="-25000">
                  <a:solidFill>
                    <a:srgbClr val="000000"/>
                  </a:solidFill>
                  <a:latin typeface="Times" charset="0"/>
                </a:rPr>
                <a:t>AB</a:t>
              </a:r>
              <a:endParaRPr lang="en-GB" sz="2400">
                <a:latin typeface="Times" charset="0"/>
              </a:endParaRPr>
            </a:p>
          </p:txBody>
        </p:sp>
        <p:sp>
          <p:nvSpPr>
            <p:cNvPr id="6160" name="Rectangle 16"/>
            <p:cNvSpPr>
              <a:spLocks noChangeArrowheads="1"/>
            </p:cNvSpPr>
            <p:nvPr/>
          </p:nvSpPr>
          <p:spPr bwMode="auto">
            <a:xfrm>
              <a:off x="1551" y="2010"/>
              <a:ext cx="261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charset="0"/>
                </a:rPr>
                <a:t>Secret key shared between Alice and Bob</a:t>
              </a:r>
              <a:endParaRPr lang="en-GB" sz="2400">
                <a:latin typeface="Times" charset="0"/>
              </a:endParaRPr>
            </a:p>
          </p:txBody>
        </p:sp>
        <p:sp>
          <p:nvSpPr>
            <p:cNvPr id="6161" name="Rectangle 17"/>
            <p:cNvSpPr>
              <a:spLocks noChangeArrowheads="1"/>
            </p:cNvSpPr>
            <p:nvPr/>
          </p:nvSpPr>
          <p:spPr bwMode="auto">
            <a:xfrm>
              <a:off x="1531" y="1935"/>
              <a:ext cx="14" cy="2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62" name="Rectangle 18"/>
            <p:cNvSpPr>
              <a:spLocks noChangeArrowheads="1"/>
            </p:cNvSpPr>
            <p:nvPr/>
          </p:nvSpPr>
          <p:spPr bwMode="auto">
            <a:xfrm>
              <a:off x="728" y="2229"/>
              <a:ext cx="33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charset="0"/>
                </a:rPr>
                <a:t>K</a:t>
              </a:r>
              <a:r>
                <a:rPr lang="en-GB" sz="1800" i="1" baseline="-25000">
                  <a:solidFill>
                    <a:srgbClr val="000000"/>
                  </a:solidFill>
                  <a:latin typeface="Times" charset="0"/>
                </a:rPr>
                <a:t>Apriv</a:t>
              </a:r>
              <a:endParaRPr lang="en-GB" sz="2400">
                <a:latin typeface="Times" charset="0"/>
              </a:endParaRPr>
            </a:p>
          </p:txBody>
        </p:sp>
        <p:sp>
          <p:nvSpPr>
            <p:cNvPr id="6163" name="Rectangle 19"/>
            <p:cNvSpPr>
              <a:spLocks noChangeArrowheads="1"/>
            </p:cNvSpPr>
            <p:nvPr/>
          </p:nvSpPr>
          <p:spPr bwMode="auto">
            <a:xfrm>
              <a:off x="1551" y="2229"/>
              <a:ext cx="261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charset="0"/>
                </a:rPr>
                <a:t>Alice’s private key (known only to Alice)</a:t>
              </a:r>
              <a:endParaRPr lang="en-GB" sz="2400">
                <a:latin typeface="Times" charset="0"/>
              </a:endParaRPr>
            </a:p>
          </p:txBody>
        </p:sp>
        <p:sp>
          <p:nvSpPr>
            <p:cNvPr id="6164" name="Rectangle 20"/>
            <p:cNvSpPr>
              <a:spLocks noChangeArrowheads="1"/>
            </p:cNvSpPr>
            <p:nvPr/>
          </p:nvSpPr>
          <p:spPr bwMode="auto">
            <a:xfrm>
              <a:off x="1531" y="2154"/>
              <a:ext cx="14" cy="2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65" name="Rectangle 21"/>
            <p:cNvSpPr>
              <a:spLocks noChangeArrowheads="1"/>
            </p:cNvSpPr>
            <p:nvPr/>
          </p:nvSpPr>
          <p:spPr bwMode="auto">
            <a:xfrm>
              <a:off x="728" y="2449"/>
              <a:ext cx="32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charset="0"/>
                </a:rPr>
                <a:t>K</a:t>
              </a:r>
              <a:r>
                <a:rPr lang="en-GB" sz="1800" i="1" baseline="-25000">
                  <a:solidFill>
                    <a:srgbClr val="000000"/>
                  </a:solidFill>
                  <a:latin typeface="Times" charset="0"/>
                </a:rPr>
                <a:t>Apub</a:t>
              </a:r>
              <a:endParaRPr lang="en-GB" sz="2400">
                <a:latin typeface="Times" charset="0"/>
              </a:endParaRPr>
            </a:p>
          </p:txBody>
        </p:sp>
        <p:sp>
          <p:nvSpPr>
            <p:cNvPr id="6166" name="Rectangle 22"/>
            <p:cNvSpPr>
              <a:spLocks noChangeArrowheads="1"/>
            </p:cNvSpPr>
            <p:nvPr/>
          </p:nvSpPr>
          <p:spPr bwMode="auto">
            <a:xfrm>
              <a:off x="1551" y="2449"/>
              <a:ext cx="33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charset="0"/>
                </a:rPr>
                <a:t>Alice’s public key (published by Alice for all to read)</a:t>
              </a:r>
              <a:endParaRPr lang="en-GB" sz="2400">
                <a:latin typeface="Times" charset="0"/>
              </a:endParaRPr>
            </a:p>
          </p:txBody>
        </p:sp>
        <p:sp>
          <p:nvSpPr>
            <p:cNvPr id="6167" name="Rectangle 23"/>
            <p:cNvSpPr>
              <a:spLocks noChangeArrowheads="1"/>
            </p:cNvSpPr>
            <p:nvPr/>
          </p:nvSpPr>
          <p:spPr bwMode="auto">
            <a:xfrm>
              <a:off x="1531" y="2373"/>
              <a:ext cx="14" cy="2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68" name="Rectangle 24"/>
            <p:cNvSpPr>
              <a:spLocks noChangeArrowheads="1"/>
            </p:cNvSpPr>
            <p:nvPr/>
          </p:nvSpPr>
          <p:spPr bwMode="auto">
            <a:xfrm>
              <a:off x="728" y="2668"/>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charset="0"/>
                </a:rPr>
                <a:t>{</a:t>
              </a:r>
              <a:endParaRPr lang="en-GB" sz="2400">
                <a:latin typeface="Times" charset="0"/>
              </a:endParaRPr>
            </a:p>
          </p:txBody>
        </p:sp>
        <p:sp>
          <p:nvSpPr>
            <p:cNvPr id="6169" name="Rectangle 25"/>
            <p:cNvSpPr>
              <a:spLocks noChangeArrowheads="1"/>
            </p:cNvSpPr>
            <p:nvPr/>
          </p:nvSpPr>
          <p:spPr bwMode="auto">
            <a:xfrm>
              <a:off x="783" y="2668"/>
              <a:ext cx="13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charset="0"/>
                </a:rPr>
                <a:t>M</a:t>
              </a:r>
              <a:endParaRPr lang="en-GB" sz="2400">
                <a:latin typeface="Times" charset="0"/>
              </a:endParaRPr>
            </a:p>
          </p:txBody>
        </p:sp>
        <p:sp>
          <p:nvSpPr>
            <p:cNvPr id="6170" name="Rectangle 26"/>
            <p:cNvSpPr>
              <a:spLocks noChangeArrowheads="1"/>
            </p:cNvSpPr>
            <p:nvPr/>
          </p:nvSpPr>
          <p:spPr bwMode="auto">
            <a:xfrm>
              <a:off x="907" y="2668"/>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charset="0"/>
                </a:rPr>
                <a:t>}</a:t>
              </a:r>
              <a:endParaRPr lang="en-GB" sz="2400">
                <a:latin typeface="Times" charset="0"/>
              </a:endParaRPr>
            </a:p>
          </p:txBody>
        </p:sp>
        <p:sp>
          <p:nvSpPr>
            <p:cNvPr id="6171" name="Rectangle 27"/>
            <p:cNvSpPr>
              <a:spLocks noChangeArrowheads="1"/>
            </p:cNvSpPr>
            <p:nvPr/>
          </p:nvSpPr>
          <p:spPr bwMode="auto">
            <a:xfrm>
              <a:off x="962" y="2668"/>
              <a:ext cx="7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baseline="-25000">
                  <a:solidFill>
                    <a:srgbClr val="000000"/>
                  </a:solidFill>
                  <a:latin typeface="Times" charset="0"/>
                </a:rPr>
                <a:t>K</a:t>
              </a:r>
              <a:endParaRPr lang="en-GB" sz="2400" baseline="-25000">
                <a:latin typeface="Times" charset="0"/>
              </a:endParaRPr>
            </a:p>
          </p:txBody>
        </p:sp>
        <p:sp>
          <p:nvSpPr>
            <p:cNvPr id="6172" name="Rectangle 28"/>
            <p:cNvSpPr>
              <a:spLocks noChangeArrowheads="1"/>
            </p:cNvSpPr>
            <p:nvPr/>
          </p:nvSpPr>
          <p:spPr bwMode="auto">
            <a:xfrm>
              <a:off x="1551" y="2668"/>
              <a:ext cx="219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charset="0"/>
                </a:rPr>
                <a:t>Message  M Encrypted with key K</a:t>
              </a:r>
              <a:endParaRPr lang="en-GB" sz="2400">
                <a:latin typeface="Times" charset="0"/>
              </a:endParaRPr>
            </a:p>
          </p:txBody>
        </p:sp>
        <p:sp>
          <p:nvSpPr>
            <p:cNvPr id="6173" name="Rectangle 31"/>
            <p:cNvSpPr>
              <a:spLocks noChangeArrowheads="1"/>
            </p:cNvSpPr>
            <p:nvPr/>
          </p:nvSpPr>
          <p:spPr bwMode="auto">
            <a:xfrm>
              <a:off x="3356" y="2668"/>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GB" sz="2400">
                <a:latin typeface="Times" charset="0"/>
              </a:endParaRPr>
            </a:p>
          </p:txBody>
        </p:sp>
        <p:sp>
          <p:nvSpPr>
            <p:cNvPr id="6174" name="Rectangle 32"/>
            <p:cNvSpPr>
              <a:spLocks noChangeArrowheads="1"/>
            </p:cNvSpPr>
            <p:nvPr/>
          </p:nvSpPr>
          <p:spPr bwMode="auto">
            <a:xfrm>
              <a:off x="1531" y="2593"/>
              <a:ext cx="14" cy="2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75" name="Rectangle 33"/>
            <p:cNvSpPr>
              <a:spLocks noChangeArrowheads="1"/>
            </p:cNvSpPr>
            <p:nvPr/>
          </p:nvSpPr>
          <p:spPr bwMode="auto">
            <a:xfrm>
              <a:off x="728" y="2887"/>
              <a:ext cx="5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charset="0"/>
                </a:rPr>
                <a:t>[</a:t>
              </a:r>
              <a:endParaRPr lang="en-GB" sz="2400">
                <a:latin typeface="Times" charset="0"/>
              </a:endParaRPr>
            </a:p>
          </p:txBody>
        </p:sp>
        <p:sp>
          <p:nvSpPr>
            <p:cNvPr id="6176" name="Rectangle 34"/>
            <p:cNvSpPr>
              <a:spLocks noChangeArrowheads="1"/>
            </p:cNvSpPr>
            <p:nvPr/>
          </p:nvSpPr>
          <p:spPr bwMode="auto">
            <a:xfrm>
              <a:off x="770" y="2887"/>
              <a:ext cx="13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charset="0"/>
                </a:rPr>
                <a:t>M</a:t>
              </a:r>
              <a:endParaRPr lang="en-GB" sz="2400">
                <a:latin typeface="Times" charset="0"/>
              </a:endParaRPr>
            </a:p>
          </p:txBody>
        </p:sp>
        <p:sp>
          <p:nvSpPr>
            <p:cNvPr id="6177" name="Rectangle 35"/>
            <p:cNvSpPr>
              <a:spLocks noChangeArrowheads="1"/>
            </p:cNvSpPr>
            <p:nvPr/>
          </p:nvSpPr>
          <p:spPr bwMode="auto">
            <a:xfrm>
              <a:off x="893" y="2887"/>
              <a:ext cx="12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charset="0"/>
                </a:rPr>
                <a:t>]</a:t>
              </a:r>
              <a:r>
                <a:rPr lang="en-GB" sz="1800" baseline="-25000">
                  <a:solidFill>
                    <a:srgbClr val="000000"/>
                  </a:solidFill>
                  <a:latin typeface="Times" charset="0"/>
                </a:rPr>
                <a:t>K</a:t>
              </a:r>
              <a:endParaRPr lang="en-GB" sz="2400">
                <a:latin typeface="Times" charset="0"/>
              </a:endParaRPr>
            </a:p>
          </p:txBody>
        </p:sp>
        <p:sp>
          <p:nvSpPr>
            <p:cNvPr id="6178" name="Rectangle 36"/>
            <p:cNvSpPr>
              <a:spLocks noChangeArrowheads="1"/>
            </p:cNvSpPr>
            <p:nvPr/>
          </p:nvSpPr>
          <p:spPr bwMode="auto">
            <a:xfrm>
              <a:off x="1551" y="2887"/>
              <a:ext cx="189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charset="0"/>
                </a:rPr>
                <a:t>Mesage M signed with key K </a:t>
              </a:r>
              <a:endParaRPr lang="en-GB" sz="2400">
                <a:latin typeface="Times" charset="0"/>
              </a:endParaRPr>
            </a:p>
          </p:txBody>
        </p:sp>
        <p:sp>
          <p:nvSpPr>
            <p:cNvPr id="6179" name="Rectangle 39"/>
            <p:cNvSpPr>
              <a:spLocks noChangeArrowheads="1"/>
            </p:cNvSpPr>
            <p:nvPr/>
          </p:nvSpPr>
          <p:spPr bwMode="auto">
            <a:xfrm>
              <a:off x="3118" y="2887"/>
              <a:ext cx="3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charset="0"/>
                </a:rPr>
                <a:t> </a:t>
              </a:r>
              <a:endParaRPr lang="en-GB" sz="2400">
                <a:latin typeface="Times" charset="0"/>
              </a:endParaRPr>
            </a:p>
          </p:txBody>
        </p:sp>
        <p:sp>
          <p:nvSpPr>
            <p:cNvPr id="6180" name="Line 40"/>
            <p:cNvSpPr>
              <a:spLocks noChangeShapeType="1"/>
            </p:cNvSpPr>
            <p:nvPr/>
          </p:nvSpPr>
          <p:spPr bwMode="auto">
            <a:xfrm>
              <a:off x="708" y="3087"/>
              <a:ext cx="809"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1" name="Rectangle 41"/>
            <p:cNvSpPr>
              <a:spLocks noChangeArrowheads="1"/>
            </p:cNvSpPr>
            <p:nvPr/>
          </p:nvSpPr>
          <p:spPr bwMode="auto">
            <a:xfrm>
              <a:off x="1531" y="2812"/>
              <a:ext cx="14" cy="2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82" name="Rectangle 42"/>
            <p:cNvSpPr>
              <a:spLocks noChangeArrowheads="1"/>
            </p:cNvSpPr>
            <p:nvPr/>
          </p:nvSpPr>
          <p:spPr bwMode="auto">
            <a:xfrm>
              <a:off x="1531" y="3101"/>
              <a:ext cx="14"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83" name="Line 43"/>
            <p:cNvSpPr>
              <a:spLocks noChangeShapeType="1"/>
            </p:cNvSpPr>
            <p:nvPr/>
          </p:nvSpPr>
          <p:spPr bwMode="auto">
            <a:xfrm>
              <a:off x="1531" y="3087"/>
              <a:ext cx="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184" name="Group 44"/>
            <p:cNvGrpSpPr>
              <a:grpSpLocks/>
            </p:cNvGrpSpPr>
            <p:nvPr/>
          </p:nvGrpSpPr>
          <p:grpSpPr bwMode="auto">
            <a:xfrm>
              <a:off x="1545" y="1483"/>
              <a:ext cx="3271" cy="1605"/>
              <a:chOff x="1545" y="1483"/>
              <a:chExt cx="3921" cy="1605"/>
            </a:xfrm>
          </p:grpSpPr>
          <p:sp>
            <p:nvSpPr>
              <p:cNvPr id="6185" name="Line 45"/>
              <p:cNvSpPr>
                <a:spLocks noChangeShapeType="1"/>
              </p:cNvSpPr>
              <p:nvPr/>
            </p:nvSpPr>
            <p:spPr bwMode="auto">
              <a:xfrm>
                <a:off x="1545" y="1483"/>
                <a:ext cx="392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6" name="Line 46"/>
              <p:cNvSpPr>
                <a:spLocks noChangeShapeType="1"/>
              </p:cNvSpPr>
              <p:nvPr/>
            </p:nvSpPr>
            <p:spPr bwMode="auto">
              <a:xfrm>
                <a:off x="1545" y="3087"/>
                <a:ext cx="392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4293378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0934EAAF-1290-40A4-92C9-2FB422249353}"/>
              </a:ext>
            </a:extLst>
          </p:cNvPr>
          <p:cNvPicPr>
            <a:picLocks noGrp="1" noChangeAspect="1"/>
          </p:cNvPicPr>
          <p:nvPr>
            <p:ph idx="1"/>
          </p:nvPr>
        </p:nvPicPr>
        <p:blipFill>
          <a:blip r:embed="rId3"/>
          <a:stretch>
            <a:fillRect/>
          </a:stretch>
        </p:blipFill>
        <p:spPr>
          <a:xfrm>
            <a:off x="1682419" y="2057400"/>
            <a:ext cx="8528381" cy="3259254"/>
          </a:xfrm>
          <a:prstGeom prst="rect">
            <a:avLst/>
          </a:prstGeom>
        </p:spPr>
      </p:pic>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r>
              <a:rPr lang="en-GB" dirty="0"/>
              <a:t>X509 Certificate format</a:t>
            </a:r>
            <a:endParaRPr lang="en-US" dirty="0">
              <a:latin typeface="+mn-lt"/>
            </a:endParaRPr>
          </a:p>
        </p:txBody>
      </p:sp>
    </p:spTree>
    <p:extLst>
      <p:ext uri="{BB962C8B-B14F-4D97-AF65-F5344CB8AC3E}">
        <p14:creationId xmlns:p14="http://schemas.microsoft.com/office/powerpoint/2010/main" val="3404176984"/>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a:bodyPr>
          <a:lstStyle/>
          <a:p>
            <a:pPr>
              <a:defRPr/>
            </a:pPr>
            <a:endParaRPr lang="en-US" sz="3200" dirty="0"/>
          </a:p>
          <a:p>
            <a:pPr>
              <a:defRPr/>
            </a:pPr>
            <a:r>
              <a:rPr lang="en-US" sz="3200" dirty="0"/>
              <a:t>Add the theory behind certificate authorities to your toolbox:</a:t>
            </a:r>
          </a:p>
          <a:p>
            <a:pPr>
              <a:defRPr/>
            </a:pPr>
            <a:endParaRPr lang="en-US" sz="3200" dirty="0"/>
          </a:p>
          <a:p>
            <a:pPr>
              <a:defRPr/>
            </a:pPr>
            <a:endParaRPr lang="en-US" sz="3200" i="1" dirty="0"/>
          </a:p>
          <a:p>
            <a:pPr>
              <a:defRPr/>
            </a:pPr>
            <a:endParaRPr lang="en-US" sz="3200" i="1" dirty="0"/>
          </a:p>
          <a:p>
            <a:pPr>
              <a:defRPr/>
            </a:pPr>
            <a:endParaRPr lang="en-US" sz="3200" dirty="0"/>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endParaRPr lang="en-US" dirty="0">
              <a:latin typeface="+mn-lt"/>
            </a:endParaRPr>
          </a:p>
        </p:txBody>
      </p:sp>
      <p:pic>
        <p:nvPicPr>
          <p:cNvPr id="4" name="Picture 2" descr="The Home Depot 19 in. Plastic Tool Box with Metal Latches and Removable Tool Tray">
            <a:extLst>
              <a:ext uri="{FF2B5EF4-FFF2-40B4-BE49-F238E27FC236}">
                <a16:creationId xmlns:a16="http://schemas.microsoft.com/office/drawing/2014/main" id="{7EF578E5-EA9D-4A68-80C0-1A30D0EAF8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8600" y="3471671"/>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995091"/>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a:xfrm>
            <a:off x="685800" y="1295400"/>
            <a:ext cx="10972800" cy="4767071"/>
          </a:xfrm>
        </p:spPr>
        <p:txBody>
          <a:bodyPr>
            <a:normAutofit fontScale="77500" lnSpcReduction="20000"/>
          </a:bodyPr>
          <a:lstStyle/>
          <a:p>
            <a:pPr>
              <a:lnSpc>
                <a:spcPct val="120000"/>
              </a:lnSpc>
            </a:pPr>
            <a:r>
              <a:rPr lang="en-US" sz="3200" dirty="0"/>
              <a:t>Never necessary, just cheaper</a:t>
            </a:r>
          </a:p>
          <a:p>
            <a:pPr>
              <a:lnSpc>
                <a:spcPct val="120000"/>
              </a:lnSpc>
            </a:pPr>
            <a:endParaRPr lang="en-US" sz="3200" dirty="0"/>
          </a:p>
          <a:p>
            <a:pPr>
              <a:lnSpc>
                <a:spcPct val="120000"/>
              </a:lnSpc>
            </a:pPr>
            <a:r>
              <a:rPr lang="en-US" sz="3200" dirty="0"/>
              <a:t>Reduce long document (very long bit-string) to a short bit-string</a:t>
            </a:r>
          </a:p>
          <a:p>
            <a:pPr>
              <a:lnSpc>
                <a:spcPct val="120000"/>
              </a:lnSpc>
            </a:pPr>
            <a:endParaRPr lang="en-US" sz="3200" dirty="0"/>
          </a:p>
          <a:p>
            <a:pPr>
              <a:lnSpc>
                <a:spcPct val="120000"/>
              </a:lnSpc>
            </a:pPr>
            <a:r>
              <a:rPr lang="en-US" sz="3200" dirty="0"/>
              <a:t>Large universe of documents </a:t>
            </a:r>
            <a:r>
              <a:rPr lang="en-US" sz="3200" dirty="0">
                <a:sym typeface="Wingdings" pitchFamily="2" charset="2"/>
              </a:rPr>
              <a:t> small universe of possible hashes. (But keep in mind that “small” is often 2</a:t>
            </a:r>
            <a:r>
              <a:rPr lang="en-US" sz="3200" baseline="30000" dirty="0">
                <a:sym typeface="Wingdings" pitchFamily="2" charset="2"/>
              </a:rPr>
              <a:t>256 </a:t>
            </a:r>
            <a:r>
              <a:rPr lang="en-US" sz="3200" dirty="0">
                <a:sym typeface="Wingdings" pitchFamily="2" charset="2"/>
              </a:rPr>
              <a:t>—with about 2</a:t>
            </a:r>
            <a:r>
              <a:rPr lang="en-US" sz="3200" baseline="30000" dirty="0">
                <a:sym typeface="Wingdings" pitchFamily="2" charset="2"/>
              </a:rPr>
              <a:t>273</a:t>
            </a:r>
            <a:r>
              <a:rPr lang="en-US" sz="3200" dirty="0">
                <a:sym typeface="Wingdings" pitchFamily="2" charset="2"/>
              </a:rPr>
              <a:t> atoms in the universe.)</a:t>
            </a:r>
          </a:p>
          <a:p>
            <a:pPr>
              <a:lnSpc>
                <a:spcPct val="120000"/>
              </a:lnSpc>
            </a:pPr>
            <a:endParaRPr lang="en-US" sz="3200" dirty="0">
              <a:sym typeface="Wingdings" pitchFamily="2" charset="2"/>
            </a:endParaRPr>
          </a:p>
          <a:p>
            <a:pPr>
              <a:lnSpc>
                <a:spcPct val="120000"/>
              </a:lnSpc>
            </a:pPr>
            <a:r>
              <a:rPr lang="en-US" sz="3200" dirty="0">
                <a:sym typeface="Wingdings" pitchFamily="2" charset="2"/>
              </a:rPr>
              <a:t>Easy to compute the hash from document</a:t>
            </a:r>
          </a:p>
          <a:p>
            <a:pPr>
              <a:lnSpc>
                <a:spcPct val="120000"/>
              </a:lnSpc>
            </a:pPr>
            <a:endParaRPr lang="en-US" sz="3200" dirty="0">
              <a:sym typeface="Wingdings" pitchFamily="2" charset="2"/>
            </a:endParaRPr>
          </a:p>
          <a:p>
            <a:pPr>
              <a:lnSpc>
                <a:spcPct val="120000"/>
              </a:lnSpc>
            </a:pPr>
            <a:r>
              <a:rPr lang="en-US" sz="3200" dirty="0">
                <a:sym typeface="Wingdings" pitchFamily="2" charset="2"/>
              </a:rPr>
              <a:t>Requires a brute-force search to produce the original document from the hash value, so we can’t go backwards</a:t>
            </a:r>
          </a:p>
          <a:p>
            <a:pPr>
              <a:defRPr/>
            </a:pPr>
            <a:endParaRPr lang="en-US" sz="3200" dirty="0"/>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r>
              <a:rPr lang="en-US" dirty="0">
                <a:latin typeface="+mn-lt"/>
              </a:rPr>
              <a:t>Cryptographic hash function</a:t>
            </a:r>
          </a:p>
        </p:txBody>
      </p:sp>
    </p:spTree>
    <p:extLst>
      <p:ext uri="{BB962C8B-B14F-4D97-AF65-F5344CB8AC3E}">
        <p14:creationId xmlns:p14="http://schemas.microsoft.com/office/powerpoint/2010/main" val="4109713811"/>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fontScale="77500" lnSpcReduction="20000"/>
          </a:bodyPr>
          <a:lstStyle/>
          <a:p>
            <a:pPr>
              <a:lnSpc>
                <a:spcPct val="120000"/>
              </a:lnSpc>
            </a:pPr>
            <a:r>
              <a:rPr lang="en-US" sz="3200" dirty="0"/>
              <a:t>Hash function is: eight-bit ASCII value of first letter of message. All messages of any size are reduced to an 8-bit hash value.</a:t>
            </a:r>
          </a:p>
          <a:p>
            <a:pPr>
              <a:lnSpc>
                <a:spcPct val="120000"/>
              </a:lnSpc>
            </a:pPr>
            <a:endParaRPr lang="en-US" sz="3200" dirty="0"/>
          </a:p>
          <a:p>
            <a:pPr>
              <a:lnSpc>
                <a:spcPct val="120000"/>
              </a:lnSpc>
            </a:pPr>
            <a:r>
              <a:rPr lang="en-US" sz="3200" dirty="0"/>
              <a:t>Message is “Hello”</a:t>
            </a:r>
          </a:p>
          <a:p>
            <a:pPr>
              <a:lnSpc>
                <a:spcPct val="120000"/>
              </a:lnSpc>
            </a:pPr>
            <a:endParaRPr lang="en-US" sz="3200" dirty="0"/>
          </a:p>
          <a:p>
            <a:pPr>
              <a:lnSpc>
                <a:spcPct val="120000"/>
              </a:lnSpc>
            </a:pPr>
            <a:r>
              <a:rPr lang="en-US" sz="3200" dirty="0"/>
              <a:t>ASCII “H” is 72 = 0100 1000</a:t>
            </a:r>
          </a:p>
          <a:p>
            <a:pPr>
              <a:lnSpc>
                <a:spcPct val="120000"/>
              </a:lnSpc>
            </a:pPr>
            <a:endParaRPr lang="en-US" sz="3200" dirty="0"/>
          </a:p>
          <a:p>
            <a:pPr>
              <a:lnSpc>
                <a:spcPct val="120000"/>
              </a:lnSpc>
            </a:pPr>
            <a:r>
              <a:rPr lang="en-US" sz="3200" dirty="0"/>
              <a:t>H(“Hello”)= 72. H(“Apple”) = 65</a:t>
            </a:r>
          </a:p>
          <a:p>
            <a:pPr>
              <a:lnSpc>
                <a:spcPct val="120000"/>
              </a:lnSpc>
            </a:pPr>
            <a:endParaRPr lang="en-US" sz="3200" dirty="0"/>
          </a:p>
          <a:p>
            <a:pPr>
              <a:lnSpc>
                <a:spcPct val="120000"/>
              </a:lnSpc>
            </a:pPr>
            <a:r>
              <a:rPr lang="en-US" sz="3200" dirty="0"/>
              <a:t>H(“Hi there. How are you doing”) = ?</a:t>
            </a:r>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r>
              <a:rPr lang="en-US" dirty="0">
                <a:latin typeface="+mn-lt"/>
              </a:rPr>
              <a:t>Simple, terrible, hash function </a:t>
            </a:r>
            <a:r>
              <a:rPr lang="en-US" dirty="0">
                <a:latin typeface="+mn-lt"/>
                <a:sym typeface="Wingdings" panose="05000000000000000000" pitchFamily="2" charset="2"/>
              </a:rPr>
              <a:t></a:t>
            </a:r>
            <a:endParaRPr lang="en-US" dirty="0">
              <a:latin typeface="+mn-lt"/>
            </a:endParaRPr>
          </a:p>
        </p:txBody>
      </p:sp>
    </p:spTree>
    <p:extLst>
      <p:ext uri="{BB962C8B-B14F-4D97-AF65-F5344CB8AC3E}">
        <p14:creationId xmlns:p14="http://schemas.microsoft.com/office/powerpoint/2010/main" val="4031631169"/>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fontScale="70000" lnSpcReduction="20000"/>
          </a:bodyPr>
          <a:lstStyle/>
          <a:p>
            <a:pPr>
              <a:lnSpc>
                <a:spcPct val="120000"/>
              </a:lnSpc>
              <a:defRPr/>
            </a:pPr>
            <a:r>
              <a:rPr lang="en-US" sz="3200" dirty="0"/>
              <a:t>We can always encrypt the whole document with the recipient’s public key in each direction. But public key encryption is computationally expensive.</a:t>
            </a:r>
          </a:p>
          <a:p>
            <a:pPr>
              <a:lnSpc>
                <a:spcPct val="120000"/>
              </a:lnSpc>
              <a:defRPr/>
            </a:pPr>
            <a:endParaRPr lang="en-US" sz="3200" dirty="0"/>
          </a:p>
          <a:p>
            <a:pPr>
              <a:lnSpc>
                <a:spcPct val="120000"/>
              </a:lnSpc>
              <a:defRPr/>
            </a:pPr>
            <a:r>
              <a:rPr lang="en-US" sz="3200" dirty="0"/>
              <a:t>Instead, during the </a:t>
            </a:r>
            <a:r>
              <a:rPr lang="en-US" sz="3200" i="1" dirty="0"/>
              <a:t>hand-shaking</a:t>
            </a:r>
            <a:r>
              <a:rPr lang="en-US" sz="3200" dirty="0"/>
              <a:t> phase </a:t>
            </a:r>
            <a:r>
              <a:rPr lang="en-US" sz="3200" i="1" dirty="0"/>
              <a:t>Alice </a:t>
            </a:r>
            <a:r>
              <a:rPr lang="en-US" sz="3200" dirty="0"/>
              <a:t>generates a unique session key, encrypts it with </a:t>
            </a:r>
            <a:r>
              <a:rPr lang="en-US" sz="3200" i="1" dirty="0"/>
              <a:t>Bob’s </a:t>
            </a:r>
            <a:r>
              <a:rPr lang="en-US" sz="3200" dirty="0"/>
              <a:t>public key and sends it to him.</a:t>
            </a:r>
          </a:p>
          <a:p>
            <a:pPr>
              <a:lnSpc>
                <a:spcPct val="120000"/>
              </a:lnSpc>
              <a:defRPr/>
            </a:pPr>
            <a:endParaRPr lang="en-US" sz="3200" dirty="0"/>
          </a:p>
          <a:p>
            <a:pPr>
              <a:lnSpc>
                <a:spcPct val="120000"/>
              </a:lnSpc>
              <a:defRPr/>
            </a:pPr>
            <a:r>
              <a:rPr lang="en-US" sz="3200" i="1" dirty="0"/>
              <a:t>Bob </a:t>
            </a:r>
            <a:r>
              <a:rPr lang="en-US" sz="3200" dirty="0"/>
              <a:t>decrypts the session key with his secret key. Now both </a:t>
            </a:r>
            <a:r>
              <a:rPr lang="en-US" sz="3200" i="1" dirty="0"/>
              <a:t>Alice </a:t>
            </a:r>
            <a:r>
              <a:rPr lang="en-US" sz="3200" dirty="0"/>
              <a:t>and </a:t>
            </a:r>
            <a:r>
              <a:rPr lang="en-US" sz="3200" i="1" dirty="0"/>
              <a:t>Bob </a:t>
            </a:r>
            <a:r>
              <a:rPr lang="en-US" sz="3200" dirty="0"/>
              <a:t>have secret copies of the session key.</a:t>
            </a:r>
          </a:p>
          <a:p>
            <a:pPr>
              <a:lnSpc>
                <a:spcPct val="120000"/>
              </a:lnSpc>
              <a:defRPr/>
            </a:pPr>
            <a:endParaRPr lang="en-US" sz="3200" i="1" dirty="0"/>
          </a:p>
          <a:p>
            <a:pPr>
              <a:lnSpc>
                <a:spcPct val="120000"/>
              </a:lnSpc>
              <a:defRPr/>
            </a:pPr>
            <a:r>
              <a:rPr lang="en-US" sz="3200" dirty="0"/>
              <a:t>They use symmetric key encryption (with the session key) in both directions for the rest of the session, then discard the session key.</a:t>
            </a:r>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r>
              <a:rPr lang="en-US" dirty="0">
                <a:latin typeface="+mn-lt"/>
              </a:rPr>
              <a:t>Efficient encryption for Internet transactions</a:t>
            </a:r>
          </a:p>
        </p:txBody>
      </p:sp>
    </p:spTree>
    <p:extLst>
      <p:ext uri="{BB962C8B-B14F-4D97-AF65-F5344CB8AC3E}">
        <p14:creationId xmlns:p14="http://schemas.microsoft.com/office/powerpoint/2010/main" val="1550876672"/>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a:bodyPr>
          <a:lstStyle/>
          <a:p>
            <a:pPr>
              <a:defRPr/>
            </a:pPr>
            <a:r>
              <a:rPr lang="en-US" sz="2800" dirty="0"/>
              <a:t>The </a:t>
            </a:r>
            <a:r>
              <a:rPr lang="en-US" sz="2800" i="1" dirty="0"/>
              <a:t>session </a:t>
            </a:r>
            <a:r>
              <a:rPr lang="en-US" sz="2800" dirty="0"/>
              <a:t>is just as secure as using public key encryption throughout, but is computationally more efficient.</a:t>
            </a:r>
          </a:p>
          <a:p>
            <a:pPr>
              <a:defRPr/>
            </a:pPr>
            <a:endParaRPr lang="en-US" sz="2800" dirty="0"/>
          </a:p>
          <a:p>
            <a:pPr>
              <a:defRPr/>
            </a:pPr>
            <a:r>
              <a:rPr lang="en-US" sz="2800" dirty="0"/>
              <a:t>Add public key handshaking and symmetric key session encryption to your toolbox…</a:t>
            </a:r>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endParaRPr lang="en-US" dirty="0">
              <a:latin typeface="+mn-lt"/>
            </a:endParaRPr>
          </a:p>
        </p:txBody>
      </p:sp>
      <p:pic>
        <p:nvPicPr>
          <p:cNvPr id="4" name="Picture 2" descr="The Home Depot 19 in. Plastic Tool Box with Metal Latches and Removable Tool Tray">
            <a:extLst>
              <a:ext uri="{FF2B5EF4-FFF2-40B4-BE49-F238E27FC236}">
                <a16:creationId xmlns:a16="http://schemas.microsoft.com/office/drawing/2014/main" id="{0BB1EF52-D613-47E2-BD53-854080D352B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434340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The Home Depot 19 in. Plastic Tool Box with Metal Latches and Removable Tool Tray">
            <a:extLst>
              <a:ext uri="{FF2B5EF4-FFF2-40B4-BE49-F238E27FC236}">
                <a16:creationId xmlns:a16="http://schemas.microsoft.com/office/drawing/2014/main" id="{0A5BAF47-7C63-4202-B717-679A555555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4340225"/>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13043"/>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lnSpcReduction="10000"/>
          </a:bodyPr>
          <a:lstStyle/>
          <a:p>
            <a:pPr>
              <a:buFontTx/>
              <a:buNone/>
            </a:pPr>
            <a:r>
              <a:rPr lang="en-GB" sz="2800" dirty="0"/>
              <a:t>Use:</a:t>
            </a:r>
          </a:p>
          <a:p>
            <a:pPr lvl="1"/>
            <a:r>
              <a:rPr lang="en-GB" sz="2400" dirty="0"/>
              <a:t>To authenticate stored document files as well as messages</a:t>
            </a:r>
          </a:p>
          <a:p>
            <a:pPr lvl="1"/>
            <a:r>
              <a:rPr lang="en-GB" sz="2400" dirty="0"/>
              <a:t>To protect against forgery</a:t>
            </a:r>
          </a:p>
          <a:p>
            <a:pPr lvl="1"/>
            <a:r>
              <a:rPr lang="en-GB" sz="2400" dirty="0"/>
              <a:t>To prevent the signer from repudiating a signed document (denying their responsibility)</a:t>
            </a:r>
          </a:p>
          <a:p>
            <a:pPr lvl="1"/>
            <a:endParaRPr lang="en-GB" sz="2400" dirty="0"/>
          </a:p>
          <a:p>
            <a:pPr>
              <a:buFontTx/>
              <a:buNone/>
            </a:pPr>
            <a:r>
              <a:rPr lang="en-GB" sz="2800" dirty="0"/>
              <a:t>Encryption of a document with a secret key constitutes a signature:</a:t>
            </a:r>
          </a:p>
          <a:p>
            <a:pPr lvl="1">
              <a:buFontTx/>
              <a:buChar char="-"/>
            </a:pPr>
            <a:r>
              <a:rPr lang="en-GB" sz="2400" dirty="0"/>
              <a:t>impossible for others to perform without knowledge of the key</a:t>
            </a:r>
          </a:p>
          <a:p>
            <a:pPr lvl="1">
              <a:buFontTx/>
              <a:buChar char="-"/>
            </a:pPr>
            <a:r>
              <a:rPr lang="en-GB" sz="2400" dirty="0"/>
              <a:t>strong authentication of document</a:t>
            </a:r>
          </a:p>
          <a:p>
            <a:pPr lvl="1">
              <a:buFontTx/>
              <a:buChar char="-"/>
            </a:pPr>
            <a:r>
              <a:rPr lang="en-GB" sz="2400" dirty="0"/>
              <a:t>strong protection against forgery</a:t>
            </a:r>
          </a:p>
          <a:p>
            <a:pPr lvl="1">
              <a:buFontTx/>
              <a:buChar char="-"/>
            </a:pPr>
            <a:r>
              <a:rPr lang="en-GB" sz="2400" dirty="0"/>
              <a:t>strong against repudiation with a maximum contract value penalty for exposing your key</a:t>
            </a:r>
            <a:endParaRPr lang="en-US" sz="3600" dirty="0"/>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r>
              <a:rPr lang="en-GB" dirty="0"/>
              <a:t>Digital signatures—summary</a:t>
            </a:r>
            <a:endParaRPr lang="en-US" dirty="0">
              <a:latin typeface="+mn-lt"/>
            </a:endParaRPr>
          </a:p>
        </p:txBody>
      </p:sp>
    </p:spTree>
    <p:extLst>
      <p:ext uri="{BB962C8B-B14F-4D97-AF65-F5344CB8AC3E}">
        <p14:creationId xmlns:p14="http://schemas.microsoft.com/office/powerpoint/2010/main" val="2524690146"/>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a:bodyPr>
          <a:lstStyle/>
          <a:p>
            <a:pPr>
              <a:defRPr/>
            </a:pPr>
            <a:r>
              <a:rPr lang="en-US" sz="2800" dirty="0"/>
              <a:t>We can always sign a document by encrypting the whole document with our secret key. But…</a:t>
            </a:r>
          </a:p>
          <a:p>
            <a:pPr>
              <a:defRPr/>
            </a:pPr>
            <a:endParaRPr lang="en-US" sz="2800" dirty="0"/>
          </a:p>
          <a:p>
            <a:pPr>
              <a:defRPr/>
            </a:pPr>
            <a:r>
              <a:rPr lang="en-US" sz="2800" dirty="0"/>
              <a:t>Public key encryption is computationally expensive</a:t>
            </a:r>
          </a:p>
          <a:p>
            <a:pPr>
              <a:defRPr/>
            </a:pPr>
            <a:endParaRPr lang="en-US" sz="2800" dirty="0"/>
          </a:p>
          <a:p>
            <a:pPr>
              <a:defRPr/>
            </a:pPr>
            <a:r>
              <a:rPr lang="en-US" sz="2800" dirty="0"/>
              <a:t>Hashing is super efficient</a:t>
            </a:r>
          </a:p>
          <a:p>
            <a:pPr>
              <a:defRPr/>
            </a:pPr>
            <a:endParaRPr lang="en-US" sz="2800" dirty="0"/>
          </a:p>
          <a:p>
            <a:pPr>
              <a:defRPr/>
            </a:pPr>
            <a:r>
              <a:rPr lang="en-US" sz="2800" dirty="0"/>
              <a:t>So…</a:t>
            </a:r>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r>
              <a:rPr lang="en-US" dirty="0">
                <a:latin typeface="+mn-lt"/>
              </a:rPr>
              <a:t>Efficient signing</a:t>
            </a:r>
          </a:p>
        </p:txBody>
      </p:sp>
    </p:spTree>
    <p:extLst>
      <p:ext uri="{BB962C8B-B14F-4D97-AF65-F5344CB8AC3E}">
        <p14:creationId xmlns:p14="http://schemas.microsoft.com/office/powerpoint/2010/main" val="1848402937"/>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fontScale="85000" lnSpcReduction="10000"/>
          </a:bodyPr>
          <a:lstStyle/>
          <a:p>
            <a:pPr>
              <a:defRPr/>
            </a:pPr>
            <a:r>
              <a:rPr lang="en-US" sz="3200" dirty="0"/>
              <a:t>In practice we efficiently produce a [256]-bit hash of the full document.</a:t>
            </a:r>
          </a:p>
          <a:p>
            <a:pPr>
              <a:defRPr/>
            </a:pPr>
            <a:endParaRPr lang="en-US" sz="3200" dirty="0"/>
          </a:p>
          <a:p>
            <a:pPr>
              <a:defRPr/>
            </a:pPr>
            <a:r>
              <a:rPr lang="en-US" sz="3200" dirty="0"/>
              <a:t>We sign only the hash value, and link it to the original document.</a:t>
            </a:r>
          </a:p>
          <a:p>
            <a:pPr>
              <a:defRPr/>
            </a:pPr>
            <a:endParaRPr lang="en-US" sz="3200" dirty="0"/>
          </a:p>
          <a:p>
            <a:pPr>
              <a:defRPr/>
            </a:pPr>
            <a:r>
              <a:rPr lang="en-US" sz="3200" dirty="0"/>
              <a:t>This digital signature is just as good as signing the full document, but much more efficient.</a:t>
            </a:r>
          </a:p>
          <a:p>
            <a:pPr>
              <a:defRPr/>
            </a:pPr>
            <a:endParaRPr lang="en-US" sz="3200" dirty="0"/>
          </a:p>
          <a:p>
            <a:pPr>
              <a:defRPr/>
            </a:pPr>
            <a:r>
              <a:rPr lang="en-US" sz="3200" dirty="0"/>
              <a:t>To verify a received document, hash it and compare the resulting hash value with the decrypted version of the signed hash value.</a:t>
            </a:r>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endParaRPr lang="en-US" dirty="0">
              <a:latin typeface="+mn-lt"/>
            </a:endParaRPr>
          </a:p>
        </p:txBody>
      </p:sp>
    </p:spTree>
    <p:extLst>
      <p:ext uri="{BB962C8B-B14F-4D97-AF65-F5344CB8AC3E}">
        <p14:creationId xmlns:p14="http://schemas.microsoft.com/office/powerpoint/2010/main" val="876273587"/>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a:t>Digital signatures with public keys</a:t>
            </a:r>
          </a:p>
        </p:txBody>
      </p:sp>
      <p:sp>
        <p:nvSpPr>
          <p:cNvPr id="18435" name="Rectangle 3"/>
          <p:cNvSpPr>
            <a:spLocks noChangeArrowheads="1"/>
          </p:cNvSpPr>
          <p:nvPr/>
        </p:nvSpPr>
        <p:spPr bwMode="auto">
          <a:xfrm>
            <a:off x="2813051" y="2025650"/>
            <a:ext cx="815929" cy="292388"/>
          </a:xfrm>
          <a:prstGeom prst="rect">
            <a:avLst/>
          </a:prstGeom>
          <a:noFill/>
          <a:ln w="9525">
            <a:noFill/>
            <a:miter lim="800000"/>
            <a:headEnd/>
            <a:tailEnd/>
          </a:ln>
        </p:spPr>
        <p:txBody>
          <a:bodyPr wrap="none" lIns="0" tIns="0" rIns="0" bIns="0">
            <a:spAutoFit/>
          </a:bodyPr>
          <a:lstStyle/>
          <a:p>
            <a:pPr eaLnBrk="0" hangingPunct="0"/>
            <a:r>
              <a:rPr lang="en-US" sz="1900">
                <a:solidFill>
                  <a:schemeClr val="accent1"/>
                </a:solidFill>
              </a:rPr>
              <a:t>Signing</a:t>
            </a:r>
            <a:endParaRPr lang="en-GB" sz="3200">
              <a:solidFill>
                <a:schemeClr val="accent1"/>
              </a:solidFill>
              <a:latin typeface="Times" charset="0"/>
            </a:endParaRPr>
          </a:p>
        </p:txBody>
      </p:sp>
      <p:grpSp>
        <p:nvGrpSpPr>
          <p:cNvPr id="2" name="Group 4"/>
          <p:cNvGrpSpPr>
            <a:grpSpLocks/>
          </p:cNvGrpSpPr>
          <p:nvPr/>
        </p:nvGrpSpPr>
        <p:grpSpPr bwMode="auto">
          <a:xfrm>
            <a:off x="5167313" y="5380038"/>
            <a:ext cx="2114550" cy="379412"/>
            <a:chOff x="2486" y="3389"/>
            <a:chExt cx="1443" cy="239"/>
          </a:xfrm>
        </p:grpSpPr>
        <p:sp>
          <p:nvSpPr>
            <p:cNvPr id="18546" name="Freeform 5"/>
            <p:cNvSpPr>
              <a:spLocks/>
            </p:cNvSpPr>
            <p:nvPr/>
          </p:nvSpPr>
          <p:spPr bwMode="auto">
            <a:xfrm>
              <a:off x="3554" y="3512"/>
              <a:ext cx="72" cy="87"/>
            </a:xfrm>
            <a:custGeom>
              <a:avLst/>
              <a:gdLst>
                <a:gd name="T0" fmla="*/ 0 w 72"/>
                <a:gd name="T1" fmla="*/ 44 h 87"/>
                <a:gd name="T2" fmla="*/ 0 w 72"/>
                <a:gd name="T3" fmla="*/ 0 h 87"/>
                <a:gd name="T4" fmla="*/ 72 w 72"/>
                <a:gd name="T5" fmla="*/ 44 h 87"/>
                <a:gd name="T6" fmla="*/ 0 w 72"/>
                <a:gd name="T7" fmla="*/ 87 h 87"/>
                <a:gd name="T8" fmla="*/ 0 w 72"/>
                <a:gd name="T9" fmla="*/ 44 h 87"/>
                <a:gd name="T10" fmla="*/ 0 60000 65536"/>
                <a:gd name="T11" fmla="*/ 0 60000 65536"/>
                <a:gd name="T12" fmla="*/ 0 60000 65536"/>
                <a:gd name="T13" fmla="*/ 0 60000 65536"/>
                <a:gd name="T14" fmla="*/ 0 60000 65536"/>
                <a:gd name="T15" fmla="*/ 0 w 72"/>
                <a:gd name="T16" fmla="*/ 0 h 87"/>
                <a:gd name="T17" fmla="*/ 72 w 72"/>
                <a:gd name="T18" fmla="*/ 87 h 87"/>
              </a:gdLst>
              <a:ahLst/>
              <a:cxnLst>
                <a:cxn ang="T10">
                  <a:pos x="T0" y="T1"/>
                </a:cxn>
                <a:cxn ang="T11">
                  <a:pos x="T2" y="T3"/>
                </a:cxn>
                <a:cxn ang="T12">
                  <a:pos x="T4" y="T5"/>
                </a:cxn>
                <a:cxn ang="T13">
                  <a:pos x="T6" y="T7"/>
                </a:cxn>
                <a:cxn ang="T14">
                  <a:pos x="T8" y="T9"/>
                </a:cxn>
              </a:cxnLst>
              <a:rect l="T15" t="T16" r="T17" b="T18"/>
              <a:pathLst>
                <a:path w="72" h="87">
                  <a:moveTo>
                    <a:pt x="0" y="44"/>
                  </a:moveTo>
                  <a:lnTo>
                    <a:pt x="0" y="0"/>
                  </a:lnTo>
                  <a:lnTo>
                    <a:pt x="72" y="44"/>
                  </a:lnTo>
                  <a:lnTo>
                    <a:pt x="0" y="87"/>
                  </a:lnTo>
                  <a:lnTo>
                    <a:pt x="0" y="44"/>
                  </a:lnTo>
                  <a:close/>
                </a:path>
              </a:pathLst>
            </a:custGeom>
            <a:solidFill>
              <a:srgbClr val="000000"/>
            </a:solidFill>
            <a:ln w="22225">
              <a:solidFill>
                <a:srgbClr val="000000"/>
              </a:solidFill>
              <a:round/>
              <a:headEnd/>
              <a:tailEnd/>
            </a:ln>
          </p:spPr>
          <p:txBody>
            <a:bodyPr/>
            <a:lstStyle/>
            <a:p>
              <a:endParaRPr lang="en-US"/>
            </a:p>
          </p:txBody>
        </p:sp>
        <p:sp>
          <p:nvSpPr>
            <p:cNvPr id="18547" name="Line 6"/>
            <p:cNvSpPr>
              <a:spLocks noChangeShapeType="1"/>
            </p:cNvSpPr>
            <p:nvPr/>
          </p:nvSpPr>
          <p:spPr bwMode="auto">
            <a:xfrm>
              <a:off x="2486" y="3556"/>
              <a:ext cx="1068" cy="1"/>
            </a:xfrm>
            <a:prstGeom prst="line">
              <a:avLst/>
            </a:prstGeom>
            <a:noFill/>
            <a:ln w="22225">
              <a:solidFill>
                <a:srgbClr val="000000"/>
              </a:solidFill>
              <a:round/>
              <a:headEnd/>
              <a:tailEnd/>
            </a:ln>
          </p:spPr>
          <p:txBody>
            <a:bodyPr/>
            <a:lstStyle/>
            <a:p>
              <a:endParaRPr lang="en-US"/>
            </a:p>
          </p:txBody>
        </p:sp>
        <p:sp>
          <p:nvSpPr>
            <p:cNvPr id="18548" name="Rectangle 7"/>
            <p:cNvSpPr>
              <a:spLocks noChangeArrowheads="1"/>
            </p:cNvSpPr>
            <p:nvPr/>
          </p:nvSpPr>
          <p:spPr bwMode="auto">
            <a:xfrm>
              <a:off x="3655" y="3498"/>
              <a:ext cx="274" cy="130"/>
            </a:xfrm>
            <a:prstGeom prst="rect">
              <a:avLst/>
            </a:prstGeom>
            <a:solidFill>
              <a:srgbClr val="FFDC99"/>
            </a:solidFill>
            <a:ln w="9525">
              <a:noFill/>
              <a:miter lim="800000"/>
              <a:headEnd/>
              <a:tailEnd/>
            </a:ln>
          </p:spPr>
          <p:txBody>
            <a:bodyPr/>
            <a:lstStyle/>
            <a:p>
              <a:endParaRPr lang="en-US"/>
            </a:p>
          </p:txBody>
        </p:sp>
        <p:sp>
          <p:nvSpPr>
            <p:cNvPr id="18549" name="Rectangle 8"/>
            <p:cNvSpPr>
              <a:spLocks noChangeArrowheads="1"/>
            </p:cNvSpPr>
            <p:nvPr/>
          </p:nvSpPr>
          <p:spPr bwMode="auto">
            <a:xfrm>
              <a:off x="3781" y="3389"/>
              <a:ext cx="73" cy="145"/>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h</a:t>
              </a:r>
              <a:endParaRPr lang="en-GB" sz="2400">
                <a:latin typeface="Times" charset="0"/>
              </a:endParaRPr>
            </a:p>
          </p:txBody>
        </p:sp>
        <p:sp>
          <p:nvSpPr>
            <p:cNvPr id="18550" name="Rectangle 9"/>
            <p:cNvSpPr>
              <a:spLocks noChangeArrowheads="1"/>
            </p:cNvSpPr>
            <p:nvPr/>
          </p:nvSpPr>
          <p:spPr bwMode="auto">
            <a:xfrm>
              <a:off x="2886" y="3433"/>
              <a:ext cx="395" cy="145"/>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H(doc)</a:t>
              </a:r>
              <a:endParaRPr lang="en-GB" sz="2400">
                <a:latin typeface="Times" charset="0"/>
              </a:endParaRPr>
            </a:p>
          </p:txBody>
        </p:sp>
      </p:grpSp>
      <p:grpSp>
        <p:nvGrpSpPr>
          <p:cNvPr id="3" name="Group 10"/>
          <p:cNvGrpSpPr>
            <a:grpSpLocks/>
          </p:cNvGrpSpPr>
          <p:nvPr/>
        </p:nvGrpSpPr>
        <p:grpSpPr bwMode="auto">
          <a:xfrm>
            <a:off x="5038725" y="4256089"/>
            <a:ext cx="2243138" cy="403225"/>
            <a:chOff x="2399" y="2681"/>
            <a:chExt cx="1530" cy="254"/>
          </a:xfrm>
        </p:grpSpPr>
        <p:sp>
          <p:nvSpPr>
            <p:cNvPr id="18539" name="Rectangle 11"/>
            <p:cNvSpPr>
              <a:spLocks noChangeArrowheads="1"/>
            </p:cNvSpPr>
            <p:nvPr/>
          </p:nvSpPr>
          <p:spPr bwMode="auto">
            <a:xfrm>
              <a:off x="2698" y="2681"/>
              <a:ext cx="226" cy="145"/>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D(K</a:t>
              </a:r>
              <a:endParaRPr lang="en-GB" sz="2400">
                <a:latin typeface="Times" charset="0"/>
              </a:endParaRPr>
            </a:p>
          </p:txBody>
        </p:sp>
        <p:sp>
          <p:nvSpPr>
            <p:cNvPr id="18540" name="Rectangle 12"/>
            <p:cNvSpPr>
              <a:spLocks noChangeArrowheads="1"/>
            </p:cNvSpPr>
            <p:nvPr/>
          </p:nvSpPr>
          <p:spPr bwMode="auto">
            <a:xfrm>
              <a:off x="2897" y="2734"/>
              <a:ext cx="174" cy="116"/>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pub</a:t>
              </a:r>
              <a:endParaRPr lang="en-GB" sz="2400">
                <a:latin typeface="Times" charset="0"/>
              </a:endParaRPr>
            </a:p>
          </p:txBody>
        </p:sp>
        <p:sp>
          <p:nvSpPr>
            <p:cNvPr id="18541" name="Rectangle 13"/>
            <p:cNvSpPr>
              <a:spLocks noChangeArrowheads="1"/>
            </p:cNvSpPr>
            <p:nvPr/>
          </p:nvSpPr>
          <p:spPr bwMode="auto">
            <a:xfrm>
              <a:off x="3051" y="2681"/>
              <a:ext cx="277" cy="145"/>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,{h}) </a:t>
              </a:r>
              <a:endParaRPr lang="en-GB" sz="2400">
                <a:latin typeface="Times" charset="0"/>
              </a:endParaRPr>
            </a:p>
          </p:txBody>
        </p:sp>
        <p:sp>
          <p:nvSpPr>
            <p:cNvPr id="18542" name="Freeform 14"/>
            <p:cNvSpPr>
              <a:spLocks/>
            </p:cNvSpPr>
            <p:nvPr/>
          </p:nvSpPr>
          <p:spPr bwMode="auto">
            <a:xfrm>
              <a:off x="3554" y="2820"/>
              <a:ext cx="72" cy="86"/>
            </a:xfrm>
            <a:custGeom>
              <a:avLst/>
              <a:gdLst>
                <a:gd name="T0" fmla="*/ 0 w 72"/>
                <a:gd name="T1" fmla="*/ 43 h 86"/>
                <a:gd name="T2" fmla="*/ 0 w 72"/>
                <a:gd name="T3" fmla="*/ 0 h 86"/>
                <a:gd name="T4" fmla="*/ 72 w 72"/>
                <a:gd name="T5" fmla="*/ 43 h 86"/>
                <a:gd name="T6" fmla="*/ 0 w 72"/>
                <a:gd name="T7" fmla="*/ 86 h 86"/>
                <a:gd name="T8" fmla="*/ 0 w 72"/>
                <a:gd name="T9" fmla="*/ 43 h 86"/>
                <a:gd name="T10" fmla="*/ 0 60000 65536"/>
                <a:gd name="T11" fmla="*/ 0 60000 65536"/>
                <a:gd name="T12" fmla="*/ 0 60000 65536"/>
                <a:gd name="T13" fmla="*/ 0 60000 65536"/>
                <a:gd name="T14" fmla="*/ 0 60000 65536"/>
                <a:gd name="T15" fmla="*/ 0 w 72"/>
                <a:gd name="T16" fmla="*/ 0 h 86"/>
                <a:gd name="T17" fmla="*/ 72 w 72"/>
                <a:gd name="T18" fmla="*/ 86 h 86"/>
              </a:gdLst>
              <a:ahLst/>
              <a:cxnLst>
                <a:cxn ang="T10">
                  <a:pos x="T0" y="T1"/>
                </a:cxn>
                <a:cxn ang="T11">
                  <a:pos x="T2" y="T3"/>
                </a:cxn>
                <a:cxn ang="T12">
                  <a:pos x="T4" y="T5"/>
                </a:cxn>
                <a:cxn ang="T13">
                  <a:pos x="T6" y="T7"/>
                </a:cxn>
                <a:cxn ang="T14">
                  <a:pos x="T8" y="T9"/>
                </a:cxn>
              </a:cxnLst>
              <a:rect l="T15" t="T16" r="T17" b="T18"/>
              <a:pathLst>
                <a:path w="72" h="86">
                  <a:moveTo>
                    <a:pt x="0" y="43"/>
                  </a:moveTo>
                  <a:lnTo>
                    <a:pt x="0" y="0"/>
                  </a:lnTo>
                  <a:lnTo>
                    <a:pt x="72" y="43"/>
                  </a:lnTo>
                  <a:lnTo>
                    <a:pt x="0" y="86"/>
                  </a:lnTo>
                  <a:lnTo>
                    <a:pt x="0" y="43"/>
                  </a:lnTo>
                  <a:close/>
                </a:path>
              </a:pathLst>
            </a:custGeom>
            <a:solidFill>
              <a:srgbClr val="000000"/>
            </a:solidFill>
            <a:ln w="22225">
              <a:solidFill>
                <a:srgbClr val="000000"/>
              </a:solidFill>
              <a:round/>
              <a:headEnd/>
              <a:tailEnd/>
            </a:ln>
          </p:spPr>
          <p:txBody>
            <a:bodyPr/>
            <a:lstStyle/>
            <a:p>
              <a:endParaRPr lang="en-US"/>
            </a:p>
          </p:txBody>
        </p:sp>
        <p:sp>
          <p:nvSpPr>
            <p:cNvPr id="18543" name="Line 15"/>
            <p:cNvSpPr>
              <a:spLocks noChangeShapeType="1"/>
            </p:cNvSpPr>
            <p:nvPr/>
          </p:nvSpPr>
          <p:spPr bwMode="auto">
            <a:xfrm>
              <a:off x="2399" y="2863"/>
              <a:ext cx="1141" cy="1"/>
            </a:xfrm>
            <a:prstGeom prst="line">
              <a:avLst/>
            </a:prstGeom>
            <a:noFill/>
            <a:ln w="22225">
              <a:solidFill>
                <a:srgbClr val="000000"/>
              </a:solidFill>
              <a:round/>
              <a:headEnd/>
              <a:tailEnd/>
            </a:ln>
          </p:spPr>
          <p:txBody>
            <a:bodyPr/>
            <a:lstStyle/>
            <a:p>
              <a:endParaRPr lang="en-US"/>
            </a:p>
          </p:txBody>
        </p:sp>
        <p:sp>
          <p:nvSpPr>
            <p:cNvPr id="18544" name="Rectangle 16"/>
            <p:cNvSpPr>
              <a:spLocks noChangeArrowheads="1"/>
            </p:cNvSpPr>
            <p:nvPr/>
          </p:nvSpPr>
          <p:spPr bwMode="auto">
            <a:xfrm>
              <a:off x="3655" y="2805"/>
              <a:ext cx="274" cy="130"/>
            </a:xfrm>
            <a:prstGeom prst="rect">
              <a:avLst/>
            </a:prstGeom>
            <a:solidFill>
              <a:srgbClr val="FFDC99"/>
            </a:solidFill>
            <a:ln w="9525">
              <a:noFill/>
              <a:miter lim="800000"/>
              <a:headEnd/>
              <a:tailEnd/>
            </a:ln>
          </p:spPr>
          <p:txBody>
            <a:bodyPr/>
            <a:lstStyle/>
            <a:p>
              <a:endParaRPr lang="en-US"/>
            </a:p>
          </p:txBody>
        </p:sp>
        <p:sp>
          <p:nvSpPr>
            <p:cNvPr id="18545" name="Rectangle 17"/>
            <p:cNvSpPr>
              <a:spLocks noChangeArrowheads="1"/>
            </p:cNvSpPr>
            <p:nvPr/>
          </p:nvSpPr>
          <p:spPr bwMode="auto">
            <a:xfrm>
              <a:off x="3752" y="2696"/>
              <a:ext cx="98" cy="145"/>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h'</a:t>
              </a:r>
              <a:endParaRPr lang="en-GB" sz="2400">
                <a:latin typeface="Times" charset="0"/>
              </a:endParaRPr>
            </a:p>
          </p:txBody>
        </p:sp>
      </p:grpSp>
      <p:grpSp>
        <p:nvGrpSpPr>
          <p:cNvPr id="4" name="Group 18"/>
          <p:cNvGrpSpPr>
            <a:grpSpLocks/>
          </p:cNvGrpSpPr>
          <p:nvPr/>
        </p:nvGrpSpPr>
        <p:grpSpPr bwMode="auto">
          <a:xfrm>
            <a:off x="7281863" y="4545014"/>
            <a:ext cx="2806897" cy="1100137"/>
            <a:chOff x="3929" y="2863"/>
            <a:chExt cx="1916" cy="693"/>
          </a:xfrm>
        </p:grpSpPr>
        <p:sp>
          <p:nvSpPr>
            <p:cNvPr id="18535" name="Freeform 19"/>
            <p:cNvSpPr>
              <a:spLocks/>
            </p:cNvSpPr>
            <p:nvPr/>
          </p:nvSpPr>
          <p:spPr bwMode="auto">
            <a:xfrm>
              <a:off x="3929" y="2863"/>
              <a:ext cx="101" cy="693"/>
            </a:xfrm>
            <a:custGeom>
              <a:avLst/>
              <a:gdLst>
                <a:gd name="T0" fmla="*/ 15 w 101"/>
                <a:gd name="T1" fmla="*/ 0 h 693"/>
                <a:gd name="T2" fmla="*/ 101 w 101"/>
                <a:gd name="T3" fmla="*/ 0 h 693"/>
                <a:gd name="T4" fmla="*/ 101 w 101"/>
                <a:gd name="T5" fmla="*/ 693 h 693"/>
                <a:gd name="T6" fmla="*/ 0 w 101"/>
                <a:gd name="T7" fmla="*/ 693 h 693"/>
                <a:gd name="T8" fmla="*/ 15 w 101"/>
                <a:gd name="T9" fmla="*/ 693 h 693"/>
                <a:gd name="T10" fmla="*/ 0 60000 65536"/>
                <a:gd name="T11" fmla="*/ 0 60000 65536"/>
                <a:gd name="T12" fmla="*/ 0 60000 65536"/>
                <a:gd name="T13" fmla="*/ 0 60000 65536"/>
                <a:gd name="T14" fmla="*/ 0 60000 65536"/>
                <a:gd name="T15" fmla="*/ 0 w 101"/>
                <a:gd name="T16" fmla="*/ 0 h 693"/>
                <a:gd name="T17" fmla="*/ 101 w 101"/>
                <a:gd name="T18" fmla="*/ 693 h 693"/>
              </a:gdLst>
              <a:ahLst/>
              <a:cxnLst>
                <a:cxn ang="T10">
                  <a:pos x="T0" y="T1"/>
                </a:cxn>
                <a:cxn ang="T11">
                  <a:pos x="T2" y="T3"/>
                </a:cxn>
                <a:cxn ang="T12">
                  <a:pos x="T4" y="T5"/>
                </a:cxn>
                <a:cxn ang="T13">
                  <a:pos x="T6" y="T7"/>
                </a:cxn>
                <a:cxn ang="T14">
                  <a:pos x="T8" y="T9"/>
                </a:cxn>
              </a:cxnLst>
              <a:rect l="T15" t="T16" r="T17" b="T18"/>
              <a:pathLst>
                <a:path w="101" h="693">
                  <a:moveTo>
                    <a:pt x="15" y="0"/>
                  </a:moveTo>
                  <a:lnTo>
                    <a:pt x="101" y="0"/>
                  </a:lnTo>
                  <a:lnTo>
                    <a:pt x="101" y="693"/>
                  </a:lnTo>
                  <a:lnTo>
                    <a:pt x="0" y="693"/>
                  </a:lnTo>
                  <a:lnTo>
                    <a:pt x="15" y="693"/>
                  </a:lnTo>
                </a:path>
              </a:pathLst>
            </a:custGeom>
            <a:noFill/>
            <a:ln w="22225">
              <a:solidFill>
                <a:srgbClr val="000000"/>
              </a:solidFill>
              <a:round/>
              <a:headEnd/>
              <a:tailEnd/>
            </a:ln>
          </p:spPr>
          <p:txBody>
            <a:bodyPr/>
            <a:lstStyle/>
            <a:p>
              <a:endParaRPr lang="en-US"/>
            </a:p>
          </p:txBody>
        </p:sp>
        <p:sp>
          <p:nvSpPr>
            <p:cNvPr id="18536" name="Freeform 20"/>
            <p:cNvSpPr>
              <a:spLocks/>
            </p:cNvSpPr>
            <p:nvPr/>
          </p:nvSpPr>
          <p:spPr bwMode="auto">
            <a:xfrm>
              <a:off x="4333" y="3152"/>
              <a:ext cx="73" cy="86"/>
            </a:xfrm>
            <a:custGeom>
              <a:avLst/>
              <a:gdLst>
                <a:gd name="T0" fmla="*/ 0 w 73"/>
                <a:gd name="T1" fmla="*/ 43 h 86"/>
                <a:gd name="T2" fmla="*/ 0 w 73"/>
                <a:gd name="T3" fmla="*/ 0 h 86"/>
                <a:gd name="T4" fmla="*/ 73 w 73"/>
                <a:gd name="T5" fmla="*/ 43 h 86"/>
                <a:gd name="T6" fmla="*/ 0 w 73"/>
                <a:gd name="T7" fmla="*/ 86 h 86"/>
                <a:gd name="T8" fmla="*/ 0 w 73"/>
                <a:gd name="T9" fmla="*/ 43 h 86"/>
                <a:gd name="T10" fmla="*/ 0 60000 65536"/>
                <a:gd name="T11" fmla="*/ 0 60000 65536"/>
                <a:gd name="T12" fmla="*/ 0 60000 65536"/>
                <a:gd name="T13" fmla="*/ 0 60000 65536"/>
                <a:gd name="T14" fmla="*/ 0 60000 65536"/>
                <a:gd name="T15" fmla="*/ 0 w 73"/>
                <a:gd name="T16" fmla="*/ 0 h 86"/>
                <a:gd name="T17" fmla="*/ 73 w 73"/>
                <a:gd name="T18" fmla="*/ 86 h 86"/>
              </a:gdLst>
              <a:ahLst/>
              <a:cxnLst>
                <a:cxn ang="T10">
                  <a:pos x="T0" y="T1"/>
                </a:cxn>
                <a:cxn ang="T11">
                  <a:pos x="T2" y="T3"/>
                </a:cxn>
                <a:cxn ang="T12">
                  <a:pos x="T4" y="T5"/>
                </a:cxn>
                <a:cxn ang="T13">
                  <a:pos x="T6" y="T7"/>
                </a:cxn>
                <a:cxn ang="T14">
                  <a:pos x="T8" y="T9"/>
                </a:cxn>
              </a:cxnLst>
              <a:rect l="T15" t="T16" r="T17" b="T18"/>
              <a:pathLst>
                <a:path w="73" h="86">
                  <a:moveTo>
                    <a:pt x="0" y="43"/>
                  </a:moveTo>
                  <a:lnTo>
                    <a:pt x="0" y="0"/>
                  </a:lnTo>
                  <a:lnTo>
                    <a:pt x="73" y="43"/>
                  </a:lnTo>
                  <a:lnTo>
                    <a:pt x="0" y="86"/>
                  </a:lnTo>
                  <a:lnTo>
                    <a:pt x="0" y="43"/>
                  </a:lnTo>
                  <a:close/>
                </a:path>
              </a:pathLst>
            </a:custGeom>
            <a:solidFill>
              <a:srgbClr val="000000"/>
            </a:solidFill>
            <a:ln w="22225">
              <a:solidFill>
                <a:srgbClr val="000000"/>
              </a:solidFill>
              <a:round/>
              <a:headEnd/>
              <a:tailEnd/>
            </a:ln>
          </p:spPr>
          <p:txBody>
            <a:bodyPr/>
            <a:lstStyle/>
            <a:p>
              <a:endParaRPr lang="en-US"/>
            </a:p>
          </p:txBody>
        </p:sp>
        <p:sp>
          <p:nvSpPr>
            <p:cNvPr id="18537" name="Line 21"/>
            <p:cNvSpPr>
              <a:spLocks noChangeShapeType="1"/>
            </p:cNvSpPr>
            <p:nvPr/>
          </p:nvSpPr>
          <p:spPr bwMode="auto">
            <a:xfrm>
              <a:off x="4030" y="3195"/>
              <a:ext cx="303" cy="1"/>
            </a:xfrm>
            <a:prstGeom prst="line">
              <a:avLst/>
            </a:prstGeom>
            <a:noFill/>
            <a:ln w="22225">
              <a:solidFill>
                <a:srgbClr val="000000"/>
              </a:solidFill>
              <a:round/>
              <a:headEnd/>
              <a:tailEnd/>
            </a:ln>
          </p:spPr>
          <p:txBody>
            <a:bodyPr/>
            <a:lstStyle/>
            <a:p>
              <a:endParaRPr lang="en-US"/>
            </a:p>
          </p:txBody>
        </p:sp>
        <p:sp>
          <p:nvSpPr>
            <p:cNvPr id="18538" name="Rectangle 22"/>
            <p:cNvSpPr>
              <a:spLocks noChangeArrowheads="1"/>
            </p:cNvSpPr>
            <p:nvPr/>
          </p:nvSpPr>
          <p:spPr bwMode="auto">
            <a:xfrm>
              <a:off x="4508" y="3158"/>
              <a:ext cx="1337" cy="145"/>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h = h'?authentic:forged</a:t>
              </a:r>
              <a:endParaRPr lang="en-GB" sz="2400">
                <a:latin typeface="Times" charset="0"/>
              </a:endParaRPr>
            </a:p>
          </p:txBody>
        </p:sp>
      </p:grpSp>
      <p:sp>
        <p:nvSpPr>
          <p:cNvPr id="18439" name="Rectangle 23"/>
          <p:cNvSpPr>
            <a:spLocks noChangeArrowheads="1"/>
          </p:cNvSpPr>
          <p:nvPr/>
        </p:nvSpPr>
        <p:spPr bwMode="auto">
          <a:xfrm>
            <a:off x="1998664" y="1231900"/>
            <a:ext cx="1334533" cy="369332"/>
          </a:xfrm>
          <a:prstGeom prst="rect">
            <a:avLst/>
          </a:prstGeom>
          <a:noFill/>
          <a:ln w="9525">
            <a:noFill/>
            <a:miter lim="800000"/>
            <a:headEnd/>
            <a:tailEnd/>
          </a:ln>
        </p:spPr>
        <p:txBody>
          <a:bodyPr wrap="none">
            <a:spAutoFit/>
          </a:bodyPr>
          <a:lstStyle/>
          <a:p>
            <a:pPr eaLnBrk="0" hangingPunct="0"/>
            <a:r>
              <a:rPr kumimoji="1" lang="en-GB" sz="1800">
                <a:solidFill>
                  <a:schemeClr val="accent1"/>
                </a:solidFill>
              </a:rPr>
              <a:t>Figure 7.11</a:t>
            </a:r>
          </a:p>
        </p:txBody>
      </p:sp>
      <p:sp>
        <p:nvSpPr>
          <p:cNvPr id="18440" name="Rectangle 24"/>
          <p:cNvSpPr>
            <a:spLocks noChangeArrowheads="1"/>
          </p:cNvSpPr>
          <p:nvPr/>
        </p:nvSpPr>
        <p:spPr bwMode="auto">
          <a:xfrm>
            <a:off x="2825750" y="4978400"/>
            <a:ext cx="937116" cy="292388"/>
          </a:xfrm>
          <a:prstGeom prst="rect">
            <a:avLst/>
          </a:prstGeom>
          <a:noFill/>
          <a:ln w="9525">
            <a:noFill/>
            <a:miter lim="800000"/>
            <a:headEnd/>
            <a:tailEnd/>
          </a:ln>
        </p:spPr>
        <p:txBody>
          <a:bodyPr wrap="none" lIns="0" tIns="0" rIns="0" bIns="0">
            <a:spAutoFit/>
          </a:bodyPr>
          <a:lstStyle/>
          <a:p>
            <a:pPr eaLnBrk="0" hangingPunct="0"/>
            <a:r>
              <a:rPr lang="en-US" sz="1900">
                <a:solidFill>
                  <a:schemeClr val="accent1"/>
                </a:solidFill>
              </a:rPr>
              <a:t>Verifying</a:t>
            </a:r>
            <a:endParaRPr lang="en-GB" sz="1900">
              <a:solidFill>
                <a:schemeClr val="accent1"/>
              </a:solidFill>
            </a:endParaRPr>
          </a:p>
        </p:txBody>
      </p:sp>
      <p:grpSp>
        <p:nvGrpSpPr>
          <p:cNvPr id="18441" name="Group 25"/>
          <p:cNvGrpSpPr>
            <a:grpSpLocks/>
          </p:cNvGrpSpPr>
          <p:nvPr/>
        </p:nvGrpSpPr>
        <p:grpSpPr bwMode="auto">
          <a:xfrm>
            <a:off x="4468813" y="1435100"/>
            <a:ext cx="2063764" cy="1365250"/>
            <a:chOff x="2010" y="904"/>
            <a:chExt cx="1408" cy="860"/>
          </a:xfrm>
        </p:grpSpPr>
        <p:grpSp>
          <p:nvGrpSpPr>
            <p:cNvPr id="18505" name="Group 26"/>
            <p:cNvGrpSpPr>
              <a:grpSpLocks/>
            </p:cNvGrpSpPr>
            <p:nvPr/>
          </p:nvGrpSpPr>
          <p:grpSpPr bwMode="auto">
            <a:xfrm>
              <a:off x="2010" y="904"/>
              <a:ext cx="952" cy="860"/>
              <a:chOff x="2010" y="937"/>
              <a:chExt cx="952" cy="860"/>
            </a:xfrm>
          </p:grpSpPr>
          <p:sp>
            <p:nvSpPr>
              <p:cNvPr id="18510" name="Rectangle 27"/>
              <p:cNvSpPr>
                <a:spLocks noChangeArrowheads="1"/>
              </p:cNvSpPr>
              <p:nvPr/>
            </p:nvSpPr>
            <p:spPr bwMode="auto">
              <a:xfrm>
                <a:off x="2010" y="1060"/>
                <a:ext cx="433" cy="708"/>
              </a:xfrm>
              <a:prstGeom prst="rect">
                <a:avLst/>
              </a:prstGeom>
              <a:solidFill>
                <a:srgbClr val="FFFFFF"/>
              </a:solidFill>
              <a:ln w="9525">
                <a:noFill/>
                <a:miter lim="800000"/>
                <a:headEnd/>
                <a:tailEnd/>
              </a:ln>
            </p:spPr>
            <p:txBody>
              <a:bodyPr/>
              <a:lstStyle/>
              <a:p>
                <a:endParaRPr lang="en-US"/>
              </a:p>
            </p:txBody>
          </p:sp>
          <p:sp>
            <p:nvSpPr>
              <p:cNvPr id="18511" name="Rectangle 28"/>
              <p:cNvSpPr>
                <a:spLocks noChangeArrowheads="1"/>
              </p:cNvSpPr>
              <p:nvPr/>
            </p:nvSpPr>
            <p:spPr bwMode="auto">
              <a:xfrm>
                <a:off x="2010" y="1060"/>
                <a:ext cx="447" cy="722"/>
              </a:xfrm>
              <a:prstGeom prst="rect">
                <a:avLst/>
              </a:prstGeom>
              <a:noFill/>
              <a:ln w="22225">
                <a:solidFill>
                  <a:srgbClr val="000000"/>
                </a:solidFill>
                <a:miter lim="800000"/>
                <a:headEnd/>
                <a:tailEnd/>
              </a:ln>
            </p:spPr>
            <p:txBody>
              <a:bodyPr/>
              <a:lstStyle/>
              <a:p>
                <a:endParaRPr lang="en-US"/>
              </a:p>
            </p:txBody>
          </p:sp>
          <p:sp>
            <p:nvSpPr>
              <p:cNvPr id="18512" name="Rectangle 29"/>
              <p:cNvSpPr>
                <a:spLocks noChangeArrowheads="1"/>
              </p:cNvSpPr>
              <p:nvPr/>
            </p:nvSpPr>
            <p:spPr bwMode="auto">
              <a:xfrm>
                <a:off x="2038" y="1089"/>
                <a:ext cx="433" cy="693"/>
              </a:xfrm>
              <a:prstGeom prst="rect">
                <a:avLst/>
              </a:prstGeom>
              <a:solidFill>
                <a:srgbClr val="FFFFFF"/>
              </a:solidFill>
              <a:ln w="9525">
                <a:noFill/>
                <a:miter lim="800000"/>
                <a:headEnd/>
                <a:tailEnd/>
              </a:ln>
            </p:spPr>
            <p:txBody>
              <a:bodyPr/>
              <a:lstStyle/>
              <a:p>
                <a:endParaRPr lang="en-US"/>
              </a:p>
            </p:txBody>
          </p:sp>
          <p:sp>
            <p:nvSpPr>
              <p:cNvPr id="18513" name="Rectangle 30"/>
              <p:cNvSpPr>
                <a:spLocks noChangeArrowheads="1"/>
              </p:cNvSpPr>
              <p:nvPr/>
            </p:nvSpPr>
            <p:spPr bwMode="auto">
              <a:xfrm>
                <a:off x="2038" y="1089"/>
                <a:ext cx="448" cy="708"/>
              </a:xfrm>
              <a:prstGeom prst="rect">
                <a:avLst/>
              </a:prstGeom>
              <a:noFill/>
              <a:ln w="22225">
                <a:solidFill>
                  <a:srgbClr val="000000"/>
                </a:solidFill>
                <a:miter lim="800000"/>
                <a:headEnd/>
                <a:tailEnd/>
              </a:ln>
            </p:spPr>
            <p:txBody>
              <a:bodyPr/>
              <a:lstStyle/>
              <a:p>
                <a:endParaRPr lang="en-US"/>
              </a:p>
            </p:txBody>
          </p:sp>
          <p:sp>
            <p:nvSpPr>
              <p:cNvPr id="18514" name="Line 31"/>
              <p:cNvSpPr>
                <a:spLocks noChangeShapeType="1"/>
              </p:cNvSpPr>
              <p:nvPr/>
            </p:nvSpPr>
            <p:spPr bwMode="auto">
              <a:xfrm>
                <a:off x="2370" y="1118"/>
                <a:ext cx="58" cy="1"/>
              </a:xfrm>
              <a:prstGeom prst="line">
                <a:avLst/>
              </a:prstGeom>
              <a:noFill/>
              <a:ln w="22225">
                <a:solidFill>
                  <a:srgbClr val="000000"/>
                </a:solidFill>
                <a:round/>
                <a:headEnd/>
                <a:tailEnd/>
              </a:ln>
            </p:spPr>
            <p:txBody>
              <a:bodyPr/>
              <a:lstStyle/>
              <a:p>
                <a:endParaRPr lang="en-US"/>
              </a:p>
            </p:txBody>
          </p:sp>
          <p:sp>
            <p:nvSpPr>
              <p:cNvPr id="18515" name="Rectangle 32"/>
              <p:cNvSpPr>
                <a:spLocks noChangeArrowheads="1"/>
              </p:cNvSpPr>
              <p:nvPr/>
            </p:nvSpPr>
            <p:spPr bwMode="auto">
              <a:xfrm>
                <a:off x="2370" y="1118"/>
                <a:ext cx="58" cy="15"/>
              </a:xfrm>
              <a:prstGeom prst="rect">
                <a:avLst/>
              </a:prstGeom>
              <a:solidFill>
                <a:srgbClr val="FFFFFF"/>
              </a:solidFill>
              <a:ln w="22225">
                <a:solidFill>
                  <a:srgbClr val="000000"/>
                </a:solidFill>
                <a:miter lim="800000"/>
                <a:headEnd/>
                <a:tailEnd/>
              </a:ln>
            </p:spPr>
            <p:txBody>
              <a:bodyPr/>
              <a:lstStyle/>
              <a:p>
                <a:endParaRPr lang="en-US"/>
              </a:p>
            </p:txBody>
          </p:sp>
          <p:sp>
            <p:nvSpPr>
              <p:cNvPr id="18516" name="Line 33"/>
              <p:cNvSpPr>
                <a:spLocks noChangeShapeType="1"/>
              </p:cNvSpPr>
              <p:nvPr/>
            </p:nvSpPr>
            <p:spPr bwMode="auto">
              <a:xfrm>
                <a:off x="2370" y="1147"/>
                <a:ext cx="58" cy="1"/>
              </a:xfrm>
              <a:prstGeom prst="line">
                <a:avLst/>
              </a:prstGeom>
              <a:noFill/>
              <a:ln w="22225">
                <a:solidFill>
                  <a:srgbClr val="000000"/>
                </a:solidFill>
                <a:round/>
                <a:headEnd/>
                <a:tailEnd/>
              </a:ln>
            </p:spPr>
            <p:txBody>
              <a:bodyPr/>
              <a:lstStyle/>
              <a:p>
                <a:endParaRPr lang="en-US"/>
              </a:p>
            </p:txBody>
          </p:sp>
          <p:sp>
            <p:nvSpPr>
              <p:cNvPr id="18517" name="Rectangle 34"/>
              <p:cNvSpPr>
                <a:spLocks noChangeArrowheads="1"/>
              </p:cNvSpPr>
              <p:nvPr/>
            </p:nvSpPr>
            <p:spPr bwMode="auto">
              <a:xfrm>
                <a:off x="2370" y="1133"/>
                <a:ext cx="58" cy="14"/>
              </a:xfrm>
              <a:prstGeom prst="rect">
                <a:avLst/>
              </a:prstGeom>
              <a:solidFill>
                <a:srgbClr val="FFFFFF"/>
              </a:solidFill>
              <a:ln w="22225">
                <a:solidFill>
                  <a:srgbClr val="000000"/>
                </a:solidFill>
                <a:miter lim="800000"/>
                <a:headEnd/>
                <a:tailEnd/>
              </a:ln>
            </p:spPr>
            <p:txBody>
              <a:bodyPr/>
              <a:lstStyle/>
              <a:p>
                <a:endParaRPr lang="en-US"/>
              </a:p>
            </p:txBody>
          </p:sp>
          <p:sp>
            <p:nvSpPr>
              <p:cNvPr id="18518" name="Line 35"/>
              <p:cNvSpPr>
                <a:spLocks noChangeShapeType="1"/>
              </p:cNvSpPr>
              <p:nvPr/>
            </p:nvSpPr>
            <p:spPr bwMode="auto">
              <a:xfrm>
                <a:off x="2370" y="1161"/>
                <a:ext cx="58" cy="1"/>
              </a:xfrm>
              <a:prstGeom prst="line">
                <a:avLst/>
              </a:prstGeom>
              <a:noFill/>
              <a:ln w="22225">
                <a:solidFill>
                  <a:srgbClr val="000000"/>
                </a:solidFill>
                <a:round/>
                <a:headEnd/>
                <a:tailEnd/>
              </a:ln>
            </p:spPr>
            <p:txBody>
              <a:bodyPr/>
              <a:lstStyle/>
              <a:p>
                <a:endParaRPr lang="en-US"/>
              </a:p>
            </p:txBody>
          </p:sp>
          <p:sp>
            <p:nvSpPr>
              <p:cNvPr id="18519" name="Rectangle 36"/>
              <p:cNvSpPr>
                <a:spLocks noChangeArrowheads="1"/>
              </p:cNvSpPr>
              <p:nvPr/>
            </p:nvSpPr>
            <p:spPr bwMode="auto">
              <a:xfrm>
                <a:off x="2370" y="1147"/>
                <a:ext cx="58" cy="14"/>
              </a:xfrm>
              <a:prstGeom prst="rect">
                <a:avLst/>
              </a:prstGeom>
              <a:solidFill>
                <a:srgbClr val="FFFFFF"/>
              </a:solidFill>
              <a:ln w="22225">
                <a:solidFill>
                  <a:srgbClr val="000000"/>
                </a:solidFill>
                <a:miter lim="800000"/>
                <a:headEnd/>
                <a:tailEnd/>
              </a:ln>
            </p:spPr>
            <p:txBody>
              <a:bodyPr/>
              <a:lstStyle/>
              <a:p>
                <a:endParaRPr lang="en-US"/>
              </a:p>
            </p:txBody>
          </p:sp>
          <p:sp>
            <p:nvSpPr>
              <p:cNvPr id="18520" name="Line 37"/>
              <p:cNvSpPr>
                <a:spLocks noChangeShapeType="1"/>
              </p:cNvSpPr>
              <p:nvPr/>
            </p:nvSpPr>
            <p:spPr bwMode="auto">
              <a:xfrm>
                <a:off x="2111" y="1277"/>
                <a:ext cx="274" cy="1"/>
              </a:xfrm>
              <a:prstGeom prst="line">
                <a:avLst/>
              </a:prstGeom>
              <a:noFill/>
              <a:ln w="22225">
                <a:solidFill>
                  <a:srgbClr val="000000"/>
                </a:solidFill>
                <a:round/>
                <a:headEnd/>
                <a:tailEnd/>
              </a:ln>
            </p:spPr>
            <p:txBody>
              <a:bodyPr/>
              <a:lstStyle/>
              <a:p>
                <a:endParaRPr lang="en-US"/>
              </a:p>
            </p:txBody>
          </p:sp>
          <p:sp>
            <p:nvSpPr>
              <p:cNvPr id="18521" name="Line 38"/>
              <p:cNvSpPr>
                <a:spLocks noChangeShapeType="1"/>
              </p:cNvSpPr>
              <p:nvPr/>
            </p:nvSpPr>
            <p:spPr bwMode="auto">
              <a:xfrm>
                <a:off x="2111" y="1306"/>
                <a:ext cx="274" cy="1"/>
              </a:xfrm>
              <a:prstGeom prst="line">
                <a:avLst/>
              </a:prstGeom>
              <a:noFill/>
              <a:ln w="22225">
                <a:solidFill>
                  <a:srgbClr val="000000"/>
                </a:solidFill>
                <a:round/>
                <a:headEnd/>
                <a:tailEnd/>
              </a:ln>
            </p:spPr>
            <p:txBody>
              <a:bodyPr/>
              <a:lstStyle/>
              <a:p>
                <a:endParaRPr lang="en-US"/>
              </a:p>
            </p:txBody>
          </p:sp>
          <p:sp>
            <p:nvSpPr>
              <p:cNvPr id="18522" name="Line 39"/>
              <p:cNvSpPr>
                <a:spLocks noChangeShapeType="1"/>
              </p:cNvSpPr>
              <p:nvPr/>
            </p:nvSpPr>
            <p:spPr bwMode="auto">
              <a:xfrm>
                <a:off x="2111" y="1335"/>
                <a:ext cx="274" cy="1"/>
              </a:xfrm>
              <a:prstGeom prst="line">
                <a:avLst/>
              </a:prstGeom>
              <a:noFill/>
              <a:ln w="22225">
                <a:solidFill>
                  <a:srgbClr val="000000"/>
                </a:solidFill>
                <a:round/>
                <a:headEnd/>
                <a:tailEnd/>
              </a:ln>
            </p:spPr>
            <p:txBody>
              <a:bodyPr/>
              <a:lstStyle/>
              <a:p>
                <a:endParaRPr lang="en-US"/>
              </a:p>
            </p:txBody>
          </p:sp>
          <p:sp>
            <p:nvSpPr>
              <p:cNvPr id="18523" name="Line 40"/>
              <p:cNvSpPr>
                <a:spLocks noChangeShapeType="1"/>
              </p:cNvSpPr>
              <p:nvPr/>
            </p:nvSpPr>
            <p:spPr bwMode="auto">
              <a:xfrm>
                <a:off x="2111" y="1364"/>
                <a:ext cx="274" cy="1"/>
              </a:xfrm>
              <a:prstGeom prst="line">
                <a:avLst/>
              </a:prstGeom>
              <a:noFill/>
              <a:ln w="22225">
                <a:solidFill>
                  <a:srgbClr val="000000"/>
                </a:solidFill>
                <a:round/>
                <a:headEnd/>
                <a:tailEnd/>
              </a:ln>
            </p:spPr>
            <p:txBody>
              <a:bodyPr/>
              <a:lstStyle/>
              <a:p>
                <a:endParaRPr lang="en-US"/>
              </a:p>
            </p:txBody>
          </p:sp>
          <p:sp>
            <p:nvSpPr>
              <p:cNvPr id="18524" name="Line 41"/>
              <p:cNvSpPr>
                <a:spLocks noChangeShapeType="1"/>
              </p:cNvSpPr>
              <p:nvPr/>
            </p:nvSpPr>
            <p:spPr bwMode="auto">
              <a:xfrm>
                <a:off x="2111" y="1392"/>
                <a:ext cx="274" cy="1"/>
              </a:xfrm>
              <a:prstGeom prst="line">
                <a:avLst/>
              </a:prstGeom>
              <a:noFill/>
              <a:ln w="22225">
                <a:solidFill>
                  <a:srgbClr val="000000"/>
                </a:solidFill>
                <a:round/>
                <a:headEnd/>
                <a:tailEnd/>
              </a:ln>
            </p:spPr>
            <p:txBody>
              <a:bodyPr/>
              <a:lstStyle/>
              <a:p>
                <a:endParaRPr lang="en-US"/>
              </a:p>
            </p:txBody>
          </p:sp>
          <p:sp>
            <p:nvSpPr>
              <p:cNvPr id="18525" name="Line 42"/>
              <p:cNvSpPr>
                <a:spLocks noChangeShapeType="1"/>
              </p:cNvSpPr>
              <p:nvPr/>
            </p:nvSpPr>
            <p:spPr bwMode="auto">
              <a:xfrm>
                <a:off x="2111" y="1421"/>
                <a:ext cx="274" cy="1"/>
              </a:xfrm>
              <a:prstGeom prst="line">
                <a:avLst/>
              </a:prstGeom>
              <a:noFill/>
              <a:ln w="22225">
                <a:solidFill>
                  <a:srgbClr val="000000"/>
                </a:solidFill>
                <a:round/>
                <a:headEnd/>
                <a:tailEnd/>
              </a:ln>
            </p:spPr>
            <p:txBody>
              <a:bodyPr/>
              <a:lstStyle/>
              <a:p>
                <a:endParaRPr lang="en-US"/>
              </a:p>
            </p:txBody>
          </p:sp>
          <p:sp>
            <p:nvSpPr>
              <p:cNvPr id="18526" name="Line 43"/>
              <p:cNvSpPr>
                <a:spLocks noChangeShapeType="1"/>
              </p:cNvSpPr>
              <p:nvPr/>
            </p:nvSpPr>
            <p:spPr bwMode="auto">
              <a:xfrm>
                <a:off x="2111" y="1450"/>
                <a:ext cx="274" cy="1"/>
              </a:xfrm>
              <a:prstGeom prst="line">
                <a:avLst/>
              </a:prstGeom>
              <a:noFill/>
              <a:ln w="22225">
                <a:solidFill>
                  <a:srgbClr val="000000"/>
                </a:solidFill>
                <a:round/>
                <a:headEnd/>
                <a:tailEnd/>
              </a:ln>
            </p:spPr>
            <p:txBody>
              <a:bodyPr/>
              <a:lstStyle/>
              <a:p>
                <a:endParaRPr lang="en-US"/>
              </a:p>
            </p:txBody>
          </p:sp>
          <p:sp>
            <p:nvSpPr>
              <p:cNvPr id="18527" name="Line 44"/>
              <p:cNvSpPr>
                <a:spLocks noChangeShapeType="1"/>
              </p:cNvSpPr>
              <p:nvPr/>
            </p:nvSpPr>
            <p:spPr bwMode="auto">
              <a:xfrm>
                <a:off x="2111" y="1493"/>
                <a:ext cx="274" cy="1"/>
              </a:xfrm>
              <a:prstGeom prst="line">
                <a:avLst/>
              </a:prstGeom>
              <a:noFill/>
              <a:ln w="22225">
                <a:solidFill>
                  <a:srgbClr val="000000"/>
                </a:solidFill>
                <a:round/>
                <a:headEnd/>
                <a:tailEnd/>
              </a:ln>
            </p:spPr>
            <p:txBody>
              <a:bodyPr/>
              <a:lstStyle/>
              <a:p>
                <a:endParaRPr lang="en-US"/>
              </a:p>
            </p:txBody>
          </p:sp>
          <p:sp>
            <p:nvSpPr>
              <p:cNvPr id="18528" name="Line 45"/>
              <p:cNvSpPr>
                <a:spLocks noChangeShapeType="1"/>
              </p:cNvSpPr>
              <p:nvPr/>
            </p:nvSpPr>
            <p:spPr bwMode="auto">
              <a:xfrm>
                <a:off x="2111" y="1522"/>
                <a:ext cx="274" cy="1"/>
              </a:xfrm>
              <a:prstGeom prst="line">
                <a:avLst/>
              </a:prstGeom>
              <a:noFill/>
              <a:ln w="22225">
                <a:solidFill>
                  <a:srgbClr val="000000"/>
                </a:solidFill>
                <a:round/>
                <a:headEnd/>
                <a:tailEnd/>
              </a:ln>
            </p:spPr>
            <p:txBody>
              <a:bodyPr/>
              <a:lstStyle/>
              <a:p>
                <a:endParaRPr lang="en-US"/>
              </a:p>
            </p:txBody>
          </p:sp>
          <p:sp>
            <p:nvSpPr>
              <p:cNvPr id="18529" name="Line 46"/>
              <p:cNvSpPr>
                <a:spLocks noChangeShapeType="1"/>
              </p:cNvSpPr>
              <p:nvPr/>
            </p:nvSpPr>
            <p:spPr bwMode="auto">
              <a:xfrm>
                <a:off x="2111" y="1551"/>
                <a:ext cx="274" cy="1"/>
              </a:xfrm>
              <a:prstGeom prst="line">
                <a:avLst/>
              </a:prstGeom>
              <a:noFill/>
              <a:ln w="22225">
                <a:solidFill>
                  <a:srgbClr val="000000"/>
                </a:solidFill>
                <a:round/>
                <a:headEnd/>
                <a:tailEnd/>
              </a:ln>
            </p:spPr>
            <p:txBody>
              <a:bodyPr/>
              <a:lstStyle/>
              <a:p>
                <a:endParaRPr lang="en-US"/>
              </a:p>
            </p:txBody>
          </p:sp>
          <p:sp>
            <p:nvSpPr>
              <p:cNvPr id="18530" name="Line 47"/>
              <p:cNvSpPr>
                <a:spLocks noChangeShapeType="1"/>
              </p:cNvSpPr>
              <p:nvPr/>
            </p:nvSpPr>
            <p:spPr bwMode="auto">
              <a:xfrm>
                <a:off x="2111" y="1580"/>
                <a:ext cx="274" cy="1"/>
              </a:xfrm>
              <a:prstGeom prst="line">
                <a:avLst/>
              </a:prstGeom>
              <a:noFill/>
              <a:ln w="22225">
                <a:solidFill>
                  <a:srgbClr val="000000"/>
                </a:solidFill>
                <a:round/>
                <a:headEnd/>
                <a:tailEnd/>
              </a:ln>
            </p:spPr>
            <p:txBody>
              <a:bodyPr/>
              <a:lstStyle/>
              <a:p>
                <a:endParaRPr lang="en-US"/>
              </a:p>
            </p:txBody>
          </p:sp>
          <p:sp>
            <p:nvSpPr>
              <p:cNvPr id="18531" name="Freeform 48"/>
              <p:cNvSpPr>
                <a:spLocks/>
              </p:cNvSpPr>
              <p:nvPr/>
            </p:nvSpPr>
            <p:spPr bwMode="auto">
              <a:xfrm>
                <a:off x="2890" y="1364"/>
                <a:ext cx="72" cy="86"/>
              </a:xfrm>
              <a:custGeom>
                <a:avLst/>
                <a:gdLst>
                  <a:gd name="T0" fmla="*/ 0 w 72"/>
                  <a:gd name="T1" fmla="*/ 43 h 86"/>
                  <a:gd name="T2" fmla="*/ 0 w 72"/>
                  <a:gd name="T3" fmla="*/ 0 h 86"/>
                  <a:gd name="T4" fmla="*/ 72 w 72"/>
                  <a:gd name="T5" fmla="*/ 43 h 86"/>
                  <a:gd name="T6" fmla="*/ 0 w 72"/>
                  <a:gd name="T7" fmla="*/ 86 h 86"/>
                  <a:gd name="T8" fmla="*/ 0 w 72"/>
                  <a:gd name="T9" fmla="*/ 43 h 86"/>
                  <a:gd name="T10" fmla="*/ 0 60000 65536"/>
                  <a:gd name="T11" fmla="*/ 0 60000 65536"/>
                  <a:gd name="T12" fmla="*/ 0 60000 65536"/>
                  <a:gd name="T13" fmla="*/ 0 60000 65536"/>
                  <a:gd name="T14" fmla="*/ 0 60000 65536"/>
                  <a:gd name="T15" fmla="*/ 0 w 72"/>
                  <a:gd name="T16" fmla="*/ 0 h 86"/>
                  <a:gd name="T17" fmla="*/ 72 w 72"/>
                  <a:gd name="T18" fmla="*/ 86 h 86"/>
                </a:gdLst>
                <a:ahLst/>
                <a:cxnLst>
                  <a:cxn ang="T10">
                    <a:pos x="T0" y="T1"/>
                  </a:cxn>
                  <a:cxn ang="T11">
                    <a:pos x="T2" y="T3"/>
                  </a:cxn>
                  <a:cxn ang="T12">
                    <a:pos x="T4" y="T5"/>
                  </a:cxn>
                  <a:cxn ang="T13">
                    <a:pos x="T6" y="T7"/>
                  </a:cxn>
                  <a:cxn ang="T14">
                    <a:pos x="T8" y="T9"/>
                  </a:cxn>
                </a:cxnLst>
                <a:rect l="T15" t="T16" r="T17" b="T18"/>
                <a:pathLst>
                  <a:path w="72" h="86">
                    <a:moveTo>
                      <a:pt x="0" y="43"/>
                    </a:moveTo>
                    <a:lnTo>
                      <a:pt x="0" y="0"/>
                    </a:lnTo>
                    <a:lnTo>
                      <a:pt x="72" y="43"/>
                    </a:lnTo>
                    <a:lnTo>
                      <a:pt x="0" y="86"/>
                    </a:lnTo>
                    <a:lnTo>
                      <a:pt x="0" y="43"/>
                    </a:lnTo>
                    <a:close/>
                  </a:path>
                </a:pathLst>
              </a:custGeom>
              <a:solidFill>
                <a:srgbClr val="000000"/>
              </a:solidFill>
              <a:ln w="22225">
                <a:solidFill>
                  <a:srgbClr val="000000"/>
                </a:solidFill>
                <a:round/>
                <a:headEnd/>
                <a:tailEnd/>
              </a:ln>
            </p:spPr>
            <p:txBody>
              <a:bodyPr/>
              <a:lstStyle/>
              <a:p>
                <a:endParaRPr lang="en-US"/>
              </a:p>
            </p:txBody>
          </p:sp>
          <p:sp>
            <p:nvSpPr>
              <p:cNvPr id="18532" name="Line 49"/>
              <p:cNvSpPr>
                <a:spLocks noChangeShapeType="1"/>
              </p:cNvSpPr>
              <p:nvPr/>
            </p:nvSpPr>
            <p:spPr bwMode="auto">
              <a:xfrm>
                <a:off x="2471" y="1407"/>
                <a:ext cx="419" cy="1"/>
              </a:xfrm>
              <a:prstGeom prst="line">
                <a:avLst/>
              </a:prstGeom>
              <a:noFill/>
              <a:ln w="22225">
                <a:solidFill>
                  <a:srgbClr val="000000"/>
                </a:solidFill>
                <a:round/>
                <a:headEnd/>
                <a:tailEnd/>
              </a:ln>
            </p:spPr>
            <p:txBody>
              <a:bodyPr/>
              <a:lstStyle/>
              <a:p>
                <a:endParaRPr lang="en-US"/>
              </a:p>
            </p:txBody>
          </p:sp>
          <p:sp>
            <p:nvSpPr>
              <p:cNvPr id="18533" name="Rectangle 50"/>
              <p:cNvSpPr>
                <a:spLocks noChangeArrowheads="1"/>
              </p:cNvSpPr>
              <p:nvPr/>
            </p:nvSpPr>
            <p:spPr bwMode="auto">
              <a:xfrm>
                <a:off x="2150" y="937"/>
                <a:ext cx="109" cy="145"/>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M</a:t>
                </a:r>
                <a:endParaRPr lang="en-GB" sz="2400">
                  <a:latin typeface="Times" charset="0"/>
                </a:endParaRPr>
              </a:p>
            </p:txBody>
          </p:sp>
          <p:sp>
            <p:nvSpPr>
              <p:cNvPr id="18534" name="Rectangle 51"/>
              <p:cNvSpPr>
                <a:spLocks noChangeArrowheads="1"/>
              </p:cNvSpPr>
              <p:nvPr/>
            </p:nvSpPr>
            <p:spPr bwMode="auto">
              <a:xfrm>
                <a:off x="2539" y="1226"/>
                <a:ext cx="292" cy="145"/>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H(M)</a:t>
                </a:r>
                <a:endParaRPr lang="en-GB" sz="2400">
                  <a:latin typeface="Times" charset="0"/>
                </a:endParaRPr>
              </a:p>
            </p:txBody>
          </p:sp>
        </p:grpSp>
        <p:sp>
          <p:nvSpPr>
            <p:cNvPr id="18506" name="Rectangle 52"/>
            <p:cNvSpPr>
              <a:spLocks noChangeArrowheads="1"/>
            </p:cNvSpPr>
            <p:nvPr/>
          </p:nvSpPr>
          <p:spPr bwMode="auto">
            <a:xfrm>
              <a:off x="2958" y="1597"/>
              <a:ext cx="460" cy="145"/>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128 bits</a:t>
              </a:r>
              <a:endParaRPr lang="en-GB" sz="2400">
                <a:latin typeface="Times" charset="0"/>
              </a:endParaRPr>
            </a:p>
          </p:txBody>
        </p:sp>
        <p:sp>
          <p:nvSpPr>
            <p:cNvPr id="18507" name="Line 53"/>
            <p:cNvSpPr>
              <a:spLocks noChangeShapeType="1"/>
            </p:cNvSpPr>
            <p:nvPr/>
          </p:nvSpPr>
          <p:spPr bwMode="auto">
            <a:xfrm>
              <a:off x="3107" y="1403"/>
              <a:ext cx="1" cy="144"/>
            </a:xfrm>
            <a:prstGeom prst="line">
              <a:avLst/>
            </a:prstGeom>
            <a:noFill/>
            <a:ln w="22225">
              <a:solidFill>
                <a:srgbClr val="000000"/>
              </a:solidFill>
              <a:round/>
              <a:headEnd/>
              <a:tailEnd/>
            </a:ln>
          </p:spPr>
          <p:txBody>
            <a:bodyPr/>
            <a:lstStyle/>
            <a:p>
              <a:endParaRPr lang="en-US"/>
            </a:p>
          </p:txBody>
        </p:sp>
        <p:sp>
          <p:nvSpPr>
            <p:cNvPr id="18508" name="Rectangle 54"/>
            <p:cNvSpPr>
              <a:spLocks noChangeArrowheads="1"/>
            </p:cNvSpPr>
            <p:nvPr/>
          </p:nvSpPr>
          <p:spPr bwMode="auto">
            <a:xfrm>
              <a:off x="2977" y="1316"/>
              <a:ext cx="274" cy="116"/>
            </a:xfrm>
            <a:prstGeom prst="rect">
              <a:avLst/>
            </a:prstGeom>
            <a:solidFill>
              <a:srgbClr val="FFDC99"/>
            </a:solidFill>
            <a:ln w="9525">
              <a:noFill/>
              <a:miter lim="800000"/>
              <a:headEnd/>
              <a:tailEnd/>
            </a:ln>
          </p:spPr>
          <p:txBody>
            <a:bodyPr/>
            <a:lstStyle/>
            <a:p>
              <a:endParaRPr lang="en-US"/>
            </a:p>
          </p:txBody>
        </p:sp>
        <p:sp>
          <p:nvSpPr>
            <p:cNvPr id="18509" name="Rectangle 55"/>
            <p:cNvSpPr>
              <a:spLocks noChangeArrowheads="1"/>
            </p:cNvSpPr>
            <p:nvPr/>
          </p:nvSpPr>
          <p:spPr bwMode="auto">
            <a:xfrm>
              <a:off x="3102" y="1185"/>
              <a:ext cx="73" cy="145"/>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h</a:t>
              </a:r>
              <a:endParaRPr lang="en-GB" sz="2400">
                <a:latin typeface="Times" charset="0"/>
              </a:endParaRPr>
            </a:p>
          </p:txBody>
        </p:sp>
      </p:grpSp>
      <p:grpSp>
        <p:nvGrpSpPr>
          <p:cNvPr id="7" name="Group 56"/>
          <p:cNvGrpSpPr>
            <a:grpSpLocks/>
          </p:cNvGrpSpPr>
          <p:nvPr/>
        </p:nvGrpSpPr>
        <p:grpSpPr bwMode="auto">
          <a:xfrm>
            <a:off x="6308725" y="1800225"/>
            <a:ext cx="1445838" cy="495300"/>
            <a:chOff x="3265" y="1134"/>
            <a:chExt cx="987" cy="312"/>
          </a:xfrm>
        </p:grpSpPr>
        <p:sp>
          <p:nvSpPr>
            <p:cNvPr id="18497" name="Rectangle 57"/>
            <p:cNvSpPr>
              <a:spLocks noChangeArrowheads="1"/>
            </p:cNvSpPr>
            <p:nvPr/>
          </p:nvSpPr>
          <p:spPr bwMode="auto">
            <a:xfrm>
              <a:off x="3279" y="1203"/>
              <a:ext cx="219" cy="145"/>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E(K</a:t>
              </a:r>
              <a:endParaRPr lang="en-GB" sz="2400">
                <a:latin typeface="Times" charset="0"/>
              </a:endParaRPr>
            </a:p>
          </p:txBody>
        </p:sp>
        <p:sp>
          <p:nvSpPr>
            <p:cNvPr id="18498" name="Rectangle 58"/>
            <p:cNvSpPr>
              <a:spLocks noChangeArrowheads="1"/>
            </p:cNvSpPr>
            <p:nvPr/>
          </p:nvSpPr>
          <p:spPr bwMode="auto">
            <a:xfrm>
              <a:off x="3471" y="1256"/>
              <a:ext cx="116" cy="116"/>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pri</a:t>
              </a:r>
              <a:endParaRPr lang="en-GB" sz="2400">
                <a:latin typeface="Times" charset="0"/>
              </a:endParaRPr>
            </a:p>
          </p:txBody>
        </p:sp>
        <p:sp>
          <p:nvSpPr>
            <p:cNvPr id="18499" name="Rectangle 59"/>
            <p:cNvSpPr>
              <a:spLocks noChangeArrowheads="1"/>
            </p:cNvSpPr>
            <p:nvPr/>
          </p:nvSpPr>
          <p:spPr bwMode="auto">
            <a:xfrm>
              <a:off x="3574" y="1203"/>
              <a:ext cx="189" cy="145"/>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 h)</a:t>
              </a:r>
              <a:endParaRPr lang="en-GB" sz="2400">
                <a:latin typeface="Times" charset="0"/>
              </a:endParaRPr>
            </a:p>
          </p:txBody>
        </p:sp>
        <p:sp>
          <p:nvSpPr>
            <p:cNvPr id="18500" name="Rectangle 60"/>
            <p:cNvSpPr>
              <a:spLocks noChangeArrowheads="1"/>
            </p:cNvSpPr>
            <p:nvPr/>
          </p:nvSpPr>
          <p:spPr bwMode="auto">
            <a:xfrm>
              <a:off x="3900" y="1316"/>
              <a:ext cx="260" cy="130"/>
            </a:xfrm>
            <a:prstGeom prst="rect">
              <a:avLst/>
            </a:prstGeom>
            <a:solidFill>
              <a:srgbClr val="D9AA73"/>
            </a:solidFill>
            <a:ln w="9525">
              <a:noFill/>
              <a:miter lim="800000"/>
              <a:headEnd/>
              <a:tailEnd/>
            </a:ln>
          </p:spPr>
          <p:txBody>
            <a:bodyPr/>
            <a:lstStyle/>
            <a:p>
              <a:endParaRPr lang="en-US"/>
            </a:p>
          </p:txBody>
        </p:sp>
        <p:sp>
          <p:nvSpPr>
            <p:cNvPr id="18501" name="Freeform 61"/>
            <p:cNvSpPr>
              <a:spLocks/>
            </p:cNvSpPr>
            <p:nvPr/>
          </p:nvSpPr>
          <p:spPr bwMode="auto">
            <a:xfrm>
              <a:off x="3839" y="1331"/>
              <a:ext cx="73" cy="86"/>
            </a:xfrm>
            <a:custGeom>
              <a:avLst/>
              <a:gdLst>
                <a:gd name="T0" fmla="*/ 0 w 73"/>
                <a:gd name="T1" fmla="*/ 43 h 86"/>
                <a:gd name="T2" fmla="*/ 0 w 73"/>
                <a:gd name="T3" fmla="*/ 0 h 86"/>
                <a:gd name="T4" fmla="*/ 73 w 73"/>
                <a:gd name="T5" fmla="*/ 43 h 86"/>
                <a:gd name="T6" fmla="*/ 0 w 73"/>
                <a:gd name="T7" fmla="*/ 86 h 86"/>
                <a:gd name="T8" fmla="*/ 0 w 73"/>
                <a:gd name="T9" fmla="*/ 43 h 86"/>
                <a:gd name="T10" fmla="*/ 0 60000 65536"/>
                <a:gd name="T11" fmla="*/ 0 60000 65536"/>
                <a:gd name="T12" fmla="*/ 0 60000 65536"/>
                <a:gd name="T13" fmla="*/ 0 60000 65536"/>
                <a:gd name="T14" fmla="*/ 0 60000 65536"/>
                <a:gd name="T15" fmla="*/ 0 w 73"/>
                <a:gd name="T16" fmla="*/ 0 h 86"/>
                <a:gd name="T17" fmla="*/ 73 w 73"/>
                <a:gd name="T18" fmla="*/ 86 h 86"/>
              </a:gdLst>
              <a:ahLst/>
              <a:cxnLst>
                <a:cxn ang="T10">
                  <a:pos x="T0" y="T1"/>
                </a:cxn>
                <a:cxn ang="T11">
                  <a:pos x="T2" y="T3"/>
                </a:cxn>
                <a:cxn ang="T12">
                  <a:pos x="T4" y="T5"/>
                </a:cxn>
                <a:cxn ang="T13">
                  <a:pos x="T6" y="T7"/>
                </a:cxn>
                <a:cxn ang="T14">
                  <a:pos x="T8" y="T9"/>
                </a:cxn>
              </a:cxnLst>
              <a:rect l="T15" t="T16" r="T17" b="T18"/>
              <a:pathLst>
                <a:path w="73" h="86">
                  <a:moveTo>
                    <a:pt x="0" y="43"/>
                  </a:moveTo>
                  <a:lnTo>
                    <a:pt x="0" y="0"/>
                  </a:lnTo>
                  <a:lnTo>
                    <a:pt x="73" y="43"/>
                  </a:lnTo>
                  <a:lnTo>
                    <a:pt x="0" y="86"/>
                  </a:lnTo>
                  <a:lnTo>
                    <a:pt x="0" y="43"/>
                  </a:lnTo>
                  <a:close/>
                </a:path>
              </a:pathLst>
            </a:custGeom>
            <a:solidFill>
              <a:srgbClr val="000000"/>
            </a:solidFill>
            <a:ln w="22225">
              <a:solidFill>
                <a:srgbClr val="000000"/>
              </a:solidFill>
              <a:round/>
              <a:headEnd/>
              <a:tailEnd/>
            </a:ln>
          </p:spPr>
          <p:txBody>
            <a:bodyPr/>
            <a:lstStyle/>
            <a:p>
              <a:endParaRPr lang="en-US"/>
            </a:p>
          </p:txBody>
        </p:sp>
        <p:sp>
          <p:nvSpPr>
            <p:cNvPr id="18502" name="Line 62"/>
            <p:cNvSpPr>
              <a:spLocks noChangeShapeType="1"/>
            </p:cNvSpPr>
            <p:nvPr/>
          </p:nvSpPr>
          <p:spPr bwMode="auto">
            <a:xfrm>
              <a:off x="3265" y="1374"/>
              <a:ext cx="643" cy="1"/>
            </a:xfrm>
            <a:prstGeom prst="line">
              <a:avLst/>
            </a:prstGeom>
            <a:noFill/>
            <a:ln w="22225">
              <a:solidFill>
                <a:srgbClr val="000000"/>
              </a:solidFill>
              <a:round/>
              <a:headEnd/>
              <a:tailEnd/>
            </a:ln>
          </p:spPr>
          <p:txBody>
            <a:bodyPr/>
            <a:lstStyle/>
            <a:p>
              <a:endParaRPr lang="en-US"/>
            </a:p>
          </p:txBody>
        </p:sp>
        <p:sp>
          <p:nvSpPr>
            <p:cNvPr id="18503" name="Rectangle 63"/>
            <p:cNvSpPr>
              <a:spLocks noChangeArrowheads="1"/>
            </p:cNvSpPr>
            <p:nvPr/>
          </p:nvSpPr>
          <p:spPr bwMode="auto">
            <a:xfrm>
              <a:off x="3925" y="1134"/>
              <a:ext cx="161" cy="145"/>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{h}</a:t>
              </a:r>
              <a:endParaRPr lang="en-GB" sz="2400">
                <a:latin typeface="Times" charset="0"/>
              </a:endParaRPr>
            </a:p>
          </p:txBody>
        </p:sp>
        <p:sp>
          <p:nvSpPr>
            <p:cNvPr id="18504" name="Rectangle 64"/>
            <p:cNvSpPr>
              <a:spLocks noChangeArrowheads="1"/>
            </p:cNvSpPr>
            <p:nvPr/>
          </p:nvSpPr>
          <p:spPr bwMode="auto">
            <a:xfrm>
              <a:off x="4066" y="1187"/>
              <a:ext cx="186" cy="116"/>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Kpri</a:t>
              </a:r>
              <a:endParaRPr lang="en-GB" sz="2400">
                <a:latin typeface="Times" charset="0"/>
              </a:endParaRPr>
            </a:p>
          </p:txBody>
        </p:sp>
      </p:grpSp>
      <p:grpSp>
        <p:nvGrpSpPr>
          <p:cNvPr id="8" name="Group 65"/>
          <p:cNvGrpSpPr>
            <a:grpSpLocks/>
          </p:cNvGrpSpPr>
          <p:nvPr/>
        </p:nvGrpSpPr>
        <p:grpSpPr bwMode="auto">
          <a:xfrm>
            <a:off x="3133725" y="1481139"/>
            <a:ext cx="6629400" cy="3494087"/>
            <a:chOff x="1099" y="933"/>
            <a:chExt cx="4524" cy="2201"/>
          </a:xfrm>
        </p:grpSpPr>
        <p:sp>
          <p:nvSpPr>
            <p:cNvPr id="18472" name="Rectangle 66"/>
            <p:cNvSpPr>
              <a:spLocks noChangeArrowheads="1"/>
            </p:cNvSpPr>
            <p:nvPr/>
          </p:nvSpPr>
          <p:spPr bwMode="auto">
            <a:xfrm>
              <a:off x="3857" y="1691"/>
              <a:ext cx="404" cy="679"/>
            </a:xfrm>
            <a:prstGeom prst="rect">
              <a:avLst/>
            </a:prstGeom>
            <a:solidFill>
              <a:srgbClr val="FFFFFF"/>
            </a:solidFill>
            <a:ln w="9525">
              <a:noFill/>
              <a:miter lim="800000"/>
              <a:headEnd/>
              <a:tailEnd/>
            </a:ln>
          </p:spPr>
          <p:txBody>
            <a:bodyPr/>
            <a:lstStyle/>
            <a:p>
              <a:endParaRPr lang="en-US"/>
            </a:p>
          </p:txBody>
        </p:sp>
        <p:sp>
          <p:nvSpPr>
            <p:cNvPr id="18473" name="Rectangle 67"/>
            <p:cNvSpPr>
              <a:spLocks noChangeArrowheads="1"/>
            </p:cNvSpPr>
            <p:nvPr/>
          </p:nvSpPr>
          <p:spPr bwMode="auto">
            <a:xfrm>
              <a:off x="3857" y="1691"/>
              <a:ext cx="419" cy="693"/>
            </a:xfrm>
            <a:prstGeom prst="rect">
              <a:avLst/>
            </a:prstGeom>
            <a:noFill/>
            <a:ln w="22225">
              <a:solidFill>
                <a:srgbClr val="000000"/>
              </a:solidFill>
              <a:miter lim="800000"/>
              <a:headEnd/>
              <a:tailEnd/>
            </a:ln>
          </p:spPr>
          <p:txBody>
            <a:bodyPr/>
            <a:lstStyle/>
            <a:p>
              <a:endParaRPr lang="en-US"/>
            </a:p>
          </p:txBody>
        </p:sp>
        <p:sp>
          <p:nvSpPr>
            <p:cNvPr id="18474" name="Rectangle 68"/>
            <p:cNvSpPr>
              <a:spLocks noChangeArrowheads="1"/>
            </p:cNvSpPr>
            <p:nvPr/>
          </p:nvSpPr>
          <p:spPr bwMode="auto">
            <a:xfrm>
              <a:off x="3886" y="1720"/>
              <a:ext cx="404" cy="664"/>
            </a:xfrm>
            <a:prstGeom prst="rect">
              <a:avLst/>
            </a:prstGeom>
            <a:solidFill>
              <a:srgbClr val="FFFFFF"/>
            </a:solidFill>
            <a:ln w="9525">
              <a:noFill/>
              <a:miter lim="800000"/>
              <a:headEnd/>
              <a:tailEnd/>
            </a:ln>
          </p:spPr>
          <p:txBody>
            <a:bodyPr/>
            <a:lstStyle/>
            <a:p>
              <a:endParaRPr lang="en-US"/>
            </a:p>
          </p:txBody>
        </p:sp>
        <p:sp>
          <p:nvSpPr>
            <p:cNvPr id="18475" name="Rectangle 69"/>
            <p:cNvSpPr>
              <a:spLocks noChangeArrowheads="1"/>
            </p:cNvSpPr>
            <p:nvPr/>
          </p:nvSpPr>
          <p:spPr bwMode="auto">
            <a:xfrm>
              <a:off x="3886" y="1720"/>
              <a:ext cx="419" cy="679"/>
            </a:xfrm>
            <a:prstGeom prst="rect">
              <a:avLst/>
            </a:prstGeom>
            <a:noFill/>
            <a:ln w="22225">
              <a:solidFill>
                <a:srgbClr val="000000"/>
              </a:solidFill>
              <a:miter lim="800000"/>
              <a:headEnd/>
              <a:tailEnd/>
            </a:ln>
          </p:spPr>
          <p:txBody>
            <a:bodyPr/>
            <a:lstStyle/>
            <a:p>
              <a:endParaRPr lang="en-US"/>
            </a:p>
          </p:txBody>
        </p:sp>
        <p:sp>
          <p:nvSpPr>
            <p:cNvPr id="18476" name="Line 70"/>
            <p:cNvSpPr>
              <a:spLocks noChangeShapeType="1"/>
            </p:cNvSpPr>
            <p:nvPr/>
          </p:nvSpPr>
          <p:spPr bwMode="auto">
            <a:xfrm>
              <a:off x="4204" y="1749"/>
              <a:ext cx="57" cy="1"/>
            </a:xfrm>
            <a:prstGeom prst="line">
              <a:avLst/>
            </a:prstGeom>
            <a:noFill/>
            <a:ln w="22225">
              <a:solidFill>
                <a:srgbClr val="000000"/>
              </a:solidFill>
              <a:round/>
              <a:headEnd/>
              <a:tailEnd/>
            </a:ln>
          </p:spPr>
          <p:txBody>
            <a:bodyPr/>
            <a:lstStyle/>
            <a:p>
              <a:endParaRPr lang="en-US"/>
            </a:p>
          </p:txBody>
        </p:sp>
        <p:sp>
          <p:nvSpPr>
            <p:cNvPr id="18477" name="Rectangle 71"/>
            <p:cNvSpPr>
              <a:spLocks noChangeArrowheads="1"/>
            </p:cNvSpPr>
            <p:nvPr/>
          </p:nvSpPr>
          <p:spPr bwMode="auto">
            <a:xfrm>
              <a:off x="4204" y="1749"/>
              <a:ext cx="57" cy="0"/>
            </a:xfrm>
            <a:prstGeom prst="rect">
              <a:avLst/>
            </a:prstGeom>
            <a:solidFill>
              <a:srgbClr val="FFFFFF"/>
            </a:solidFill>
            <a:ln w="22225">
              <a:solidFill>
                <a:srgbClr val="000000"/>
              </a:solidFill>
              <a:miter lim="800000"/>
              <a:headEnd/>
              <a:tailEnd/>
            </a:ln>
          </p:spPr>
          <p:txBody>
            <a:bodyPr/>
            <a:lstStyle/>
            <a:p>
              <a:endParaRPr lang="en-US"/>
            </a:p>
          </p:txBody>
        </p:sp>
        <p:sp>
          <p:nvSpPr>
            <p:cNvPr id="18478" name="Line 72"/>
            <p:cNvSpPr>
              <a:spLocks noChangeShapeType="1"/>
            </p:cNvSpPr>
            <p:nvPr/>
          </p:nvSpPr>
          <p:spPr bwMode="auto">
            <a:xfrm>
              <a:off x="4204" y="1764"/>
              <a:ext cx="57" cy="1"/>
            </a:xfrm>
            <a:prstGeom prst="line">
              <a:avLst/>
            </a:prstGeom>
            <a:noFill/>
            <a:ln w="22225">
              <a:solidFill>
                <a:srgbClr val="000000"/>
              </a:solidFill>
              <a:round/>
              <a:headEnd/>
              <a:tailEnd/>
            </a:ln>
          </p:spPr>
          <p:txBody>
            <a:bodyPr/>
            <a:lstStyle/>
            <a:p>
              <a:endParaRPr lang="en-US"/>
            </a:p>
          </p:txBody>
        </p:sp>
        <p:sp>
          <p:nvSpPr>
            <p:cNvPr id="18479" name="Rectangle 73"/>
            <p:cNvSpPr>
              <a:spLocks noChangeArrowheads="1"/>
            </p:cNvSpPr>
            <p:nvPr/>
          </p:nvSpPr>
          <p:spPr bwMode="auto">
            <a:xfrm>
              <a:off x="4204" y="1764"/>
              <a:ext cx="57" cy="14"/>
            </a:xfrm>
            <a:prstGeom prst="rect">
              <a:avLst/>
            </a:prstGeom>
            <a:solidFill>
              <a:srgbClr val="FFFFFF"/>
            </a:solidFill>
            <a:ln w="22225">
              <a:solidFill>
                <a:srgbClr val="000000"/>
              </a:solidFill>
              <a:miter lim="800000"/>
              <a:headEnd/>
              <a:tailEnd/>
            </a:ln>
          </p:spPr>
          <p:txBody>
            <a:bodyPr/>
            <a:lstStyle/>
            <a:p>
              <a:endParaRPr lang="en-US"/>
            </a:p>
          </p:txBody>
        </p:sp>
        <p:sp>
          <p:nvSpPr>
            <p:cNvPr id="18480" name="Line 74"/>
            <p:cNvSpPr>
              <a:spLocks noChangeShapeType="1"/>
            </p:cNvSpPr>
            <p:nvPr/>
          </p:nvSpPr>
          <p:spPr bwMode="auto">
            <a:xfrm>
              <a:off x="4204" y="1778"/>
              <a:ext cx="57" cy="1"/>
            </a:xfrm>
            <a:prstGeom prst="line">
              <a:avLst/>
            </a:prstGeom>
            <a:noFill/>
            <a:ln w="22225">
              <a:solidFill>
                <a:srgbClr val="000000"/>
              </a:solidFill>
              <a:round/>
              <a:headEnd/>
              <a:tailEnd/>
            </a:ln>
          </p:spPr>
          <p:txBody>
            <a:bodyPr/>
            <a:lstStyle/>
            <a:p>
              <a:endParaRPr lang="en-US"/>
            </a:p>
          </p:txBody>
        </p:sp>
        <p:sp>
          <p:nvSpPr>
            <p:cNvPr id="18481" name="Rectangle 75"/>
            <p:cNvSpPr>
              <a:spLocks noChangeArrowheads="1"/>
            </p:cNvSpPr>
            <p:nvPr/>
          </p:nvSpPr>
          <p:spPr bwMode="auto">
            <a:xfrm>
              <a:off x="4204" y="1778"/>
              <a:ext cx="57" cy="14"/>
            </a:xfrm>
            <a:prstGeom prst="rect">
              <a:avLst/>
            </a:prstGeom>
            <a:solidFill>
              <a:srgbClr val="FFFFFF"/>
            </a:solidFill>
            <a:ln w="22225">
              <a:solidFill>
                <a:srgbClr val="000000"/>
              </a:solidFill>
              <a:miter lim="800000"/>
              <a:headEnd/>
              <a:tailEnd/>
            </a:ln>
          </p:spPr>
          <p:txBody>
            <a:bodyPr/>
            <a:lstStyle/>
            <a:p>
              <a:endParaRPr lang="en-US"/>
            </a:p>
          </p:txBody>
        </p:sp>
        <p:sp>
          <p:nvSpPr>
            <p:cNvPr id="18482" name="Line 76"/>
            <p:cNvSpPr>
              <a:spLocks noChangeShapeType="1"/>
            </p:cNvSpPr>
            <p:nvPr/>
          </p:nvSpPr>
          <p:spPr bwMode="auto">
            <a:xfrm>
              <a:off x="3958" y="1894"/>
              <a:ext cx="260" cy="1"/>
            </a:xfrm>
            <a:prstGeom prst="line">
              <a:avLst/>
            </a:prstGeom>
            <a:noFill/>
            <a:ln w="22225">
              <a:solidFill>
                <a:srgbClr val="000000"/>
              </a:solidFill>
              <a:round/>
              <a:headEnd/>
              <a:tailEnd/>
            </a:ln>
          </p:spPr>
          <p:txBody>
            <a:bodyPr/>
            <a:lstStyle/>
            <a:p>
              <a:endParaRPr lang="en-US"/>
            </a:p>
          </p:txBody>
        </p:sp>
        <p:sp>
          <p:nvSpPr>
            <p:cNvPr id="18483" name="Line 77"/>
            <p:cNvSpPr>
              <a:spLocks noChangeShapeType="1"/>
            </p:cNvSpPr>
            <p:nvPr/>
          </p:nvSpPr>
          <p:spPr bwMode="auto">
            <a:xfrm>
              <a:off x="3958" y="1922"/>
              <a:ext cx="260" cy="1"/>
            </a:xfrm>
            <a:prstGeom prst="line">
              <a:avLst/>
            </a:prstGeom>
            <a:noFill/>
            <a:ln w="22225">
              <a:solidFill>
                <a:srgbClr val="000000"/>
              </a:solidFill>
              <a:round/>
              <a:headEnd/>
              <a:tailEnd/>
            </a:ln>
          </p:spPr>
          <p:txBody>
            <a:bodyPr/>
            <a:lstStyle/>
            <a:p>
              <a:endParaRPr lang="en-US"/>
            </a:p>
          </p:txBody>
        </p:sp>
        <p:sp>
          <p:nvSpPr>
            <p:cNvPr id="18484" name="Line 78"/>
            <p:cNvSpPr>
              <a:spLocks noChangeShapeType="1"/>
            </p:cNvSpPr>
            <p:nvPr/>
          </p:nvSpPr>
          <p:spPr bwMode="auto">
            <a:xfrm>
              <a:off x="3958" y="1951"/>
              <a:ext cx="260" cy="1"/>
            </a:xfrm>
            <a:prstGeom prst="line">
              <a:avLst/>
            </a:prstGeom>
            <a:noFill/>
            <a:ln w="22225">
              <a:solidFill>
                <a:srgbClr val="000000"/>
              </a:solidFill>
              <a:round/>
              <a:headEnd/>
              <a:tailEnd/>
            </a:ln>
          </p:spPr>
          <p:txBody>
            <a:bodyPr/>
            <a:lstStyle/>
            <a:p>
              <a:endParaRPr lang="en-US"/>
            </a:p>
          </p:txBody>
        </p:sp>
        <p:sp>
          <p:nvSpPr>
            <p:cNvPr id="18485" name="Line 79"/>
            <p:cNvSpPr>
              <a:spLocks noChangeShapeType="1"/>
            </p:cNvSpPr>
            <p:nvPr/>
          </p:nvSpPr>
          <p:spPr bwMode="auto">
            <a:xfrm>
              <a:off x="3958" y="1980"/>
              <a:ext cx="260" cy="1"/>
            </a:xfrm>
            <a:prstGeom prst="line">
              <a:avLst/>
            </a:prstGeom>
            <a:noFill/>
            <a:ln w="22225">
              <a:solidFill>
                <a:srgbClr val="000000"/>
              </a:solidFill>
              <a:round/>
              <a:headEnd/>
              <a:tailEnd/>
            </a:ln>
          </p:spPr>
          <p:txBody>
            <a:bodyPr/>
            <a:lstStyle/>
            <a:p>
              <a:endParaRPr lang="en-US"/>
            </a:p>
          </p:txBody>
        </p:sp>
        <p:sp>
          <p:nvSpPr>
            <p:cNvPr id="18486" name="Line 80"/>
            <p:cNvSpPr>
              <a:spLocks noChangeShapeType="1"/>
            </p:cNvSpPr>
            <p:nvPr/>
          </p:nvSpPr>
          <p:spPr bwMode="auto">
            <a:xfrm>
              <a:off x="3958" y="2009"/>
              <a:ext cx="260" cy="1"/>
            </a:xfrm>
            <a:prstGeom prst="line">
              <a:avLst/>
            </a:prstGeom>
            <a:noFill/>
            <a:ln w="22225">
              <a:solidFill>
                <a:srgbClr val="000000"/>
              </a:solidFill>
              <a:round/>
              <a:headEnd/>
              <a:tailEnd/>
            </a:ln>
          </p:spPr>
          <p:txBody>
            <a:bodyPr/>
            <a:lstStyle/>
            <a:p>
              <a:endParaRPr lang="en-US"/>
            </a:p>
          </p:txBody>
        </p:sp>
        <p:sp>
          <p:nvSpPr>
            <p:cNvPr id="18487" name="Line 81"/>
            <p:cNvSpPr>
              <a:spLocks noChangeShapeType="1"/>
            </p:cNvSpPr>
            <p:nvPr/>
          </p:nvSpPr>
          <p:spPr bwMode="auto">
            <a:xfrm>
              <a:off x="3958" y="2038"/>
              <a:ext cx="260" cy="1"/>
            </a:xfrm>
            <a:prstGeom prst="line">
              <a:avLst/>
            </a:prstGeom>
            <a:noFill/>
            <a:ln w="22225">
              <a:solidFill>
                <a:srgbClr val="000000"/>
              </a:solidFill>
              <a:round/>
              <a:headEnd/>
              <a:tailEnd/>
            </a:ln>
          </p:spPr>
          <p:txBody>
            <a:bodyPr/>
            <a:lstStyle/>
            <a:p>
              <a:endParaRPr lang="en-US"/>
            </a:p>
          </p:txBody>
        </p:sp>
        <p:sp>
          <p:nvSpPr>
            <p:cNvPr id="18488" name="Line 82"/>
            <p:cNvSpPr>
              <a:spLocks noChangeShapeType="1"/>
            </p:cNvSpPr>
            <p:nvPr/>
          </p:nvSpPr>
          <p:spPr bwMode="auto">
            <a:xfrm>
              <a:off x="3958" y="2067"/>
              <a:ext cx="260" cy="1"/>
            </a:xfrm>
            <a:prstGeom prst="line">
              <a:avLst/>
            </a:prstGeom>
            <a:noFill/>
            <a:ln w="22225">
              <a:solidFill>
                <a:srgbClr val="000000"/>
              </a:solidFill>
              <a:round/>
              <a:headEnd/>
              <a:tailEnd/>
            </a:ln>
          </p:spPr>
          <p:txBody>
            <a:bodyPr/>
            <a:lstStyle/>
            <a:p>
              <a:endParaRPr lang="en-US"/>
            </a:p>
          </p:txBody>
        </p:sp>
        <p:sp>
          <p:nvSpPr>
            <p:cNvPr id="18489" name="Line 83"/>
            <p:cNvSpPr>
              <a:spLocks noChangeShapeType="1"/>
            </p:cNvSpPr>
            <p:nvPr/>
          </p:nvSpPr>
          <p:spPr bwMode="auto">
            <a:xfrm>
              <a:off x="3958" y="2096"/>
              <a:ext cx="260" cy="1"/>
            </a:xfrm>
            <a:prstGeom prst="line">
              <a:avLst/>
            </a:prstGeom>
            <a:noFill/>
            <a:ln w="22225">
              <a:solidFill>
                <a:srgbClr val="000000"/>
              </a:solidFill>
              <a:round/>
              <a:headEnd/>
              <a:tailEnd/>
            </a:ln>
          </p:spPr>
          <p:txBody>
            <a:bodyPr/>
            <a:lstStyle/>
            <a:p>
              <a:endParaRPr lang="en-US"/>
            </a:p>
          </p:txBody>
        </p:sp>
        <p:sp>
          <p:nvSpPr>
            <p:cNvPr id="18490" name="Line 84"/>
            <p:cNvSpPr>
              <a:spLocks noChangeShapeType="1"/>
            </p:cNvSpPr>
            <p:nvPr/>
          </p:nvSpPr>
          <p:spPr bwMode="auto">
            <a:xfrm>
              <a:off x="3958" y="2125"/>
              <a:ext cx="260" cy="1"/>
            </a:xfrm>
            <a:prstGeom prst="line">
              <a:avLst/>
            </a:prstGeom>
            <a:noFill/>
            <a:ln w="22225">
              <a:solidFill>
                <a:srgbClr val="000000"/>
              </a:solidFill>
              <a:round/>
              <a:headEnd/>
              <a:tailEnd/>
            </a:ln>
          </p:spPr>
          <p:txBody>
            <a:bodyPr/>
            <a:lstStyle/>
            <a:p>
              <a:endParaRPr lang="en-US"/>
            </a:p>
          </p:txBody>
        </p:sp>
        <p:sp>
          <p:nvSpPr>
            <p:cNvPr id="18491" name="Line 85"/>
            <p:cNvSpPr>
              <a:spLocks noChangeShapeType="1"/>
            </p:cNvSpPr>
            <p:nvPr/>
          </p:nvSpPr>
          <p:spPr bwMode="auto">
            <a:xfrm>
              <a:off x="3958" y="2153"/>
              <a:ext cx="260" cy="1"/>
            </a:xfrm>
            <a:prstGeom prst="line">
              <a:avLst/>
            </a:prstGeom>
            <a:noFill/>
            <a:ln w="22225">
              <a:solidFill>
                <a:srgbClr val="000000"/>
              </a:solidFill>
              <a:round/>
              <a:headEnd/>
              <a:tailEnd/>
            </a:ln>
          </p:spPr>
          <p:txBody>
            <a:bodyPr/>
            <a:lstStyle/>
            <a:p>
              <a:endParaRPr lang="en-US"/>
            </a:p>
          </p:txBody>
        </p:sp>
        <p:sp>
          <p:nvSpPr>
            <p:cNvPr id="18492" name="Line 86"/>
            <p:cNvSpPr>
              <a:spLocks noChangeShapeType="1"/>
            </p:cNvSpPr>
            <p:nvPr/>
          </p:nvSpPr>
          <p:spPr bwMode="auto">
            <a:xfrm>
              <a:off x="3958" y="2182"/>
              <a:ext cx="260" cy="1"/>
            </a:xfrm>
            <a:prstGeom prst="line">
              <a:avLst/>
            </a:prstGeom>
            <a:noFill/>
            <a:ln w="22225">
              <a:solidFill>
                <a:srgbClr val="000000"/>
              </a:solidFill>
              <a:round/>
              <a:headEnd/>
              <a:tailEnd/>
            </a:ln>
          </p:spPr>
          <p:txBody>
            <a:bodyPr/>
            <a:lstStyle/>
            <a:p>
              <a:endParaRPr lang="en-US"/>
            </a:p>
          </p:txBody>
        </p:sp>
        <p:sp>
          <p:nvSpPr>
            <p:cNvPr id="18493" name="Rectangle 87"/>
            <p:cNvSpPr>
              <a:spLocks noChangeArrowheads="1"/>
            </p:cNvSpPr>
            <p:nvPr/>
          </p:nvSpPr>
          <p:spPr bwMode="auto">
            <a:xfrm>
              <a:off x="3994" y="1554"/>
              <a:ext cx="109" cy="145"/>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M</a:t>
              </a:r>
              <a:endParaRPr lang="en-GB" sz="2400">
                <a:latin typeface="Times" charset="0"/>
              </a:endParaRPr>
            </a:p>
          </p:txBody>
        </p:sp>
        <p:sp>
          <p:nvSpPr>
            <p:cNvPr id="18494" name="Rectangle 88"/>
            <p:cNvSpPr>
              <a:spLocks noChangeArrowheads="1"/>
            </p:cNvSpPr>
            <p:nvPr/>
          </p:nvSpPr>
          <p:spPr bwMode="auto">
            <a:xfrm>
              <a:off x="3810" y="933"/>
              <a:ext cx="637" cy="145"/>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signed doc</a:t>
              </a:r>
              <a:endParaRPr lang="en-GB" sz="2400">
                <a:latin typeface="Times" charset="0"/>
              </a:endParaRPr>
            </a:p>
          </p:txBody>
        </p:sp>
        <p:sp>
          <p:nvSpPr>
            <p:cNvPr id="18495" name="Freeform 89"/>
            <p:cNvSpPr>
              <a:spLocks/>
            </p:cNvSpPr>
            <p:nvPr/>
          </p:nvSpPr>
          <p:spPr bwMode="auto">
            <a:xfrm>
              <a:off x="1099" y="1656"/>
              <a:ext cx="4524" cy="1478"/>
            </a:xfrm>
            <a:custGeom>
              <a:avLst/>
              <a:gdLst>
                <a:gd name="T0" fmla="*/ 3335 w 5215"/>
                <a:gd name="T1" fmla="*/ 108 h 1478"/>
                <a:gd name="T2" fmla="*/ 3914 w 5215"/>
                <a:gd name="T3" fmla="*/ 119 h 1478"/>
                <a:gd name="T4" fmla="*/ 3981 w 5215"/>
                <a:gd name="T5" fmla="*/ 821 h 1478"/>
                <a:gd name="T6" fmla="*/ 653 w 5215"/>
                <a:gd name="T7" fmla="*/ 963 h 1478"/>
                <a:gd name="T8" fmla="*/ 64 w 5215"/>
                <a:gd name="T9" fmla="*/ 1478 h 1478"/>
                <a:gd name="T10" fmla="*/ 0 60000 65536"/>
                <a:gd name="T11" fmla="*/ 0 60000 65536"/>
                <a:gd name="T12" fmla="*/ 0 60000 65536"/>
                <a:gd name="T13" fmla="*/ 0 60000 65536"/>
                <a:gd name="T14" fmla="*/ 0 60000 65536"/>
                <a:gd name="T15" fmla="*/ 0 w 5215"/>
                <a:gd name="T16" fmla="*/ 0 h 1478"/>
                <a:gd name="T17" fmla="*/ 5215 w 5215"/>
                <a:gd name="T18" fmla="*/ 1478 h 1478"/>
              </a:gdLst>
              <a:ahLst/>
              <a:cxnLst>
                <a:cxn ang="T10">
                  <a:pos x="T0" y="T1"/>
                </a:cxn>
                <a:cxn ang="T11">
                  <a:pos x="T2" y="T3"/>
                </a:cxn>
                <a:cxn ang="T12">
                  <a:pos x="T4" y="T5"/>
                </a:cxn>
                <a:cxn ang="T13">
                  <a:pos x="T6" y="T7"/>
                </a:cxn>
                <a:cxn ang="T14">
                  <a:pos x="T8" y="T9"/>
                </a:cxn>
              </a:cxnLst>
              <a:rect l="T15" t="T16" r="T17" b="T18"/>
              <a:pathLst>
                <a:path w="5215" h="1478">
                  <a:moveTo>
                    <a:pt x="3844" y="108"/>
                  </a:moveTo>
                  <a:cubicBezTo>
                    <a:pt x="4116" y="54"/>
                    <a:pt x="4388" y="0"/>
                    <a:pt x="4512" y="119"/>
                  </a:cubicBezTo>
                  <a:cubicBezTo>
                    <a:pt x="4636" y="238"/>
                    <a:pt x="5215" y="680"/>
                    <a:pt x="4589" y="821"/>
                  </a:cubicBezTo>
                  <a:cubicBezTo>
                    <a:pt x="3963" y="962"/>
                    <a:pt x="1506" y="853"/>
                    <a:pt x="753" y="963"/>
                  </a:cubicBezTo>
                  <a:cubicBezTo>
                    <a:pt x="0" y="1073"/>
                    <a:pt x="187" y="1392"/>
                    <a:pt x="74" y="1478"/>
                  </a:cubicBezTo>
                </a:path>
              </a:pathLst>
            </a:custGeom>
            <a:noFill/>
            <a:ln w="38100">
              <a:solidFill>
                <a:schemeClr val="tx1"/>
              </a:solidFill>
              <a:round/>
              <a:headEnd/>
              <a:tailEnd type="triangle" w="med" len="med"/>
            </a:ln>
          </p:spPr>
          <p:txBody>
            <a:bodyPr wrap="none" anchor="ctr"/>
            <a:lstStyle/>
            <a:p>
              <a:endParaRPr lang="en-US"/>
            </a:p>
          </p:txBody>
        </p:sp>
        <p:sp>
          <p:nvSpPr>
            <p:cNvPr id="18496" name="Rectangle 90"/>
            <p:cNvSpPr>
              <a:spLocks noChangeArrowheads="1"/>
            </p:cNvSpPr>
            <p:nvPr/>
          </p:nvSpPr>
          <p:spPr bwMode="auto">
            <a:xfrm>
              <a:off x="3784" y="1096"/>
              <a:ext cx="632" cy="1360"/>
            </a:xfrm>
            <a:prstGeom prst="rect">
              <a:avLst/>
            </a:prstGeom>
            <a:noFill/>
            <a:ln w="9525">
              <a:solidFill>
                <a:schemeClr val="tx1"/>
              </a:solidFill>
              <a:miter lim="800000"/>
              <a:headEnd/>
              <a:tailEnd/>
            </a:ln>
          </p:spPr>
          <p:txBody>
            <a:bodyPr wrap="none" anchor="ctr"/>
            <a:lstStyle/>
            <a:p>
              <a:endParaRPr lang="en-US"/>
            </a:p>
          </p:txBody>
        </p:sp>
      </p:grpSp>
      <p:grpSp>
        <p:nvGrpSpPr>
          <p:cNvPr id="9" name="Group 91"/>
          <p:cNvGrpSpPr>
            <a:grpSpLocks/>
          </p:cNvGrpSpPr>
          <p:nvPr/>
        </p:nvGrpSpPr>
        <p:grpSpPr bwMode="auto">
          <a:xfrm>
            <a:off x="4349751" y="4178300"/>
            <a:ext cx="925513" cy="2159000"/>
            <a:chOff x="1928" y="2632"/>
            <a:chExt cx="632" cy="1360"/>
          </a:xfrm>
        </p:grpSpPr>
        <p:sp>
          <p:nvSpPr>
            <p:cNvPr id="18446" name="Rectangle 92"/>
            <p:cNvSpPr>
              <a:spLocks noChangeArrowheads="1"/>
            </p:cNvSpPr>
            <p:nvPr/>
          </p:nvSpPr>
          <p:spPr bwMode="auto">
            <a:xfrm>
              <a:off x="2024" y="3209"/>
              <a:ext cx="419" cy="708"/>
            </a:xfrm>
            <a:prstGeom prst="rect">
              <a:avLst/>
            </a:prstGeom>
            <a:solidFill>
              <a:srgbClr val="FFFFFF"/>
            </a:solidFill>
            <a:ln w="9525">
              <a:noFill/>
              <a:miter lim="800000"/>
              <a:headEnd/>
              <a:tailEnd/>
            </a:ln>
          </p:spPr>
          <p:txBody>
            <a:bodyPr/>
            <a:lstStyle/>
            <a:p>
              <a:endParaRPr lang="en-US"/>
            </a:p>
          </p:txBody>
        </p:sp>
        <p:sp>
          <p:nvSpPr>
            <p:cNvPr id="18447" name="Rectangle 93"/>
            <p:cNvSpPr>
              <a:spLocks noChangeArrowheads="1"/>
            </p:cNvSpPr>
            <p:nvPr/>
          </p:nvSpPr>
          <p:spPr bwMode="auto">
            <a:xfrm>
              <a:off x="2024" y="3209"/>
              <a:ext cx="433" cy="722"/>
            </a:xfrm>
            <a:prstGeom prst="rect">
              <a:avLst/>
            </a:prstGeom>
            <a:noFill/>
            <a:ln w="22225">
              <a:solidFill>
                <a:srgbClr val="000000"/>
              </a:solidFill>
              <a:miter lim="800000"/>
              <a:headEnd/>
              <a:tailEnd/>
            </a:ln>
          </p:spPr>
          <p:txBody>
            <a:bodyPr/>
            <a:lstStyle/>
            <a:p>
              <a:endParaRPr lang="en-US"/>
            </a:p>
          </p:txBody>
        </p:sp>
        <p:sp>
          <p:nvSpPr>
            <p:cNvPr id="18448" name="Rectangle 94"/>
            <p:cNvSpPr>
              <a:spLocks noChangeArrowheads="1"/>
            </p:cNvSpPr>
            <p:nvPr/>
          </p:nvSpPr>
          <p:spPr bwMode="auto">
            <a:xfrm>
              <a:off x="2053" y="3238"/>
              <a:ext cx="433" cy="708"/>
            </a:xfrm>
            <a:prstGeom prst="rect">
              <a:avLst/>
            </a:prstGeom>
            <a:solidFill>
              <a:srgbClr val="FFFFFF"/>
            </a:solidFill>
            <a:ln w="9525">
              <a:noFill/>
              <a:miter lim="800000"/>
              <a:headEnd/>
              <a:tailEnd/>
            </a:ln>
          </p:spPr>
          <p:txBody>
            <a:bodyPr/>
            <a:lstStyle/>
            <a:p>
              <a:endParaRPr lang="en-US"/>
            </a:p>
          </p:txBody>
        </p:sp>
        <p:sp>
          <p:nvSpPr>
            <p:cNvPr id="18449" name="Rectangle 95"/>
            <p:cNvSpPr>
              <a:spLocks noChangeArrowheads="1"/>
            </p:cNvSpPr>
            <p:nvPr/>
          </p:nvSpPr>
          <p:spPr bwMode="auto">
            <a:xfrm>
              <a:off x="2053" y="3238"/>
              <a:ext cx="447" cy="722"/>
            </a:xfrm>
            <a:prstGeom prst="rect">
              <a:avLst/>
            </a:prstGeom>
            <a:noFill/>
            <a:ln w="22225">
              <a:solidFill>
                <a:srgbClr val="000000"/>
              </a:solidFill>
              <a:miter lim="800000"/>
              <a:headEnd/>
              <a:tailEnd/>
            </a:ln>
          </p:spPr>
          <p:txBody>
            <a:bodyPr/>
            <a:lstStyle/>
            <a:p>
              <a:endParaRPr lang="en-US"/>
            </a:p>
          </p:txBody>
        </p:sp>
        <p:sp>
          <p:nvSpPr>
            <p:cNvPr id="18450" name="Line 96"/>
            <p:cNvSpPr>
              <a:spLocks noChangeShapeType="1"/>
            </p:cNvSpPr>
            <p:nvPr/>
          </p:nvSpPr>
          <p:spPr bwMode="auto">
            <a:xfrm>
              <a:off x="2370" y="3281"/>
              <a:ext cx="73" cy="1"/>
            </a:xfrm>
            <a:prstGeom prst="line">
              <a:avLst/>
            </a:prstGeom>
            <a:noFill/>
            <a:ln w="22225">
              <a:solidFill>
                <a:srgbClr val="000000"/>
              </a:solidFill>
              <a:round/>
              <a:headEnd/>
              <a:tailEnd/>
            </a:ln>
          </p:spPr>
          <p:txBody>
            <a:bodyPr/>
            <a:lstStyle/>
            <a:p>
              <a:endParaRPr lang="en-US"/>
            </a:p>
          </p:txBody>
        </p:sp>
        <p:sp>
          <p:nvSpPr>
            <p:cNvPr id="18451" name="Rectangle 97"/>
            <p:cNvSpPr>
              <a:spLocks noChangeArrowheads="1"/>
            </p:cNvSpPr>
            <p:nvPr/>
          </p:nvSpPr>
          <p:spPr bwMode="auto">
            <a:xfrm>
              <a:off x="2370" y="3281"/>
              <a:ext cx="73" cy="0"/>
            </a:xfrm>
            <a:prstGeom prst="rect">
              <a:avLst/>
            </a:prstGeom>
            <a:solidFill>
              <a:srgbClr val="FFFFFF"/>
            </a:solidFill>
            <a:ln w="22225">
              <a:solidFill>
                <a:srgbClr val="000000"/>
              </a:solidFill>
              <a:miter lim="800000"/>
              <a:headEnd/>
              <a:tailEnd/>
            </a:ln>
          </p:spPr>
          <p:txBody>
            <a:bodyPr/>
            <a:lstStyle/>
            <a:p>
              <a:endParaRPr lang="en-US"/>
            </a:p>
          </p:txBody>
        </p:sp>
        <p:sp>
          <p:nvSpPr>
            <p:cNvPr id="18452" name="Line 98"/>
            <p:cNvSpPr>
              <a:spLocks noChangeShapeType="1"/>
            </p:cNvSpPr>
            <p:nvPr/>
          </p:nvSpPr>
          <p:spPr bwMode="auto">
            <a:xfrm>
              <a:off x="2370" y="3296"/>
              <a:ext cx="73" cy="1"/>
            </a:xfrm>
            <a:prstGeom prst="line">
              <a:avLst/>
            </a:prstGeom>
            <a:noFill/>
            <a:ln w="22225">
              <a:solidFill>
                <a:srgbClr val="000000"/>
              </a:solidFill>
              <a:round/>
              <a:headEnd/>
              <a:tailEnd/>
            </a:ln>
          </p:spPr>
          <p:txBody>
            <a:bodyPr/>
            <a:lstStyle/>
            <a:p>
              <a:endParaRPr lang="en-US"/>
            </a:p>
          </p:txBody>
        </p:sp>
        <p:sp>
          <p:nvSpPr>
            <p:cNvPr id="18453" name="Rectangle 99"/>
            <p:cNvSpPr>
              <a:spLocks noChangeArrowheads="1"/>
            </p:cNvSpPr>
            <p:nvPr/>
          </p:nvSpPr>
          <p:spPr bwMode="auto">
            <a:xfrm>
              <a:off x="2370" y="3296"/>
              <a:ext cx="73" cy="0"/>
            </a:xfrm>
            <a:prstGeom prst="rect">
              <a:avLst/>
            </a:prstGeom>
            <a:solidFill>
              <a:srgbClr val="FFFFFF"/>
            </a:solidFill>
            <a:ln w="22225">
              <a:solidFill>
                <a:srgbClr val="000000"/>
              </a:solidFill>
              <a:miter lim="800000"/>
              <a:headEnd/>
              <a:tailEnd/>
            </a:ln>
          </p:spPr>
          <p:txBody>
            <a:bodyPr/>
            <a:lstStyle/>
            <a:p>
              <a:endParaRPr lang="en-US"/>
            </a:p>
          </p:txBody>
        </p:sp>
        <p:sp>
          <p:nvSpPr>
            <p:cNvPr id="18454" name="Line 100"/>
            <p:cNvSpPr>
              <a:spLocks noChangeShapeType="1"/>
            </p:cNvSpPr>
            <p:nvPr/>
          </p:nvSpPr>
          <p:spPr bwMode="auto">
            <a:xfrm>
              <a:off x="2370" y="3310"/>
              <a:ext cx="73" cy="1"/>
            </a:xfrm>
            <a:prstGeom prst="line">
              <a:avLst/>
            </a:prstGeom>
            <a:noFill/>
            <a:ln w="22225">
              <a:solidFill>
                <a:srgbClr val="000000"/>
              </a:solidFill>
              <a:round/>
              <a:headEnd/>
              <a:tailEnd/>
            </a:ln>
          </p:spPr>
          <p:txBody>
            <a:bodyPr/>
            <a:lstStyle/>
            <a:p>
              <a:endParaRPr lang="en-US"/>
            </a:p>
          </p:txBody>
        </p:sp>
        <p:sp>
          <p:nvSpPr>
            <p:cNvPr id="18455" name="Rectangle 101"/>
            <p:cNvSpPr>
              <a:spLocks noChangeArrowheads="1"/>
            </p:cNvSpPr>
            <p:nvPr/>
          </p:nvSpPr>
          <p:spPr bwMode="auto">
            <a:xfrm>
              <a:off x="2370" y="3310"/>
              <a:ext cx="73" cy="15"/>
            </a:xfrm>
            <a:prstGeom prst="rect">
              <a:avLst/>
            </a:prstGeom>
            <a:solidFill>
              <a:srgbClr val="FFFFFF"/>
            </a:solidFill>
            <a:ln w="22225">
              <a:solidFill>
                <a:srgbClr val="000000"/>
              </a:solidFill>
              <a:miter lim="800000"/>
              <a:headEnd/>
              <a:tailEnd/>
            </a:ln>
          </p:spPr>
          <p:txBody>
            <a:bodyPr/>
            <a:lstStyle/>
            <a:p>
              <a:endParaRPr lang="en-US"/>
            </a:p>
          </p:txBody>
        </p:sp>
        <p:sp>
          <p:nvSpPr>
            <p:cNvPr id="18456" name="Line 102"/>
            <p:cNvSpPr>
              <a:spLocks noChangeShapeType="1"/>
            </p:cNvSpPr>
            <p:nvPr/>
          </p:nvSpPr>
          <p:spPr bwMode="auto">
            <a:xfrm>
              <a:off x="2125" y="3426"/>
              <a:ext cx="274" cy="1"/>
            </a:xfrm>
            <a:prstGeom prst="line">
              <a:avLst/>
            </a:prstGeom>
            <a:noFill/>
            <a:ln w="22225">
              <a:solidFill>
                <a:srgbClr val="000000"/>
              </a:solidFill>
              <a:round/>
              <a:headEnd/>
              <a:tailEnd/>
            </a:ln>
          </p:spPr>
          <p:txBody>
            <a:bodyPr/>
            <a:lstStyle/>
            <a:p>
              <a:endParaRPr lang="en-US"/>
            </a:p>
          </p:txBody>
        </p:sp>
        <p:sp>
          <p:nvSpPr>
            <p:cNvPr id="18457" name="Line 103"/>
            <p:cNvSpPr>
              <a:spLocks noChangeShapeType="1"/>
            </p:cNvSpPr>
            <p:nvPr/>
          </p:nvSpPr>
          <p:spPr bwMode="auto">
            <a:xfrm>
              <a:off x="2125" y="3469"/>
              <a:ext cx="274" cy="1"/>
            </a:xfrm>
            <a:prstGeom prst="line">
              <a:avLst/>
            </a:prstGeom>
            <a:noFill/>
            <a:ln w="22225">
              <a:solidFill>
                <a:srgbClr val="000000"/>
              </a:solidFill>
              <a:round/>
              <a:headEnd/>
              <a:tailEnd/>
            </a:ln>
          </p:spPr>
          <p:txBody>
            <a:bodyPr/>
            <a:lstStyle/>
            <a:p>
              <a:endParaRPr lang="en-US"/>
            </a:p>
          </p:txBody>
        </p:sp>
        <p:sp>
          <p:nvSpPr>
            <p:cNvPr id="18458" name="Line 104"/>
            <p:cNvSpPr>
              <a:spLocks noChangeShapeType="1"/>
            </p:cNvSpPr>
            <p:nvPr/>
          </p:nvSpPr>
          <p:spPr bwMode="auto">
            <a:xfrm>
              <a:off x="2125" y="3498"/>
              <a:ext cx="274" cy="1"/>
            </a:xfrm>
            <a:prstGeom prst="line">
              <a:avLst/>
            </a:prstGeom>
            <a:noFill/>
            <a:ln w="22225">
              <a:solidFill>
                <a:srgbClr val="000000"/>
              </a:solidFill>
              <a:round/>
              <a:headEnd/>
              <a:tailEnd/>
            </a:ln>
          </p:spPr>
          <p:txBody>
            <a:bodyPr/>
            <a:lstStyle/>
            <a:p>
              <a:endParaRPr lang="en-US"/>
            </a:p>
          </p:txBody>
        </p:sp>
        <p:sp>
          <p:nvSpPr>
            <p:cNvPr id="18459" name="Line 105"/>
            <p:cNvSpPr>
              <a:spLocks noChangeShapeType="1"/>
            </p:cNvSpPr>
            <p:nvPr/>
          </p:nvSpPr>
          <p:spPr bwMode="auto">
            <a:xfrm>
              <a:off x="2125" y="3527"/>
              <a:ext cx="274" cy="1"/>
            </a:xfrm>
            <a:prstGeom prst="line">
              <a:avLst/>
            </a:prstGeom>
            <a:noFill/>
            <a:ln w="22225">
              <a:solidFill>
                <a:srgbClr val="000000"/>
              </a:solidFill>
              <a:round/>
              <a:headEnd/>
              <a:tailEnd/>
            </a:ln>
          </p:spPr>
          <p:txBody>
            <a:bodyPr/>
            <a:lstStyle/>
            <a:p>
              <a:endParaRPr lang="en-US"/>
            </a:p>
          </p:txBody>
        </p:sp>
        <p:sp>
          <p:nvSpPr>
            <p:cNvPr id="18460" name="Line 106"/>
            <p:cNvSpPr>
              <a:spLocks noChangeShapeType="1"/>
            </p:cNvSpPr>
            <p:nvPr/>
          </p:nvSpPr>
          <p:spPr bwMode="auto">
            <a:xfrm>
              <a:off x="2125" y="3556"/>
              <a:ext cx="274" cy="1"/>
            </a:xfrm>
            <a:prstGeom prst="line">
              <a:avLst/>
            </a:prstGeom>
            <a:noFill/>
            <a:ln w="22225">
              <a:solidFill>
                <a:srgbClr val="000000"/>
              </a:solidFill>
              <a:round/>
              <a:headEnd/>
              <a:tailEnd/>
            </a:ln>
          </p:spPr>
          <p:txBody>
            <a:bodyPr/>
            <a:lstStyle/>
            <a:p>
              <a:endParaRPr lang="en-US"/>
            </a:p>
          </p:txBody>
        </p:sp>
        <p:sp>
          <p:nvSpPr>
            <p:cNvPr id="18461" name="Line 107"/>
            <p:cNvSpPr>
              <a:spLocks noChangeShapeType="1"/>
            </p:cNvSpPr>
            <p:nvPr/>
          </p:nvSpPr>
          <p:spPr bwMode="auto">
            <a:xfrm>
              <a:off x="2125" y="3585"/>
              <a:ext cx="274" cy="1"/>
            </a:xfrm>
            <a:prstGeom prst="line">
              <a:avLst/>
            </a:prstGeom>
            <a:noFill/>
            <a:ln w="22225">
              <a:solidFill>
                <a:srgbClr val="000000"/>
              </a:solidFill>
              <a:round/>
              <a:headEnd/>
              <a:tailEnd/>
            </a:ln>
          </p:spPr>
          <p:txBody>
            <a:bodyPr/>
            <a:lstStyle/>
            <a:p>
              <a:endParaRPr lang="en-US"/>
            </a:p>
          </p:txBody>
        </p:sp>
        <p:sp>
          <p:nvSpPr>
            <p:cNvPr id="18462" name="Line 108"/>
            <p:cNvSpPr>
              <a:spLocks noChangeShapeType="1"/>
            </p:cNvSpPr>
            <p:nvPr/>
          </p:nvSpPr>
          <p:spPr bwMode="auto">
            <a:xfrm>
              <a:off x="2125" y="3614"/>
              <a:ext cx="274" cy="1"/>
            </a:xfrm>
            <a:prstGeom prst="line">
              <a:avLst/>
            </a:prstGeom>
            <a:noFill/>
            <a:ln w="22225">
              <a:solidFill>
                <a:srgbClr val="000000"/>
              </a:solidFill>
              <a:round/>
              <a:headEnd/>
              <a:tailEnd/>
            </a:ln>
          </p:spPr>
          <p:txBody>
            <a:bodyPr/>
            <a:lstStyle/>
            <a:p>
              <a:endParaRPr lang="en-US"/>
            </a:p>
          </p:txBody>
        </p:sp>
        <p:sp>
          <p:nvSpPr>
            <p:cNvPr id="18463" name="Line 109"/>
            <p:cNvSpPr>
              <a:spLocks noChangeShapeType="1"/>
            </p:cNvSpPr>
            <p:nvPr/>
          </p:nvSpPr>
          <p:spPr bwMode="auto">
            <a:xfrm>
              <a:off x="2125" y="3642"/>
              <a:ext cx="274" cy="1"/>
            </a:xfrm>
            <a:prstGeom prst="line">
              <a:avLst/>
            </a:prstGeom>
            <a:noFill/>
            <a:ln w="22225">
              <a:solidFill>
                <a:srgbClr val="000000"/>
              </a:solidFill>
              <a:round/>
              <a:headEnd/>
              <a:tailEnd/>
            </a:ln>
          </p:spPr>
          <p:txBody>
            <a:bodyPr/>
            <a:lstStyle/>
            <a:p>
              <a:endParaRPr lang="en-US"/>
            </a:p>
          </p:txBody>
        </p:sp>
        <p:sp>
          <p:nvSpPr>
            <p:cNvPr id="18464" name="Line 110"/>
            <p:cNvSpPr>
              <a:spLocks noChangeShapeType="1"/>
            </p:cNvSpPr>
            <p:nvPr/>
          </p:nvSpPr>
          <p:spPr bwMode="auto">
            <a:xfrm>
              <a:off x="2125" y="3671"/>
              <a:ext cx="274" cy="1"/>
            </a:xfrm>
            <a:prstGeom prst="line">
              <a:avLst/>
            </a:prstGeom>
            <a:noFill/>
            <a:ln w="22225">
              <a:solidFill>
                <a:srgbClr val="000000"/>
              </a:solidFill>
              <a:round/>
              <a:headEnd/>
              <a:tailEnd/>
            </a:ln>
          </p:spPr>
          <p:txBody>
            <a:bodyPr/>
            <a:lstStyle/>
            <a:p>
              <a:endParaRPr lang="en-US"/>
            </a:p>
          </p:txBody>
        </p:sp>
        <p:sp>
          <p:nvSpPr>
            <p:cNvPr id="18465" name="Line 111"/>
            <p:cNvSpPr>
              <a:spLocks noChangeShapeType="1"/>
            </p:cNvSpPr>
            <p:nvPr/>
          </p:nvSpPr>
          <p:spPr bwMode="auto">
            <a:xfrm>
              <a:off x="2125" y="3700"/>
              <a:ext cx="274" cy="1"/>
            </a:xfrm>
            <a:prstGeom prst="line">
              <a:avLst/>
            </a:prstGeom>
            <a:noFill/>
            <a:ln w="22225">
              <a:solidFill>
                <a:srgbClr val="000000"/>
              </a:solidFill>
              <a:round/>
              <a:headEnd/>
              <a:tailEnd/>
            </a:ln>
          </p:spPr>
          <p:txBody>
            <a:bodyPr/>
            <a:lstStyle/>
            <a:p>
              <a:endParaRPr lang="en-US"/>
            </a:p>
          </p:txBody>
        </p:sp>
        <p:sp>
          <p:nvSpPr>
            <p:cNvPr id="18466" name="Line 112"/>
            <p:cNvSpPr>
              <a:spLocks noChangeShapeType="1"/>
            </p:cNvSpPr>
            <p:nvPr/>
          </p:nvSpPr>
          <p:spPr bwMode="auto">
            <a:xfrm>
              <a:off x="2125" y="3729"/>
              <a:ext cx="274" cy="1"/>
            </a:xfrm>
            <a:prstGeom prst="line">
              <a:avLst/>
            </a:prstGeom>
            <a:noFill/>
            <a:ln w="22225">
              <a:solidFill>
                <a:srgbClr val="000000"/>
              </a:solidFill>
              <a:round/>
              <a:headEnd/>
              <a:tailEnd/>
            </a:ln>
          </p:spPr>
          <p:txBody>
            <a:bodyPr/>
            <a:lstStyle/>
            <a:p>
              <a:endParaRPr lang="en-US"/>
            </a:p>
          </p:txBody>
        </p:sp>
        <p:sp>
          <p:nvSpPr>
            <p:cNvPr id="18467" name="Rectangle 113"/>
            <p:cNvSpPr>
              <a:spLocks noChangeArrowheads="1"/>
            </p:cNvSpPr>
            <p:nvPr/>
          </p:nvSpPr>
          <p:spPr bwMode="auto">
            <a:xfrm>
              <a:off x="2150" y="3101"/>
              <a:ext cx="109" cy="145"/>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M</a:t>
              </a:r>
              <a:endParaRPr lang="en-GB" sz="2400">
                <a:latin typeface="Times" charset="0"/>
              </a:endParaRPr>
            </a:p>
          </p:txBody>
        </p:sp>
        <p:sp>
          <p:nvSpPr>
            <p:cNvPr id="18468" name="Rectangle 114"/>
            <p:cNvSpPr>
              <a:spLocks noChangeArrowheads="1"/>
            </p:cNvSpPr>
            <p:nvPr/>
          </p:nvSpPr>
          <p:spPr bwMode="auto">
            <a:xfrm>
              <a:off x="2106" y="2653"/>
              <a:ext cx="161" cy="145"/>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{h}</a:t>
              </a:r>
              <a:endParaRPr lang="en-GB" sz="2400">
                <a:latin typeface="Times" charset="0"/>
              </a:endParaRPr>
            </a:p>
          </p:txBody>
        </p:sp>
        <p:sp>
          <p:nvSpPr>
            <p:cNvPr id="18469" name="Rectangle 115"/>
            <p:cNvSpPr>
              <a:spLocks noChangeArrowheads="1"/>
            </p:cNvSpPr>
            <p:nvPr/>
          </p:nvSpPr>
          <p:spPr bwMode="auto">
            <a:xfrm>
              <a:off x="2248" y="2706"/>
              <a:ext cx="186" cy="116"/>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Kpri</a:t>
              </a:r>
              <a:endParaRPr lang="en-GB" sz="2400">
                <a:latin typeface="Times" charset="0"/>
              </a:endParaRPr>
            </a:p>
          </p:txBody>
        </p:sp>
        <p:sp>
          <p:nvSpPr>
            <p:cNvPr id="18470" name="Rectangle 116"/>
            <p:cNvSpPr>
              <a:spLocks noChangeArrowheads="1"/>
            </p:cNvSpPr>
            <p:nvPr/>
          </p:nvSpPr>
          <p:spPr bwMode="auto">
            <a:xfrm>
              <a:off x="2111" y="2805"/>
              <a:ext cx="274" cy="116"/>
            </a:xfrm>
            <a:prstGeom prst="rect">
              <a:avLst/>
            </a:prstGeom>
            <a:solidFill>
              <a:srgbClr val="D9AA73"/>
            </a:solidFill>
            <a:ln w="9525">
              <a:noFill/>
              <a:miter lim="800000"/>
              <a:headEnd/>
              <a:tailEnd/>
            </a:ln>
          </p:spPr>
          <p:txBody>
            <a:bodyPr/>
            <a:lstStyle/>
            <a:p>
              <a:endParaRPr lang="en-US"/>
            </a:p>
          </p:txBody>
        </p:sp>
        <p:sp>
          <p:nvSpPr>
            <p:cNvPr id="18471" name="Rectangle 117"/>
            <p:cNvSpPr>
              <a:spLocks noChangeArrowheads="1"/>
            </p:cNvSpPr>
            <p:nvPr/>
          </p:nvSpPr>
          <p:spPr bwMode="auto">
            <a:xfrm>
              <a:off x="1928" y="2632"/>
              <a:ext cx="632" cy="1360"/>
            </a:xfrm>
            <a:prstGeom prst="rect">
              <a:avLst/>
            </a:prstGeom>
            <a:noFill/>
            <a:ln w="9525">
              <a:solidFill>
                <a:schemeClr val="tx1"/>
              </a:solidFill>
              <a:miter lim="800000"/>
              <a:headEnd/>
              <a:tailEnd/>
            </a:ln>
          </p:spPr>
          <p:txBody>
            <a:bodyPr wrap="none" anchor="ctr"/>
            <a:lstStyle/>
            <a:p>
              <a:endParaRPr lang="en-US"/>
            </a:p>
          </p:txBody>
        </p:sp>
      </p:grpSp>
      <p:sp>
        <p:nvSpPr>
          <p:cNvPr id="354422" name="Rectangle 118"/>
          <p:cNvSpPr>
            <a:spLocks noChangeArrowheads="1"/>
          </p:cNvSpPr>
          <p:nvPr/>
        </p:nvSpPr>
        <p:spPr bwMode="auto">
          <a:xfrm>
            <a:off x="10382250" y="6516688"/>
            <a:ext cx="279400" cy="457200"/>
          </a:xfrm>
          <a:prstGeom prst="rect">
            <a:avLst/>
          </a:prstGeom>
          <a:noFill/>
          <a:ln w="9525">
            <a:noFill/>
            <a:miter lim="800000"/>
            <a:headEnd/>
            <a:tailEnd/>
          </a:ln>
        </p:spPr>
        <p:txBody>
          <a:bodyPr>
            <a:spAutoFit/>
          </a:bodyPr>
          <a:lstStyle/>
          <a:p>
            <a:pPr eaLnBrk="0" hangingPunct="0"/>
            <a:r>
              <a:rPr lang="en-GB" sz="2400">
                <a:latin typeface="Times" charset="0"/>
              </a:rPr>
              <a:t>*</a:t>
            </a:r>
          </a:p>
        </p:txBody>
      </p:sp>
    </p:spTree>
    <p:extLst>
      <p:ext uri="{BB962C8B-B14F-4D97-AF65-F5344CB8AC3E}">
        <p14:creationId xmlns:p14="http://schemas.microsoft.com/office/powerpoint/2010/main" val="138913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354422"/>
                                        </p:tgtEl>
                                        <p:attrNameLst>
                                          <p:attrName>style.visibility</p:attrName>
                                        </p:attrNameLst>
                                      </p:cBhvr>
                                      <p:to>
                                        <p:strVal val="visible"/>
                                      </p:to>
                                    </p:set>
                                  </p:childTnLst>
                                  <p:subTnLst>
                                    <p:audio>
                                      <p:cMediaNode>
                                        <p:cTn display="0" masterRel="sameClick">
                                          <p:stCondLst>
                                            <p:cond evt="begin" delay="0">
                                              <p:tn val="33"/>
                                            </p:cond>
                                          </p:stCondLst>
                                          <p:endCondLst>
                                            <p:cond evt="onStopAudio" delay="0">
                                              <p:tgtEl>
                                                <p:sldTgt/>
                                              </p:tgtEl>
                                            </p:cond>
                                          </p:endCondLst>
                                        </p:cTn>
                                        <p:tgtEl>
                                          <p:sndTgt r:embed="rId2"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422"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fontScale="92500" lnSpcReduction="10000"/>
          </a:bodyPr>
          <a:lstStyle/>
          <a:p>
            <a:r>
              <a:rPr lang="en-US" sz="3200" dirty="0"/>
              <a:t>Most common.</a:t>
            </a:r>
          </a:p>
          <a:p>
            <a:endParaRPr lang="en-US" sz="3200" dirty="0"/>
          </a:p>
          <a:p>
            <a:r>
              <a:rPr lang="en-US" sz="3200" dirty="0"/>
              <a:t>Cheaper (computer time), faster, very good encryption.</a:t>
            </a:r>
          </a:p>
          <a:p>
            <a:endParaRPr lang="en-US" sz="3200" dirty="0"/>
          </a:p>
          <a:p>
            <a:r>
              <a:rPr lang="en-US" sz="3200" dirty="0"/>
              <a:t>Still the workhorse of modern cryptography</a:t>
            </a:r>
          </a:p>
          <a:p>
            <a:endParaRPr lang="en-US" sz="3200" dirty="0"/>
          </a:p>
          <a:p>
            <a:r>
              <a:rPr lang="en-US" sz="3200" dirty="0"/>
              <a:t>Both sides share the same key.</a:t>
            </a:r>
          </a:p>
          <a:p>
            <a:endParaRPr lang="en-US" sz="3200" dirty="0"/>
          </a:p>
          <a:p>
            <a:r>
              <a:rPr lang="en-US" sz="3200" b="1" dirty="0"/>
              <a:t>The problem is </a:t>
            </a:r>
            <a:r>
              <a:rPr lang="en-US" sz="3200" b="1" i="1" dirty="0"/>
              <a:t>distributing the key</a:t>
            </a:r>
          </a:p>
          <a:p>
            <a:pPr>
              <a:defRPr/>
            </a:pPr>
            <a:endParaRPr lang="en-US" sz="3200" dirty="0"/>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r>
              <a:rPr lang="en-US" dirty="0"/>
              <a:t>Symmetric key encryption</a:t>
            </a:r>
            <a:endParaRPr lang="en-US" dirty="0">
              <a:latin typeface="+mn-lt"/>
            </a:endParaRPr>
          </a:p>
        </p:txBody>
      </p:sp>
    </p:spTree>
    <p:extLst>
      <p:ext uri="{BB962C8B-B14F-4D97-AF65-F5344CB8AC3E}">
        <p14:creationId xmlns:p14="http://schemas.microsoft.com/office/powerpoint/2010/main" val="863384970"/>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lnSpcReduction="10000"/>
          </a:bodyPr>
          <a:lstStyle/>
          <a:p>
            <a:pPr>
              <a:defRPr/>
            </a:pPr>
            <a:endParaRPr lang="en-US" sz="3200" dirty="0"/>
          </a:p>
          <a:p>
            <a:pPr>
              <a:defRPr/>
            </a:pPr>
            <a:r>
              <a:rPr lang="en-US" sz="3200" dirty="0"/>
              <a:t>If we have established a </a:t>
            </a:r>
            <a:r>
              <a:rPr lang="en-US" sz="3200" i="1" dirty="0"/>
              <a:t>session key </a:t>
            </a:r>
            <a:r>
              <a:rPr lang="en-US" sz="3200" dirty="0"/>
              <a:t>we can sign without using any encryption at all.</a:t>
            </a:r>
          </a:p>
          <a:p>
            <a:pPr>
              <a:defRPr/>
            </a:pPr>
            <a:endParaRPr lang="en-US" sz="3200" dirty="0"/>
          </a:p>
          <a:p>
            <a:pPr>
              <a:defRPr/>
            </a:pPr>
            <a:r>
              <a:rPr lang="en-US" sz="3200" dirty="0"/>
              <a:t>Hash together the document and the secret key at the sending end, then send the document and the hash value.</a:t>
            </a:r>
          </a:p>
          <a:p>
            <a:pPr>
              <a:defRPr/>
            </a:pPr>
            <a:endParaRPr lang="en-US" sz="3200" dirty="0"/>
          </a:p>
          <a:p>
            <a:pPr>
              <a:defRPr/>
            </a:pPr>
            <a:r>
              <a:rPr lang="en-US" sz="3200" dirty="0"/>
              <a:t>Perform the same hash at the receiving end and compare the two hashes.</a:t>
            </a:r>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r>
              <a:rPr lang="en-US" dirty="0">
                <a:latin typeface="+mn-lt"/>
              </a:rPr>
              <a:t>Signing with a session key</a:t>
            </a:r>
          </a:p>
        </p:txBody>
      </p:sp>
    </p:spTree>
    <p:extLst>
      <p:ext uri="{BB962C8B-B14F-4D97-AF65-F5344CB8AC3E}">
        <p14:creationId xmlns:p14="http://schemas.microsoft.com/office/powerpoint/2010/main" val="3592166640"/>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sz="3600"/>
              <a:t>MACs: Low-cost signatures with a shared secret key</a:t>
            </a:r>
          </a:p>
        </p:txBody>
      </p:sp>
      <p:sp>
        <p:nvSpPr>
          <p:cNvPr id="22531" name="Rectangle 3"/>
          <p:cNvSpPr>
            <a:spLocks noChangeArrowheads="1"/>
          </p:cNvSpPr>
          <p:nvPr/>
        </p:nvSpPr>
        <p:spPr bwMode="auto">
          <a:xfrm>
            <a:off x="2992439" y="2027238"/>
            <a:ext cx="815929"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chemeClr val="accent1"/>
                </a:solidFill>
              </a:rPr>
              <a:t>Signing</a:t>
            </a:r>
            <a:endParaRPr lang="en-GB" sz="3200">
              <a:solidFill>
                <a:schemeClr val="accent1"/>
              </a:solidFill>
              <a:latin typeface="Times" charset="0"/>
            </a:endParaRPr>
          </a:p>
        </p:txBody>
      </p:sp>
      <p:sp>
        <p:nvSpPr>
          <p:cNvPr id="22532" name="Rectangle 4"/>
          <p:cNvSpPr>
            <a:spLocks noChangeArrowheads="1"/>
          </p:cNvSpPr>
          <p:nvPr/>
        </p:nvSpPr>
        <p:spPr bwMode="auto">
          <a:xfrm>
            <a:off x="2908300" y="5416550"/>
            <a:ext cx="93711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chemeClr val="accent1"/>
                </a:solidFill>
              </a:rPr>
              <a:t>Verifying</a:t>
            </a:r>
            <a:endParaRPr lang="en-GB" sz="1900">
              <a:solidFill>
                <a:schemeClr val="accent1"/>
              </a:solidFill>
              <a:latin typeface="Times" charset="0"/>
            </a:endParaRPr>
          </a:p>
        </p:txBody>
      </p:sp>
      <p:grpSp>
        <p:nvGrpSpPr>
          <p:cNvPr id="2" name="Group 5"/>
          <p:cNvGrpSpPr>
            <a:grpSpLocks/>
          </p:cNvGrpSpPr>
          <p:nvPr/>
        </p:nvGrpSpPr>
        <p:grpSpPr bwMode="auto">
          <a:xfrm>
            <a:off x="4525963" y="4603751"/>
            <a:ext cx="673100" cy="1677988"/>
            <a:chOff x="2049" y="2900"/>
            <a:chExt cx="459" cy="1057"/>
          </a:xfrm>
        </p:grpSpPr>
        <p:sp>
          <p:nvSpPr>
            <p:cNvPr id="22612" name="Rectangle 6"/>
            <p:cNvSpPr>
              <a:spLocks noChangeArrowheads="1"/>
            </p:cNvSpPr>
            <p:nvPr/>
          </p:nvSpPr>
          <p:spPr bwMode="auto">
            <a:xfrm>
              <a:off x="2049" y="3046"/>
              <a:ext cx="416" cy="6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13" name="Rectangle 7"/>
            <p:cNvSpPr>
              <a:spLocks noChangeArrowheads="1"/>
            </p:cNvSpPr>
            <p:nvPr/>
          </p:nvSpPr>
          <p:spPr bwMode="auto">
            <a:xfrm>
              <a:off x="2049" y="3046"/>
              <a:ext cx="430" cy="674"/>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14" name="Rectangle 8"/>
            <p:cNvSpPr>
              <a:spLocks noChangeArrowheads="1"/>
            </p:cNvSpPr>
            <p:nvPr/>
          </p:nvSpPr>
          <p:spPr bwMode="auto">
            <a:xfrm>
              <a:off x="2092" y="3060"/>
              <a:ext cx="401" cy="6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15" name="Rectangle 9"/>
            <p:cNvSpPr>
              <a:spLocks noChangeArrowheads="1"/>
            </p:cNvSpPr>
            <p:nvPr/>
          </p:nvSpPr>
          <p:spPr bwMode="auto">
            <a:xfrm>
              <a:off x="2092" y="3060"/>
              <a:ext cx="416" cy="689"/>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16" name="Line 10"/>
            <p:cNvSpPr>
              <a:spLocks noChangeShapeType="1"/>
            </p:cNvSpPr>
            <p:nvPr/>
          </p:nvSpPr>
          <p:spPr bwMode="auto">
            <a:xfrm>
              <a:off x="2393" y="3103"/>
              <a:ext cx="57"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17" name="Rectangle 11"/>
            <p:cNvSpPr>
              <a:spLocks noChangeArrowheads="1"/>
            </p:cNvSpPr>
            <p:nvPr/>
          </p:nvSpPr>
          <p:spPr bwMode="auto">
            <a:xfrm>
              <a:off x="2393" y="3103"/>
              <a:ext cx="57" cy="0"/>
            </a:xfrm>
            <a:prstGeom prst="rect">
              <a:avLst/>
            </a:prstGeom>
            <a:solidFill>
              <a:srgbClr val="FFFFFF"/>
            </a:solidFill>
            <a:ln w="22225">
              <a:solidFill>
                <a:srgbClr val="000000"/>
              </a:solidFill>
              <a:miter lim="800000"/>
              <a:headEnd/>
              <a:tailEnd/>
            </a:ln>
          </p:spPr>
          <p:txBody>
            <a:bodyPr/>
            <a:lstStyle/>
            <a:p>
              <a:endParaRPr lang="en-US"/>
            </a:p>
          </p:txBody>
        </p:sp>
        <p:sp>
          <p:nvSpPr>
            <p:cNvPr id="22618" name="Line 12"/>
            <p:cNvSpPr>
              <a:spLocks noChangeShapeType="1"/>
            </p:cNvSpPr>
            <p:nvPr/>
          </p:nvSpPr>
          <p:spPr bwMode="auto">
            <a:xfrm>
              <a:off x="2393" y="3118"/>
              <a:ext cx="57"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19" name="Rectangle 13"/>
            <p:cNvSpPr>
              <a:spLocks noChangeArrowheads="1"/>
            </p:cNvSpPr>
            <p:nvPr/>
          </p:nvSpPr>
          <p:spPr bwMode="auto">
            <a:xfrm>
              <a:off x="2393" y="3118"/>
              <a:ext cx="57" cy="0"/>
            </a:xfrm>
            <a:prstGeom prst="rect">
              <a:avLst/>
            </a:prstGeom>
            <a:solidFill>
              <a:srgbClr val="FFFFFF"/>
            </a:solidFill>
            <a:ln w="22225">
              <a:solidFill>
                <a:srgbClr val="000000"/>
              </a:solidFill>
              <a:miter lim="800000"/>
              <a:headEnd/>
              <a:tailEnd/>
            </a:ln>
          </p:spPr>
          <p:txBody>
            <a:bodyPr/>
            <a:lstStyle/>
            <a:p>
              <a:endParaRPr lang="en-US"/>
            </a:p>
          </p:txBody>
        </p:sp>
        <p:sp>
          <p:nvSpPr>
            <p:cNvPr id="22620" name="Line 14"/>
            <p:cNvSpPr>
              <a:spLocks noChangeShapeType="1"/>
            </p:cNvSpPr>
            <p:nvPr/>
          </p:nvSpPr>
          <p:spPr bwMode="auto">
            <a:xfrm>
              <a:off x="2393" y="3132"/>
              <a:ext cx="57"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21" name="Rectangle 15"/>
            <p:cNvSpPr>
              <a:spLocks noChangeArrowheads="1"/>
            </p:cNvSpPr>
            <p:nvPr/>
          </p:nvSpPr>
          <p:spPr bwMode="auto">
            <a:xfrm>
              <a:off x="2393" y="3132"/>
              <a:ext cx="57" cy="14"/>
            </a:xfrm>
            <a:prstGeom prst="rect">
              <a:avLst/>
            </a:prstGeom>
            <a:solidFill>
              <a:srgbClr val="FFFFFF"/>
            </a:solidFill>
            <a:ln w="22225">
              <a:solidFill>
                <a:srgbClr val="000000"/>
              </a:solidFill>
              <a:miter lim="800000"/>
              <a:headEnd/>
              <a:tailEnd/>
            </a:ln>
          </p:spPr>
          <p:txBody>
            <a:bodyPr/>
            <a:lstStyle/>
            <a:p>
              <a:endParaRPr lang="en-US"/>
            </a:p>
          </p:txBody>
        </p:sp>
        <p:sp>
          <p:nvSpPr>
            <p:cNvPr id="22622" name="Line 16"/>
            <p:cNvSpPr>
              <a:spLocks noChangeShapeType="1"/>
            </p:cNvSpPr>
            <p:nvPr/>
          </p:nvSpPr>
          <p:spPr bwMode="auto">
            <a:xfrm>
              <a:off x="2149" y="3247"/>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23" name="Line 17"/>
            <p:cNvSpPr>
              <a:spLocks noChangeShapeType="1"/>
            </p:cNvSpPr>
            <p:nvPr/>
          </p:nvSpPr>
          <p:spPr bwMode="auto">
            <a:xfrm>
              <a:off x="2149" y="3276"/>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24" name="Line 18"/>
            <p:cNvSpPr>
              <a:spLocks noChangeShapeType="1"/>
            </p:cNvSpPr>
            <p:nvPr/>
          </p:nvSpPr>
          <p:spPr bwMode="auto">
            <a:xfrm>
              <a:off x="2149" y="3304"/>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25" name="Line 19"/>
            <p:cNvSpPr>
              <a:spLocks noChangeShapeType="1"/>
            </p:cNvSpPr>
            <p:nvPr/>
          </p:nvSpPr>
          <p:spPr bwMode="auto">
            <a:xfrm>
              <a:off x="2149" y="3333"/>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26" name="Line 20"/>
            <p:cNvSpPr>
              <a:spLocks noChangeShapeType="1"/>
            </p:cNvSpPr>
            <p:nvPr/>
          </p:nvSpPr>
          <p:spPr bwMode="auto">
            <a:xfrm>
              <a:off x="2149" y="3362"/>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27" name="Line 21"/>
            <p:cNvSpPr>
              <a:spLocks noChangeShapeType="1"/>
            </p:cNvSpPr>
            <p:nvPr/>
          </p:nvSpPr>
          <p:spPr bwMode="auto">
            <a:xfrm>
              <a:off x="2149" y="3390"/>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28" name="Line 22"/>
            <p:cNvSpPr>
              <a:spLocks noChangeShapeType="1"/>
            </p:cNvSpPr>
            <p:nvPr/>
          </p:nvSpPr>
          <p:spPr bwMode="auto">
            <a:xfrm>
              <a:off x="2149" y="3419"/>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29" name="Line 23"/>
            <p:cNvSpPr>
              <a:spLocks noChangeShapeType="1"/>
            </p:cNvSpPr>
            <p:nvPr/>
          </p:nvSpPr>
          <p:spPr bwMode="auto">
            <a:xfrm>
              <a:off x="2149" y="3448"/>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30" name="Line 24"/>
            <p:cNvSpPr>
              <a:spLocks noChangeShapeType="1"/>
            </p:cNvSpPr>
            <p:nvPr/>
          </p:nvSpPr>
          <p:spPr bwMode="auto">
            <a:xfrm>
              <a:off x="2149" y="3476"/>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31" name="Line 25"/>
            <p:cNvSpPr>
              <a:spLocks noChangeShapeType="1"/>
            </p:cNvSpPr>
            <p:nvPr/>
          </p:nvSpPr>
          <p:spPr bwMode="auto">
            <a:xfrm>
              <a:off x="2149" y="3505"/>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32" name="Line 26"/>
            <p:cNvSpPr>
              <a:spLocks noChangeShapeType="1"/>
            </p:cNvSpPr>
            <p:nvPr/>
          </p:nvSpPr>
          <p:spPr bwMode="auto">
            <a:xfrm>
              <a:off x="2149" y="3534"/>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33" name="Rectangle 27"/>
            <p:cNvSpPr>
              <a:spLocks noChangeArrowheads="1"/>
            </p:cNvSpPr>
            <p:nvPr/>
          </p:nvSpPr>
          <p:spPr bwMode="auto">
            <a:xfrm>
              <a:off x="2218" y="2900"/>
              <a:ext cx="10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M</a:t>
              </a:r>
              <a:endParaRPr lang="en-GB" sz="2400">
                <a:latin typeface="Times" charset="0"/>
              </a:endParaRPr>
            </a:p>
          </p:txBody>
        </p:sp>
        <p:sp>
          <p:nvSpPr>
            <p:cNvPr id="22634" name="Rectangle 28"/>
            <p:cNvSpPr>
              <a:spLocks noChangeArrowheads="1"/>
            </p:cNvSpPr>
            <p:nvPr/>
          </p:nvSpPr>
          <p:spPr bwMode="auto">
            <a:xfrm>
              <a:off x="2106" y="3806"/>
              <a:ext cx="359" cy="1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35" name="Rectangle 29"/>
            <p:cNvSpPr>
              <a:spLocks noChangeArrowheads="1"/>
            </p:cNvSpPr>
            <p:nvPr/>
          </p:nvSpPr>
          <p:spPr bwMode="auto">
            <a:xfrm>
              <a:off x="2106" y="3806"/>
              <a:ext cx="373" cy="144"/>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36" name="Rectangle 30"/>
            <p:cNvSpPr>
              <a:spLocks noChangeArrowheads="1"/>
            </p:cNvSpPr>
            <p:nvPr/>
          </p:nvSpPr>
          <p:spPr bwMode="auto">
            <a:xfrm>
              <a:off x="2256" y="3812"/>
              <a:ext cx="8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K</a:t>
              </a:r>
              <a:endParaRPr lang="en-GB" sz="2400">
                <a:latin typeface="Times" charset="0"/>
              </a:endParaRPr>
            </a:p>
          </p:txBody>
        </p:sp>
      </p:grpSp>
      <p:sp>
        <p:nvSpPr>
          <p:cNvPr id="22534" name="Rectangle 31"/>
          <p:cNvSpPr>
            <a:spLocks noChangeArrowheads="1"/>
          </p:cNvSpPr>
          <p:nvPr/>
        </p:nvSpPr>
        <p:spPr bwMode="auto">
          <a:xfrm>
            <a:off x="1966913" y="1231900"/>
            <a:ext cx="13516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en-GB" sz="1800">
                <a:solidFill>
                  <a:schemeClr val="accent1"/>
                </a:solidFill>
              </a:rPr>
              <a:t>Figure 7.12</a:t>
            </a:r>
          </a:p>
        </p:txBody>
      </p:sp>
      <p:grpSp>
        <p:nvGrpSpPr>
          <p:cNvPr id="22535" name="Group 32"/>
          <p:cNvGrpSpPr>
            <a:grpSpLocks/>
          </p:cNvGrpSpPr>
          <p:nvPr/>
        </p:nvGrpSpPr>
        <p:grpSpPr bwMode="auto">
          <a:xfrm>
            <a:off x="4525963" y="1479551"/>
            <a:ext cx="673100" cy="1630363"/>
            <a:chOff x="2049" y="932"/>
            <a:chExt cx="459" cy="1027"/>
          </a:xfrm>
        </p:grpSpPr>
        <p:sp>
          <p:nvSpPr>
            <p:cNvPr id="22587" name="Rectangle 33"/>
            <p:cNvSpPr>
              <a:spLocks noChangeArrowheads="1"/>
            </p:cNvSpPr>
            <p:nvPr/>
          </p:nvSpPr>
          <p:spPr bwMode="auto">
            <a:xfrm>
              <a:off x="2049" y="1054"/>
              <a:ext cx="416" cy="6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88" name="Rectangle 34"/>
            <p:cNvSpPr>
              <a:spLocks noChangeArrowheads="1"/>
            </p:cNvSpPr>
            <p:nvPr/>
          </p:nvSpPr>
          <p:spPr bwMode="auto">
            <a:xfrm>
              <a:off x="2049" y="1054"/>
              <a:ext cx="430" cy="67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89" name="Rectangle 35"/>
            <p:cNvSpPr>
              <a:spLocks noChangeArrowheads="1"/>
            </p:cNvSpPr>
            <p:nvPr/>
          </p:nvSpPr>
          <p:spPr bwMode="auto">
            <a:xfrm>
              <a:off x="2092" y="1069"/>
              <a:ext cx="401" cy="6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90" name="Rectangle 36"/>
            <p:cNvSpPr>
              <a:spLocks noChangeArrowheads="1"/>
            </p:cNvSpPr>
            <p:nvPr/>
          </p:nvSpPr>
          <p:spPr bwMode="auto">
            <a:xfrm>
              <a:off x="2092" y="1069"/>
              <a:ext cx="416" cy="688"/>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91" name="Line 37"/>
            <p:cNvSpPr>
              <a:spLocks noChangeShapeType="1"/>
            </p:cNvSpPr>
            <p:nvPr/>
          </p:nvSpPr>
          <p:spPr bwMode="auto">
            <a:xfrm>
              <a:off x="2393" y="1112"/>
              <a:ext cx="57"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92" name="Rectangle 38"/>
            <p:cNvSpPr>
              <a:spLocks noChangeArrowheads="1"/>
            </p:cNvSpPr>
            <p:nvPr/>
          </p:nvSpPr>
          <p:spPr bwMode="auto">
            <a:xfrm>
              <a:off x="2393" y="1112"/>
              <a:ext cx="57" cy="0"/>
            </a:xfrm>
            <a:prstGeom prst="rect">
              <a:avLst/>
            </a:prstGeom>
            <a:solidFill>
              <a:srgbClr val="FFFFFF"/>
            </a:solidFill>
            <a:ln w="22225">
              <a:solidFill>
                <a:srgbClr val="000000"/>
              </a:solidFill>
              <a:miter lim="800000"/>
              <a:headEnd/>
              <a:tailEnd/>
            </a:ln>
          </p:spPr>
          <p:txBody>
            <a:bodyPr/>
            <a:lstStyle/>
            <a:p>
              <a:endParaRPr lang="en-US"/>
            </a:p>
          </p:txBody>
        </p:sp>
        <p:sp>
          <p:nvSpPr>
            <p:cNvPr id="22593" name="Line 39"/>
            <p:cNvSpPr>
              <a:spLocks noChangeShapeType="1"/>
            </p:cNvSpPr>
            <p:nvPr/>
          </p:nvSpPr>
          <p:spPr bwMode="auto">
            <a:xfrm>
              <a:off x="2393" y="1126"/>
              <a:ext cx="57"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94" name="Rectangle 40"/>
            <p:cNvSpPr>
              <a:spLocks noChangeArrowheads="1"/>
            </p:cNvSpPr>
            <p:nvPr/>
          </p:nvSpPr>
          <p:spPr bwMode="auto">
            <a:xfrm>
              <a:off x="2393" y="1126"/>
              <a:ext cx="57" cy="15"/>
            </a:xfrm>
            <a:prstGeom prst="rect">
              <a:avLst/>
            </a:prstGeom>
            <a:solidFill>
              <a:srgbClr val="FFFFFF"/>
            </a:solidFill>
            <a:ln w="22225">
              <a:solidFill>
                <a:srgbClr val="000000"/>
              </a:solidFill>
              <a:miter lim="800000"/>
              <a:headEnd/>
              <a:tailEnd/>
            </a:ln>
          </p:spPr>
          <p:txBody>
            <a:bodyPr/>
            <a:lstStyle/>
            <a:p>
              <a:endParaRPr lang="en-US"/>
            </a:p>
          </p:txBody>
        </p:sp>
        <p:sp>
          <p:nvSpPr>
            <p:cNvPr id="22595" name="Line 41"/>
            <p:cNvSpPr>
              <a:spLocks noChangeShapeType="1"/>
            </p:cNvSpPr>
            <p:nvPr/>
          </p:nvSpPr>
          <p:spPr bwMode="auto">
            <a:xfrm>
              <a:off x="2393" y="1141"/>
              <a:ext cx="57"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96" name="Rectangle 42"/>
            <p:cNvSpPr>
              <a:spLocks noChangeArrowheads="1"/>
            </p:cNvSpPr>
            <p:nvPr/>
          </p:nvSpPr>
          <p:spPr bwMode="auto">
            <a:xfrm>
              <a:off x="2393" y="1141"/>
              <a:ext cx="57" cy="14"/>
            </a:xfrm>
            <a:prstGeom prst="rect">
              <a:avLst/>
            </a:prstGeom>
            <a:solidFill>
              <a:srgbClr val="FFFFFF"/>
            </a:solidFill>
            <a:ln w="22225">
              <a:solidFill>
                <a:srgbClr val="000000"/>
              </a:solidFill>
              <a:miter lim="800000"/>
              <a:headEnd/>
              <a:tailEnd/>
            </a:ln>
          </p:spPr>
          <p:txBody>
            <a:bodyPr/>
            <a:lstStyle/>
            <a:p>
              <a:endParaRPr lang="en-US"/>
            </a:p>
          </p:txBody>
        </p:sp>
        <p:sp>
          <p:nvSpPr>
            <p:cNvPr id="22597" name="Line 43"/>
            <p:cNvSpPr>
              <a:spLocks noChangeShapeType="1"/>
            </p:cNvSpPr>
            <p:nvPr/>
          </p:nvSpPr>
          <p:spPr bwMode="auto">
            <a:xfrm>
              <a:off x="2149" y="1255"/>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98" name="Line 44"/>
            <p:cNvSpPr>
              <a:spLocks noChangeShapeType="1"/>
            </p:cNvSpPr>
            <p:nvPr/>
          </p:nvSpPr>
          <p:spPr bwMode="auto">
            <a:xfrm>
              <a:off x="2149" y="1284"/>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99" name="Line 45"/>
            <p:cNvSpPr>
              <a:spLocks noChangeShapeType="1"/>
            </p:cNvSpPr>
            <p:nvPr/>
          </p:nvSpPr>
          <p:spPr bwMode="auto">
            <a:xfrm>
              <a:off x="2149" y="1313"/>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0" name="Line 46"/>
            <p:cNvSpPr>
              <a:spLocks noChangeShapeType="1"/>
            </p:cNvSpPr>
            <p:nvPr/>
          </p:nvSpPr>
          <p:spPr bwMode="auto">
            <a:xfrm>
              <a:off x="2149" y="1341"/>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1" name="Line 47"/>
            <p:cNvSpPr>
              <a:spLocks noChangeShapeType="1"/>
            </p:cNvSpPr>
            <p:nvPr/>
          </p:nvSpPr>
          <p:spPr bwMode="auto">
            <a:xfrm>
              <a:off x="2149" y="1370"/>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2" name="Line 48"/>
            <p:cNvSpPr>
              <a:spLocks noChangeShapeType="1"/>
            </p:cNvSpPr>
            <p:nvPr/>
          </p:nvSpPr>
          <p:spPr bwMode="auto">
            <a:xfrm>
              <a:off x="2149" y="1399"/>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3" name="Line 49"/>
            <p:cNvSpPr>
              <a:spLocks noChangeShapeType="1"/>
            </p:cNvSpPr>
            <p:nvPr/>
          </p:nvSpPr>
          <p:spPr bwMode="auto">
            <a:xfrm>
              <a:off x="2149" y="1427"/>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4" name="Line 50"/>
            <p:cNvSpPr>
              <a:spLocks noChangeShapeType="1"/>
            </p:cNvSpPr>
            <p:nvPr/>
          </p:nvSpPr>
          <p:spPr bwMode="auto">
            <a:xfrm>
              <a:off x="2149" y="1456"/>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5" name="Line 51"/>
            <p:cNvSpPr>
              <a:spLocks noChangeShapeType="1"/>
            </p:cNvSpPr>
            <p:nvPr/>
          </p:nvSpPr>
          <p:spPr bwMode="auto">
            <a:xfrm>
              <a:off x="2149" y="1485"/>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6" name="Line 52"/>
            <p:cNvSpPr>
              <a:spLocks noChangeShapeType="1"/>
            </p:cNvSpPr>
            <p:nvPr/>
          </p:nvSpPr>
          <p:spPr bwMode="auto">
            <a:xfrm>
              <a:off x="2149" y="1513"/>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7" name="Line 53"/>
            <p:cNvSpPr>
              <a:spLocks noChangeShapeType="1"/>
            </p:cNvSpPr>
            <p:nvPr/>
          </p:nvSpPr>
          <p:spPr bwMode="auto">
            <a:xfrm>
              <a:off x="2149" y="1542"/>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8" name="Rectangle 54"/>
            <p:cNvSpPr>
              <a:spLocks noChangeArrowheads="1"/>
            </p:cNvSpPr>
            <p:nvPr/>
          </p:nvSpPr>
          <p:spPr bwMode="auto">
            <a:xfrm>
              <a:off x="2218" y="932"/>
              <a:ext cx="10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M</a:t>
              </a:r>
              <a:endParaRPr lang="en-GB" sz="2400">
                <a:latin typeface="Times" charset="0"/>
              </a:endParaRPr>
            </a:p>
          </p:txBody>
        </p:sp>
        <p:sp>
          <p:nvSpPr>
            <p:cNvPr id="22609" name="Rectangle 55"/>
            <p:cNvSpPr>
              <a:spLocks noChangeArrowheads="1"/>
            </p:cNvSpPr>
            <p:nvPr/>
          </p:nvSpPr>
          <p:spPr bwMode="auto">
            <a:xfrm>
              <a:off x="2106" y="1815"/>
              <a:ext cx="359" cy="1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10" name="Rectangle 56"/>
            <p:cNvSpPr>
              <a:spLocks noChangeArrowheads="1"/>
            </p:cNvSpPr>
            <p:nvPr/>
          </p:nvSpPr>
          <p:spPr bwMode="auto">
            <a:xfrm>
              <a:off x="2106" y="1815"/>
              <a:ext cx="373" cy="14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11" name="Rectangle 57"/>
            <p:cNvSpPr>
              <a:spLocks noChangeArrowheads="1"/>
            </p:cNvSpPr>
            <p:nvPr/>
          </p:nvSpPr>
          <p:spPr bwMode="auto">
            <a:xfrm>
              <a:off x="2256" y="1814"/>
              <a:ext cx="8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K</a:t>
              </a:r>
              <a:endParaRPr lang="en-GB" sz="2400">
                <a:latin typeface="Times" charset="0"/>
              </a:endParaRPr>
            </a:p>
          </p:txBody>
        </p:sp>
      </p:grpSp>
      <p:grpSp>
        <p:nvGrpSpPr>
          <p:cNvPr id="4" name="Group 58"/>
          <p:cNvGrpSpPr>
            <a:grpSpLocks/>
          </p:cNvGrpSpPr>
          <p:nvPr/>
        </p:nvGrpSpPr>
        <p:grpSpPr bwMode="auto">
          <a:xfrm>
            <a:off x="7170740" y="5124450"/>
            <a:ext cx="2875123" cy="1054100"/>
            <a:chOff x="3853" y="3228"/>
            <a:chExt cx="1963" cy="664"/>
          </a:xfrm>
        </p:grpSpPr>
        <p:sp>
          <p:nvSpPr>
            <p:cNvPr id="22583" name="Freeform 59"/>
            <p:cNvSpPr>
              <a:spLocks/>
            </p:cNvSpPr>
            <p:nvPr/>
          </p:nvSpPr>
          <p:spPr bwMode="auto">
            <a:xfrm>
              <a:off x="4243" y="3505"/>
              <a:ext cx="71" cy="86"/>
            </a:xfrm>
            <a:custGeom>
              <a:avLst/>
              <a:gdLst>
                <a:gd name="T0" fmla="*/ 0 w 71"/>
                <a:gd name="T1" fmla="*/ 43 h 86"/>
                <a:gd name="T2" fmla="*/ 0 w 71"/>
                <a:gd name="T3" fmla="*/ 0 h 86"/>
                <a:gd name="T4" fmla="*/ 71 w 71"/>
                <a:gd name="T5" fmla="*/ 43 h 86"/>
                <a:gd name="T6" fmla="*/ 0 w 71"/>
                <a:gd name="T7" fmla="*/ 86 h 86"/>
                <a:gd name="T8" fmla="*/ 0 w 71"/>
                <a:gd name="T9" fmla="*/ 43 h 86"/>
                <a:gd name="T10" fmla="*/ 0 60000 65536"/>
                <a:gd name="T11" fmla="*/ 0 60000 65536"/>
                <a:gd name="T12" fmla="*/ 0 60000 65536"/>
                <a:gd name="T13" fmla="*/ 0 60000 65536"/>
                <a:gd name="T14" fmla="*/ 0 60000 65536"/>
                <a:gd name="T15" fmla="*/ 0 w 71"/>
                <a:gd name="T16" fmla="*/ 0 h 86"/>
                <a:gd name="T17" fmla="*/ 71 w 71"/>
                <a:gd name="T18" fmla="*/ 86 h 86"/>
              </a:gdLst>
              <a:ahLst/>
              <a:cxnLst>
                <a:cxn ang="T10">
                  <a:pos x="T0" y="T1"/>
                </a:cxn>
                <a:cxn ang="T11">
                  <a:pos x="T2" y="T3"/>
                </a:cxn>
                <a:cxn ang="T12">
                  <a:pos x="T4" y="T5"/>
                </a:cxn>
                <a:cxn ang="T13">
                  <a:pos x="T6" y="T7"/>
                </a:cxn>
                <a:cxn ang="T14">
                  <a:pos x="T8" y="T9"/>
                </a:cxn>
              </a:cxnLst>
              <a:rect l="T15" t="T16" r="T17" b="T18"/>
              <a:pathLst>
                <a:path w="71" h="86">
                  <a:moveTo>
                    <a:pt x="0" y="43"/>
                  </a:moveTo>
                  <a:lnTo>
                    <a:pt x="0" y="0"/>
                  </a:lnTo>
                  <a:lnTo>
                    <a:pt x="71" y="43"/>
                  </a:lnTo>
                  <a:lnTo>
                    <a:pt x="0" y="86"/>
                  </a:lnTo>
                  <a:lnTo>
                    <a:pt x="0" y="43"/>
                  </a:lnTo>
                  <a:close/>
                </a:path>
              </a:pathLst>
            </a:custGeom>
            <a:solidFill>
              <a:srgbClr val="000000"/>
            </a:solidFill>
            <a:ln w="22225">
              <a:solidFill>
                <a:srgbClr val="000000"/>
              </a:solidFill>
              <a:round/>
              <a:headEnd/>
              <a:tailEnd/>
            </a:ln>
          </p:spPr>
          <p:txBody>
            <a:bodyPr/>
            <a:lstStyle/>
            <a:p>
              <a:endParaRPr lang="en-US"/>
            </a:p>
          </p:txBody>
        </p:sp>
        <p:sp>
          <p:nvSpPr>
            <p:cNvPr id="22584" name="Line 60"/>
            <p:cNvSpPr>
              <a:spLocks noChangeShapeType="1"/>
            </p:cNvSpPr>
            <p:nvPr/>
          </p:nvSpPr>
          <p:spPr bwMode="auto">
            <a:xfrm>
              <a:off x="3970" y="3548"/>
              <a:ext cx="273"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85" name="Rectangle 61"/>
            <p:cNvSpPr>
              <a:spLocks noChangeArrowheads="1"/>
            </p:cNvSpPr>
            <p:nvPr/>
          </p:nvSpPr>
          <p:spPr bwMode="auto">
            <a:xfrm>
              <a:off x="4479" y="3512"/>
              <a:ext cx="133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h = h'?authentic:forged</a:t>
              </a:r>
              <a:endParaRPr lang="en-GB" sz="2400">
                <a:latin typeface="Times" charset="0"/>
              </a:endParaRPr>
            </a:p>
          </p:txBody>
        </p:sp>
        <p:sp>
          <p:nvSpPr>
            <p:cNvPr id="22586" name="AutoShape 62"/>
            <p:cNvSpPr>
              <a:spLocks/>
            </p:cNvSpPr>
            <p:nvPr/>
          </p:nvSpPr>
          <p:spPr bwMode="auto">
            <a:xfrm>
              <a:off x="3853" y="3228"/>
              <a:ext cx="105" cy="664"/>
            </a:xfrm>
            <a:prstGeom prst="rightBracket">
              <a:avLst>
                <a:gd name="adj" fmla="val 52698"/>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5" name="Group 63"/>
          <p:cNvGrpSpPr>
            <a:grpSpLocks/>
          </p:cNvGrpSpPr>
          <p:nvPr/>
        </p:nvGrpSpPr>
        <p:grpSpPr bwMode="auto">
          <a:xfrm>
            <a:off x="6477000" y="1587500"/>
            <a:ext cx="1931988" cy="3657600"/>
            <a:chOff x="3380" y="1000"/>
            <a:chExt cx="1318" cy="2304"/>
          </a:xfrm>
        </p:grpSpPr>
        <p:sp>
          <p:nvSpPr>
            <p:cNvPr id="22555" name="Rectangle 64"/>
            <p:cNvSpPr>
              <a:spLocks noChangeArrowheads="1"/>
            </p:cNvSpPr>
            <p:nvPr/>
          </p:nvSpPr>
          <p:spPr bwMode="auto">
            <a:xfrm>
              <a:off x="3705" y="3035"/>
              <a:ext cx="7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h</a:t>
              </a:r>
              <a:endParaRPr lang="en-GB" sz="2400">
                <a:latin typeface="Times" charset="0"/>
              </a:endParaRPr>
            </a:p>
          </p:txBody>
        </p:sp>
        <p:sp>
          <p:nvSpPr>
            <p:cNvPr id="22556" name="Rectangle 65"/>
            <p:cNvSpPr>
              <a:spLocks noChangeArrowheads="1"/>
            </p:cNvSpPr>
            <p:nvPr/>
          </p:nvSpPr>
          <p:spPr bwMode="auto">
            <a:xfrm>
              <a:off x="3612" y="3175"/>
              <a:ext cx="244" cy="129"/>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22557" name="Group 66"/>
            <p:cNvGrpSpPr>
              <a:grpSpLocks/>
            </p:cNvGrpSpPr>
            <p:nvPr/>
          </p:nvGrpSpPr>
          <p:grpSpPr bwMode="auto">
            <a:xfrm>
              <a:off x="3380" y="1000"/>
              <a:ext cx="645" cy="1535"/>
              <a:chOff x="3380" y="1000"/>
              <a:chExt cx="645" cy="1535"/>
            </a:xfrm>
          </p:grpSpPr>
          <p:sp>
            <p:nvSpPr>
              <p:cNvPr id="22559" name="Rectangle 67"/>
              <p:cNvSpPr>
                <a:spLocks noChangeArrowheads="1"/>
              </p:cNvSpPr>
              <p:nvPr/>
            </p:nvSpPr>
            <p:spPr bwMode="auto">
              <a:xfrm>
                <a:off x="3440" y="1757"/>
                <a:ext cx="401" cy="6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60" name="Rectangle 68"/>
              <p:cNvSpPr>
                <a:spLocks noChangeArrowheads="1"/>
              </p:cNvSpPr>
              <p:nvPr/>
            </p:nvSpPr>
            <p:spPr bwMode="auto">
              <a:xfrm>
                <a:off x="3440" y="1757"/>
                <a:ext cx="416" cy="689"/>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61" name="Rectangle 69"/>
              <p:cNvSpPr>
                <a:spLocks noChangeArrowheads="1"/>
              </p:cNvSpPr>
              <p:nvPr/>
            </p:nvSpPr>
            <p:spPr bwMode="auto">
              <a:xfrm>
                <a:off x="3468" y="1786"/>
                <a:ext cx="402" cy="6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62" name="Rectangle 70"/>
              <p:cNvSpPr>
                <a:spLocks noChangeArrowheads="1"/>
              </p:cNvSpPr>
              <p:nvPr/>
            </p:nvSpPr>
            <p:spPr bwMode="auto">
              <a:xfrm>
                <a:off x="3468" y="1786"/>
                <a:ext cx="416" cy="674"/>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63" name="Line 71"/>
              <p:cNvSpPr>
                <a:spLocks noChangeShapeType="1"/>
              </p:cNvSpPr>
              <p:nvPr/>
            </p:nvSpPr>
            <p:spPr bwMode="auto">
              <a:xfrm>
                <a:off x="3784" y="1815"/>
                <a:ext cx="57"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4" name="Rectangle 72"/>
              <p:cNvSpPr>
                <a:spLocks noChangeArrowheads="1"/>
              </p:cNvSpPr>
              <p:nvPr/>
            </p:nvSpPr>
            <p:spPr bwMode="auto">
              <a:xfrm>
                <a:off x="3784" y="1815"/>
                <a:ext cx="57" cy="0"/>
              </a:xfrm>
              <a:prstGeom prst="rect">
                <a:avLst/>
              </a:prstGeom>
              <a:solidFill>
                <a:srgbClr val="FFFFFF"/>
              </a:solidFill>
              <a:ln w="22225">
                <a:solidFill>
                  <a:srgbClr val="000000"/>
                </a:solidFill>
                <a:miter lim="800000"/>
                <a:headEnd/>
                <a:tailEnd/>
              </a:ln>
            </p:spPr>
            <p:txBody>
              <a:bodyPr/>
              <a:lstStyle/>
              <a:p>
                <a:endParaRPr lang="en-US"/>
              </a:p>
            </p:txBody>
          </p:sp>
          <p:sp>
            <p:nvSpPr>
              <p:cNvPr id="22565" name="Line 73"/>
              <p:cNvSpPr>
                <a:spLocks noChangeShapeType="1"/>
              </p:cNvSpPr>
              <p:nvPr/>
            </p:nvSpPr>
            <p:spPr bwMode="auto">
              <a:xfrm>
                <a:off x="3784" y="1829"/>
                <a:ext cx="57"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6" name="Rectangle 74"/>
              <p:cNvSpPr>
                <a:spLocks noChangeArrowheads="1"/>
              </p:cNvSpPr>
              <p:nvPr/>
            </p:nvSpPr>
            <p:spPr bwMode="auto">
              <a:xfrm>
                <a:off x="3784" y="1829"/>
                <a:ext cx="57" cy="14"/>
              </a:xfrm>
              <a:prstGeom prst="rect">
                <a:avLst/>
              </a:prstGeom>
              <a:solidFill>
                <a:srgbClr val="FFFFFF"/>
              </a:solidFill>
              <a:ln w="22225">
                <a:solidFill>
                  <a:srgbClr val="000000"/>
                </a:solidFill>
                <a:miter lim="800000"/>
                <a:headEnd/>
                <a:tailEnd/>
              </a:ln>
            </p:spPr>
            <p:txBody>
              <a:bodyPr/>
              <a:lstStyle/>
              <a:p>
                <a:endParaRPr lang="en-US"/>
              </a:p>
            </p:txBody>
          </p:sp>
          <p:sp>
            <p:nvSpPr>
              <p:cNvPr id="22567" name="Line 75"/>
              <p:cNvSpPr>
                <a:spLocks noChangeShapeType="1"/>
              </p:cNvSpPr>
              <p:nvPr/>
            </p:nvSpPr>
            <p:spPr bwMode="auto">
              <a:xfrm>
                <a:off x="3784" y="1843"/>
                <a:ext cx="57"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8" name="Rectangle 76"/>
              <p:cNvSpPr>
                <a:spLocks noChangeArrowheads="1"/>
              </p:cNvSpPr>
              <p:nvPr/>
            </p:nvSpPr>
            <p:spPr bwMode="auto">
              <a:xfrm>
                <a:off x="3784" y="1843"/>
                <a:ext cx="57" cy="15"/>
              </a:xfrm>
              <a:prstGeom prst="rect">
                <a:avLst/>
              </a:prstGeom>
              <a:solidFill>
                <a:srgbClr val="FFFFFF"/>
              </a:solidFill>
              <a:ln w="22225">
                <a:solidFill>
                  <a:srgbClr val="000000"/>
                </a:solidFill>
                <a:miter lim="800000"/>
                <a:headEnd/>
                <a:tailEnd/>
              </a:ln>
            </p:spPr>
            <p:txBody>
              <a:bodyPr/>
              <a:lstStyle/>
              <a:p>
                <a:endParaRPr lang="en-US"/>
              </a:p>
            </p:txBody>
          </p:sp>
          <p:sp>
            <p:nvSpPr>
              <p:cNvPr id="22569" name="Line 77"/>
              <p:cNvSpPr>
                <a:spLocks noChangeShapeType="1"/>
              </p:cNvSpPr>
              <p:nvPr/>
            </p:nvSpPr>
            <p:spPr bwMode="auto">
              <a:xfrm>
                <a:off x="3540" y="1958"/>
                <a:ext cx="258"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0" name="Line 78"/>
              <p:cNvSpPr>
                <a:spLocks noChangeShapeType="1"/>
              </p:cNvSpPr>
              <p:nvPr/>
            </p:nvSpPr>
            <p:spPr bwMode="auto">
              <a:xfrm>
                <a:off x="3540" y="1987"/>
                <a:ext cx="258"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1" name="Line 79"/>
              <p:cNvSpPr>
                <a:spLocks noChangeShapeType="1"/>
              </p:cNvSpPr>
              <p:nvPr/>
            </p:nvSpPr>
            <p:spPr bwMode="auto">
              <a:xfrm>
                <a:off x="3540" y="2015"/>
                <a:ext cx="258"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2" name="Line 80"/>
              <p:cNvSpPr>
                <a:spLocks noChangeShapeType="1"/>
              </p:cNvSpPr>
              <p:nvPr/>
            </p:nvSpPr>
            <p:spPr bwMode="auto">
              <a:xfrm>
                <a:off x="3540" y="2044"/>
                <a:ext cx="258"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3" name="Line 81"/>
              <p:cNvSpPr>
                <a:spLocks noChangeShapeType="1"/>
              </p:cNvSpPr>
              <p:nvPr/>
            </p:nvSpPr>
            <p:spPr bwMode="auto">
              <a:xfrm>
                <a:off x="3540" y="2073"/>
                <a:ext cx="258"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4" name="Line 82"/>
              <p:cNvSpPr>
                <a:spLocks noChangeShapeType="1"/>
              </p:cNvSpPr>
              <p:nvPr/>
            </p:nvSpPr>
            <p:spPr bwMode="auto">
              <a:xfrm>
                <a:off x="3540" y="2101"/>
                <a:ext cx="258"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5" name="Line 83"/>
              <p:cNvSpPr>
                <a:spLocks noChangeShapeType="1"/>
              </p:cNvSpPr>
              <p:nvPr/>
            </p:nvSpPr>
            <p:spPr bwMode="auto">
              <a:xfrm>
                <a:off x="3540" y="2130"/>
                <a:ext cx="258"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6" name="Line 84"/>
              <p:cNvSpPr>
                <a:spLocks noChangeShapeType="1"/>
              </p:cNvSpPr>
              <p:nvPr/>
            </p:nvSpPr>
            <p:spPr bwMode="auto">
              <a:xfrm>
                <a:off x="3540" y="2159"/>
                <a:ext cx="258"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7" name="Line 85"/>
              <p:cNvSpPr>
                <a:spLocks noChangeShapeType="1"/>
              </p:cNvSpPr>
              <p:nvPr/>
            </p:nvSpPr>
            <p:spPr bwMode="auto">
              <a:xfrm>
                <a:off x="3540" y="2187"/>
                <a:ext cx="258"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8" name="Line 86"/>
              <p:cNvSpPr>
                <a:spLocks noChangeShapeType="1"/>
              </p:cNvSpPr>
              <p:nvPr/>
            </p:nvSpPr>
            <p:spPr bwMode="auto">
              <a:xfrm>
                <a:off x="3540" y="2216"/>
                <a:ext cx="258"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9" name="Line 87"/>
              <p:cNvSpPr>
                <a:spLocks noChangeShapeType="1"/>
              </p:cNvSpPr>
              <p:nvPr/>
            </p:nvSpPr>
            <p:spPr bwMode="auto">
              <a:xfrm>
                <a:off x="3540" y="2245"/>
                <a:ext cx="258"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80" name="Rectangle 88"/>
              <p:cNvSpPr>
                <a:spLocks noChangeArrowheads="1"/>
              </p:cNvSpPr>
              <p:nvPr/>
            </p:nvSpPr>
            <p:spPr bwMode="auto">
              <a:xfrm>
                <a:off x="3594" y="1621"/>
                <a:ext cx="10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M</a:t>
                </a:r>
                <a:endParaRPr lang="en-GB" sz="2400">
                  <a:latin typeface="Times" charset="0"/>
                </a:endParaRPr>
              </a:p>
            </p:txBody>
          </p:sp>
          <p:sp>
            <p:nvSpPr>
              <p:cNvPr id="22581" name="Rectangle 89"/>
              <p:cNvSpPr>
                <a:spLocks noChangeArrowheads="1"/>
              </p:cNvSpPr>
              <p:nvPr/>
            </p:nvSpPr>
            <p:spPr bwMode="auto">
              <a:xfrm>
                <a:off x="3389" y="1000"/>
                <a:ext cx="63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signed doc</a:t>
                </a:r>
                <a:endParaRPr lang="en-GB" sz="2400">
                  <a:latin typeface="Times" charset="0"/>
                </a:endParaRPr>
              </a:p>
            </p:txBody>
          </p:sp>
          <p:sp>
            <p:nvSpPr>
              <p:cNvPr id="22582" name="Rectangle 90"/>
              <p:cNvSpPr>
                <a:spLocks noChangeArrowheads="1"/>
              </p:cNvSpPr>
              <p:nvPr/>
            </p:nvSpPr>
            <p:spPr bwMode="auto">
              <a:xfrm>
                <a:off x="3380" y="1189"/>
                <a:ext cx="579" cy="134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22558" name="Freeform 91"/>
            <p:cNvSpPr>
              <a:spLocks/>
            </p:cNvSpPr>
            <p:nvPr/>
          </p:nvSpPr>
          <p:spPr bwMode="auto">
            <a:xfrm>
              <a:off x="3737" y="1316"/>
              <a:ext cx="961" cy="1705"/>
            </a:xfrm>
            <a:custGeom>
              <a:avLst/>
              <a:gdLst>
                <a:gd name="T0" fmla="*/ 0 w 961"/>
                <a:gd name="T1" fmla="*/ 74 h 1705"/>
                <a:gd name="T2" fmla="*/ 790 w 961"/>
                <a:gd name="T3" fmla="*/ 200 h 1705"/>
                <a:gd name="T4" fmla="*/ 863 w 961"/>
                <a:gd name="T5" fmla="*/ 1274 h 1705"/>
                <a:gd name="T6" fmla="*/ 200 w 961"/>
                <a:gd name="T7" fmla="*/ 1484 h 1705"/>
                <a:gd name="T8" fmla="*/ 32 w 961"/>
                <a:gd name="T9" fmla="*/ 1705 h 1705"/>
                <a:gd name="T10" fmla="*/ 0 60000 65536"/>
                <a:gd name="T11" fmla="*/ 0 60000 65536"/>
                <a:gd name="T12" fmla="*/ 0 60000 65536"/>
                <a:gd name="T13" fmla="*/ 0 60000 65536"/>
                <a:gd name="T14" fmla="*/ 0 60000 65536"/>
                <a:gd name="T15" fmla="*/ 0 w 961"/>
                <a:gd name="T16" fmla="*/ 0 h 1705"/>
                <a:gd name="T17" fmla="*/ 961 w 961"/>
                <a:gd name="T18" fmla="*/ 1705 h 1705"/>
              </a:gdLst>
              <a:ahLst/>
              <a:cxnLst>
                <a:cxn ang="T10">
                  <a:pos x="T0" y="T1"/>
                </a:cxn>
                <a:cxn ang="T11">
                  <a:pos x="T2" y="T3"/>
                </a:cxn>
                <a:cxn ang="T12">
                  <a:pos x="T4" y="T5"/>
                </a:cxn>
                <a:cxn ang="T13">
                  <a:pos x="T6" y="T7"/>
                </a:cxn>
                <a:cxn ang="T14">
                  <a:pos x="T8" y="T9"/>
                </a:cxn>
              </a:cxnLst>
              <a:rect l="T15" t="T16" r="T17" b="T18"/>
              <a:pathLst>
                <a:path w="961" h="1705">
                  <a:moveTo>
                    <a:pt x="0" y="74"/>
                  </a:moveTo>
                  <a:cubicBezTo>
                    <a:pt x="323" y="37"/>
                    <a:pt x="646" y="0"/>
                    <a:pt x="790" y="200"/>
                  </a:cubicBezTo>
                  <a:cubicBezTo>
                    <a:pt x="934" y="400"/>
                    <a:pt x="961" y="1060"/>
                    <a:pt x="863" y="1274"/>
                  </a:cubicBezTo>
                  <a:cubicBezTo>
                    <a:pt x="765" y="1488"/>
                    <a:pt x="338" y="1412"/>
                    <a:pt x="200" y="1484"/>
                  </a:cubicBezTo>
                  <a:cubicBezTo>
                    <a:pt x="62" y="1556"/>
                    <a:pt x="47" y="1630"/>
                    <a:pt x="32" y="1705"/>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7" name="Group 92"/>
          <p:cNvGrpSpPr>
            <a:grpSpLocks/>
          </p:cNvGrpSpPr>
          <p:nvPr/>
        </p:nvGrpSpPr>
        <p:grpSpPr bwMode="auto">
          <a:xfrm>
            <a:off x="5197476" y="1882775"/>
            <a:ext cx="1808163" cy="1138238"/>
            <a:chOff x="2507" y="1186"/>
            <a:chExt cx="1234" cy="717"/>
          </a:xfrm>
        </p:grpSpPr>
        <p:sp>
          <p:nvSpPr>
            <p:cNvPr id="22549" name="Freeform 93"/>
            <p:cNvSpPr>
              <a:spLocks/>
            </p:cNvSpPr>
            <p:nvPr/>
          </p:nvSpPr>
          <p:spPr bwMode="auto">
            <a:xfrm>
              <a:off x="3432" y="1341"/>
              <a:ext cx="70" cy="86"/>
            </a:xfrm>
            <a:custGeom>
              <a:avLst/>
              <a:gdLst>
                <a:gd name="T0" fmla="*/ 0 w 72"/>
                <a:gd name="T1" fmla="*/ 43 h 86"/>
                <a:gd name="T2" fmla="*/ 0 w 72"/>
                <a:gd name="T3" fmla="*/ 0 h 86"/>
                <a:gd name="T4" fmla="*/ 70 w 72"/>
                <a:gd name="T5" fmla="*/ 43 h 86"/>
                <a:gd name="T6" fmla="*/ 0 w 72"/>
                <a:gd name="T7" fmla="*/ 86 h 86"/>
                <a:gd name="T8" fmla="*/ 0 w 72"/>
                <a:gd name="T9" fmla="*/ 43 h 86"/>
                <a:gd name="T10" fmla="*/ 0 60000 65536"/>
                <a:gd name="T11" fmla="*/ 0 60000 65536"/>
                <a:gd name="T12" fmla="*/ 0 60000 65536"/>
                <a:gd name="T13" fmla="*/ 0 60000 65536"/>
                <a:gd name="T14" fmla="*/ 0 60000 65536"/>
                <a:gd name="T15" fmla="*/ 0 w 72"/>
                <a:gd name="T16" fmla="*/ 0 h 86"/>
                <a:gd name="T17" fmla="*/ 72 w 72"/>
                <a:gd name="T18" fmla="*/ 86 h 86"/>
              </a:gdLst>
              <a:ahLst/>
              <a:cxnLst>
                <a:cxn ang="T10">
                  <a:pos x="T0" y="T1"/>
                </a:cxn>
                <a:cxn ang="T11">
                  <a:pos x="T2" y="T3"/>
                </a:cxn>
                <a:cxn ang="T12">
                  <a:pos x="T4" y="T5"/>
                </a:cxn>
                <a:cxn ang="T13">
                  <a:pos x="T6" y="T7"/>
                </a:cxn>
                <a:cxn ang="T14">
                  <a:pos x="T8" y="T9"/>
                </a:cxn>
              </a:cxnLst>
              <a:rect l="T15" t="T16" r="T17" b="T18"/>
              <a:pathLst>
                <a:path w="72" h="86">
                  <a:moveTo>
                    <a:pt x="0" y="43"/>
                  </a:moveTo>
                  <a:lnTo>
                    <a:pt x="0" y="0"/>
                  </a:lnTo>
                  <a:lnTo>
                    <a:pt x="72" y="43"/>
                  </a:lnTo>
                  <a:lnTo>
                    <a:pt x="0" y="86"/>
                  </a:lnTo>
                  <a:lnTo>
                    <a:pt x="0" y="43"/>
                  </a:lnTo>
                  <a:close/>
                </a:path>
              </a:pathLst>
            </a:custGeom>
            <a:solidFill>
              <a:srgbClr val="000000"/>
            </a:solidFill>
            <a:ln w="22225">
              <a:solidFill>
                <a:srgbClr val="000000"/>
              </a:solidFill>
              <a:round/>
              <a:headEnd/>
              <a:tailEnd/>
            </a:ln>
          </p:spPr>
          <p:txBody>
            <a:bodyPr/>
            <a:lstStyle/>
            <a:p>
              <a:endParaRPr lang="en-US"/>
            </a:p>
          </p:txBody>
        </p:sp>
        <p:sp>
          <p:nvSpPr>
            <p:cNvPr id="22550" name="Line 94"/>
            <p:cNvSpPr>
              <a:spLocks noChangeShapeType="1"/>
            </p:cNvSpPr>
            <p:nvPr/>
          </p:nvSpPr>
          <p:spPr bwMode="auto">
            <a:xfrm flipV="1">
              <a:off x="2610" y="1385"/>
              <a:ext cx="809" cy="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1" name="Rectangle 95"/>
            <p:cNvSpPr>
              <a:spLocks noChangeArrowheads="1"/>
            </p:cNvSpPr>
            <p:nvPr/>
          </p:nvSpPr>
          <p:spPr bwMode="auto">
            <a:xfrm>
              <a:off x="2747" y="1205"/>
              <a:ext cx="45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H(M+K)</a:t>
              </a:r>
              <a:endParaRPr lang="en-GB" sz="2400">
                <a:latin typeface="Times" charset="0"/>
              </a:endParaRPr>
            </a:p>
          </p:txBody>
        </p:sp>
        <p:sp>
          <p:nvSpPr>
            <p:cNvPr id="22552" name="Rectangle 96"/>
            <p:cNvSpPr>
              <a:spLocks noChangeArrowheads="1"/>
            </p:cNvSpPr>
            <p:nvPr/>
          </p:nvSpPr>
          <p:spPr bwMode="auto">
            <a:xfrm>
              <a:off x="3606" y="1186"/>
              <a:ext cx="7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h</a:t>
              </a:r>
              <a:endParaRPr lang="en-GB" sz="2400">
                <a:latin typeface="Times" charset="0"/>
              </a:endParaRPr>
            </a:p>
          </p:txBody>
        </p:sp>
        <p:sp>
          <p:nvSpPr>
            <p:cNvPr id="22553" name="Rectangle 97"/>
            <p:cNvSpPr>
              <a:spLocks noChangeArrowheads="1"/>
            </p:cNvSpPr>
            <p:nvPr/>
          </p:nvSpPr>
          <p:spPr bwMode="auto">
            <a:xfrm>
              <a:off x="3501" y="1327"/>
              <a:ext cx="240" cy="129"/>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54" name="AutoShape 98"/>
            <p:cNvSpPr>
              <a:spLocks/>
            </p:cNvSpPr>
            <p:nvPr/>
          </p:nvSpPr>
          <p:spPr bwMode="auto">
            <a:xfrm>
              <a:off x="2507" y="1239"/>
              <a:ext cx="105" cy="664"/>
            </a:xfrm>
            <a:prstGeom prst="rightBracket">
              <a:avLst>
                <a:gd name="adj" fmla="val 52698"/>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8" name="Group 99"/>
          <p:cNvGrpSpPr>
            <a:grpSpLocks/>
          </p:cNvGrpSpPr>
          <p:nvPr/>
        </p:nvGrpSpPr>
        <p:grpSpPr bwMode="auto">
          <a:xfrm>
            <a:off x="5189539" y="5099050"/>
            <a:ext cx="1984375" cy="1193800"/>
            <a:chOff x="2501" y="3212"/>
            <a:chExt cx="1355" cy="752"/>
          </a:xfrm>
        </p:grpSpPr>
        <p:sp>
          <p:nvSpPr>
            <p:cNvPr id="22544" name="Rectangle 100"/>
            <p:cNvSpPr>
              <a:spLocks noChangeArrowheads="1"/>
            </p:cNvSpPr>
            <p:nvPr/>
          </p:nvSpPr>
          <p:spPr bwMode="auto">
            <a:xfrm>
              <a:off x="3612" y="3835"/>
              <a:ext cx="244" cy="129"/>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45" name="Rectangle 101"/>
            <p:cNvSpPr>
              <a:spLocks noChangeArrowheads="1"/>
            </p:cNvSpPr>
            <p:nvPr/>
          </p:nvSpPr>
          <p:spPr bwMode="auto">
            <a:xfrm>
              <a:off x="3719" y="3698"/>
              <a:ext cx="9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h'</a:t>
              </a:r>
              <a:endParaRPr lang="en-GB" sz="2400">
                <a:latin typeface="Times" charset="0"/>
              </a:endParaRPr>
            </a:p>
          </p:txBody>
        </p:sp>
        <p:sp>
          <p:nvSpPr>
            <p:cNvPr id="22546" name="Rectangle 102"/>
            <p:cNvSpPr>
              <a:spLocks noChangeArrowheads="1"/>
            </p:cNvSpPr>
            <p:nvPr/>
          </p:nvSpPr>
          <p:spPr bwMode="auto">
            <a:xfrm>
              <a:off x="2761" y="3362"/>
              <a:ext cx="45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H(M+K)</a:t>
              </a:r>
              <a:endParaRPr lang="en-GB" sz="2400">
                <a:latin typeface="Times" charset="0"/>
              </a:endParaRPr>
            </a:p>
          </p:txBody>
        </p:sp>
        <p:sp>
          <p:nvSpPr>
            <p:cNvPr id="22547" name="AutoShape 103"/>
            <p:cNvSpPr>
              <a:spLocks/>
            </p:cNvSpPr>
            <p:nvPr/>
          </p:nvSpPr>
          <p:spPr bwMode="auto">
            <a:xfrm>
              <a:off x="2501" y="3212"/>
              <a:ext cx="105" cy="664"/>
            </a:xfrm>
            <a:prstGeom prst="rightBracket">
              <a:avLst>
                <a:gd name="adj" fmla="val 52698"/>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cxnSp>
          <p:nvCxnSpPr>
            <p:cNvPr id="22548" name="AutoShape 104"/>
            <p:cNvCxnSpPr>
              <a:cxnSpLocks noChangeShapeType="1"/>
              <a:stCxn id="22547" idx="2"/>
              <a:endCxn id="22544" idx="1"/>
            </p:cNvCxnSpPr>
            <p:nvPr/>
          </p:nvCxnSpPr>
          <p:spPr bwMode="auto">
            <a:xfrm>
              <a:off x="2606" y="3544"/>
              <a:ext cx="1006" cy="356"/>
            </a:xfrm>
            <a:prstGeom prst="bentConnector3">
              <a:avLst>
                <a:gd name="adj1" fmla="val 50000"/>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
        <p:nvSpPr>
          <p:cNvPr id="356457" name="Rectangle 105"/>
          <p:cNvSpPr>
            <a:spLocks noChangeArrowheads="1"/>
          </p:cNvSpPr>
          <p:nvPr/>
        </p:nvSpPr>
        <p:spPr bwMode="auto">
          <a:xfrm>
            <a:off x="10382250" y="6481763"/>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400">
                <a:latin typeface="Times" charset="0"/>
              </a:rPr>
              <a:t>*</a:t>
            </a:r>
          </a:p>
        </p:txBody>
      </p:sp>
      <p:sp>
        <p:nvSpPr>
          <p:cNvPr id="22541" name="Text Box 106"/>
          <p:cNvSpPr txBox="1">
            <a:spLocks noChangeArrowheads="1"/>
          </p:cNvSpPr>
          <p:nvPr/>
        </p:nvSpPr>
        <p:spPr bwMode="auto">
          <a:xfrm>
            <a:off x="1778001" y="3254376"/>
            <a:ext cx="246697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defRPr>
            </a:lvl1pPr>
            <a:lvl2pPr marL="742950" indent="-285750" eaLnBrk="0" hangingPunct="0">
              <a:defRPr sz="2800">
                <a:solidFill>
                  <a:schemeClr val="tx1"/>
                </a:solidFill>
                <a:latin typeface="Arial" pitchFamily="34" charset="0"/>
              </a:defRPr>
            </a:lvl2pPr>
            <a:lvl3pPr marL="1143000" indent="-228600" eaLnBrk="0" hangingPunct="0">
              <a:defRPr sz="2800">
                <a:solidFill>
                  <a:schemeClr val="tx1"/>
                </a:solidFill>
                <a:latin typeface="Arial" pitchFamily="34" charset="0"/>
              </a:defRPr>
            </a:lvl3pPr>
            <a:lvl4pPr marL="1600200" indent="-228600" eaLnBrk="0" hangingPunct="0">
              <a:defRPr sz="2800">
                <a:solidFill>
                  <a:schemeClr val="tx1"/>
                </a:solidFill>
                <a:latin typeface="Arial" pitchFamily="34" charset="0"/>
              </a:defRPr>
            </a:lvl4pPr>
            <a:lvl5pPr marL="2057400" indent="-228600" eaLnBrk="0" hangingPunct="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r>
              <a:rPr lang="en-GB" sz="2000"/>
              <a:t>Signer and verifier share a secret key K</a:t>
            </a:r>
          </a:p>
        </p:txBody>
      </p:sp>
      <p:sp>
        <p:nvSpPr>
          <p:cNvPr id="22542" name="Text Box 107"/>
          <p:cNvSpPr txBox="1">
            <a:spLocks noChangeArrowheads="1"/>
          </p:cNvSpPr>
          <p:nvPr/>
        </p:nvSpPr>
        <p:spPr bwMode="auto">
          <a:xfrm>
            <a:off x="5588000" y="1187451"/>
            <a:ext cx="51321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pitchFamily="34" charset="0"/>
              </a:defRPr>
            </a:lvl1pPr>
            <a:lvl2pPr marL="742950" indent="-285750" eaLnBrk="0" hangingPunct="0">
              <a:defRPr sz="2800">
                <a:solidFill>
                  <a:schemeClr val="tx1"/>
                </a:solidFill>
                <a:latin typeface="Arial" pitchFamily="34" charset="0"/>
              </a:defRPr>
            </a:lvl2pPr>
            <a:lvl3pPr marL="1143000" indent="-228600" eaLnBrk="0" hangingPunct="0">
              <a:defRPr sz="2800">
                <a:solidFill>
                  <a:schemeClr val="tx1"/>
                </a:solidFill>
                <a:latin typeface="Arial" pitchFamily="34" charset="0"/>
              </a:defRPr>
            </a:lvl3pPr>
            <a:lvl4pPr marL="1600200" indent="-228600" eaLnBrk="0" hangingPunct="0">
              <a:defRPr sz="2800">
                <a:solidFill>
                  <a:schemeClr val="tx1"/>
                </a:solidFill>
                <a:latin typeface="Arial" pitchFamily="34" charset="0"/>
              </a:defRPr>
            </a:lvl4pPr>
            <a:lvl5pPr marL="2057400" indent="-228600" eaLnBrk="0" hangingPunct="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r>
              <a:rPr lang="en-GB" sz="2400">
                <a:solidFill>
                  <a:schemeClr val="accent1"/>
                </a:solidFill>
              </a:rPr>
              <a:t>MAC: Message Authentication Code</a:t>
            </a:r>
          </a:p>
        </p:txBody>
      </p:sp>
      <p:sp>
        <p:nvSpPr>
          <p:cNvPr id="22543" name="AutoShape 108">
            <a:hlinkClick r:id="" action="ppaction://hlinkshowjump?jump=lastslideviewed" highlightClick="1"/>
          </p:cNvPr>
          <p:cNvSpPr>
            <a:spLocks noChangeArrowheads="1"/>
          </p:cNvSpPr>
          <p:nvPr/>
        </p:nvSpPr>
        <p:spPr bwMode="auto">
          <a:xfrm>
            <a:off x="10301288" y="31750"/>
            <a:ext cx="322262" cy="349250"/>
          </a:xfrm>
          <a:prstGeom prst="actionButtonRetur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11595592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par>
                          <p:cTn id="28" fill="hold" nodeType="afterGroup">
                            <p:stCondLst>
                              <p:cond delay="500"/>
                            </p:stCondLst>
                            <p:childTnLst>
                              <p:par>
                                <p:cTn id="29" presetID="1" presetClass="entr" presetSubtype="0" fill="hold" grpId="0" nodeType="afterEffect">
                                  <p:stCondLst>
                                    <p:cond delay="0"/>
                                  </p:stCondLst>
                                  <p:childTnLst>
                                    <p:set>
                                      <p:cBhvr>
                                        <p:cTn id="30" dur="1" fill="hold">
                                          <p:stCondLst>
                                            <p:cond delay="499"/>
                                          </p:stCondLst>
                                        </p:cTn>
                                        <p:tgtEl>
                                          <p:spTgt spid="356457"/>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2"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457"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a:bodyPr>
          <a:lstStyle/>
          <a:p>
            <a:pPr>
              <a:defRPr/>
            </a:pPr>
            <a:r>
              <a:rPr lang="en-US" sz="2800" dirty="0"/>
              <a:t>Both styles of signatures are as secure as using public key encryption to sign the entire document…</a:t>
            </a:r>
          </a:p>
          <a:p>
            <a:pPr>
              <a:defRPr/>
            </a:pPr>
            <a:endParaRPr lang="en-US" sz="2800" dirty="0"/>
          </a:p>
          <a:p>
            <a:pPr>
              <a:defRPr/>
            </a:pPr>
            <a:r>
              <a:rPr lang="en-US" sz="2800" dirty="0"/>
              <a:t>…but they are much more efficient.</a:t>
            </a:r>
          </a:p>
          <a:p>
            <a:pPr>
              <a:defRPr/>
            </a:pPr>
            <a:endParaRPr lang="en-US" sz="2800" dirty="0"/>
          </a:p>
          <a:p>
            <a:pPr>
              <a:defRPr/>
            </a:pPr>
            <a:r>
              <a:rPr lang="en-US" sz="2800" dirty="0"/>
              <a:t>Add hashing, and either public key or symmetric key signatures to your toolbox…</a:t>
            </a:r>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endParaRPr lang="en-US" dirty="0">
              <a:latin typeface="+mn-lt"/>
            </a:endParaRPr>
          </a:p>
        </p:txBody>
      </p:sp>
      <p:pic>
        <p:nvPicPr>
          <p:cNvPr id="4" name="Picture 2" descr="The Home Depot 19 in. Plastic Tool Box with Metal Latches and Removable Tool Tray">
            <a:extLst>
              <a:ext uri="{FF2B5EF4-FFF2-40B4-BE49-F238E27FC236}">
                <a16:creationId xmlns:a16="http://schemas.microsoft.com/office/drawing/2014/main" id="{0BB1EF52-D613-47E2-BD53-854080D352B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434340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The Home Depot 19 in. Plastic Tool Box with Metal Latches and Removable Tool Tray">
            <a:extLst>
              <a:ext uri="{FF2B5EF4-FFF2-40B4-BE49-F238E27FC236}">
                <a16:creationId xmlns:a16="http://schemas.microsoft.com/office/drawing/2014/main" id="{0A5BAF47-7C63-4202-B717-679A555555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4340225"/>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642653"/>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a:bodyPr>
          <a:lstStyle/>
          <a:p>
            <a:r>
              <a:rPr lang="en-US" sz="2800" dirty="0">
                <a:sym typeface="Wingdings" panose="05000000000000000000" pitchFamily="2" charset="2"/>
              </a:rPr>
              <a:t>Discover card, AT&amp;T have made it a practice to store plain text passwords.</a:t>
            </a:r>
          </a:p>
          <a:p>
            <a:endParaRPr lang="en-US" sz="2800" dirty="0">
              <a:sym typeface="Wingdings" panose="05000000000000000000" pitchFamily="2" charset="2"/>
            </a:endParaRPr>
          </a:p>
          <a:p>
            <a:r>
              <a:rPr lang="en-US" sz="2800" dirty="0">
                <a:sym typeface="Wingdings" panose="05000000000000000000" pitchFamily="2" charset="2"/>
              </a:rPr>
              <a:t>In the worst case, they have sent the unencrypted passwords in plain text email.</a:t>
            </a:r>
          </a:p>
          <a:p>
            <a:endParaRPr lang="en-US" sz="2800" dirty="0">
              <a:sym typeface="Wingdings" panose="05000000000000000000" pitchFamily="2" charset="2"/>
            </a:endParaRPr>
          </a:p>
          <a:p>
            <a:r>
              <a:rPr lang="en-US" sz="2800" dirty="0">
                <a:sym typeface="Wingdings" panose="05000000000000000000" pitchFamily="2" charset="2"/>
              </a:rPr>
              <a:t>This practice is insidious and because you are an educated distributed systems professional I </a:t>
            </a:r>
            <a:r>
              <a:rPr lang="en-US" sz="2800" i="1" dirty="0">
                <a:sym typeface="Wingdings" panose="05000000000000000000" pitchFamily="2" charset="2"/>
              </a:rPr>
              <a:t>forbid </a:t>
            </a:r>
            <a:r>
              <a:rPr lang="en-US" sz="2800" dirty="0">
                <a:sym typeface="Wingdings" panose="05000000000000000000" pitchFamily="2" charset="2"/>
              </a:rPr>
              <a:t>you from ever storing a plain text password on disk.</a:t>
            </a:r>
          </a:p>
          <a:p>
            <a:endParaRPr lang="en-US" sz="3200" dirty="0">
              <a:sym typeface="Wingdings" panose="05000000000000000000" pitchFamily="2" charset="2"/>
            </a:endParaRPr>
          </a:p>
        </p:txBody>
      </p:sp>
      <p:sp>
        <p:nvSpPr>
          <p:cNvPr id="477186" name="Rectangle 2"/>
          <p:cNvSpPr>
            <a:spLocks noGrp="1" noChangeArrowheads="1"/>
          </p:cNvSpPr>
          <p:nvPr>
            <p:ph type="title"/>
          </p:nvPr>
        </p:nvSpPr>
        <p:spPr>
          <a:xfrm>
            <a:off x="609600" y="381000"/>
            <a:ext cx="10972800" cy="914400"/>
          </a:xfrm>
        </p:spPr>
        <p:txBody>
          <a:bodyPr>
            <a:normAutofit fontScale="90000"/>
          </a:bodyPr>
          <a:lstStyle/>
          <a:p>
            <a:pPr algn="ctr">
              <a:defRPr/>
            </a:pPr>
            <a:r>
              <a:rPr lang="en-US" dirty="0">
                <a:latin typeface="+mn-lt"/>
              </a:rPr>
              <a:t>Evil practices of Discover Card, AT&amp;T and others</a:t>
            </a:r>
          </a:p>
        </p:txBody>
      </p:sp>
    </p:spTree>
    <p:extLst>
      <p:ext uri="{BB962C8B-B14F-4D97-AF65-F5344CB8AC3E}">
        <p14:creationId xmlns:p14="http://schemas.microsoft.com/office/powerpoint/2010/main" val="1890620293"/>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a:bodyPr>
          <a:lstStyle/>
          <a:p>
            <a:endParaRPr lang="en-US" sz="3200" dirty="0">
              <a:sym typeface="Wingdings" panose="05000000000000000000" pitchFamily="2" charset="2"/>
            </a:endParaRPr>
          </a:p>
          <a:p>
            <a:r>
              <a:rPr lang="en-US" sz="2800" dirty="0">
                <a:sym typeface="Wingdings" panose="05000000000000000000" pitchFamily="2" charset="2"/>
              </a:rPr>
              <a:t>People’s lives are all but destroyed for years trying to recover from identity theft.</a:t>
            </a:r>
          </a:p>
          <a:p>
            <a:endParaRPr lang="en-US" sz="2800" dirty="0">
              <a:sym typeface="Wingdings" panose="05000000000000000000" pitchFamily="2" charset="2"/>
            </a:endParaRPr>
          </a:p>
          <a:p>
            <a:r>
              <a:rPr lang="en-US" sz="2800" dirty="0">
                <a:sym typeface="Wingdings" panose="05000000000000000000" pitchFamily="2" charset="2"/>
              </a:rPr>
              <a:t>I cannot understand why congress has not enforced laws about this practice.</a:t>
            </a:r>
          </a:p>
          <a:p>
            <a:endParaRPr lang="en-US" sz="2800" dirty="0">
              <a:sym typeface="Wingdings" panose="05000000000000000000" pitchFamily="2" charset="2"/>
            </a:endParaRPr>
          </a:p>
          <a:p>
            <a:r>
              <a:rPr lang="en-US" sz="2800" dirty="0">
                <a:sym typeface="Wingdings" panose="05000000000000000000" pitchFamily="2" charset="2"/>
              </a:rPr>
              <a:t>It is </a:t>
            </a:r>
            <a:r>
              <a:rPr lang="en-US" sz="2800" i="1" dirty="0">
                <a:sym typeface="Wingdings" panose="05000000000000000000" pitchFamily="2" charset="2"/>
              </a:rPr>
              <a:t>never </a:t>
            </a:r>
            <a:r>
              <a:rPr lang="en-US" sz="2800" dirty="0">
                <a:sym typeface="Wingdings" panose="05000000000000000000" pitchFamily="2" charset="2"/>
              </a:rPr>
              <a:t>necessary to store a plain text password on disk—</a:t>
            </a:r>
            <a:r>
              <a:rPr lang="en-US" sz="2800" i="1" dirty="0">
                <a:sym typeface="Wingdings" panose="05000000000000000000" pitchFamily="2" charset="2"/>
              </a:rPr>
              <a:t>ever!</a:t>
            </a:r>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endParaRPr lang="en-US" dirty="0">
              <a:latin typeface="+mn-lt"/>
            </a:endParaRPr>
          </a:p>
        </p:txBody>
      </p:sp>
    </p:spTree>
    <p:extLst>
      <p:ext uri="{BB962C8B-B14F-4D97-AF65-F5344CB8AC3E}">
        <p14:creationId xmlns:p14="http://schemas.microsoft.com/office/powerpoint/2010/main" val="394755643"/>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fontScale="85000" lnSpcReduction="20000"/>
          </a:bodyPr>
          <a:lstStyle/>
          <a:p>
            <a:r>
              <a:rPr lang="en-US" sz="3200" dirty="0">
                <a:sym typeface="Wingdings" panose="05000000000000000000" pitchFamily="2" charset="2"/>
              </a:rPr>
              <a:t>When a plain text password is stored on disk there are many ways it can leak:</a:t>
            </a:r>
          </a:p>
          <a:p>
            <a:endParaRPr lang="en-US" sz="3200" dirty="0">
              <a:sym typeface="Wingdings" panose="05000000000000000000" pitchFamily="2" charset="2"/>
            </a:endParaRPr>
          </a:p>
          <a:p>
            <a:pPr lvl="1"/>
            <a:r>
              <a:rPr lang="en-US" sz="2800" dirty="0">
                <a:sym typeface="Wingdings" panose="05000000000000000000" pitchFamily="2" charset="2"/>
              </a:rPr>
              <a:t>A systems programmer leaves the company and takes a list of the passwords with her.</a:t>
            </a:r>
          </a:p>
          <a:p>
            <a:pPr lvl="1"/>
            <a:endParaRPr lang="en-US" sz="2800" dirty="0">
              <a:sym typeface="Wingdings" panose="05000000000000000000" pitchFamily="2" charset="2"/>
            </a:endParaRPr>
          </a:p>
          <a:p>
            <a:pPr lvl="1"/>
            <a:r>
              <a:rPr lang="en-US" sz="2800" dirty="0">
                <a:sym typeface="Wingdings" panose="05000000000000000000" pitchFamily="2" charset="2"/>
              </a:rPr>
              <a:t>A hacker pays a systems programmer to leak the passwords.</a:t>
            </a:r>
          </a:p>
          <a:p>
            <a:pPr lvl="1"/>
            <a:endParaRPr lang="en-US" sz="2800" dirty="0">
              <a:sym typeface="Wingdings" panose="05000000000000000000" pitchFamily="2" charset="2"/>
            </a:endParaRPr>
          </a:p>
          <a:p>
            <a:pPr lvl="1"/>
            <a:r>
              <a:rPr lang="en-US" sz="2800" dirty="0">
                <a:sym typeface="Wingdings" panose="05000000000000000000" pitchFamily="2" charset="2"/>
              </a:rPr>
              <a:t>There is a mistake, and the passwords are exposed.</a:t>
            </a:r>
          </a:p>
          <a:p>
            <a:pPr lvl="1"/>
            <a:endParaRPr lang="en-US" sz="2800" dirty="0">
              <a:sym typeface="Wingdings" panose="05000000000000000000" pitchFamily="2" charset="2"/>
            </a:endParaRPr>
          </a:p>
          <a:p>
            <a:pPr lvl="1"/>
            <a:r>
              <a:rPr lang="en-US" sz="2800" dirty="0">
                <a:sym typeface="Wingdings" panose="05000000000000000000" pitchFamily="2" charset="2"/>
              </a:rPr>
              <a:t>A hacker breaks into the system and steals the passwords.</a:t>
            </a:r>
          </a:p>
          <a:p>
            <a:pPr lvl="1"/>
            <a:endParaRPr lang="en-US" sz="2800" dirty="0">
              <a:sym typeface="Wingdings" panose="05000000000000000000" pitchFamily="2" charset="2"/>
            </a:endParaRPr>
          </a:p>
          <a:p>
            <a:r>
              <a:rPr lang="en-US" sz="3200" dirty="0">
                <a:sym typeface="Wingdings" panose="05000000000000000000" pitchFamily="2" charset="2"/>
              </a:rPr>
              <a:t>There can </a:t>
            </a:r>
            <a:r>
              <a:rPr lang="en-US" sz="3200" i="1" dirty="0">
                <a:sym typeface="Wingdings" panose="05000000000000000000" pitchFamily="2" charset="2"/>
              </a:rPr>
              <a:t>never</a:t>
            </a:r>
            <a:r>
              <a:rPr lang="en-US" sz="3200" dirty="0">
                <a:sym typeface="Wingdings" panose="05000000000000000000" pitchFamily="2" charset="2"/>
              </a:rPr>
              <a:t> be good protection from leaking the passwords.</a:t>
            </a:r>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r>
              <a:rPr lang="en-US" dirty="0">
                <a:latin typeface="+mn-lt"/>
              </a:rPr>
              <a:t>Why it is insidious…</a:t>
            </a:r>
          </a:p>
        </p:txBody>
      </p:sp>
    </p:spTree>
    <p:extLst>
      <p:ext uri="{BB962C8B-B14F-4D97-AF65-F5344CB8AC3E}">
        <p14:creationId xmlns:p14="http://schemas.microsoft.com/office/powerpoint/2010/main" val="4294332774"/>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fontScale="70000" lnSpcReduction="20000"/>
          </a:bodyPr>
          <a:lstStyle/>
          <a:p>
            <a:pPr>
              <a:lnSpc>
                <a:spcPct val="120000"/>
              </a:lnSpc>
            </a:pPr>
            <a:r>
              <a:rPr lang="en-US" sz="3200" dirty="0">
                <a:sym typeface="Wingdings" panose="05000000000000000000" pitchFamily="2" charset="2"/>
              </a:rPr>
              <a:t>A hacker never uses the exposed passwords to attack the user’s account at Discover Card, AT&amp;T or…</a:t>
            </a:r>
          </a:p>
          <a:p>
            <a:pPr>
              <a:lnSpc>
                <a:spcPct val="120000"/>
              </a:lnSpc>
            </a:pPr>
            <a:endParaRPr lang="en-US" sz="3200" dirty="0">
              <a:sym typeface="Wingdings" panose="05000000000000000000" pitchFamily="2" charset="2"/>
            </a:endParaRPr>
          </a:p>
          <a:p>
            <a:pPr>
              <a:lnSpc>
                <a:spcPct val="120000"/>
              </a:lnSpc>
            </a:pPr>
            <a:r>
              <a:rPr lang="en-US" sz="3200" dirty="0">
                <a:sym typeface="Wingdings" panose="05000000000000000000" pitchFamily="2" charset="2"/>
              </a:rPr>
              <a:t>Instead they use </a:t>
            </a:r>
            <a:r>
              <a:rPr lang="en-US" sz="3200" i="1" dirty="0">
                <a:sym typeface="Wingdings" panose="05000000000000000000" pitchFamily="2" charset="2"/>
              </a:rPr>
              <a:t>similar</a:t>
            </a:r>
            <a:r>
              <a:rPr lang="en-US" sz="3200" dirty="0">
                <a:sym typeface="Wingdings" panose="05000000000000000000" pitchFamily="2" charset="2"/>
              </a:rPr>
              <a:t> or </a:t>
            </a:r>
            <a:r>
              <a:rPr lang="en-US" sz="3200" i="1" dirty="0">
                <a:sym typeface="Wingdings" panose="05000000000000000000" pitchFamily="2" charset="2"/>
              </a:rPr>
              <a:t>the same</a:t>
            </a:r>
            <a:r>
              <a:rPr lang="en-US" sz="3200" dirty="0">
                <a:sym typeface="Wingdings" panose="05000000000000000000" pitchFamily="2" charset="2"/>
              </a:rPr>
              <a:t> password to attack </a:t>
            </a:r>
            <a:r>
              <a:rPr lang="en-US" sz="3200" i="1" dirty="0">
                <a:sym typeface="Wingdings" panose="05000000000000000000" pitchFamily="2" charset="2"/>
              </a:rPr>
              <a:t>other</a:t>
            </a:r>
            <a:r>
              <a:rPr lang="en-US" sz="3200" dirty="0">
                <a:sym typeface="Wingdings" panose="05000000000000000000" pitchFamily="2" charset="2"/>
              </a:rPr>
              <a:t> accounts belonging to the identified user: new loans in their name, their retirement accounts, their taxes, their bank accounts, their central email account.</a:t>
            </a:r>
          </a:p>
          <a:p>
            <a:pPr>
              <a:lnSpc>
                <a:spcPct val="120000"/>
              </a:lnSpc>
            </a:pPr>
            <a:endParaRPr lang="en-US" sz="3200" dirty="0">
              <a:sym typeface="Wingdings" panose="05000000000000000000" pitchFamily="2" charset="2"/>
            </a:endParaRPr>
          </a:p>
          <a:p>
            <a:pPr>
              <a:lnSpc>
                <a:spcPct val="120000"/>
              </a:lnSpc>
            </a:pPr>
            <a:r>
              <a:rPr lang="en-US" sz="3200" dirty="0">
                <a:sym typeface="Wingdings" panose="05000000000000000000" pitchFamily="2" charset="2"/>
              </a:rPr>
              <a:t>Discover Card and AT&amp;T are off the hook, but the user’s identity is stolen. It is often impossible to track the problem back to the real culprit: Discover Card, AT&amp;T or…</a:t>
            </a:r>
          </a:p>
          <a:p>
            <a:pPr>
              <a:lnSpc>
                <a:spcPct val="120000"/>
              </a:lnSpc>
            </a:pPr>
            <a:endParaRPr lang="en-US" sz="3200" dirty="0">
              <a:sym typeface="Wingdings" panose="05000000000000000000" pitchFamily="2" charset="2"/>
            </a:endParaRPr>
          </a:p>
          <a:p>
            <a:pPr>
              <a:lnSpc>
                <a:spcPct val="120000"/>
              </a:lnSpc>
            </a:pPr>
            <a:r>
              <a:rPr lang="en-US" sz="3200" dirty="0">
                <a:sym typeface="Wingdings" panose="05000000000000000000" pitchFamily="2" charset="2"/>
              </a:rPr>
              <a:t>This is evil behavior on behalf of these large companies.</a:t>
            </a:r>
          </a:p>
          <a:p>
            <a:pPr>
              <a:lnSpc>
                <a:spcPct val="120000"/>
              </a:lnSpc>
              <a:defRPr/>
            </a:pPr>
            <a:endParaRPr lang="en-US" sz="3200" dirty="0"/>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r>
              <a:rPr lang="en-US" dirty="0">
                <a:latin typeface="+mn-lt"/>
              </a:rPr>
              <a:t>How it works</a:t>
            </a:r>
          </a:p>
        </p:txBody>
      </p:sp>
    </p:spTree>
    <p:extLst>
      <p:ext uri="{BB962C8B-B14F-4D97-AF65-F5344CB8AC3E}">
        <p14:creationId xmlns:p14="http://schemas.microsoft.com/office/powerpoint/2010/main" val="3542429567"/>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fontScale="85000" lnSpcReduction="20000"/>
          </a:bodyPr>
          <a:lstStyle/>
          <a:p>
            <a:pPr>
              <a:lnSpc>
                <a:spcPct val="110000"/>
              </a:lnSpc>
            </a:pPr>
            <a:r>
              <a:rPr lang="en-US" sz="2800" dirty="0"/>
              <a:t>NEVER EVER save the plain text password in a database on the server. We </a:t>
            </a:r>
            <a:r>
              <a:rPr lang="en-US" sz="2800" i="1" dirty="0"/>
              <a:t>never</a:t>
            </a:r>
            <a:r>
              <a:rPr lang="en-US" sz="2800" dirty="0"/>
              <a:t> need it. </a:t>
            </a:r>
          </a:p>
          <a:p>
            <a:pPr>
              <a:lnSpc>
                <a:spcPct val="110000"/>
              </a:lnSpc>
            </a:pPr>
            <a:endParaRPr lang="en-US" sz="2800" dirty="0"/>
          </a:p>
          <a:p>
            <a:pPr>
              <a:lnSpc>
                <a:spcPct val="110000"/>
              </a:lnSpc>
            </a:pPr>
            <a:r>
              <a:rPr lang="en-US" sz="2800" dirty="0"/>
              <a:t>Here is an example of how you </a:t>
            </a:r>
            <a:r>
              <a:rPr lang="en-US" sz="2800" i="1" dirty="0"/>
              <a:t>might</a:t>
            </a:r>
            <a:r>
              <a:rPr lang="en-US" sz="2800" dirty="0"/>
              <a:t> safely use password challenges to log in to a system over the web. In the following example the </a:t>
            </a:r>
            <a:r>
              <a:rPr lang="en-US" sz="2800" i="1" dirty="0"/>
              <a:t>salt</a:t>
            </a:r>
            <a:r>
              <a:rPr lang="en-US" sz="2800" dirty="0"/>
              <a:t> is not needed, but improves the security, and </a:t>
            </a:r>
            <a:r>
              <a:rPr lang="en-US" sz="2800" i="1" dirty="0"/>
              <a:t>R </a:t>
            </a:r>
            <a:r>
              <a:rPr lang="en-US" sz="2800" dirty="0"/>
              <a:t>could be the same for all users.</a:t>
            </a:r>
          </a:p>
          <a:p>
            <a:pPr>
              <a:lnSpc>
                <a:spcPct val="110000"/>
              </a:lnSpc>
            </a:pPr>
            <a:endParaRPr lang="en-US" sz="2800" dirty="0"/>
          </a:p>
          <a:p>
            <a:pPr>
              <a:lnSpc>
                <a:spcPct val="110000"/>
              </a:lnSpc>
            </a:pPr>
            <a:r>
              <a:rPr lang="en-US" sz="2800" dirty="0"/>
              <a:t>In the PW database, in one row, in fields 1 and 2, store the user’s </a:t>
            </a:r>
            <a:r>
              <a:rPr lang="en-US" sz="2800" i="1" dirty="0"/>
              <a:t>Login ID </a:t>
            </a:r>
            <a:r>
              <a:rPr lang="en-US" sz="2800" dirty="0"/>
              <a:t>and a string of bits called </a:t>
            </a:r>
            <a:r>
              <a:rPr lang="en-US" sz="2800" i="1" dirty="0"/>
              <a:t>salt </a:t>
            </a:r>
            <a:r>
              <a:rPr lang="en-US" sz="2800" dirty="0"/>
              <a:t>such as “DB34A796C7”</a:t>
            </a:r>
          </a:p>
          <a:p>
            <a:pPr>
              <a:lnSpc>
                <a:spcPct val="110000"/>
              </a:lnSpc>
            </a:pPr>
            <a:endParaRPr lang="en-US" sz="2800" dirty="0"/>
          </a:p>
          <a:p>
            <a:pPr>
              <a:lnSpc>
                <a:spcPct val="110000"/>
              </a:lnSpc>
            </a:pPr>
            <a:r>
              <a:rPr lang="en-US" sz="2800" dirty="0"/>
              <a:t>In field 3 store a random string </a:t>
            </a:r>
            <a:r>
              <a:rPr lang="en-US" sz="2800" i="1" dirty="0"/>
              <a:t>R </a:t>
            </a:r>
            <a:r>
              <a:rPr lang="en-US" sz="2800" dirty="0"/>
              <a:t>such as “Flag </a:t>
            </a:r>
            <a:r>
              <a:rPr lang="en-US" sz="2800" dirty="0" err="1"/>
              <a:t>rObust</a:t>
            </a:r>
            <a:r>
              <a:rPr lang="en-US" sz="2800" dirty="0"/>
              <a:t> </a:t>
            </a:r>
            <a:r>
              <a:rPr lang="en-US" sz="2800" dirty="0" err="1"/>
              <a:t>caNby</a:t>
            </a:r>
            <a:r>
              <a:rPr lang="en-US" sz="2800" dirty="0"/>
              <a:t> grizzly </a:t>
            </a:r>
            <a:r>
              <a:rPr lang="en-US" sz="2800" dirty="0" err="1"/>
              <a:t>oMission</a:t>
            </a:r>
            <a:r>
              <a:rPr lang="en-US" sz="2800" dirty="0"/>
              <a:t>”. In field 4 store an encrypted string </a:t>
            </a:r>
            <a:r>
              <a:rPr lang="en-US" sz="2800" i="1" dirty="0"/>
              <a:t>E </a:t>
            </a:r>
            <a:r>
              <a:rPr lang="en-US" sz="2800" dirty="0"/>
              <a:t>we’ll create shortly.</a:t>
            </a:r>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r>
              <a:rPr lang="en-US" dirty="0">
                <a:latin typeface="+mn-lt"/>
              </a:rPr>
              <a:t>Here is how to correctly use a password</a:t>
            </a:r>
          </a:p>
        </p:txBody>
      </p:sp>
    </p:spTree>
    <p:extLst>
      <p:ext uri="{BB962C8B-B14F-4D97-AF65-F5344CB8AC3E}">
        <p14:creationId xmlns:p14="http://schemas.microsoft.com/office/powerpoint/2010/main" val="2548653222"/>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lnSpcReduction="10000"/>
          </a:bodyPr>
          <a:lstStyle/>
          <a:p>
            <a:r>
              <a:rPr lang="en-US" sz="2800" dirty="0"/>
              <a:t>When the user registers their PW for the first time (securely, over the web, in</a:t>
            </a:r>
            <a:r>
              <a:rPr lang="en-US" sz="2800" i="1" dirty="0"/>
              <a:t> memory</a:t>
            </a:r>
            <a:r>
              <a:rPr lang="en-US" sz="2800" dirty="0"/>
              <a:t> only), concatenate their PW with the salt and use the resulting enhanced PW string to encrypt </a:t>
            </a:r>
            <a:r>
              <a:rPr lang="en-US" sz="2800" i="1" dirty="0"/>
              <a:t>R, </a:t>
            </a:r>
            <a:r>
              <a:rPr lang="en-US" sz="2800" dirty="0"/>
              <a:t>producing </a:t>
            </a:r>
            <a:r>
              <a:rPr lang="en-US" sz="2800" i="1" dirty="0"/>
              <a:t>E </a:t>
            </a:r>
            <a:r>
              <a:rPr lang="en-US" sz="2800" dirty="0"/>
              <a:t>which is stored in field 4. Erase the user’s PW from memory.</a:t>
            </a:r>
          </a:p>
          <a:p>
            <a:endParaRPr lang="en-US" sz="2800" dirty="0"/>
          </a:p>
          <a:p>
            <a:r>
              <a:rPr lang="en-US" sz="2800" dirty="0">
                <a:sym typeface="Wingdings" panose="05000000000000000000" pitchFamily="2" charset="2"/>
              </a:rPr>
              <a:t>You now have </a:t>
            </a:r>
            <a:r>
              <a:rPr lang="en-US" sz="2800" i="1" dirty="0" err="1">
                <a:sym typeface="Wingdings" panose="05000000000000000000" pitchFamily="2" charset="2"/>
              </a:rPr>
              <a:t>UserID</a:t>
            </a:r>
            <a:r>
              <a:rPr lang="en-US" sz="2800" i="1" dirty="0">
                <a:sym typeface="Wingdings" panose="05000000000000000000" pitchFamily="2" charset="2"/>
              </a:rPr>
              <a:t>, salt, R </a:t>
            </a:r>
            <a:r>
              <a:rPr lang="en-US" sz="2800" dirty="0">
                <a:sym typeface="Wingdings" panose="05000000000000000000" pitchFamily="2" charset="2"/>
              </a:rPr>
              <a:t>and</a:t>
            </a:r>
            <a:r>
              <a:rPr lang="en-US" sz="2800" i="1" dirty="0">
                <a:sym typeface="Wingdings" panose="05000000000000000000" pitchFamily="2" charset="2"/>
              </a:rPr>
              <a:t> E</a:t>
            </a:r>
            <a:r>
              <a:rPr lang="en-US" sz="2800" dirty="0">
                <a:sym typeface="Wingdings" panose="05000000000000000000" pitchFamily="2" charset="2"/>
              </a:rPr>
              <a:t> in the database row. </a:t>
            </a:r>
            <a:r>
              <a:rPr lang="en-US" sz="2800" i="1" dirty="0">
                <a:sym typeface="Wingdings" panose="05000000000000000000" pitchFamily="2" charset="2"/>
              </a:rPr>
              <a:t>No password!</a:t>
            </a:r>
          </a:p>
          <a:p>
            <a:endParaRPr lang="en-US" sz="2800" i="1" dirty="0">
              <a:sym typeface="Wingdings" panose="05000000000000000000" pitchFamily="2" charset="2"/>
            </a:endParaRPr>
          </a:p>
          <a:p>
            <a:r>
              <a:rPr lang="en-US" sz="2800" dirty="0">
                <a:sym typeface="Wingdings" panose="05000000000000000000" pitchFamily="2" charset="2"/>
              </a:rPr>
              <a:t>When the user next logs in she sends her PW securely. In memory you concatenate it with </a:t>
            </a:r>
            <a:r>
              <a:rPr lang="en-US" sz="2800" i="1" dirty="0">
                <a:sym typeface="Wingdings" panose="05000000000000000000" pitchFamily="2" charset="2"/>
              </a:rPr>
              <a:t>salt, </a:t>
            </a:r>
            <a:r>
              <a:rPr lang="en-US" sz="2800" dirty="0">
                <a:sym typeface="Wingdings" panose="05000000000000000000" pitchFamily="2" charset="2"/>
              </a:rPr>
              <a:t>encrypt the string </a:t>
            </a:r>
            <a:r>
              <a:rPr lang="en-US" sz="2800" i="1" dirty="0">
                <a:sym typeface="Wingdings" panose="05000000000000000000" pitchFamily="2" charset="2"/>
              </a:rPr>
              <a:t>R </a:t>
            </a:r>
            <a:r>
              <a:rPr lang="en-US" sz="2800" dirty="0">
                <a:sym typeface="Wingdings" panose="05000000000000000000" pitchFamily="2" charset="2"/>
              </a:rPr>
              <a:t>and compare the result with </a:t>
            </a:r>
            <a:r>
              <a:rPr lang="en-US" sz="2800" i="1" dirty="0">
                <a:sym typeface="Wingdings" panose="05000000000000000000" pitchFamily="2" charset="2"/>
              </a:rPr>
              <a:t>E. </a:t>
            </a:r>
            <a:r>
              <a:rPr lang="en-US" sz="2800" dirty="0">
                <a:sym typeface="Wingdings" panose="05000000000000000000" pitchFamily="2" charset="2"/>
              </a:rPr>
              <a:t>If they are the same the user is authenticated, otherwise not.</a:t>
            </a:r>
            <a:endParaRPr lang="en-US" sz="2800" i="1" dirty="0">
              <a:sym typeface="Wingdings" panose="05000000000000000000" pitchFamily="2" charset="2"/>
            </a:endParaRPr>
          </a:p>
          <a:p>
            <a:endParaRPr lang="en-US" sz="2800" dirty="0"/>
          </a:p>
          <a:p>
            <a:endParaRPr lang="en-US" sz="2800" i="1" dirty="0"/>
          </a:p>
          <a:p>
            <a:endParaRPr lang="en-US" sz="2800" i="1" dirty="0"/>
          </a:p>
          <a:p>
            <a:endParaRPr lang="en-US" sz="2800" dirty="0"/>
          </a:p>
          <a:p>
            <a:endParaRPr lang="en-US" sz="2800" dirty="0"/>
          </a:p>
          <a:p>
            <a:endParaRPr lang="en-US" sz="2800" dirty="0">
              <a:sym typeface="Wingdings" panose="05000000000000000000" pitchFamily="2" charset="2"/>
            </a:endParaRPr>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endParaRPr lang="en-US" dirty="0">
              <a:latin typeface="+mn-lt"/>
            </a:endParaRPr>
          </a:p>
        </p:txBody>
      </p:sp>
    </p:spTree>
    <p:extLst>
      <p:ext uri="{BB962C8B-B14F-4D97-AF65-F5344CB8AC3E}">
        <p14:creationId xmlns:p14="http://schemas.microsoft.com/office/powerpoint/2010/main" val="1213094706"/>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a:bodyPr>
          <a:lstStyle/>
          <a:p>
            <a:r>
              <a:rPr lang="en-US" sz="2800" dirty="0"/>
              <a:t>An alternative mechanism is to concatenate the PW and </a:t>
            </a:r>
            <a:r>
              <a:rPr lang="en-US" sz="2800" i="1" dirty="0"/>
              <a:t>salt </a:t>
            </a:r>
            <a:r>
              <a:rPr lang="en-US" sz="2800" dirty="0"/>
              <a:t>and </a:t>
            </a:r>
            <a:r>
              <a:rPr lang="en-US" sz="2800" dirty="0" err="1"/>
              <a:t>simpy</a:t>
            </a:r>
            <a:r>
              <a:rPr lang="en-US" sz="2800" dirty="0"/>
              <a:t> hash the string, comparing it to </a:t>
            </a:r>
            <a:r>
              <a:rPr lang="en-US" sz="2800" i="1" dirty="0"/>
              <a:t>E.</a:t>
            </a:r>
            <a:endParaRPr lang="en-US" sz="2800" dirty="0"/>
          </a:p>
          <a:p>
            <a:endParaRPr lang="en-US" sz="2800" i="1" dirty="0"/>
          </a:p>
          <a:p>
            <a:endParaRPr lang="en-US" sz="2800" i="1" dirty="0"/>
          </a:p>
          <a:p>
            <a:endParaRPr lang="en-US" sz="2800" dirty="0"/>
          </a:p>
          <a:p>
            <a:endParaRPr lang="en-US" sz="2800" dirty="0"/>
          </a:p>
          <a:p>
            <a:endParaRPr lang="en-US" sz="2800" dirty="0">
              <a:sym typeface="Wingdings" panose="05000000000000000000" pitchFamily="2" charset="2"/>
            </a:endParaRPr>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endParaRPr lang="en-US" dirty="0">
              <a:latin typeface="+mn-lt"/>
            </a:endParaRPr>
          </a:p>
        </p:txBody>
      </p:sp>
    </p:spTree>
    <p:extLst>
      <p:ext uri="{BB962C8B-B14F-4D97-AF65-F5344CB8AC3E}">
        <p14:creationId xmlns:p14="http://schemas.microsoft.com/office/powerpoint/2010/main" val="3179887194"/>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a:bodyPr>
          <a:lstStyle/>
          <a:p>
            <a:r>
              <a:rPr lang="en-US" sz="3200" dirty="0"/>
              <a:t>As with public key cryptography (which we’ll see next)…</a:t>
            </a:r>
          </a:p>
          <a:p>
            <a:endParaRPr lang="en-US" sz="3200" dirty="0"/>
          </a:p>
          <a:p>
            <a:r>
              <a:rPr lang="en-US" sz="3200" b="1" dirty="0"/>
              <a:t>The effectiveness of the encryption </a:t>
            </a:r>
            <a:r>
              <a:rPr lang="en-US" sz="3200" b="1" i="1" dirty="0"/>
              <a:t>depends on the length of the key.</a:t>
            </a:r>
          </a:p>
          <a:p>
            <a:endParaRPr lang="en-US" sz="3200" i="1" dirty="0"/>
          </a:p>
          <a:p>
            <a:r>
              <a:rPr lang="en-US" sz="3200" dirty="0"/>
              <a:t>A longer key means better encryption. Adding one bit </a:t>
            </a:r>
            <a:r>
              <a:rPr lang="en-US" sz="3200" dirty="0" err="1"/>
              <a:t>ot</a:t>
            </a:r>
            <a:r>
              <a:rPr lang="en-US" sz="3200" dirty="0"/>
              <a:t> the key doubles the size of the encryption-cracking problem.</a:t>
            </a:r>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r>
              <a:rPr lang="en-US" dirty="0">
                <a:latin typeface="+mn-lt"/>
              </a:rPr>
              <a:t>…the length of the key!</a:t>
            </a:r>
          </a:p>
        </p:txBody>
      </p:sp>
    </p:spTree>
    <p:extLst>
      <p:ext uri="{BB962C8B-B14F-4D97-AF65-F5344CB8AC3E}">
        <p14:creationId xmlns:p14="http://schemas.microsoft.com/office/powerpoint/2010/main" val="1562271956"/>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fontScale="92500" lnSpcReduction="20000"/>
          </a:bodyPr>
          <a:lstStyle/>
          <a:p>
            <a:r>
              <a:rPr lang="en-US" sz="2800" dirty="0">
                <a:sym typeface="Wingdings" panose="05000000000000000000" pitchFamily="2" charset="2"/>
              </a:rPr>
              <a:t>These are a trivial algorithms (using only the technology in this lecture), and there are others that improve on them. None require the storing of a password on disk.</a:t>
            </a:r>
          </a:p>
          <a:p>
            <a:endParaRPr lang="en-US" sz="2800" dirty="0">
              <a:sym typeface="Wingdings" panose="05000000000000000000" pitchFamily="2" charset="2"/>
            </a:endParaRPr>
          </a:p>
          <a:p>
            <a:r>
              <a:rPr lang="en-US" sz="2800" dirty="0">
                <a:sym typeface="Wingdings" panose="05000000000000000000" pitchFamily="2" charset="2"/>
              </a:rPr>
              <a:t>The </a:t>
            </a:r>
            <a:r>
              <a:rPr lang="en-US" sz="2800" i="1" dirty="0">
                <a:sym typeface="Wingdings" panose="05000000000000000000" pitchFamily="2" charset="2"/>
              </a:rPr>
              <a:t>salt</a:t>
            </a:r>
            <a:r>
              <a:rPr lang="en-US" sz="2800" dirty="0">
                <a:sym typeface="Wingdings" panose="05000000000000000000" pitchFamily="2" charset="2"/>
              </a:rPr>
              <a:t> helps defeat a </a:t>
            </a:r>
            <a:r>
              <a:rPr lang="en-US" sz="2800" i="1" dirty="0">
                <a:sym typeface="Wingdings" panose="05000000000000000000" pitchFamily="2" charset="2"/>
              </a:rPr>
              <a:t>dictionary attack.</a:t>
            </a:r>
            <a:r>
              <a:rPr lang="en-US" sz="2800" dirty="0">
                <a:sym typeface="Wingdings" panose="05000000000000000000" pitchFamily="2" charset="2"/>
              </a:rPr>
              <a:t> If users are required to have strong passwords, it isn’t necessary and won’t help.</a:t>
            </a:r>
          </a:p>
          <a:p>
            <a:endParaRPr lang="en-US" sz="2800" dirty="0">
              <a:sym typeface="Wingdings" panose="05000000000000000000" pitchFamily="2" charset="2"/>
            </a:endParaRPr>
          </a:p>
          <a:p>
            <a:r>
              <a:rPr lang="en-US" sz="2800" i="1" dirty="0">
                <a:sym typeface="Wingdings" panose="05000000000000000000" pitchFamily="2" charset="2"/>
              </a:rPr>
              <a:t>R </a:t>
            </a:r>
            <a:r>
              <a:rPr lang="en-US" sz="2800" dirty="0">
                <a:sym typeface="Wingdings" panose="05000000000000000000" pitchFamily="2" charset="2"/>
              </a:rPr>
              <a:t>can be the same for all users and does not have to be secret, but if it is different for each user and along with </a:t>
            </a:r>
            <a:r>
              <a:rPr lang="en-US" sz="2800" i="1" dirty="0">
                <a:sym typeface="Wingdings" panose="05000000000000000000" pitchFamily="2" charset="2"/>
              </a:rPr>
              <a:t>salt </a:t>
            </a:r>
            <a:r>
              <a:rPr lang="en-US" sz="2800" dirty="0">
                <a:sym typeface="Wingdings" panose="05000000000000000000" pitchFamily="2" charset="2"/>
              </a:rPr>
              <a:t>is stored separately from </a:t>
            </a:r>
            <a:r>
              <a:rPr lang="en-US" sz="2800" i="1" dirty="0" err="1">
                <a:sym typeface="Wingdings" panose="05000000000000000000" pitchFamily="2" charset="2"/>
              </a:rPr>
              <a:t>LoginID</a:t>
            </a:r>
            <a:r>
              <a:rPr lang="en-US" sz="2800" dirty="0">
                <a:sym typeface="Wingdings" panose="05000000000000000000" pitchFamily="2" charset="2"/>
              </a:rPr>
              <a:t> then it can help with security.</a:t>
            </a:r>
          </a:p>
          <a:p>
            <a:endParaRPr lang="en-US" sz="2800" i="1" dirty="0">
              <a:sym typeface="Wingdings" panose="05000000000000000000" pitchFamily="2" charset="2"/>
            </a:endParaRPr>
          </a:p>
          <a:p>
            <a:r>
              <a:rPr lang="en-US" sz="2800" dirty="0">
                <a:sym typeface="Wingdings" panose="05000000000000000000" pitchFamily="2" charset="2"/>
              </a:rPr>
              <a:t>In addition to </a:t>
            </a:r>
            <a:r>
              <a:rPr lang="en-US" sz="2800" i="1" dirty="0" err="1">
                <a:sym typeface="Wingdings" panose="05000000000000000000" pitchFamily="2" charset="2"/>
              </a:rPr>
              <a:t>loginID</a:t>
            </a:r>
            <a:r>
              <a:rPr lang="en-US" sz="2800" i="1" dirty="0">
                <a:sym typeface="Wingdings" panose="05000000000000000000" pitchFamily="2" charset="2"/>
              </a:rPr>
              <a:t> </a:t>
            </a:r>
            <a:r>
              <a:rPr lang="en-US" sz="2800" dirty="0">
                <a:sym typeface="Wingdings" panose="05000000000000000000" pitchFamily="2" charset="2"/>
              </a:rPr>
              <a:t>all you really need is </a:t>
            </a:r>
            <a:r>
              <a:rPr lang="en-US" sz="2800" i="1" dirty="0">
                <a:sym typeface="Wingdings" panose="05000000000000000000" pitchFamily="2" charset="2"/>
              </a:rPr>
              <a:t>E </a:t>
            </a:r>
            <a:r>
              <a:rPr lang="en-US" sz="2800" dirty="0">
                <a:sym typeface="Wingdings" panose="05000000000000000000" pitchFamily="2" charset="2"/>
              </a:rPr>
              <a:t>and a shared </a:t>
            </a:r>
            <a:r>
              <a:rPr lang="en-US" sz="2800" i="1" dirty="0">
                <a:sym typeface="Wingdings" panose="05000000000000000000" pitchFamily="2" charset="2"/>
              </a:rPr>
              <a:t>R, </a:t>
            </a:r>
            <a:r>
              <a:rPr lang="en-US" sz="2800" dirty="0">
                <a:sym typeface="Wingdings" panose="05000000000000000000" pitchFamily="2" charset="2"/>
              </a:rPr>
              <a:t>or just </a:t>
            </a:r>
            <a:r>
              <a:rPr lang="en-US" sz="2800" i="1" dirty="0">
                <a:sym typeface="Wingdings" panose="05000000000000000000" pitchFamily="2" charset="2"/>
              </a:rPr>
              <a:t>E </a:t>
            </a:r>
            <a:r>
              <a:rPr lang="en-US" sz="2800" dirty="0">
                <a:sym typeface="Wingdings" panose="05000000000000000000" pitchFamily="2" charset="2"/>
              </a:rPr>
              <a:t>if you use the hash version.</a:t>
            </a:r>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endParaRPr lang="en-US" dirty="0">
              <a:latin typeface="+mn-lt"/>
            </a:endParaRPr>
          </a:p>
        </p:txBody>
      </p:sp>
    </p:spTree>
    <p:extLst>
      <p:ext uri="{BB962C8B-B14F-4D97-AF65-F5344CB8AC3E}">
        <p14:creationId xmlns:p14="http://schemas.microsoft.com/office/powerpoint/2010/main" val="4141934205"/>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a:bodyPr>
          <a:lstStyle/>
          <a:p>
            <a:r>
              <a:rPr lang="en-US" sz="2800" dirty="0">
                <a:sym typeface="Wingdings" panose="05000000000000000000" pitchFamily="2" charset="2"/>
              </a:rPr>
              <a:t>Reasonable passwords have the form…</a:t>
            </a:r>
          </a:p>
          <a:p>
            <a:endParaRPr lang="en-US" sz="2800" dirty="0">
              <a:sym typeface="Wingdings" panose="05000000000000000000" pitchFamily="2" charset="2"/>
            </a:endParaRPr>
          </a:p>
          <a:p>
            <a:pPr marL="109728" indent="0" algn="ctr">
              <a:buNone/>
            </a:pPr>
            <a:r>
              <a:rPr lang="en-US" sz="2800" dirty="0">
                <a:sym typeface="Wingdings" panose="05000000000000000000" pitchFamily="2" charset="2"/>
              </a:rPr>
              <a:t>“fugal-instInct-addenDa-indebt12!ed-mObster”</a:t>
            </a:r>
          </a:p>
          <a:p>
            <a:endParaRPr lang="en-US" sz="2800" dirty="0">
              <a:sym typeface="Wingdings" panose="05000000000000000000" pitchFamily="2" charset="2"/>
            </a:endParaRPr>
          </a:p>
          <a:p>
            <a:r>
              <a:rPr lang="en-US" sz="2800" dirty="0">
                <a:sym typeface="Wingdings" panose="05000000000000000000" pitchFamily="2" charset="2"/>
              </a:rPr>
              <a:t>…because they have a lot of bits but are somewhat easy for people to remember. Imagine trying to remember:</a:t>
            </a:r>
          </a:p>
          <a:p>
            <a:endParaRPr lang="en-US" sz="2800" dirty="0">
              <a:sym typeface="Wingdings" panose="05000000000000000000" pitchFamily="2" charset="2"/>
            </a:endParaRPr>
          </a:p>
          <a:p>
            <a:pPr marL="109728" indent="0" algn="ctr">
              <a:buNone/>
            </a:pPr>
            <a:r>
              <a:rPr lang="en-US" sz="2800" dirty="0">
                <a:sym typeface="Wingdings" panose="05000000000000000000" pitchFamily="2" charset="2"/>
              </a:rPr>
              <a:t>“5Khd**6^345hDII/&gt;&lt;</a:t>
            </a:r>
            <a:r>
              <a:rPr lang="en-US" sz="2800" dirty="0" err="1">
                <a:sym typeface="Wingdings" panose="05000000000000000000" pitchFamily="2" charset="2"/>
              </a:rPr>
              <a:t>KIehI@ld:DKKts</a:t>
            </a:r>
            <a:r>
              <a:rPr lang="en-US" sz="2800" dirty="0">
                <a:sym typeface="Wingdings" panose="05000000000000000000" pitchFamily="2" charset="2"/>
              </a:rPr>
              <a:t>(ql1k@”</a:t>
            </a:r>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r>
              <a:rPr lang="en-US" dirty="0">
                <a:latin typeface="+mn-lt"/>
              </a:rPr>
              <a:t>A note about passwords</a:t>
            </a:r>
          </a:p>
        </p:txBody>
      </p:sp>
    </p:spTree>
    <p:extLst>
      <p:ext uri="{BB962C8B-B14F-4D97-AF65-F5344CB8AC3E}">
        <p14:creationId xmlns:p14="http://schemas.microsoft.com/office/powerpoint/2010/main" val="912304626"/>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a:bodyPr>
          <a:lstStyle/>
          <a:p>
            <a:r>
              <a:rPr lang="en-US" sz="2800" dirty="0">
                <a:sym typeface="Wingdings" panose="05000000000000000000" pitchFamily="2" charset="2"/>
              </a:rPr>
              <a:t>Recall: the more bits in the PW the better the encryption. This is the crucial element because it determines the exponent of the complexity.</a:t>
            </a:r>
          </a:p>
          <a:p>
            <a:endParaRPr lang="en-US" sz="2800" dirty="0">
              <a:sym typeface="Wingdings" panose="05000000000000000000" pitchFamily="2" charset="2"/>
            </a:endParaRPr>
          </a:p>
          <a:p>
            <a:r>
              <a:rPr lang="en-US" sz="2800" dirty="0">
                <a:sym typeface="Wingdings" panose="05000000000000000000" pitchFamily="2" charset="2"/>
              </a:rPr>
              <a:t>Three-word passwords are not sufficient and should not be used. Four-word passwords are passable. Five-word are better.</a:t>
            </a:r>
          </a:p>
          <a:p>
            <a:endParaRPr lang="en-US" sz="2800" dirty="0">
              <a:sym typeface="Wingdings" panose="05000000000000000000" pitchFamily="2" charset="2"/>
            </a:endParaRPr>
          </a:p>
          <a:p>
            <a:r>
              <a:rPr lang="en-US" sz="2800" dirty="0">
                <a:sym typeface="Wingdings" panose="05000000000000000000" pitchFamily="2" charset="2"/>
              </a:rPr>
              <a:t>The only decent solution is to use a password manager such as </a:t>
            </a:r>
            <a:r>
              <a:rPr lang="en-US" sz="2800" i="1" dirty="0">
                <a:sym typeface="Wingdings" panose="05000000000000000000" pitchFamily="2" charset="2"/>
              </a:rPr>
              <a:t>1password</a:t>
            </a:r>
            <a:r>
              <a:rPr lang="en-US" sz="2800" dirty="0">
                <a:sym typeface="Wingdings" panose="05000000000000000000" pitchFamily="2" charset="2"/>
              </a:rPr>
              <a:t> with long random bit strings you don’t have to remember.</a:t>
            </a:r>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endParaRPr lang="en-US" dirty="0">
              <a:latin typeface="+mn-lt"/>
            </a:endParaRPr>
          </a:p>
        </p:txBody>
      </p:sp>
    </p:spTree>
    <p:extLst>
      <p:ext uri="{BB962C8B-B14F-4D97-AF65-F5344CB8AC3E}">
        <p14:creationId xmlns:p14="http://schemas.microsoft.com/office/powerpoint/2010/main" val="151066632"/>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3E68B01-2B2C-444C-92DB-E7299CACDA6C}"/>
              </a:ext>
            </a:extLst>
          </p:cNvPr>
          <p:cNvGraphicFramePr>
            <a:graphicFrameLocks noGrp="1"/>
          </p:cNvGraphicFramePr>
          <p:nvPr>
            <p:ph idx="1"/>
            <p:extLst>
              <p:ext uri="{D42A27DB-BD31-4B8C-83A1-F6EECF244321}">
                <p14:modId xmlns:p14="http://schemas.microsoft.com/office/powerpoint/2010/main" val="2871072359"/>
              </p:ext>
            </p:extLst>
          </p:nvPr>
        </p:nvGraphicFramePr>
        <p:xfrm>
          <a:off x="609600" y="2514600"/>
          <a:ext cx="10972800" cy="219456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1785898847"/>
                    </a:ext>
                  </a:extLst>
                </a:gridCol>
                <a:gridCol w="5486400">
                  <a:extLst>
                    <a:ext uri="{9D8B030D-6E8A-4147-A177-3AD203B41FA5}">
                      <a16:colId xmlns:a16="http://schemas.microsoft.com/office/drawing/2014/main" val="4080497541"/>
                    </a:ext>
                  </a:extLst>
                </a:gridCol>
              </a:tblGrid>
              <a:tr h="142240">
                <a:tc>
                  <a:txBody>
                    <a:bodyPr/>
                    <a:lstStyle/>
                    <a:p>
                      <a:pPr algn="ctr"/>
                      <a:r>
                        <a:rPr lang="en-US" sz="2400" dirty="0"/>
                        <a:t>Password</a:t>
                      </a:r>
                    </a:p>
                  </a:txBody>
                  <a:tcPr/>
                </a:tc>
                <a:tc>
                  <a:txBody>
                    <a:bodyPr/>
                    <a:lstStyle/>
                    <a:p>
                      <a:pPr algn="ctr"/>
                      <a:r>
                        <a:rPr lang="en-US" sz="2400" dirty="0"/>
                        <a:t>Approximately how long to crack MD5—2020</a:t>
                      </a:r>
                    </a:p>
                  </a:txBody>
                  <a:tcPr/>
                </a:tc>
                <a:extLst>
                  <a:ext uri="{0D108BD9-81ED-4DB2-BD59-A6C34878D82A}">
                    <a16:rowId xmlns:a16="http://schemas.microsoft.com/office/drawing/2014/main" val="2501708808"/>
                  </a:ext>
                </a:extLst>
              </a:tr>
              <a:tr h="370840">
                <a:tc>
                  <a:txBody>
                    <a:bodyPr/>
                    <a:lstStyle/>
                    <a:p>
                      <a:pPr algn="ctr"/>
                      <a:r>
                        <a:rPr lang="en-US" sz="2400" dirty="0"/>
                        <a:t>Three words</a:t>
                      </a:r>
                    </a:p>
                  </a:txBody>
                  <a:tcPr/>
                </a:tc>
                <a:tc>
                  <a:txBody>
                    <a:bodyPr/>
                    <a:lstStyle/>
                    <a:p>
                      <a:pPr algn="ctr"/>
                      <a:r>
                        <a:rPr lang="en-US" sz="2400" dirty="0"/>
                        <a:t>40 seconds</a:t>
                      </a:r>
                    </a:p>
                  </a:txBody>
                  <a:tcPr/>
                </a:tc>
                <a:extLst>
                  <a:ext uri="{0D108BD9-81ED-4DB2-BD59-A6C34878D82A}">
                    <a16:rowId xmlns:a16="http://schemas.microsoft.com/office/drawing/2014/main" val="1727387250"/>
                  </a:ext>
                </a:extLst>
              </a:tr>
              <a:tr h="370840">
                <a:tc>
                  <a:txBody>
                    <a:bodyPr/>
                    <a:lstStyle/>
                    <a:p>
                      <a:pPr algn="ctr"/>
                      <a:r>
                        <a:rPr lang="en-US" sz="2400" dirty="0"/>
                        <a:t>Four words</a:t>
                      </a:r>
                    </a:p>
                  </a:txBody>
                  <a:tcPr/>
                </a:tc>
                <a:tc>
                  <a:txBody>
                    <a:bodyPr/>
                    <a:lstStyle/>
                    <a:p>
                      <a:pPr algn="ctr"/>
                      <a:r>
                        <a:rPr lang="en-US" sz="2400" dirty="0"/>
                        <a:t>9 days</a:t>
                      </a:r>
                    </a:p>
                  </a:txBody>
                  <a:tcPr/>
                </a:tc>
                <a:extLst>
                  <a:ext uri="{0D108BD9-81ED-4DB2-BD59-A6C34878D82A}">
                    <a16:rowId xmlns:a16="http://schemas.microsoft.com/office/drawing/2014/main" val="1705590272"/>
                  </a:ext>
                </a:extLst>
              </a:tr>
              <a:tr h="370840">
                <a:tc>
                  <a:txBody>
                    <a:bodyPr/>
                    <a:lstStyle/>
                    <a:p>
                      <a:pPr algn="ctr"/>
                      <a:r>
                        <a:rPr lang="en-US" sz="2400" dirty="0"/>
                        <a:t>Five words</a:t>
                      </a:r>
                    </a:p>
                  </a:txBody>
                  <a:tcPr/>
                </a:tc>
                <a:tc>
                  <a:txBody>
                    <a:bodyPr/>
                    <a:lstStyle/>
                    <a:p>
                      <a:pPr algn="ctr"/>
                      <a:r>
                        <a:rPr lang="en-US" sz="2400" dirty="0"/>
                        <a:t>500 years</a:t>
                      </a:r>
                    </a:p>
                  </a:txBody>
                  <a:tcPr/>
                </a:tc>
                <a:extLst>
                  <a:ext uri="{0D108BD9-81ED-4DB2-BD59-A6C34878D82A}">
                    <a16:rowId xmlns:a16="http://schemas.microsoft.com/office/drawing/2014/main" val="1918195271"/>
                  </a:ext>
                </a:extLst>
              </a:tr>
            </a:tbl>
          </a:graphicData>
        </a:graphic>
      </p:graphicFrame>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r>
              <a:rPr lang="en-US" sz="4000" dirty="0">
                <a:latin typeface="+mn-lt"/>
              </a:rPr>
              <a:t>How long to crack</a:t>
            </a:r>
          </a:p>
        </p:txBody>
      </p:sp>
    </p:spTree>
    <p:extLst>
      <p:ext uri="{BB962C8B-B14F-4D97-AF65-F5344CB8AC3E}">
        <p14:creationId xmlns:p14="http://schemas.microsoft.com/office/powerpoint/2010/main" val="4017875262"/>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lnSpcReduction="10000"/>
          </a:bodyPr>
          <a:lstStyle/>
          <a:p>
            <a:endParaRPr lang="en-US" sz="2800" dirty="0">
              <a:sym typeface="Wingdings" panose="05000000000000000000" pitchFamily="2" charset="2"/>
            </a:endParaRPr>
          </a:p>
          <a:p>
            <a:r>
              <a:rPr lang="en-US" sz="2800" dirty="0">
                <a:sym typeface="Wingdings" panose="05000000000000000000" pitchFamily="2" charset="2"/>
              </a:rPr>
              <a:t>~20,000 words that people can remember in English.</a:t>
            </a:r>
          </a:p>
          <a:p>
            <a:endParaRPr lang="en-US" sz="2800" dirty="0">
              <a:sym typeface="Wingdings" panose="05000000000000000000" pitchFamily="2" charset="2"/>
            </a:endParaRPr>
          </a:p>
          <a:p>
            <a:r>
              <a:rPr lang="en-US" sz="2800" dirty="0">
                <a:sym typeface="Wingdings" panose="05000000000000000000" pitchFamily="2" charset="2"/>
              </a:rPr>
              <a:t>20,000</a:t>
            </a:r>
            <a:r>
              <a:rPr lang="en-US" sz="2800" baseline="30000" dirty="0">
                <a:sym typeface="Wingdings" panose="05000000000000000000" pitchFamily="2" charset="2"/>
              </a:rPr>
              <a:t>3</a:t>
            </a:r>
            <a:r>
              <a:rPr lang="en-US" sz="2800" dirty="0">
                <a:sym typeface="Wingdings" panose="05000000000000000000" pitchFamily="2" charset="2"/>
              </a:rPr>
              <a:t> for three words, 20,000</a:t>
            </a:r>
            <a:r>
              <a:rPr lang="en-US" sz="2800" baseline="30000" dirty="0">
                <a:sym typeface="Wingdings" panose="05000000000000000000" pitchFamily="2" charset="2"/>
              </a:rPr>
              <a:t>5</a:t>
            </a:r>
            <a:r>
              <a:rPr lang="en-US" sz="2800" dirty="0">
                <a:sym typeface="Wingdings" panose="05000000000000000000" pitchFamily="2" charset="2"/>
              </a:rPr>
              <a:t> for five words.</a:t>
            </a:r>
          </a:p>
          <a:p>
            <a:endParaRPr lang="en-US" sz="2800" dirty="0">
              <a:sym typeface="Wingdings" panose="05000000000000000000" pitchFamily="2" charset="2"/>
            </a:endParaRPr>
          </a:p>
          <a:p>
            <a:r>
              <a:rPr lang="en-US" sz="2800" dirty="0">
                <a:sym typeface="Wingdings" panose="05000000000000000000" pitchFamily="2" charset="2"/>
              </a:rPr>
              <a:t>Some of the math, and an example password manager:</a:t>
            </a:r>
          </a:p>
          <a:p>
            <a:endParaRPr lang="en-US" sz="2800" dirty="0">
              <a:sym typeface="Wingdings" panose="05000000000000000000" pitchFamily="2" charset="2"/>
            </a:endParaRPr>
          </a:p>
          <a:p>
            <a:pPr lvl="1"/>
            <a:r>
              <a:rPr lang="en-US" sz="2000" dirty="0">
                <a:sym typeface="Wingdings" panose="05000000000000000000" pitchFamily="2" charset="2"/>
                <a:hlinkClick r:id="rId3"/>
              </a:rPr>
              <a:t>https://paul.reviews/passwords-why-using-3-random-words-is-a-really-bad-idea/</a:t>
            </a:r>
            <a:endParaRPr lang="en-US" sz="2000" dirty="0">
              <a:sym typeface="Wingdings" panose="05000000000000000000" pitchFamily="2" charset="2"/>
            </a:endParaRPr>
          </a:p>
          <a:p>
            <a:pPr marL="365760" lvl="1" indent="0">
              <a:buNone/>
            </a:pPr>
            <a:endParaRPr lang="en-US" sz="3200" dirty="0">
              <a:sym typeface="Wingdings" panose="05000000000000000000" pitchFamily="2" charset="2"/>
            </a:endParaRPr>
          </a:p>
          <a:p>
            <a:pPr lvl="1"/>
            <a:r>
              <a:rPr lang="en-US" sz="1800" dirty="0">
                <a:sym typeface="Wingdings" panose="05000000000000000000" pitchFamily="2" charset="2"/>
                <a:hlinkClick r:id="rId4"/>
              </a:rPr>
              <a:t>https://1password.com/</a:t>
            </a:r>
            <a:endParaRPr lang="en-US" sz="1800" dirty="0">
              <a:sym typeface="Wingdings" panose="05000000000000000000" pitchFamily="2" charset="2"/>
            </a:endParaRPr>
          </a:p>
          <a:p>
            <a:pPr lvl="1"/>
            <a:endParaRPr lang="en-US" sz="1400" dirty="0">
              <a:sym typeface="Wingdings" panose="05000000000000000000" pitchFamily="2" charset="2"/>
            </a:endParaRPr>
          </a:p>
          <a:p>
            <a:endParaRPr lang="en-US" sz="2800" dirty="0">
              <a:sym typeface="Wingdings" panose="05000000000000000000" pitchFamily="2" charset="2"/>
            </a:endParaRPr>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r>
              <a:rPr lang="en-US" dirty="0">
                <a:latin typeface="+mn-lt"/>
              </a:rPr>
              <a:t>Some resources</a:t>
            </a:r>
          </a:p>
        </p:txBody>
      </p:sp>
    </p:spTree>
    <p:extLst>
      <p:ext uri="{BB962C8B-B14F-4D97-AF65-F5344CB8AC3E}">
        <p14:creationId xmlns:p14="http://schemas.microsoft.com/office/powerpoint/2010/main" val="655786773"/>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a:bodyPr>
          <a:lstStyle/>
          <a:p>
            <a:endParaRPr lang="en-US" sz="2800" dirty="0">
              <a:sym typeface="Wingdings" panose="05000000000000000000" pitchFamily="2" charset="2"/>
            </a:endParaRPr>
          </a:p>
          <a:p>
            <a:r>
              <a:rPr lang="en-US" sz="2800" dirty="0">
                <a:sym typeface="Wingdings" panose="05000000000000000000" pitchFamily="2" charset="2"/>
              </a:rPr>
              <a:t>Using simple tools and our brains we can have some very good secrecy without too much effort.</a:t>
            </a:r>
          </a:p>
          <a:p>
            <a:endParaRPr lang="en-US" sz="2800" dirty="0">
              <a:sym typeface="Wingdings" panose="05000000000000000000" pitchFamily="2" charset="2"/>
            </a:endParaRPr>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r>
              <a:rPr lang="en-US" dirty="0">
                <a:latin typeface="+mn-lt"/>
              </a:rPr>
              <a:t>Some powerful free tools</a:t>
            </a:r>
          </a:p>
        </p:txBody>
      </p:sp>
    </p:spTree>
    <p:extLst>
      <p:ext uri="{BB962C8B-B14F-4D97-AF65-F5344CB8AC3E}">
        <p14:creationId xmlns:p14="http://schemas.microsoft.com/office/powerpoint/2010/main" val="995838806"/>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lnSpcReduction="10000"/>
          </a:bodyPr>
          <a:lstStyle/>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r>
              <a:rPr lang="en-US" sz="2800" dirty="0"/>
              <a:t>There is </a:t>
            </a:r>
            <a:r>
              <a:rPr lang="en-US" i="1" dirty="0"/>
              <a:t>no</a:t>
            </a:r>
            <a:r>
              <a:rPr lang="en-US" sz="2800" i="1" dirty="0"/>
              <a:t> relationship</a:t>
            </a:r>
            <a:r>
              <a:rPr lang="en-US" sz="2800" dirty="0"/>
              <a:t> between the left-hand side and the right-hand side except the code table. </a:t>
            </a:r>
            <a:r>
              <a:rPr lang="en-US" dirty="0"/>
              <a:t>But</a:t>
            </a:r>
            <a:r>
              <a:rPr lang="en-US" sz="2800" dirty="0"/>
              <a:t> you can only send the coded message once.</a:t>
            </a:r>
          </a:p>
          <a:p>
            <a:endParaRPr lang="en-US" sz="2800" dirty="0">
              <a:sym typeface="Wingdings" panose="05000000000000000000" pitchFamily="2" charset="2"/>
            </a:endParaRPr>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r>
              <a:rPr lang="en-US" dirty="0">
                <a:latin typeface="+mn-lt"/>
              </a:rPr>
              <a:t>Code table—</a:t>
            </a:r>
            <a:r>
              <a:rPr lang="en-US" i="1" dirty="0">
                <a:latin typeface="+mn-lt"/>
              </a:rPr>
              <a:t>perfect</a:t>
            </a:r>
            <a:r>
              <a:rPr lang="en-US" dirty="0">
                <a:latin typeface="+mn-lt"/>
              </a:rPr>
              <a:t> secrecy</a:t>
            </a:r>
          </a:p>
        </p:txBody>
      </p:sp>
      <p:pic>
        <p:nvPicPr>
          <p:cNvPr id="2" name="Picture 1">
            <a:extLst>
              <a:ext uri="{FF2B5EF4-FFF2-40B4-BE49-F238E27FC236}">
                <a16:creationId xmlns:a16="http://schemas.microsoft.com/office/drawing/2014/main" id="{D93ECAAA-D54F-4B05-9E19-F5E61AC2DD1B}"/>
              </a:ext>
            </a:extLst>
          </p:cNvPr>
          <p:cNvPicPr>
            <a:picLocks noChangeAspect="1"/>
          </p:cNvPicPr>
          <p:nvPr/>
        </p:nvPicPr>
        <p:blipFill>
          <a:blip r:embed="rId3"/>
          <a:stretch>
            <a:fillRect/>
          </a:stretch>
        </p:blipFill>
        <p:spPr>
          <a:xfrm>
            <a:off x="762000" y="1481329"/>
            <a:ext cx="10469879" cy="2743200"/>
          </a:xfrm>
          <a:prstGeom prst="rect">
            <a:avLst/>
          </a:prstGeom>
        </p:spPr>
      </p:pic>
    </p:spTree>
    <p:extLst>
      <p:ext uri="{BB962C8B-B14F-4D97-AF65-F5344CB8AC3E}">
        <p14:creationId xmlns:p14="http://schemas.microsoft.com/office/powerpoint/2010/main" val="671481131"/>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lnSpcReduction="10000"/>
          </a:bodyPr>
          <a:lstStyle/>
          <a:p>
            <a:r>
              <a:rPr lang="en-US" sz="2800" dirty="0"/>
              <a:t>Use a bit-string as long as the </a:t>
            </a:r>
            <a:r>
              <a:rPr lang="en-US" sz="2800" i="1" dirty="0"/>
              <a:t>message</a:t>
            </a:r>
            <a:r>
              <a:rPr lang="en-US" sz="2800" dirty="0"/>
              <a:t> itself—the pad</a:t>
            </a:r>
          </a:p>
          <a:p>
            <a:endParaRPr lang="en-US" sz="2800" dirty="0"/>
          </a:p>
          <a:p>
            <a:r>
              <a:rPr lang="en-US" sz="2800" dirty="0"/>
              <a:t>XOR each bit with the message to produce </a:t>
            </a:r>
            <a:r>
              <a:rPr lang="en-US" sz="2800" i="1" dirty="0"/>
              <a:t>encrypted text</a:t>
            </a:r>
            <a:r>
              <a:rPr lang="en-US" sz="2800" dirty="0"/>
              <a:t>.</a:t>
            </a:r>
          </a:p>
          <a:p>
            <a:endParaRPr lang="en-US" sz="2800" dirty="0"/>
          </a:p>
          <a:p>
            <a:r>
              <a:rPr lang="en-US" sz="2800" dirty="0"/>
              <a:t>XOR with same bit-string again to reproduce the original text.</a:t>
            </a:r>
          </a:p>
          <a:p>
            <a:endParaRPr lang="en-US" sz="2800" dirty="0"/>
          </a:p>
          <a:p>
            <a:r>
              <a:rPr lang="en-US" sz="2800" dirty="0"/>
              <a:t>The </a:t>
            </a:r>
            <a:r>
              <a:rPr lang="en-US" sz="2800" i="1" dirty="0"/>
              <a:t>only relationship </a:t>
            </a:r>
            <a:r>
              <a:rPr lang="en-US" sz="2800" dirty="0"/>
              <a:t>between </a:t>
            </a:r>
            <a:r>
              <a:rPr lang="en-US" sz="2800" i="1" dirty="0"/>
              <a:t>message</a:t>
            </a:r>
            <a:r>
              <a:rPr lang="en-US" sz="2800" dirty="0"/>
              <a:t> and the </a:t>
            </a:r>
            <a:r>
              <a:rPr lang="en-US" sz="2800" i="1" dirty="0"/>
              <a:t>encrypted text </a:t>
            </a:r>
            <a:r>
              <a:rPr lang="en-US" sz="2800" dirty="0"/>
              <a:t>is the pad itself. It can </a:t>
            </a:r>
            <a:r>
              <a:rPr lang="en-US" sz="2800" i="1" dirty="0"/>
              <a:t>never</a:t>
            </a:r>
            <a:r>
              <a:rPr lang="en-US" sz="2800" dirty="0"/>
              <a:t> be cracked with the pad.</a:t>
            </a:r>
          </a:p>
          <a:p>
            <a:endParaRPr lang="en-US" sz="2800" dirty="0"/>
          </a:p>
          <a:p>
            <a:r>
              <a:rPr lang="en-US" sz="2800" dirty="0"/>
              <a:t>Cheap, but the pad can only be used </a:t>
            </a:r>
            <a:r>
              <a:rPr lang="en-US" sz="2800" i="1" dirty="0"/>
              <a:t>one time </a:t>
            </a:r>
            <a:r>
              <a:rPr lang="en-US" sz="2800" dirty="0"/>
              <a:t>and it must be random.</a:t>
            </a:r>
          </a:p>
          <a:p>
            <a:endParaRPr lang="en-US" sz="2800" dirty="0">
              <a:sym typeface="Wingdings" panose="05000000000000000000" pitchFamily="2" charset="2"/>
            </a:endParaRPr>
          </a:p>
        </p:txBody>
      </p:sp>
      <p:sp>
        <p:nvSpPr>
          <p:cNvPr id="477186" name="Rectangle 2"/>
          <p:cNvSpPr>
            <a:spLocks noGrp="1" noChangeArrowheads="1"/>
          </p:cNvSpPr>
          <p:nvPr>
            <p:ph type="title"/>
          </p:nvPr>
        </p:nvSpPr>
        <p:spPr>
          <a:xfrm>
            <a:off x="609600" y="381000"/>
            <a:ext cx="10972800" cy="914400"/>
          </a:xfrm>
        </p:spPr>
        <p:txBody>
          <a:bodyPr>
            <a:normAutofit fontScale="90000"/>
          </a:bodyPr>
          <a:lstStyle/>
          <a:p>
            <a:pPr algn="ctr">
              <a:defRPr/>
            </a:pPr>
            <a:r>
              <a:rPr lang="en-US" dirty="0">
                <a:latin typeface="+mn-lt"/>
              </a:rPr>
              <a:t>One-time pad = </a:t>
            </a:r>
            <a:r>
              <a:rPr lang="en-US" i="1" dirty="0">
                <a:latin typeface="+mn-lt"/>
              </a:rPr>
              <a:t>theoretically perfect </a:t>
            </a:r>
            <a:r>
              <a:rPr lang="en-US" dirty="0">
                <a:latin typeface="+mn-lt"/>
              </a:rPr>
              <a:t>encryption</a:t>
            </a:r>
          </a:p>
        </p:txBody>
      </p:sp>
    </p:spTree>
    <p:extLst>
      <p:ext uri="{BB962C8B-B14F-4D97-AF65-F5344CB8AC3E}">
        <p14:creationId xmlns:p14="http://schemas.microsoft.com/office/powerpoint/2010/main" val="1302206970"/>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eaLnBrk="1" hangingPunct="1"/>
            <a:r>
              <a:rPr lang="en-US" sz="1400" dirty="0"/>
              <a:t>Copyright 2020 Clark Elliott</a:t>
            </a:r>
          </a:p>
        </p:txBody>
      </p:sp>
      <p:sp>
        <p:nvSpPr>
          <p:cNvPr id="24579" name="Rectangle 2"/>
          <p:cNvSpPr>
            <a:spLocks noGrp="1" noChangeArrowheads="1"/>
          </p:cNvSpPr>
          <p:nvPr>
            <p:ph type="title" idx="4294967295"/>
          </p:nvPr>
        </p:nvSpPr>
        <p:spPr/>
        <p:txBody>
          <a:bodyPr/>
          <a:lstStyle/>
          <a:p>
            <a:pPr eaLnBrk="1" hangingPunct="1"/>
            <a:endParaRPr lang="en-US" sz="3600" dirty="0">
              <a:solidFill>
                <a:srgbClr val="FF0066"/>
              </a:solidFill>
            </a:endParaRPr>
          </a:p>
        </p:txBody>
      </p:sp>
      <p:sp>
        <p:nvSpPr>
          <p:cNvPr id="24580" name="Rectangle 3"/>
          <p:cNvSpPr>
            <a:spLocks noGrp="1" noChangeArrowheads="1"/>
          </p:cNvSpPr>
          <p:nvPr>
            <p:ph type="body" idx="4294967295"/>
          </p:nvPr>
        </p:nvSpPr>
        <p:spPr/>
        <p:txBody>
          <a:bodyPr/>
          <a:lstStyle/>
          <a:p>
            <a:pPr marL="0" indent="0" eaLnBrk="1" hangingPunct="1">
              <a:buNone/>
            </a:pPr>
            <a:r>
              <a:rPr lang="en-US" sz="2800" dirty="0"/>
              <a:t>1 0 1 1 0 0 </a:t>
            </a:r>
            <a:r>
              <a:rPr lang="en-US" sz="2800" dirty="0">
                <a:sym typeface="Wingdings" panose="05000000000000000000" pitchFamily="2" charset="2"/>
              </a:rPr>
              <a:t> original message</a:t>
            </a:r>
          </a:p>
          <a:p>
            <a:pPr marL="0" indent="0" eaLnBrk="1" hangingPunct="1">
              <a:buNone/>
            </a:pPr>
            <a:r>
              <a:rPr lang="en-US" sz="2800" dirty="0">
                <a:sym typeface="Wingdings" panose="05000000000000000000" pitchFamily="2" charset="2"/>
              </a:rPr>
              <a:t>1 1 1 0 1 0   pad</a:t>
            </a:r>
          </a:p>
          <a:p>
            <a:pPr marL="0" indent="0" eaLnBrk="1" hangingPunct="1">
              <a:buNone/>
            </a:pPr>
            <a:r>
              <a:rPr lang="en-US" sz="2800" dirty="0">
                <a:sym typeface="Wingdings" panose="05000000000000000000" pitchFamily="2" charset="2"/>
              </a:rPr>
              <a:t>0 1 0 1 1 0  XOR with pad=encryption string</a:t>
            </a:r>
          </a:p>
          <a:p>
            <a:pPr marL="0" indent="0" eaLnBrk="1" hangingPunct="1">
              <a:buNone/>
            </a:pPr>
            <a:endParaRPr lang="en-US" sz="2800" dirty="0">
              <a:sym typeface="Wingdings" panose="05000000000000000000" pitchFamily="2" charset="2"/>
            </a:endParaRPr>
          </a:p>
          <a:p>
            <a:pPr marL="0" indent="0" eaLnBrk="1" hangingPunct="1">
              <a:buNone/>
            </a:pPr>
            <a:r>
              <a:rPr lang="en-US" sz="2800" dirty="0">
                <a:sym typeface="Wingdings" panose="05000000000000000000" pitchFamily="2" charset="2"/>
              </a:rPr>
              <a:t>Send over network</a:t>
            </a:r>
          </a:p>
          <a:p>
            <a:pPr marL="0" indent="0" eaLnBrk="1" hangingPunct="1">
              <a:buNone/>
            </a:pPr>
            <a:endParaRPr lang="en-US" sz="2800" dirty="0">
              <a:sym typeface="Wingdings" panose="05000000000000000000" pitchFamily="2" charset="2"/>
            </a:endParaRPr>
          </a:p>
          <a:p>
            <a:pPr marL="0" indent="0" eaLnBrk="1" hangingPunct="1">
              <a:buNone/>
            </a:pPr>
            <a:r>
              <a:rPr lang="en-US" sz="2800" dirty="0">
                <a:sym typeface="Wingdings" panose="05000000000000000000" pitchFamily="2" charset="2"/>
              </a:rPr>
              <a:t>0 1 0 1 1 0  encryption string</a:t>
            </a:r>
          </a:p>
          <a:p>
            <a:pPr marL="0" indent="0" eaLnBrk="1" hangingPunct="1">
              <a:buNone/>
            </a:pPr>
            <a:r>
              <a:rPr lang="en-US" sz="2800" dirty="0">
                <a:sym typeface="Wingdings" panose="05000000000000000000" pitchFamily="2" charset="2"/>
              </a:rPr>
              <a:t>1 1 1 0 1 0   pad</a:t>
            </a:r>
          </a:p>
          <a:p>
            <a:pPr marL="0" indent="0" eaLnBrk="1" hangingPunct="1">
              <a:buNone/>
            </a:pPr>
            <a:r>
              <a:rPr lang="en-US" sz="2800" dirty="0"/>
              <a:t>1 0 1 1 0 0 </a:t>
            </a:r>
            <a:r>
              <a:rPr lang="en-US" sz="2800" dirty="0">
                <a:sym typeface="Wingdings" panose="05000000000000000000" pitchFamily="2" charset="2"/>
              </a:rPr>
              <a:t> original message from XOR again</a:t>
            </a:r>
          </a:p>
          <a:p>
            <a:pPr marL="0" indent="0" eaLnBrk="1" hangingPunct="1">
              <a:buNone/>
            </a:pPr>
            <a:endParaRPr lang="en-US" sz="2800" dirty="0">
              <a:sym typeface="Wingdings" panose="05000000000000000000" pitchFamily="2" charset="2"/>
            </a:endParaRPr>
          </a:p>
        </p:txBody>
      </p:sp>
    </p:spTree>
    <p:extLst>
      <p:ext uri="{BB962C8B-B14F-4D97-AF65-F5344CB8AC3E}">
        <p14:creationId xmlns:p14="http://schemas.microsoft.com/office/powerpoint/2010/main" val="13006524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a:bodyPr>
          <a:lstStyle/>
          <a:p>
            <a:r>
              <a:rPr lang="en-US" sz="2800" dirty="0"/>
              <a:t>Carry a copied Blu-ray disk filled with data to New York</a:t>
            </a:r>
          </a:p>
          <a:p>
            <a:endParaRPr lang="en-US" sz="2800" dirty="0"/>
          </a:p>
          <a:p>
            <a:r>
              <a:rPr lang="en-US" sz="2800" dirty="0"/>
              <a:t>Use the bits on it in order.</a:t>
            </a:r>
          </a:p>
          <a:p>
            <a:endParaRPr lang="en-US" sz="2800" dirty="0"/>
          </a:p>
          <a:p>
            <a:r>
              <a:rPr lang="en-US" sz="2800" dirty="0"/>
              <a:t>Now have a ~two-trillion-bit pad in both locations.</a:t>
            </a:r>
          </a:p>
          <a:p>
            <a:endParaRPr lang="en-US" sz="2800" dirty="0"/>
          </a:p>
          <a:p>
            <a:r>
              <a:rPr lang="en-US" sz="2800" dirty="0"/>
              <a:t>Why can this encryption </a:t>
            </a:r>
            <a:r>
              <a:rPr lang="en-US" sz="2800" i="1" dirty="0"/>
              <a:t>never</a:t>
            </a:r>
            <a:r>
              <a:rPr lang="en-US" sz="2800" dirty="0"/>
              <a:t> be broken?</a:t>
            </a:r>
          </a:p>
          <a:p>
            <a:endParaRPr lang="en-US" sz="2800" dirty="0">
              <a:sym typeface="Wingdings" panose="05000000000000000000" pitchFamily="2" charset="2"/>
            </a:endParaRPr>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r>
              <a:rPr lang="en-US" dirty="0">
                <a:latin typeface="+mn-lt"/>
              </a:rPr>
              <a:t>Practical and cheap</a:t>
            </a:r>
          </a:p>
        </p:txBody>
      </p:sp>
    </p:spTree>
    <p:extLst>
      <p:ext uri="{BB962C8B-B14F-4D97-AF65-F5344CB8AC3E}">
        <p14:creationId xmlns:p14="http://schemas.microsoft.com/office/powerpoint/2010/main" val="2771327506"/>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1FD004-0444-4B29-9117-0D3F3BAD10C3}"/>
              </a:ext>
            </a:extLst>
          </p:cNvPr>
          <p:cNvSpPr>
            <a:spLocks noGrp="1"/>
          </p:cNvSpPr>
          <p:nvPr>
            <p:ph idx="1"/>
          </p:nvPr>
        </p:nvSpPr>
        <p:spPr/>
        <p:txBody>
          <a:bodyPr/>
          <a:lstStyle/>
          <a:p>
            <a:r>
              <a:rPr lang="en-US" dirty="0"/>
              <a:t>Non-symmetric keys come in pairs</a:t>
            </a:r>
          </a:p>
          <a:p>
            <a:endParaRPr lang="en-US" dirty="0"/>
          </a:p>
          <a:p>
            <a:pPr lvl="1"/>
            <a:r>
              <a:rPr lang="en-US" dirty="0"/>
              <a:t>One key used to encrypt.</a:t>
            </a:r>
          </a:p>
          <a:p>
            <a:pPr lvl="1"/>
            <a:r>
              <a:rPr lang="en-US" dirty="0"/>
              <a:t>The other is used to decrypt.</a:t>
            </a:r>
          </a:p>
          <a:p>
            <a:pPr lvl="1"/>
            <a:r>
              <a:rPr lang="en-US" dirty="0"/>
              <a:t>Either key can be used for either purpose</a:t>
            </a:r>
          </a:p>
          <a:p>
            <a:pPr lvl="1"/>
            <a:endParaRPr lang="en-US" dirty="0"/>
          </a:p>
          <a:p>
            <a:r>
              <a:rPr lang="en-US" dirty="0"/>
              <a:t>RSA (</a:t>
            </a:r>
            <a:r>
              <a:rPr lang="en-US" dirty="0" err="1"/>
              <a:t>Rivest</a:t>
            </a:r>
            <a:r>
              <a:rPr lang="en-US" dirty="0"/>
              <a:t> Shamir </a:t>
            </a:r>
            <a:r>
              <a:rPr lang="en-US" dirty="0" err="1"/>
              <a:t>Adleman</a:t>
            </a:r>
            <a:r>
              <a:rPr lang="en-US" dirty="0"/>
              <a:t>) algorithm is example</a:t>
            </a:r>
          </a:p>
          <a:p>
            <a:endParaRPr lang="en-US" dirty="0"/>
          </a:p>
          <a:p>
            <a:r>
              <a:rPr lang="en-US" dirty="0"/>
              <a:t>NOTE: </a:t>
            </a:r>
            <a:r>
              <a:rPr lang="en-US" i="1" dirty="0"/>
              <a:t>Secret Key </a:t>
            </a:r>
            <a:r>
              <a:rPr lang="en-US" dirty="0"/>
              <a:t>and </a:t>
            </a:r>
            <a:r>
              <a:rPr lang="en-US" i="1" dirty="0"/>
              <a:t>Private Key </a:t>
            </a:r>
            <a:r>
              <a:rPr lang="en-US" dirty="0"/>
              <a:t>mean the same thing in this discussion</a:t>
            </a:r>
            <a:endParaRPr lang="en-US" i="1" dirty="0"/>
          </a:p>
          <a:p>
            <a:endParaRPr lang="en-US" dirty="0"/>
          </a:p>
        </p:txBody>
      </p:sp>
      <p:sp>
        <p:nvSpPr>
          <p:cNvPr id="3" name="Title 2">
            <a:extLst>
              <a:ext uri="{FF2B5EF4-FFF2-40B4-BE49-F238E27FC236}">
                <a16:creationId xmlns:a16="http://schemas.microsoft.com/office/drawing/2014/main" id="{8EC5F5B9-0111-4D40-9AB9-1314BB08B543}"/>
              </a:ext>
            </a:extLst>
          </p:cNvPr>
          <p:cNvSpPr>
            <a:spLocks noGrp="1"/>
          </p:cNvSpPr>
          <p:nvPr>
            <p:ph type="title"/>
          </p:nvPr>
        </p:nvSpPr>
        <p:spPr/>
        <p:txBody>
          <a:bodyPr/>
          <a:lstStyle/>
          <a:p>
            <a:pPr algn="ctr"/>
            <a:r>
              <a:rPr lang="en-US" dirty="0"/>
              <a:t>Public key encryption</a:t>
            </a:r>
          </a:p>
        </p:txBody>
      </p:sp>
    </p:spTree>
    <p:extLst>
      <p:ext uri="{BB962C8B-B14F-4D97-AF65-F5344CB8AC3E}">
        <p14:creationId xmlns:p14="http://schemas.microsoft.com/office/powerpoint/2010/main" val="34297298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a:bodyPr>
          <a:lstStyle/>
          <a:p>
            <a:pPr marL="0" indent="0">
              <a:buNone/>
            </a:pPr>
            <a:r>
              <a:rPr lang="en-US" sz="3200" dirty="0"/>
              <a:t>1 0 1 1 0 0 </a:t>
            </a:r>
            <a:r>
              <a:rPr lang="en-US" sz="3200" dirty="0">
                <a:sym typeface="Wingdings" panose="05000000000000000000" pitchFamily="2" charset="2"/>
              </a:rPr>
              <a:t> original message</a:t>
            </a:r>
          </a:p>
          <a:p>
            <a:pPr marL="0" indent="0">
              <a:buNone/>
            </a:pPr>
            <a:r>
              <a:rPr lang="en-US" sz="3200" dirty="0">
                <a:sym typeface="Wingdings" panose="05000000000000000000" pitchFamily="2" charset="2"/>
              </a:rPr>
              <a:t>1 0 1 1 0 1   three-bit pad 101 is used twice</a:t>
            </a:r>
          </a:p>
          <a:p>
            <a:pPr marL="0" indent="0">
              <a:buNone/>
            </a:pPr>
            <a:r>
              <a:rPr lang="en-US" sz="3200" dirty="0">
                <a:sym typeface="Wingdings" panose="05000000000000000000" pitchFamily="2" charset="2"/>
              </a:rPr>
              <a:t>0 0 0 0 0 1  XOR with pad=encryption string</a:t>
            </a:r>
          </a:p>
          <a:p>
            <a:pPr>
              <a:defRPr/>
            </a:pPr>
            <a:endParaRPr lang="en-US" sz="3200" dirty="0"/>
          </a:p>
          <a:p>
            <a:pPr>
              <a:defRPr/>
            </a:pPr>
            <a:r>
              <a:rPr lang="en-US" sz="3200" dirty="0"/>
              <a:t>The encryption starts to break down</a:t>
            </a:r>
          </a:p>
          <a:p>
            <a:pPr marL="109728" indent="0">
              <a:buNone/>
              <a:defRPr/>
            </a:pPr>
            <a:endParaRPr lang="en-US" sz="3200" dirty="0"/>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r>
              <a:rPr lang="en-US" dirty="0">
                <a:latin typeface="+mn-lt"/>
              </a:rPr>
              <a:t>Re-using the pad</a:t>
            </a:r>
          </a:p>
        </p:txBody>
      </p:sp>
    </p:spTree>
    <p:extLst>
      <p:ext uri="{BB962C8B-B14F-4D97-AF65-F5344CB8AC3E}">
        <p14:creationId xmlns:p14="http://schemas.microsoft.com/office/powerpoint/2010/main" val="4074707512"/>
      </p:ext>
    </p:extLst>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fontScale="92500" lnSpcReduction="20000"/>
          </a:bodyPr>
          <a:lstStyle/>
          <a:p>
            <a:pPr>
              <a:defRPr/>
            </a:pPr>
            <a:endParaRPr lang="en-US" sz="3200" dirty="0"/>
          </a:p>
          <a:p>
            <a:pPr marL="0" indent="0">
              <a:buNone/>
            </a:pPr>
            <a:r>
              <a:rPr lang="en-US" sz="3200" dirty="0"/>
              <a:t>1 0 1 1 0 0 </a:t>
            </a:r>
            <a:r>
              <a:rPr lang="en-US" sz="3200" dirty="0">
                <a:sym typeface="Wingdings" panose="05000000000000000000" pitchFamily="2" charset="2"/>
              </a:rPr>
              <a:t> original message</a:t>
            </a:r>
          </a:p>
          <a:p>
            <a:pPr marL="0" indent="0">
              <a:buNone/>
            </a:pPr>
            <a:r>
              <a:rPr lang="en-US" sz="3200" dirty="0">
                <a:sym typeface="Wingdings" panose="05000000000000000000" pitchFamily="2" charset="2"/>
              </a:rPr>
              <a:t>1 1 1 1 1 1  one-bit pad 1 is re-used six times</a:t>
            </a:r>
          </a:p>
          <a:p>
            <a:pPr marL="0" indent="0">
              <a:buNone/>
            </a:pPr>
            <a:r>
              <a:rPr lang="en-US" sz="3200" dirty="0">
                <a:sym typeface="Wingdings" panose="05000000000000000000" pitchFamily="2" charset="2"/>
              </a:rPr>
              <a:t>0 1 0 0 1 1  XOR with pad=encryption string</a:t>
            </a:r>
          </a:p>
          <a:p>
            <a:pPr marL="0" indent="0">
              <a:buNone/>
            </a:pPr>
            <a:endParaRPr lang="en-US" sz="3200" dirty="0">
              <a:sym typeface="Wingdings" panose="05000000000000000000" pitchFamily="2" charset="2"/>
            </a:endParaRPr>
          </a:p>
          <a:p>
            <a:pPr marL="109728" indent="0">
              <a:buNone/>
              <a:defRPr/>
            </a:pPr>
            <a:r>
              <a:rPr lang="en-US" sz="3200" dirty="0"/>
              <a:t>Or, if we decided on the other possible pad:</a:t>
            </a:r>
          </a:p>
          <a:p>
            <a:pPr>
              <a:defRPr/>
            </a:pPr>
            <a:endParaRPr lang="en-US" sz="3200" dirty="0"/>
          </a:p>
          <a:p>
            <a:pPr marL="0" indent="0">
              <a:buNone/>
            </a:pPr>
            <a:r>
              <a:rPr lang="en-US" sz="3200" dirty="0"/>
              <a:t>1 0 1 1 0 0 </a:t>
            </a:r>
            <a:r>
              <a:rPr lang="en-US" sz="3200" dirty="0">
                <a:sym typeface="Wingdings" panose="05000000000000000000" pitchFamily="2" charset="2"/>
              </a:rPr>
              <a:t> original message</a:t>
            </a:r>
          </a:p>
          <a:p>
            <a:pPr marL="0" indent="0">
              <a:buNone/>
            </a:pPr>
            <a:r>
              <a:rPr lang="en-US" sz="3200" dirty="0">
                <a:sym typeface="Wingdings" panose="05000000000000000000" pitchFamily="2" charset="2"/>
              </a:rPr>
              <a:t>0 0 0 0 0 0  one-bit pad 0 is re-used six times</a:t>
            </a:r>
          </a:p>
          <a:p>
            <a:pPr marL="0" indent="0">
              <a:buNone/>
            </a:pPr>
            <a:r>
              <a:rPr lang="en-US" sz="3200" dirty="0">
                <a:sym typeface="Wingdings" panose="05000000000000000000" pitchFamily="2" charset="2"/>
              </a:rPr>
              <a:t>1 0 1 1 0 0  XOR with pad=encryption string. Look familiar?</a:t>
            </a:r>
          </a:p>
          <a:p>
            <a:pPr>
              <a:defRPr/>
            </a:pPr>
            <a:endParaRPr lang="en-US" sz="3200" dirty="0"/>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r>
              <a:rPr lang="en-US" sz="4400" dirty="0"/>
              <a:t>Edge case, a one-bit pad…</a:t>
            </a:r>
            <a:endParaRPr lang="en-US" dirty="0">
              <a:latin typeface="+mn-lt"/>
            </a:endParaRPr>
          </a:p>
        </p:txBody>
      </p:sp>
    </p:spTree>
    <p:extLst>
      <p:ext uri="{BB962C8B-B14F-4D97-AF65-F5344CB8AC3E}">
        <p14:creationId xmlns:p14="http://schemas.microsoft.com/office/powerpoint/2010/main" val="3006647748"/>
      </p:ext>
    </p:extLst>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2A108411-BB1F-4D95-AC50-0488166560A6}"/>
              </a:ext>
            </a:extLst>
          </p:cNvPr>
          <p:cNvGraphicFramePr>
            <a:graphicFrameLocks noGrp="1"/>
          </p:cNvGraphicFramePr>
          <p:nvPr>
            <p:ph idx="1"/>
            <p:extLst>
              <p:ext uri="{D42A27DB-BD31-4B8C-83A1-F6EECF244321}">
                <p14:modId xmlns:p14="http://schemas.microsoft.com/office/powerpoint/2010/main" val="2747141169"/>
              </p:ext>
            </p:extLst>
          </p:nvPr>
        </p:nvGraphicFramePr>
        <p:xfrm>
          <a:off x="609600" y="1752600"/>
          <a:ext cx="10972800" cy="336804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2437663040"/>
                    </a:ext>
                  </a:extLst>
                </a:gridCol>
                <a:gridCol w="5486400">
                  <a:extLst>
                    <a:ext uri="{9D8B030D-6E8A-4147-A177-3AD203B41FA5}">
                      <a16:colId xmlns:a16="http://schemas.microsoft.com/office/drawing/2014/main" val="4121855211"/>
                    </a:ext>
                  </a:extLst>
                </a:gridCol>
              </a:tblGrid>
              <a:tr h="561340">
                <a:tc>
                  <a:txBody>
                    <a:bodyPr/>
                    <a:lstStyle/>
                    <a:p>
                      <a:r>
                        <a:rPr lang="en-US" dirty="0"/>
                        <a:t>Bits in the pad</a:t>
                      </a:r>
                    </a:p>
                  </a:txBody>
                  <a:tcPr/>
                </a:tc>
                <a:tc>
                  <a:txBody>
                    <a:bodyPr/>
                    <a:lstStyle/>
                    <a:p>
                      <a:r>
                        <a:rPr lang="en-US" dirty="0"/>
                        <a:t>Number of  possible random pads to discover</a:t>
                      </a:r>
                    </a:p>
                  </a:txBody>
                  <a:tcPr/>
                </a:tc>
                <a:extLst>
                  <a:ext uri="{0D108BD9-81ED-4DB2-BD59-A6C34878D82A}">
                    <a16:rowId xmlns:a16="http://schemas.microsoft.com/office/drawing/2014/main" val="3308619762"/>
                  </a:ext>
                </a:extLst>
              </a:tr>
              <a:tr h="561340">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628347299"/>
                  </a:ext>
                </a:extLst>
              </a:tr>
              <a:tr h="561340">
                <a:tc>
                  <a:txBody>
                    <a:bodyPr/>
                    <a:lstStyle/>
                    <a:p>
                      <a:r>
                        <a:rPr lang="en-US" dirty="0"/>
                        <a:t>2</a:t>
                      </a:r>
                    </a:p>
                  </a:txBody>
                  <a:tcPr/>
                </a:tc>
                <a:tc>
                  <a:txBody>
                    <a:bodyPr/>
                    <a:lstStyle/>
                    <a:p>
                      <a:r>
                        <a:rPr lang="en-US" dirty="0"/>
                        <a:t>4</a:t>
                      </a:r>
                    </a:p>
                  </a:txBody>
                  <a:tcPr/>
                </a:tc>
                <a:extLst>
                  <a:ext uri="{0D108BD9-81ED-4DB2-BD59-A6C34878D82A}">
                    <a16:rowId xmlns:a16="http://schemas.microsoft.com/office/drawing/2014/main" val="953838108"/>
                  </a:ext>
                </a:extLst>
              </a:tr>
              <a:tr h="561340">
                <a:tc>
                  <a:txBody>
                    <a:bodyPr/>
                    <a:lstStyle/>
                    <a:p>
                      <a:r>
                        <a:rPr lang="en-US" dirty="0"/>
                        <a:t>3</a:t>
                      </a:r>
                    </a:p>
                  </a:txBody>
                  <a:tcPr/>
                </a:tc>
                <a:tc>
                  <a:txBody>
                    <a:bodyPr/>
                    <a:lstStyle/>
                    <a:p>
                      <a:r>
                        <a:rPr lang="en-US" dirty="0"/>
                        <a:t>8</a:t>
                      </a:r>
                    </a:p>
                  </a:txBody>
                  <a:tcPr/>
                </a:tc>
                <a:extLst>
                  <a:ext uri="{0D108BD9-81ED-4DB2-BD59-A6C34878D82A}">
                    <a16:rowId xmlns:a16="http://schemas.microsoft.com/office/drawing/2014/main" val="135636751"/>
                  </a:ext>
                </a:extLst>
              </a:tr>
              <a:tr h="561340">
                <a:tc>
                  <a:txBody>
                    <a:bodyPr/>
                    <a:lstStyle/>
                    <a:p>
                      <a:r>
                        <a:rPr lang="en-US" dirty="0"/>
                        <a:t>4</a:t>
                      </a:r>
                    </a:p>
                  </a:txBody>
                  <a:tcPr/>
                </a:tc>
                <a:tc>
                  <a:txBody>
                    <a:bodyPr/>
                    <a:lstStyle/>
                    <a:p>
                      <a:r>
                        <a:rPr lang="en-US" dirty="0"/>
                        <a:t>16</a:t>
                      </a:r>
                    </a:p>
                  </a:txBody>
                  <a:tcPr/>
                </a:tc>
                <a:extLst>
                  <a:ext uri="{0D108BD9-81ED-4DB2-BD59-A6C34878D82A}">
                    <a16:rowId xmlns:a16="http://schemas.microsoft.com/office/drawing/2014/main" val="2047851026"/>
                  </a:ext>
                </a:extLst>
              </a:tr>
              <a:tr h="561340">
                <a:tc>
                  <a:txBody>
                    <a:bodyPr/>
                    <a:lstStyle/>
                    <a:p>
                      <a:r>
                        <a:rPr lang="en-US" dirty="0"/>
                        <a:t>5</a:t>
                      </a:r>
                    </a:p>
                  </a:txBody>
                  <a:tcPr/>
                </a:tc>
                <a:tc>
                  <a:txBody>
                    <a:bodyPr/>
                    <a:lstStyle/>
                    <a:p>
                      <a:r>
                        <a:rPr lang="en-US" dirty="0"/>
                        <a:t>32</a:t>
                      </a:r>
                    </a:p>
                  </a:txBody>
                  <a:tcPr/>
                </a:tc>
                <a:extLst>
                  <a:ext uri="{0D108BD9-81ED-4DB2-BD59-A6C34878D82A}">
                    <a16:rowId xmlns:a16="http://schemas.microsoft.com/office/drawing/2014/main" val="1582743592"/>
                  </a:ext>
                </a:extLst>
              </a:tr>
            </a:tbl>
          </a:graphicData>
        </a:graphic>
      </p:graphicFrame>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r>
              <a:rPr lang="en-US" dirty="0">
                <a:latin typeface="+mn-lt"/>
              </a:rPr>
              <a:t>Each bit doubles the search space</a:t>
            </a:r>
          </a:p>
        </p:txBody>
      </p:sp>
    </p:spTree>
    <p:extLst>
      <p:ext uri="{BB962C8B-B14F-4D97-AF65-F5344CB8AC3E}">
        <p14:creationId xmlns:p14="http://schemas.microsoft.com/office/powerpoint/2010/main" val="3435136842"/>
      </p:ext>
    </p:extLst>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a:bodyPr>
          <a:lstStyle/>
          <a:p>
            <a:pPr>
              <a:defRPr/>
            </a:pPr>
            <a:endParaRPr lang="en-US" sz="3200" dirty="0"/>
          </a:p>
          <a:p>
            <a:pPr>
              <a:defRPr/>
            </a:pPr>
            <a:r>
              <a:rPr lang="en-US" sz="3200" b="1" dirty="0"/>
              <a:t>The longer the key, the better the encryption—always.</a:t>
            </a:r>
          </a:p>
          <a:p>
            <a:pPr>
              <a:defRPr/>
            </a:pPr>
            <a:endParaRPr lang="en-US" sz="3200" dirty="0"/>
          </a:p>
          <a:p>
            <a:pPr>
              <a:defRPr/>
            </a:pPr>
            <a:r>
              <a:rPr lang="en-US" sz="3200" dirty="0"/>
              <a:t>Each additional bit doubles the size of the search for the key to the encryption in a brute force attack.</a:t>
            </a:r>
          </a:p>
          <a:p>
            <a:pPr>
              <a:defRPr/>
            </a:pPr>
            <a:endParaRPr lang="en-US" sz="3200" dirty="0"/>
          </a:p>
          <a:p>
            <a:pPr>
              <a:defRPr/>
            </a:pPr>
            <a:r>
              <a:rPr lang="en-US" sz="3200" dirty="0"/>
              <a:t>The number of bits is the exponent power of two: 2</a:t>
            </a:r>
            <a:r>
              <a:rPr lang="en-US" sz="3200" baseline="30000" dirty="0"/>
              <a:t>128</a:t>
            </a:r>
            <a:r>
              <a:rPr lang="en-US" sz="3200" dirty="0"/>
              <a:t>, 2</a:t>
            </a:r>
            <a:r>
              <a:rPr lang="en-US" sz="3200" baseline="30000" dirty="0"/>
              <a:t>256</a:t>
            </a:r>
            <a:r>
              <a:rPr lang="en-US" sz="3200" dirty="0"/>
              <a:t>, 2</a:t>
            </a:r>
            <a:r>
              <a:rPr lang="en-US" sz="3200" baseline="30000" dirty="0"/>
              <a:t>1024</a:t>
            </a:r>
            <a:r>
              <a:rPr lang="en-US" sz="3200" dirty="0"/>
              <a:t> and so on.</a:t>
            </a:r>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endParaRPr lang="en-US" dirty="0">
              <a:latin typeface="+mn-lt"/>
            </a:endParaRPr>
          </a:p>
        </p:txBody>
      </p:sp>
    </p:spTree>
    <p:extLst>
      <p:ext uri="{BB962C8B-B14F-4D97-AF65-F5344CB8AC3E}">
        <p14:creationId xmlns:p14="http://schemas.microsoft.com/office/powerpoint/2010/main" val="193644433"/>
      </p:ext>
    </p:extLst>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fontScale="92500" lnSpcReduction="10000"/>
          </a:bodyPr>
          <a:lstStyle/>
          <a:p>
            <a:pPr>
              <a:defRPr/>
            </a:pPr>
            <a:r>
              <a:rPr lang="en-US" sz="2800" dirty="0"/>
              <a:t>Add the following to your toolbox:</a:t>
            </a:r>
          </a:p>
          <a:p>
            <a:pPr>
              <a:defRPr/>
            </a:pPr>
            <a:endParaRPr lang="en-US" sz="2800" dirty="0"/>
          </a:p>
          <a:p>
            <a:pPr lvl="1">
              <a:defRPr/>
            </a:pPr>
            <a:r>
              <a:rPr lang="en-US" sz="2400" dirty="0"/>
              <a:t>Mechanisms </a:t>
            </a:r>
            <a:r>
              <a:rPr lang="en-US" sz="2400" i="1" dirty="0"/>
              <a:t>never</a:t>
            </a:r>
            <a:r>
              <a:rPr lang="en-US" sz="2400" dirty="0"/>
              <a:t> to need the storing of plain text passwords</a:t>
            </a:r>
          </a:p>
          <a:p>
            <a:pPr lvl="1">
              <a:defRPr/>
            </a:pPr>
            <a:endParaRPr lang="en-US" sz="2400" dirty="0"/>
          </a:p>
          <a:p>
            <a:pPr lvl="1">
              <a:defRPr/>
            </a:pPr>
            <a:r>
              <a:rPr lang="en-US" sz="2400" dirty="0"/>
              <a:t>Solid technical explanation of why passwords never need be stored, and </a:t>
            </a:r>
            <a:r>
              <a:rPr lang="en-US" sz="2400" i="1" dirty="0"/>
              <a:t>why storing them is insidiously evil.</a:t>
            </a:r>
          </a:p>
          <a:p>
            <a:pPr lvl="1">
              <a:defRPr/>
            </a:pPr>
            <a:endParaRPr lang="en-US" sz="2400" dirty="0"/>
          </a:p>
          <a:p>
            <a:pPr lvl="1">
              <a:defRPr/>
            </a:pPr>
            <a:r>
              <a:rPr lang="en-US" sz="2400" dirty="0"/>
              <a:t>Good password techniques</a:t>
            </a:r>
          </a:p>
          <a:p>
            <a:pPr lvl="1">
              <a:defRPr/>
            </a:pPr>
            <a:endParaRPr lang="en-US" sz="2400" dirty="0"/>
          </a:p>
          <a:p>
            <a:pPr lvl="1">
              <a:defRPr/>
            </a:pPr>
            <a:r>
              <a:rPr lang="en-US" sz="2400" dirty="0"/>
              <a:t>Unbreakable code tables</a:t>
            </a:r>
          </a:p>
          <a:p>
            <a:pPr lvl="1">
              <a:defRPr/>
            </a:pPr>
            <a:endParaRPr lang="en-US" sz="2400" dirty="0"/>
          </a:p>
          <a:p>
            <a:pPr lvl="1">
              <a:defRPr/>
            </a:pPr>
            <a:r>
              <a:rPr lang="en-US" sz="2400" dirty="0"/>
              <a:t>Un-</a:t>
            </a:r>
            <a:r>
              <a:rPr lang="en-US" sz="2400" dirty="0" err="1"/>
              <a:t>crackable</a:t>
            </a:r>
            <a:r>
              <a:rPr lang="en-US" sz="2400" dirty="0"/>
              <a:t> one-time pad encryption</a:t>
            </a:r>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r>
              <a:rPr lang="en-US" dirty="0">
                <a:latin typeface="+mn-lt"/>
              </a:rPr>
              <a:t>Your toolbox!</a:t>
            </a:r>
          </a:p>
        </p:txBody>
      </p:sp>
      <p:pic>
        <p:nvPicPr>
          <p:cNvPr id="4" name="Picture 2" descr="The Home Depot 19 in. Plastic Tool Box with Metal Latches and Removable Tool Tray">
            <a:extLst>
              <a:ext uri="{FF2B5EF4-FFF2-40B4-BE49-F238E27FC236}">
                <a16:creationId xmlns:a16="http://schemas.microsoft.com/office/drawing/2014/main" id="{0BB1EF52-D613-47E2-BD53-854080D352B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434340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The Home Depot 19 in. Plastic Tool Box with Metal Latches and Removable Tool Tray">
            <a:extLst>
              <a:ext uri="{FF2B5EF4-FFF2-40B4-BE49-F238E27FC236}">
                <a16:creationId xmlns:a16="http://schemas.microsoft.com/office/drawing/2014/main" id="{0A5BAF47-7C63-4202-B717-679A555555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4340225"/>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892411"/>
      </p:ext>
    </p:extLst>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a:bodyPr>
          <a:lstStyle/>
          <a:p>
            <a:pPr>
              <a:defRPr/>
            </a:pPr>
            <a:endParaRPr lang="en-US" sz="3200" dirty="0"/>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endParaRPr lang="en-US" dirty="0">
              <a:latin typeface="+mn-lt"/>
            </a:endParaRPr>
          </a:p>
        </p:txBody>
      </p:sp>
    </p:spTree>
    <p:extLst>
      <p:ext uri="{BB962C8B-B14F-4D97-AF65-F5344CB8AC3E}">
        <p14:creationId xmlns:p14="http://schemas.microsoft.com/office/powerpoint/2010/main" val="2462207502"/>
      </p:ext>
    </p:extLst>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a:bodyPr>
          <a:lstStyle/>
          <a:p>
            <a:pPr>
              <a:defRPr/>
            </a:pPr>
            <a:endParaRPr lang="en-US" sz="3200" dirty="0"/>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endParaRPr lang="en-US" dirty="0">
              <a:latin typeface="+mn-lt"/>
            </a:endParaRPr>
          </a:p>
        </p:txBody>
      </p:sp>
    </p:spTree>
    <p:extLst>
      <p:ext uri="{BB962C8B-B14F-4D97-AF65-F5344CB8AC3E}">
        <p14:creationId xmlns:p14="http://schemas.microsoft.com/office/powerpoint/2010/main" val="810059517"/>
      </p:ext>
    </p:extLst>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a:bodyPr>
          <a:lstStyle/>
          <a:p>
            <a:pPr>
              <a:defRPr/>
            </a:pPr>
            <a:endParaRPr lang="en-US" sz="3200" dirty="0"/>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endParaRPr lang="en-US" dirty="0">
              <a:latin typeface="+mn-lt"/>
            </a:endParaRPr>
          </a:p>
        </p:txBody>
      </p:sp>
    </p:spTree>
    <p:extLst>
      <p:ext uri="{BB962C8B-B14F-4D97-AF65-F5344CB8AC3E}">
        <p14:creationId xmlns:p14="http://schemas.microsoft.com/office/powerpoint/2010/main" val="3727595054"/>
      </p:ext>
    </p:extLst>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a:t>Secure digest functions</a:t>
            </a:r>
          </a:p>
        </p:txBody>
      </p:sp>
      <p:sp>
        <p:nvSpPr>
          <p:cNvPr id="21507" name="Rectangle 3"/>
          <p:cNvSpPr>
            <a:spLocks noGrp="1" noChangeArrowheads="1"/>
          </p:cNvSpPr>
          <p:nvPr>
            <p:ph type="body" idx="1"/>
          </p:nvPr>
        </p:nvSpPr>
        <p:spPr>
          <a:xfrm>
            <a:off x="1981201" y="1447800"/>
            <a:ext cx="8456613" cy="4800600"/>
          </a:xfrm>
        </p:spPr>
        <p:txBody>
          <a:bodyPr>
            <a:normAutofit lnSpcReduction="10000"/>
          </a:bodyPr>
          <a:lstStyle/>
          <a:p>
            <a:pPr>
              <a:buFontTx/>
              <a:buChar char="-"/>
            </a:pPr>
            <a:r>
              <a:rPr lang="en-GB" sz="2400"/>
              <a:t>Encrypted text of document makes an impractically long signature</a:t>
            </a:r>
          </a:p>
          <a:p>
            <a:pPr lvl="1">
              <a:buFontTx/>
              <a:buChar char="-"/>
            </a:pPr>
            <a:r>
              <a:rPr lang="en-GB" sz="2000"/>
              <a:t>so we encrypt a </a:t>
            </a:r>
            <a:r>
              <a:rPr lang="en-GB" sz="2000" i="1"/>
              <a:t>secure digest</a:t>
            </a:r>
            <a:r>
              <a:rPr lang="en-GB" sz="2000"/>
              <a:t> instead</a:t>
            </a:r>
          </a:p>
          <a:p>
            <a:pPr lvl="1">
              <a:buFontTx/>
              <a:buChar char="-"/>
            </a:pPr>
            <a:r>
              <a:rPr lang="en-GB" sz="2000"/>
              <a:t>A secure digest function computes a fixed-length hash H(M) that characterizes the document M </a:t>
            </a:r>
          </a:p>
          <a:p>
            <a:pPr lvl="1">
              <a:buFontTx/>
              <a:buChar char="-"/>
            </a:pPr>
            <a:r>
              <a:rPr lang="en-GB" sz="2000"/>
              <a:t>H(M) should be:</a:t>
            </a:r>
          </a:p>
          <a:p>
            <a:pPr marL="1085850" lvl="2">
              <a:buFontTx/>
              <a:buChar char="-"/>
            </a:pPr>
            <a:r>
              <a:rPr lang="en-GB" sz="1800"/>
              <a:t>fast to compute</a:t>
            </a:r>
          </a:p>
          <a:p>
            <a:pPr marL="1085850" lvl="2">
              <a:buFontTx/>
              <a:buChar char="-"/>
            </a:pPr>
            <a:r>
              <a:rPr lang="en-GB" sz="1800"/>
              <a:t>hard to invert  - hard to compute M given H(M)</a:t>
            </a:r>
          </a:p>
          <a:p>
            <a:pPr marL="1085850" lvl="2">
              <a:buFontTx/>
              <a:buChar char="-"/>
            </a:pPr>
            <a:r>
              <a:rPr lang="en-GB" sz="1800"/>
              <a:t>hard to defeat in any variant of the Birthday Attack</a:t>
            </a:r>
          </a:p>
          <a:p>
            <a:pPr>
              <a:buFontTx/>
              <a:buChar char="-"/>
            </a:pPr>
            <a:r>
              <a:rPr lang="en-GB" sz="2000" b="1"/>
              <a:t>MD5</a:t>
            </a:r>
            <a:r>
              <a:rPr lang="en-GB" sz="2000"/>
              <a:t>: Developed by Rivest (1992). </a:t>
            </a:r>
            <a:r>
              <a:rPr lang="en-GB" sz="2000" i="1"/>
              <a:t>Computes a 128-bit digest. Speed 1740 kbytes/sec.</a:t>
            </a:r>
          </a:p>
          <a:p>
            <a:r>
              <a:rPr lang="en-GB" sz="2000" b="1"/>
              <a:t>SHA</a:t>
            </a:r>
            <a:r>
              <a:rPr lang="en-GB" sz="2000"/>
              <a:t>: (1995) based on Rivest's MD4 but made more secure by producing a </a:t>
            </a:r>
            <a:r>
              <a:rPr lang="en-GB" sz="2000" i="1"/>
              <a:t>160-bit digest</a:t>
            </a:r>
            <a:r>
              <a:rPr lang="en-GB" sz="2000"/>
              <a:t>, </a:t>
            </a:r>
            <a:r>
              <a:rPr lang="en-GB" sz="2000" i="1"/>
              <a:t>speed 750 kbytes/second</a:t>
            </a:r>
          </a:p>
          <a:p>
            <a:r>
              <a:rPr lang="en-GB" sz="2000" b="1"/>
              <a:t>Any symmetric encryption algorithm</a:t>
            </a:r>
            <a:r>
              <a:rPr lang="en-GB" sz="2000"/>
              <a:t> can be used in CBC (cipher block chaining) mode. The last block in the chain is H(M)</a:t>
            </a:r>
          </a:p>
        </p:txBody>
      </p:sp>
      <p:sp>
        <p:nvSpPr>
          <p:cNvPr id="357380" name="Rectangle 4"/>
          <p:cNvSpPr>
            <a:spLocks noChangeArrowheads="1"/>
          </p:cNvSpPr>
          <p:nvPr/>
        </p:nvSpPr>
        <p:spPr bwMode="auto">
          <a:xfrm>
            <a:off x="10382250" y="6499225"/>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400">
                <a:latin typeface="Times" charset="0"/>
              </a:rPr>
              <a:t>*</a:t>
            </a:r>
          </a:p>
        </p:txBody>
      </p:sp>
    </p:spTree>
    <p:extLst>
      <p:ext uri="{BB962C8B-B14F-4D97-AF65-F5344CB8AC3E}">
        <p14:creationId xmlns:p14="http://schemas.microsoft.com/office/powerpoint/2010/main" val="38041490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57380"/>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0"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a:bodyPr>
          <a:lstStyle/>
          <a:p>
            <a:pPr>
              <a:defRPr/>
            </a:pPr>
            <a:r>
              <a:rPr lang="en-US" sz="2800" dirty="0"/>
              <a:t>The session is just as secure as using public key encryption throughout, but is computationally more efficient.</a:t>
            </a:r>
          </a:p>
          <a:p>
            <a:pPr>
              <a:defRPr/>
            </a:pPr>
            <a:endParaRPr lang="en-US" sz="2800" dirty="0"/>
          </a:p>
          <a:p>
            <a:pPr>
              <a:defRPr/>
            </a:pPr>
            <a:r>
              <a:rPr lang="en-US" sz="2800" dirty="0"/>
              <a:t>Add public key handshaking and symmetric key session encryption to your toolbox…</a:t>
            </a:r>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endParaRPr lang="en-US" dirty="0">
              <a:latin typeface="+mn-lt"/>
            </a:endParaRPr>
          </a:p>
        </p:txBody>
      </p:sp>
      <p:pic>
        <p:nvPicPr>
          <p:cNvPr id="4" name="Picture 2" descr="The Home Depot 19 in. Plastic Tool Box with Metal Latches and Removable Tool Tray">
            <a:extLst>
              <a:ext uri="{FF2B5EF4-FFF2-40B4-BE49-F238E27FC236}">
                <a16:creationId xmlns:a16="http://schemas.microsoft.com/office/drawing/2014/main" id="{0BB1EF52-D613-47E2-BD53-854080D352B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434340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The Home Depot 19 in. Plastic Tool Box with Metal Latches and Removable Tool Tray">
            <a:extLst>
              <a:ext uri="{FF2B5EF4-FFF2-40B4-BE49-F238E27FC236}">
                <a16:creationId xmlns:a16="http://schemas.microsoft.com/office/drawing/2014/main" id="{0A5BAF47-7C63-4202-B717-679A555555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4340225"/>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9934"/>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a:bodyPr>
          <a:lstStyle/>
          <a:p>
            <a:r>
              <a:rPr lang="en-US" sz="3200" dirty="0"/>
              <a:t>Asymmetric key pairs are easy to generate and there is free software to do so (e.g. PGP “Pretty Good Privacy”)</a:t>
            </a:r>
          </a:p>
          <a:p>
            <a:endParaRPr lang="en-US" sz="3200" dirty="0"/>
          </a:p>
          <a:p>
            <a:r>
              <a:rPr lang="en-US" sz="3200" dirty="0"/>
              <a:t>Both keys are functionally identical:</a:t>
            </a:r>
          </a:p>
          <a:p>
            <a:endParaRPr lang="en-US" sz="3200" dirty="0"/>
          </a:p>
          <a:p>
            <a:pPr lvl="1"/>
            <a:r>
              <a:rPr lang="en-US" sz="2800" dirty="0"/>
              <a:t>Pick one to be private—keep it secret</a:t>
            </a:r>
          </a:p>
          <a:p>
            <a:pPr lvl="1"/>
            <a:endParaRPr lang="en-US" sz="2800" dirty="0"/>
          </a:p>
          <a:p>
            <a:pPr lvl="1"/>
            <a:r>
              <a:rPr lang="en-US" sz="2800" dirty="0"/>
              <a:t>Pick one to be public—bind it to a stakeholder publicly (e.g. web)</a:t>
            </a:r>
          </a:p>
          <a:p>
            <a:pPr>
              <a:defRPr/>
            </a:pPr>
            <a:endParaRPr lang="en-US" sz="3200" dirty="0"/>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r>
              <a:rPr lang="en-US" dirty="0"/>
              <a:t>Public / Private Asymmetric keys</a:t>
            </a:r>
            <a:endParaRPr lang="en-US" dirty="0">
              <a:latin typeface="+mn-lt"/>
            </a:endParaRPr>
          </a:p>
        </p:txBody>
      </p:sp>
    </p:spTree>
    <p:extLst>
      <p:ext uri="{BB962C8B-B14F-4D97-AF65-F5344CB8AC3E}">
        <p14:creationId xmlns:p14="http://schemas.microsoft.com/office/powerpoint/2010/main" val="1543817280"/>
      </p:ext>
    </p:extLst>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2346325" y="1450976"/>
            <a:ext cx="7740650" cy="3813175"/>
          </a:xfrm>
          <a:prstGeom prst="rect">
            <a:avLst/>
          </a:prstGeom>
          <a:solidFill>
            <a:srgbClr val="FFEEC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0" hangingPunct="0">
              <a:spcBef>
                <a:spcPct val="30000"/>
              </a:spcBef>
            </a:pPr>
            <a:r>
              <a:rPr lang="en-GB" sz="2000">
                <a:latin typeface="Times" charset="0"/>
              </a:rPr>
              <a:t>Alice wants to publish a document M in such a way that anyone can verify that it is from her.</a:t>
            </a:r>
          </a:p>
          <a:p>
            <a:pPr marL="457200" indent="-457200" eaLnBrk="0" hangingPunct="0">
              <a:spcBef>
                <a:spcPct val="30000"/>
              </a:spcBef>
              <a:buFont typeface="Times" charset="0"/>
              <a:buAutoNum type="arabicPeriod"/>
            </a:pPr>
            <a:r>
              <a:rPr lang="en-GB" sz="2000">
                <a:latin typeface="Times" charset="0"/>
              </a:rPr>
              <a:t>Alice computes a fixed-length digest of the document Digest(M).</a:t>
            </a:r>
          </a:p>
          <a:p>
            <a:pPr marL="457200" indent="-457200" eaLnBrk="0" hangingPunct="0">
              <a:spcBef>
                <a:spcPct val="30000"/>
              </a:spcBef>
              <a:buFont typeface="Times" charset="0"/>
              <a:buAutoNum type="arabicPeriod"/>
            </a:pPr>
            <a:r>
              <a:rPr lang="en-GB" sz="2000">
                <a:latin typeface="Times" charset="0"/>
              </a:rPr>
              <a:t>Alice encrypts the digest in her private key, appends it to M and makes the resulting signed document (M, {Digest(M)}</a:t>
            </a:r>
            <a:r>
              <a:rPr lang="en-GB" sz="2000" baseline="-12000">
                <a:latin typeface="Times" charset="0"/>
              </a:rPr>
              <a:t>K</a:t>
            </a:r>
            <a:r>
              <a:rPr lang="en-GB" sz="2000" baseline="-25000">
                <a:latin typeface="Times" charset="0"/>
              </a:rPr>
              <a:t>Apriv</a:t>
            </a:r>
            <a:r>
              <a:rPr lang="en-GB" sz="2000">
                <a:latin typeface="Times" charset="0"/>
              </a:rPr>
              <a:t>) available to the intended users.</a:t>
            </a:r>
            <a:endParaRPr lang="en-GB" sz="2000" baseline="-25000">
              <a:latin typeface="Times" charset="0"/>
            </a:endParaRPr>
          </a:p>
          <a:p>
            <a:pPr marL="457200" indent="-457200" eaLnBrk="0" hangingPunct="0">
              <a:spcBef>
                <a:spcPct val="30000"/>
              </a:spcBef>
              <a:buFont typeface="Times" charset="0"/>
              <a:buAutoNum type="arabicPeriod" startAt="3"/>
            </a:pPr>
            <a:r>
              <a:rPr lang="en-GB" sz="2000">
                <a:latin typeface="Times" charset="0"/>
              </a:rPr>
              <a:t>Bob obtains the signed document, extracts M and computes Digest(M).</a:t>
            </a:r>
          </a:p>
          <a:p>
            <a:pPr marL="457200" indent="-457200" eaLnBrk="0" hangingPunct="0">
              <a:spcBef>
                <a:spcPct val="30000"/>
              </a:spcBef>
              <a:buFont typeface="Times" charset="0"/>
              <a:buAutoNum type="arabicPeriod" startAt="3"/>
            </a:pPr>
            <a:r>
              <a:rPr lang="en-GB" sz="2000">
                <a:latin typeface="Times" charset="0"/>
              </a:rPr>
              <a:t>Bob uses Alice's public key  to decrypt {Digest(M)}</a:t>
            </a:r>
            <a:r>
              <a:rPr lang="en-GB" sz="2000" baseline="-12000">
                <a:latin typeface="Times" charset="0"/>
              </a:rPr>
              <a:t>K</a:t>
            </a:r>
            <a:r>
              <a:rPr lang="en-GB" sz="2000" baseline="-25000">
                <a:latin typeface="Times" charset="0"/>
              </a:rPr>
              <a:t>Apriv</a:t>
            </a:r>
            <a:r>
              <a:rPr lang="en-GB" sz="2000">
                <a:latin typeface="Times" charset="0"/>
              </a:rPr>
              <a:t> and compares it with his computed digest.  If they match, Alice's signature is verified.</a:t>
            </a:r>
          </a:p>
        </p:txBody>
      </p:sp>
      <p:sp>
        <p:nvSpPr>
          <p:cNvPr id="23555" name="Rectangle 3"/>
          <p:cNvSpPr>
            <a:spLocks noGrp="1" noChangeArrowheads="1"/>
          </p:cNvSpPr>
          <p:nvPr>
            <p:ph type="title"/>
          </p:nvPr>
        </p:nvSpPr>
        <p:spPr/>
        <p:txBody>
          <a:bodyPr/>
          <a:lstStyle/>
          <a:p>
            <a:r>
              <a:rPr lang="en-GB" sz="2800"/>
              <a:t>Scenario 4: </a:t>
            </a:r>
            <a:br>
              <a:rPr lang="en-GB" sz="2800"/>
            </a:br>
            <a:r>
              <a:rPr lang="en-GB" sz="2800"/>
              <a:t>Digital signatures with a secure digest function</a:t>
            </a:r>
          </a:p>
        </p:txBody>
      </p:sp>
      <p:sp>
        <p:nvSpPr>
          <p:cNvPr id="371716" name="Rectangle 4"/>
          <p:cNvSpPr>
            <a:spLocks noGrp="1" noChangeArrowheads="1"/>
          </p:cNvSpPr>
          <p:nvPr>
            <p:ph type="body" idx="1"/>
          </p:nvPr>
        </p:nvSpPr>
        <p:spPr>
          <a:xfrm>
            <a:off x="1981200" y="5724525"/>
            <a:ext cx="8229600" cy="401638"/>
          </a:xfrm>
        </p:spPr>
        <p:txBody>
          <a:bodyPr/>
          <a:lstStyle/>
          <a:p>
            <a:pPr>
              <a:lnSpc>
                <a:spcPct val="90000"/>
              </a:lnSpc>
              <a:buFontTx/>
              <a:buNone/>
            </a:pPr>
            <a:r>
              <a:rPr lang="en-GB" sz="2800"/>
              <a:t> </a:t>
            </a:r>
            <a:r>
              <a:rPr lang="en-GB" sz="2000"/>
              <a:t>The digest function must be secure against the </a:t>
            </a:r>
            <a:r>
              <a:rPr lang="en-GB" sz="2000" i="1"/>
              <a:t>birthday  attack</a:t>
            </a:r>
            <a:endParaRPr lang="en-GB" sz="2000"/>
          </a:p>
        </p:txBody>
      </p:sp>
      <p:sp>
        <p:nvSpPr>
          <p:cNvPr id="371717" name="Rectangle 5"/>
          <p:cNvSpPr>
            <a:spLocks noChangeArrowheads="1"/>
          </p:cNvSpPr>
          <p:nvPr/>
        </p:nvSpPr>
        <p:spPr bwMode="auto">
          <a:xfrm>
            <a:off x="10383838" y="6494463"/>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400">
                <a:latin typeface="Times" charset="0"/>
              </a:rPr>
              <a:t>*</a:t>
            </a:r>
          </a:p>
        </p:txBody>
      </p:sp>
    </p:spTree>
    <p:extLst>
      <p:ext uri="{BB962C8B-B14F-4D97-AF65-F5344CB8AC3E}">
        <p14:creationId xmlns:p14="http://schemas.microsoft.com/office/powerpoint/2010/main" val="3791812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1716">
                                            <p:txEl>
                                              <p:pRg st="0" end="0"/>
                                            </p:txEl>
                                          </p:spTgt>
                                        </p:tgtEl>
                                        <p:attrNameLst>
                                          <p:attrName>style.visibility</p:attrName>
                                        </p:attrNameLst>
                                      </p:cBhvr>
                                      <p:to>
                                        <p:strVal val="visible"/>
                                      </p:to>
                                    </p:set>
                                    <p:anim calcmode="lin" valueType="num">
                                      <p:cBhvr additive="base">
                                        <p:cTn id="7" dur="500" fill="hold"/>
                                        <p:tgtEl>
                                          <p:spTgt spid="3717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1716">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371717"/>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3"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6" grpId="0" build="p" autoUpdateAnimBg="0"/>
      <p:bldP spid="371717"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1905000" y="1154113"/>
            <a:ext cx="1107996" cy="400110"/>
          </a:xfrm>
          <a:prstGeom prst="rect">
            <a:avLst/>
          </a:prstGeom>
          <a:noFill/>
          <a:ln w="9525">
            <a:noFill/>
            <a:miter lim="800000"/>
            <a:headEnd/>
            <a:tailEnd/>
          </a:ln>
        </p:spPr>
        <p:txBody>
          <a:bodyPr wrap="none">
            <a:spAutoFit/>
          </a:bodyPr>
          <a:lstStyle/>
          <a:p>
            <a:pPr eaLnBrk="0" hangingPunct="0"/>
            <a:r>
              <a:rPr kumimoji="1" lang="en-GB" sz="2000">
                <a:solidFill>
                  <a:schemeClr val="accent1"/>
                </a:solidFill>
              </a:rPr>
              <a:t>[p. 260] </a:t>
            </a:r>
          </a:p>
        </p:txBody>
      </p:sp>
      <p:sp>
        <p:nvSpPr>
          <p:cNvPr id="4099" name="Rectangle 3"/>
          <p:cNvSpPr>
            <a:spLocks noGrp="1" noChangeArrowheads="1"/>
          </p:cNvSpPr>
          <p:nvPr>
            <p:ph type="title"/>
          </p:nvPr>
        </p:nvSpPr>
        <p:spPr/>
        <p:txBody>
          <a:bodyPr/>
          <a:lstStyle/>
          <a:p>
            <a:r>
              <a:rPr lang="en-GB"/>
              <a:t>Worst case assumptions and design guidelines</a:t>
            </a:r>
          </a:p>
        </p:txBody>
      </p:sp>
      <p:sp>
        <p:nvSpPr>
          <p:cNvPr id="4100" name="Rectangle 4"/>
          <p:cNvSpPr>
            <a:spLocks noGrp="1" noChangeArrowheads="1"/>
          </p:cNvSpPr>
          <p:nvPr>
            <p:ph type="body" idx="1"/>
          </p:nvPr>
        </p:nvSpPr>
        <p:spPr>
          <a:xfrm>
            <a:off x="1981200" y="1685926"/>
            <a:ext cx="8686800" cy="4562475"/>
          </a:xfrm>
        </p:spPr>
        <p:txBody>
          <a:bodyPr/>
          <a:lstStyle/>
          <a:p>
            <a:pPr>
              <a:lnSpc>
                <a:spcPct val="90000"/>
              </a:lnSpc>
            </a:pPr>
            <a:r>
              <a:rPr lang="en-GB" sz="2800"/>
              <a:t>Interfaces are exposed</a:t>
            </a:r>
          </a:p>
          <a:p>
            <a:pPr>
              <a:lnSpc>
                <a:spcPct val="90000"/>
              </a:lnSpc>
            </a:pPr>
            <a:r>
              <a:rPr lang="en-GB" sz="2800"/>
              <a:t>Networks are insecure</a:t>
            </a:r>
          </a:p>
          <a:p>
            <a:pPr>
              <a:lnSpc>
                <a:spcPct val="90000"/>
              </a:lnSpc>
            </a:pPr>
            <a:r>
              <a:rPr lang="en-GB" sz="2800"/>
              <a:t>Algorithms and program code are available to attackers</a:t>
            </a:r>
          </a:p>
          <a:p>
            <a:pPr>
              <a:lnSpc>
                <a:spcPct val="90000"/>
              </a:lnSpc>
            </a:pPr>
            <a:r>
              <a:rPr lang="en-GB" sz="2800"/>
              <a:t>Attackers may have access to fast, powerful, resources</a:t>
            </a:r>
          </a:p>
          <a:p>
            <a:pPr>
              <a:lnSpc>
                <a:spcPct val="90000"/>
              </a:lnSpc>
            </a:pPr>
            <a:r>
              <a:rPr lang="en-GB" sz="2800"/>
              <a:t>Attackers are current, smart, detailed, highly expert in one area.</a:t>
            </a:r>
          </a:p>
          <a:p>
            <a:pPr>
              <a:lnSpc>
                <a:spcPct val="90000"/>
              </a:lnSpc>
            </a:pPr>
            <a:r>
              <a:rPr lang="en-GB" sz="2800"/>
              <a:t>Minimize the trusted base</a:t>
            </a:r>
          </a:p>
          <a:p>
            <a:pPr>
              <a:lnSpc>
                <a:spcPct val="90000"/>
              </a:lnSpc>
            </a:pPr>
            <a:r>
              <a:rPr lang="en-GB" sz="2800"/>
              <a:t>Limit the lifetime and scope of each secretxr</a:t>
            </a:r>
          </a:p>
          <a:p>
            <a:pPr>
              <a:lnSpc>
                <a:spcPct val="90000"/>
              </a:lnSpc>
            </a:pPr>
            <a:endParaRPr lang="en-GB" sz="28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sz="3200"/>
              <a:t>Figure 7.1</a:t>
            </a:r>
            <a:br>
              <a:rPr lang="en-GB" sz="3200"/>
            </a:br>
            <a:r>
              <a:rPr lang="en-GB" sz="3200"/>
              <a:t>Familiar names for the protagonists in security protocols</a:t>
            </a:r>
          </a:p>
        </p:txBody>
      </p:sp>
      <p:grpSp>
        <p:nvGrpSpPr>
          <p:cNvPr id="5123" name="Group 3"/>
          <p:cNvGrpSpPr>
            <a:grpSpLocks/>
          </p:cNvGrpSpPr>
          <p:nvPr/>
        </p:nvGrpSpPr>
        <p:grpSpPr bwMode="auto">
          <a:xfrm>
            <a:off x="3503613" y="2270125"/>
            <a:ext cx="5334000" cy="2584450"/>
            <a:chOff x="655" y="1430"/>
            <a:chExt cx="3640" cy="1628"/>
          </a:xfrm>
        </p:grpSpPr>
        <p:sp>
          <p:nvSpPr>
            <p:cNvPr id="5124" name="Rectangle 4"/>
            <p:cNvSpPr>
              <a:spLocks noChangeArrowheads="1"/>
            </p:cNvSpPr>
            <p:nvPr/>
          </p:nvSpPr>
          <p:spPr bwMode="auto">
            <a:xfrm>
              <a:off x="676" y="1521"/>
              <a:ext cx="341" cy="174"/>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Alice</a:t>
              </a:r>
              <a:endParaRPr lang="en-GB" sz="2400">
                <a:latin typeface="Times" charset="0"/>
              </a:endParaRPr>
            </a:p>
          </p:txBody>
        </p:sp>
        <p:sp>
          <p:nvSpPr>
            <p:cNvPr id="5125" name="Rectangle 5"/>
            <p:cNvSpPr>
              <a:spLocks noChangeArrowheads="1"/>
            </p:cNvSpPr>
            <p:nvPr/>
          </p:nvSpPr>
          <p:spPr bwMode="auto">
            <a:xfrm>
              <a:off x="1357" y="1521"/>
              <a:ext cx="1002" cy="174"/>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First participant</a:t>
              </a:r>
              <a:endParaRPr lang="en-GB" sz="2400">
                <a:latin typeface="Times" charset="0"/>
              </a:endParaRPr>
            </a:p>
          </p:txBody>
        </p:sp>
        <p:sp>
          <p:nvSpPr>
            <p:cNvPr id="5126" name="Line 6"/>
            <p:cNvSpPr>
              <a:spLocks noChangeShapeType="1"/>
            </p:cNvSpPr>
            <p:nvPr/>
          </p:nvSpPr>
          <p:spPr bwMode="auto">
            <a:xfrm>
              <a:off x="655" y="1430"/>
              <a:ext cx="667" cy="1"/>
            </a:xfrm>
            <a:prstGeom prst="line">
              <a:avLst/>
            </a:prstGeom>
            <a:noFill/>
            <a:ln w="33338">
              <a:solidFill>
                <a:srgbClr val="000000"/>
              </a:solidFill>
              <a:round/>
              <a:headEnd/>
              <a:tailEnd/>
            </a:ln>
          </p:spPr>
          <p:txBody>
            <a:bodyPr/>
            <a:lstStyle/>
            <a:p>
              <a:endParaRPr lang="en-US"/>
            </a:p>
          </p:txBody>
        </p:sp>
        <p:sp>
          <p:nvSpPr>
            <p:cNvPr id="5127" name="Line 7"/>
            <p:cNvSpPr>
              <a:spLocks noChangeShapeType="1"/>
            </p:cNvSpPr>
            <p:nvPr/>
          </p:nvSpPr>
          <p:spPr bwMode="auto">
            <a:xfrm>
              <a:off x="1336" y="1430"/>
              <a:ext cx="1" cy="1"/>
            </a:xfrm>
            <a:prstGeom prst="line">
              <a:avLst/>
            </a:prstGeom>
            <a:noFill/>
            <a:ln w="33338">
              <a:solidFill>
                <a:srgbClr val="000000"/>
              </a:solidFill>
              <a:round/>
              <a:headEnd/>
              <a:tailEnd/>
            </a:ln>
          </p:spPr>
          <p:txBody>
            <a:bodyPr/>
            <a:lstStyle/>
            <a:p>
              <a:endParaRPr lang="en-US"/>
            </a:p>
          </p:txBody>
        </p:sp>
        <p:sp>
          <p:nvSpPr>
            <p:cNvPr id="5128" name="Rectangle 8"/>
            <p:cNvSpPr>
              <a:spLocks noChangeArrowheads="1"/>
            </p:cNvSpPr>
            <p:nvPr/>
          </p:nvSpPr>
          <p:spPr bwMode="auto">
            <a:xfrm>
              <a:off x="1336" y="1444"/>
              <a:ext cx="15" cy="227"/>
            </a:xfrm>
            <a:prstGeom prst="rect">
              <a:avLst/>
            </a:prstGeom>
            <a:solidFill>
              <a:srgbClr val="FFFFFF"/>
            </a:solidFill>
            <a:ln w="9525">
              <a:noFill/>
              <a:miter lim="800000"/>
              <a:headEnd/>
              <a:tailEnd/>
            </a:ln>
          </p:spPr>
          <p:txBody>
            <a:bodyPr/>
            <a:lstStyle/>
            <a:p>
              <a:endParaRPr lang="en-US"/>
            </a:p>
          </p:txBody>
        </p:sp>
        <p:sp>
          <p:nvSpPr>
            <p:cNvPr id="5129" name="Rectangle 9"/>
            <p:cNvSpPr>
              <a:spLocks noChangeArrowheads="1"/>
            </p:cNvSpPr>
            <p:nvPr/>
          </p:nvSpPr>
          <p:spPr bwMode="auto">
            <a:xfrm>
              <a:off x="676" y="1748"/>
              <a:ext cx="263" cy="174"/>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Bob</a:t>
              </a:r>
              <a:endParaRPr lang="en-GB" sz="2400">
                <a:latin typeface="Times" charset="0"/>
              </a:endParaRPr>
            </a:p>
          </p:txBody>
        </p:sp>
        <p:sp>
          <p:nvSpPr>
            <p:cNvPr id="5130" name="Rectangle 10"/>
            <p:cNvSpPr>
              <a:spLocks noChangeArrowheads="1"/>
            </p:cNvSpPr>
            <p:nvPr/>
          </p:nvSpPr>
          <p:spPr bwMode="auto">
            <a:xfrm>
              <a:off x="1357" y="1748"/>
              <a:ext cx="1177" cy="174"/>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Second participant</a:t>
              </a:r>
              <a:endParaRPr lang="en-GB" sz="2400">
                <a:latin typeface="Times" charset="0"/>
              </a:endParaRPr>
            </a:p>
          </p:txBody>
        </p:sp>
        <p:sp>
          <p:nvSpPr>
            <p:cNvPr id="5131" name="Rectangle 11"/>
            <p:cNvSpPr>
              <a:spLocks noChangeArrowheads="1"/>
            </p:cNvSpPr>
            <p:nvPr/>
          </p:nvSpPr>
          <p:spPr bwMode="auto">
            <a:xfrm>
              <a:off x="1336" y="1671"/>
              <a:ext cx="15" cy="227"/>
            </a:xfrm>
            <a:prstGeom prst="rect">
              <a:avLst/>
            </a:prstGeom>
            <a:solidFill>
              <a:srgbClr val="FFFFFF"/>
            </a:solidFill>
            <a:ln w="9525">
              <a:noFill/>
              <a:miter lim="800000"/>
              <a:headEnd/>
              <a:tailEnd/>
            </a:ln>
          </p:spPr>
          <p:txBody>
            <a:bodyPr/>
            <a:lstStyle/>
            <a:p>
              <a:endParaRPr lang="en-US"/>
            </a:p>
          </p:txBody>
        </p:sp>
        <p:sp>
          <p:nvSpPr>
            <p:cNvPr id="5132" name="Rectangle 12"/>
            <p:cNvSpPr>
              <a:spLocks noChangeArrowheads="1"/>
            </p:cNvSpPr>
            <p:nvPr/>
          </p:nvSpPr>
          <p:spPr bwMode="auto">
            <a:xfrm>
              <a:off x="676" y="1975"/>
              <a:ext cx="350" cy="174"/>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Carol</a:t>
              </a:r>
              <a:endParaRPr lang="en-GB" sz="2400">
                <a:latin typeface="Times" charset="0"/>
              </a:endParaRPr>
            </a:p>
          </p:txBody>
        </p:sp>
        <p:sp>
          <p:nvSpPr>
            <p:cNvPr id="5133" name="Rectangle 13"/>
            <p:cNvSpPr>
              <a:spLocks noChangeArrowheads="1"/>
            </p:cNvSpPr>
            <p:nvPr/>
          </p:nvSpPr>
          <p:spPr bwMode="auto">
            <a:xfrm>
              <a:off x="1357" y="1975"/>
              <a:ext cx="2819" cy="174"/>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Participant in three- and four-party protocols</a:t>
              </a:r>
              <a:endParaRPr lang="en-GB" sz="2400">
                <a:latin typeface="Times" charset="0"/>
              </a:endParaRPr>
            </a:p>
          </p:txBody>
        </p:sp>
        <p:sp>
          <p:nvSpPr>
            <p:cNvPr id="5134" name="Rectangle 14"/>
            <p:cNvSpPr>
              <a:spLocks noChangeArrowheads="1"/>
            </p:cNvSpPr>
            <p:nvPr/>
          </p:nvSpPr>
          <p:spPr bwMode="auto">
            <a:xfrm>
              <a:off x="1336" y="1898"/>
              <a:ext cx="15" cy="227"/>
            </a:xfrm>
            <a:prstGeom prst="rect">
              <a:avLst/>
            </a:prstGeom>
            <a:solidFill>
              <a:srgbClr val="FFFFFF"/>
            </a:solidFill>
            <a:ln w="9525">
              <a:noFill/>
              <a:miter lim="800000"/>
              <a:headEnd/>
              <a:tailEnd/>
            </a:ln>
          </p:spPr>
          <p:txBody>
            <a:bodyPr/>
            <a:lstStyle/>
            <a:p>
              <a:endParaRPr lang="en-US"/>
            </a:p>
          </p:txBody>
        </p:sp>
        <p:sp>
          <p:nvSpPr>
            <p:cNvPr id="5135" name="Rectangle 15"/>
            <p:cNvSpPr>
              <a:spLocks noChangeArrowheads="1"/>
            </p:cNvSpPr>
            <p:nvPr/>
          </p:nvSpPr>
          <p:spPr bwMode="auto">
            <a:xfrm>
              <a:off x="676" y="2202"/>
              <a:ext cx="333" cy="174"/>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Dave</a:t>
              </a:r>
              <a:endParaRPr lang="en-GB" sz="2400">
                <a:latin typeface="Times" charset="0"/>
              </a:endParaRPr>
            </a:p>
          </p:txBody>
        </p:sp>
        <p:sp>
          <p:nvSpPr>
            <p:cNvPr id="5136" name="Rectangle 16"/>
            <p:cNvSpPr>
              <a:spLocks noChangeArrowheads="1"/>
            </p:cNvSpPr>
            <p:nvPr/>
          </p:nvSpPr>
          <p:spPr bwMode="auto">
            <a:xfrm>
              <a:off x="1357" y="2202"/>
              <a:ext cx="2145" cy="174"/>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Participant in four-party protocols</a:t>
              </a:r>
              <a:endParaRPr lang="en-GB" sz="2400">
                <a:latin typeface="Times" charset="0"/>
              </a:endParaRPr>
            </a:p>
          </p:txBody>
        </p:sp>
        <p:sp>
          <p:nvSpPr>
            <p:cNvPr id="5137" name="Rectangle 17"/>
            <p:cNvSpPr>
              <a:spLocks noChangeArrowheads="1"/>
            </p:cNvSpPr>
            <p:nvPr/>
          </p:nvSpPr>
          <p:spPr bwMode="auto">
            <a:xfrm>
              <a:off x="1336" y="2125"/>
              <a:ext cx="15" cy="227"/>
            </a:xfrm>
            <a:prstGeom prst="rect">
              <a:avLst/>
            </a:prstGeom>
            <a:solidFill>
              <a:srgbClr val="FFFFFF"/>
            </a:solidFill>
            <a:ln w="9525">
              <a:noFill/>
              <a:miter lim="800000"/>
              <a:headEnd/>
              <a:tailEnd/>
            </a:ln>
          </p:spPr>
          <p:txBody>
            <a:bodyPr/>
            <a:lstStyle/>
            <a:p>
              <a:endParaRPr lang="en-US"/>
            </a:p>
          </p:txBody>
        </p:sp>
        <p:sp>
          <p:nvSpPr>
            <p:cNvPr id="5138" name="Rectangle 18"/>
            <p:cNvSpPr>
              <a:spLocks noChangeArrowheads="1"/>
            </p:cNvSpPr>
            <p:nvPr/>
          </p:nvSpPr>
          <p:spPr bwMode="auto">
            <a:xfrm>
              <a:off x="676" y="2429"/>
              <a:ext cx="245" cy="174"/>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Eve</a:t>
              </a:r>
              <a:endParaRPr lang="en-GB" sz="2400">
                <a:latin typeface="Times" charset="0"/>
              </a:endParaRPr>
            </a:p>
          </p:txBody>
        </p:sp>
        <p:sp>
          <p:nvSpPr>
            <p:cNvPr id="5139" name="Rectangle 19"/>
            <p:cNvSpPr>
              <a:spLocks noChangeArrowheads="1"/>
            </p:cNvSpPr>
            <p:nvPr/>
          </p:nvSpPr>
          <p:spPr bwMode="auto">
            <a:xfrm>
              <a:off x="1357" y="2429"/>
              <a:ext cx="866" cy="174"/>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Eavesdropper</a:t>
              </a:r>
              <a:endParaRPr lang="en-GB" sz="2400">
                <a:latin typeface="Times" charset="0"/>
              </a:endParaRPr>
            </a:p>
          </p:txBody>
        </p:sp>
        <p:sp>
          <p:nvSpPr>
            <p:cNvPr id="5140" name="Rectangle 20"/>
            <p:cNvSpPr>
              <a:spLocks noChangeArrowheads="1"/>
            </p:cNvSpPr>
            <p:nvPr/>
          </p:nvSpPr>
          <p:spPr bwMode="auto">
            <a:xfrm>
              <a:off x="1336" y="2352"/>
              <a:ext cx="15" cy="227"/>
            </a:xfrm>
            <a:prstGeom prst="rect">
              <a:avLst/>
            </a:prstGeom>
            <a:solidFill>
              <a:srgbClr val="FFFFFF"/>
            </a:solidFill>
            <a:ln w="9525">
              <a:noFill/>
              <a:miter lim="800000"/>
              <a:headEnd/>
              <a:tailEnd/>
            </a:ln>
          </p:spPr>
          <p:txBody>
            <a:bodyPr/>
            <a:lstStyle/>
            <a:p>
              <a:endParaRPr lang="en-US"/>
            </a:p>
          </p:txBody>
        </p:sp>
        <p:sp>
          <p:nvSpPr>
            <p:cNvPr id="5141" name="Rectangle 21"/>
            <p:cNvSpPr>
              <a:spLocks noChangeArrowheads="1"/>
            </p:cNvSpPr>
            <p:nvPr/>
          </p:nvSpPr>
          <p:spPr bwMode="auto">
            <a:xfrm>
              <a:off x="676" y="2656"/>
              <a:ext cx="508" cy="174"/>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Mallory</a:t>
              </a:r>
              <a:endParaRPr lang="en-GB" sz="2400">
                <a:latin typeface="Times" charset="0"/>
              </a:endParaRPr>
            </a:p>
          </p:txBody>
        </p:sp>
        <p:sp>
          <p:nvSpPr>
            <p:cNvPr id="5142" name="Rectangle 22"/>
            <p:cNvSpPr>
              <a:spLocks noChangeArrowheads="1"/>
            </p:cNvSpPr>
            <p:nvPr/>
          </p:nvSpPr>
          <p:spPr bwMode="auto">
            <a:xfrm>
              <a:off x="1357" y="2656"/>
              <a:ext cx="1168" cy="174"/>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Malicious attacker</a:t>
              </a:r>
              <a:endParaRPr lang="en-GB" sz="2400">
                <a:latin typeface="Times" charset="0"/>
              </a:endParaRPr>
            </a:p>
          </p:txBody>
        </p:sp>
        <p:sp>
          <p:nvSpPr>
            <p:cNvPr id="5143" name="Rectangle 23"/>
            <p:cNvSpPr>
              <a:spLocks noChangeArrowheads="1"/>
            </p:cNvSpPr>
            <p:nvPr/>
          </p:nvSpPr>
          <p:spPr bwMode="auto">
            <a:xfrm>
              <a:off x="1336" y="2579"/>
              <a:ext cx="15" cy="227"/>
            </a:xfrm>
            <a:prstGeom prst="rect">
              <a:avLst/>
            </a:prstGeom>
            <a:solidFill>
              <a:srgbClr val="FFFFFF"/>
            </a:solidFill>
            <a:ln w="9525">
              <a:noFill/>
              <a:miter lim="800000"/>
              <a:headEnd/>
              <a:tailEnd/>
            </a:ln>
          </p:spPr>
          <p:txBody>
            <a:bodyPr/>
            <a:lstStyle/>
            <a:p>
              <a:endParaRPr lang="en-US"/>
            </a:p>
          </p:txBody>
        </p:sp>
        <p:sp>
          <p:nvSpPr>
            <p:cNvPr id="5144" name="Rectangle 24"/>
            <p:cNvSpPr>
              <a:spLocks noChangeArrowheads="1"/>
            </p:cNvSpPr>
            <p:nvPr/>
          </p:nvSpPr>
          <p:spPr bwMode="auto">
            <a:xfrm>
              <a:off x="676" y="2883"/>
              <a:ext cx="280" cy="174"/>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Sara</a:t>
              </a:r>
              <a:endParaRPr lang="en-GB" sz="2400">
                <a:latin typeface="Times" charset="0"/>
              </a:endParaRPr>
            </a:p>
          </p:txBody>
        </p:sp>
        <p:sp>
          <p:nvSpPr>
            <p:cNvPr id="5145" name="Rectangle 25"/>
            <p:cNvSpPr>
              <a:spLocks noChangeArrowheads="1"/>
            </p:cNvSpPr>
            <p:nvPr/>
          </p:nvSpPr>
          <p:spPr bwMode="auto">
            <a:xfrm>
              <a:off x="1357" y="2883"/>
              <a:ext cx="529" cy="174"/>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A server</a:t>
              </a:r>
              <a:endParaRPr lang="en-GB" sz="2400">
                <a:latin typeface="Times" charset="0"/>
              </a:endParaRPr>
            </a:p>
          </p:txBody>
        </p:sp>
        <p:sp>
          <p:nvSpPr>
            <p:cNvPr id="5146" name="Line 26"/>
            <p:cNvSpPr>
              <a:spLocks noChangeShapeType="1"/>
            </p:cNvSpPr>
            <p:nvPr/>
          </p:nvSpPr>
          <p:spPr bwMode="auto">
            <a:xfrm>
              <a:off x="655" y="3057"/>
              <a:ext cx="667" cy="1"/>
            </a:xfrm>
            <a:prstGeom prst="line">
              <a:avLst/>
            </a:prstGeom>
            <a:noFill/>
            <a:ln w="33338">
              <a:solidFill>
                <a:srgbClr val="000000"/>
              </a:solidFill>
              <a:round/>
              <a:headEnd/>
              <a:tailEnd/>
            </a:ln>
          </p:spPr>
          <p:txBody>
            <a:bodyPr/>
            <a:lstStyle/>
            <a:p>
              <a:endParaRPr lang="en-US"/>
            </a:p>
          </p:txBody>
        </p:sp>
        <p:sp>
          <p:nvSpPr>
            <p:cNvPr id="5147" name="Rectangle 27"/>
            <p:cNvSpPr>
              <a:spLocks noChangeArrowheads="1"/>
            </p:cNvSpPr>
            <p:nvPr/>
          </p:nvSpPr>
          <p:spPr bwMode="auto">
            <a:xfrm>
              <a:off x="1336" y="2806"/>
              <a:ext cx="15" cy="227"/>
            </a:xfrm>
            <a:prstGeom prst="rect">
              <a:avLst/>
            </a:prstGeom>
            <a:solidFill>
              <a:srgbClr val="FFFFFF"/>
            </a:solidFill>
            <a:ln w="9525">
              <a:noFill/>
              <a:miter lim="800000"/>
              <a:headEnd/>
              <a:tailEnd/>
            </a:ln>
          </p:spPr>
          <p:txBody>
            <a:bodyPr/>
            <a:lstStyle/>
            <a:p>
              <a:endParaRPr lang="en-US"/>
            </a:p>
          </p:txBody>
        </p:sp>
        <p:sp>
          <p:nvSpPr>
            <p:cNvPr id="5148" name="Line 28"/>
            <p:cNvSpPr>
              <a:spLocks noChangeShapeType="1"/>
            </p:cNvSpPr>
            <p:nvPr/>
          </p:nvSpPr>
          <p:spPr bwMode="auto">
            <a:xfrm>
              <a:off x="1336" y="3057"/>
              <a:ext cx="1" cy="1"/>
            </a:xfrm>
            <a:prstGeom prst="line">
              <a:avLst/>
            </a:prstGeom>
            <a:noFill/>
            <a:ln w="33338">
              <a:solidFill>
                <a:srgbClr val="000000"/>
              </a:solidFill>
              <a:round/>
              <a:headEnd/>
              <a:tailEnd/>
            </a:ln>
          </p:spPr>
          <p:txBody>
            <a:bodyPr/>
            <a:lstStyle/>
            <a:p>
              <a:endParaRPr lang="en-US"/>
            </a:p>
          </p:txBody>
        </p:sp>
        <p:grpSp>
          <p:nvGrpSpPr>
            <p:cNvPr id="5149" name="Group 29"/>
            <p:cNvGrpSpPr>
              <a:grpSpLocks/>
            </p:cNvGrpSpPr>
            <p:nvPr/>
          </p:nvGrpSpPr>
          <p:grpSpPr bwMode="auto">
            <a:xfrm>
              <a:off x="1351" y="1430"/>
              <a:ext cx="2944" cy="1628"/>
              <a:chOff x="1351" y="1430"/>
              <a:chExt cx="4228" cy="1628"/>
            </a:xfrm>
          </p:grpSpPr>
          <p:sp>
            <p:nvSpPr>
              <p:cNvPr id="5150" name="Line 30"/>
              <p:cNvSpPr>
                <a:spLocks noChangeShapeType="1"/>
              </p:cNvSpPr>
              <p:nvPr/>
            </p:nvSpPr>
            <p:spPr bwMode="auto">
              <a:xfrm>
                <a:off x="1351" y="1430"/>
                <a:ext cx="4228" cy="1"/>
              </a:xfrm>
              <a:prstGeom prst="line">
                <a:avLst/>
              </a:prstGeom>
              <a:noFill/>
              <a:ln w="33338">
                <a:solidFill>
                  <a:srgbClr val="000000"/>
                </a:solidFill>
                <a:round/>
                <a:headEnd/>
                <a:tailEnd/>
              </a:ln>
            </p:spPr>
            <p:txBody>
              <a:bodyPr/>
              <a:lstStyle/>
              <a:p>
                <a:endParaRPr lang="en-US"/>
              </a:p>
            </p:txBody>
          </p:sp>
          <p:sp>
            <p:nvSpPr>
              <p:cNvPr id="5151" name="Line 31"/>
              <p:cNvSpPr>
                <a:spLocks noChangeShapeType="1"/>
              </p:cNvSpPr>
              <p:nvPr/>
            </p:nvSpPr>
            <p:spPr bwMode="auto">
              <a:xfrm>
                <a:off x="1351" y="3057"/>
                <a:ext cx="4228" cy="1"/>
              </a:xfrm>
              <a:prstGeom prst="line">
                <a:avLst/>
              </a:prstGeom>
              <a:noFill/>
              <a:ln w="33338">
                <a:solidFill>
                  <a:srgbClr val="000000"/>
                </a:solidFill>
                <a:round/>
                <a:headEnd/>
                <a:tailEnd/>
              </a:ln>
            </p:spPr>
            <p:txBody>
              <a:bodyPr/>
              <a:lstStyle/>
              <a:p>
                <a:endParaRPr lang="en-US"/>
              </a:p>
            </p:txBody>
          </p:sp>
        </p:grp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a:t>Figure 7.2</a:t>
            </a:r>
            <a:br>
              <a:rPr lang="en-GB"/>
            </a:br>
            <a:r>
              <a:rPr lang="en-GB"/>
              <a:t>Cryptography notations</a:t>
            </a:r>
          </a:p>
        </p:txBody>
      </p:sp>
      <p:sp>
        <p:nvSpPr>
          <p:cNvPr id="6147" name="Rectangle 3"/>
          <p:cNvSpPr>
            <a:spLocks noChangeArrowheads="1"/>
          </p:cNvSpPr>
          <p:nvPr/>
        </p:nvSpPr>
        <p:spPr bwMode="auto">
          <a:xfrm>
            <a:off x="4856164" y="2308225"/>
            <a:ext cx="22225" cy="1588"/>
          </a:xfrm>
          <a:prstGeom prst="rect">
            <a:avLst/>
          </a:prstGeom>
          <a:solidFill>
            <a:srgbClr val="FFFFFF"/>
          </a:solidFill>
          <a:ln w="9525">
            <a:noFill/>
            <a:miter lim="800000"/>
            <a:headEnd/>
            <a:tailEnd/>
          </a:ln>
        </p:spPr>
        <p:txBody>
          <a:bodyPr/>
          <a:lstStyle/>
          <a:p>
            <a:endParaRPr lang="en-US"/>
          </a:p>
        </p:txBody>
      </p:sp>
      <p:sp>
        <p:nvSpPr>
          <p:cNvPr id="6148" name="Rectangle 4"/>
          <p:cNvSpPr>
            <a:spLocks noChangeArrowheads="1"/>
          </p:cNvSpPr>
          <p:nvPr/>
        </p:nvSpPr>
        <p:spPr bwMode="auto">
          <a:xfrm>
            <a:off x="4856164" y="4000500"/>
            <a:ext cx="22225" cy="1588"/>
          </a:xfrm>
          <a:prstGeom prst="rect">
            <a:avLst/>
          </a:prstGeom>
          <a:solidFill>
            <a:srgbClr val="FFFFFF"/>
          </a:solidFill>
          <a:ln w="9525">
            <a:noFill/>
            <a:miter lim="800000"/>
            <a:headEnd/>
            <a:tailEnd/>
          </a:ln>
        </p:spPr>
        <p:txBody>
          <a:bodyPr/>
          <a:lstStyle/>
          <a:p>
            <a:endParaRPr lang="en-US"/>
          </a:p>
        </p:txBody>
      </p:sp>
      <p:sp>
        <p:nvSpPr>
          <p:cNvPr id="6149" name="Rectangle 5"/>
          <p:cNvSpPr>
            <a:spLocks noChangeArrowheads="1"/>
          </p:cNvSpPr>
          <p:nvPr/>
        </p:nvSpPr>
        <p:spPr bwMode="auto">
          <a:xfrm>
            <a:off x="3767139" y="2374900"/>
            <a:ext cx="20637" cy="1588"/>
          </a:xfrm>
          <a:prstGeom prst="rect">
            <a:avLst/>
          </a:prstGeom>
          <a:solidFill>
            <a:srgbClr val="FFFFFF"/>
          </a:solidFill>
          <a:ln w="9525">
            <a:noFill/>
            <a:miter lim="800000"/>
            <a:headEnd/>
            <a:tailEnd/>
          </a:ln>
        </p:spPr>
        <p:txBody>
          <a:bodyPr/>
          <a:lstStyle/>
          <a:p>
            <a:endParaRPr lang="en-US"/>
          </a:p>
        </p:txBody>
      </p:sp>
      <p:grpSp>
        <p:nvGrpSpPr>
          <p:cNvPr id="6150" name="Group 6"/>
          <p:cNvGrpSpPr>
            <a:grpSpLocks/>
          </p:cNvGrpSpPr>
          <p:nvPr/>
        </p:nvGrpSpPr>
        <p:grpSpPr bwMode="auto">
          <a:xfrm>
            <a:off x="2979738" y="2354263"/>
            <a:ext cx="6166338" cy="2570162"/>
            <a:chOff x="708" y="1483"/>
            <a:chExt cx="4208" cy="1619"/>
          </a:xfrm>
        </p:grpSpPr>
        <p:sp>
          <p:nvSpPr>
            <p:cNvPr id="6151" name="Rectangle 7"/>
            <p:cNvSpPr>
              <a:spLocks noChangeArrowheads="1"/>
            </p:cNvSpPr>
            <p:nvPr/>
          </p:nvSpPr>
          <p:spPr bwMode="auto">
            <a:xfrm>
              <a:off x="728" y="1571"/>
              <a:ext cx="170" cy="174"/>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K</a:t>
              </a:r>
              <a:r>
                <a:rPr lang="en-GB" sz="1800" i="1" baseline="-25000">
                  <a:solidFill>
                    <a:srgbClr val="000000"/>
                  </a:solidFill>
                  <a:latin typeface="Times" charset="0"/>
                </a:rPr>
                <a:t>A</a:t>
              </a:r>
              <a:endParaRPr lang="en-GB" sz="2400">
                <a:latin typeface="Times" charset="0"/>
              </a:endParaRPr>
            </a:p>
          </p:txBody>
        </p:sp>
        <p:sp>
          <p:nvSpPr>
            <p:cNvPr id="6152" name="Rectangle 8"/>
            <p:cNvSpPr>
              <a:spLocks noChangeArrowheads="1"/>
            </p:cNvSpPr>
            <p:nvPr/>
          </p:nvSpPr>
          <p:spPr bwMode="auto">
            <a:xfrm>
              <a:off x="1551" y="1571"/>
              <a:ext cx="1120" cy="174"/>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Alice’s secret key</a:t>
              </a:r>
              <a:endParaRPr lang="en-GB" sz="2400">
                <a:latin typeface="Times" charset="0"/>
              </a:endParaRPr>
            </a:p>
          </p:txBody>
        </p:sp>
        <p:sp>
          <p:nvSpPr>
            <p:cNvPr id="6153" name="Line 9"/>
            <p:cNvSpPr>
              <a:spLocks noChangeShapeType="1"/>
            </p:cNvSpPr>
            <p:nvPr/>
          </p:nvSpPr>
          <p:spPr bwMode="auto">
            <a:xfrm>
              <a:off x="708" y="1483"/>
              <a:ext cx="809" cy="1"/>
            </a:xfrm>
            <a:prstGeom prst="line">
              <a:avLst/>
            </a:prstGeom>
            <a:noFill/>
            <a:ln w="31750">
              <a:solidFill>
                <a:srgbClr val="000000"/>
              </a:solidFill>
              <a:round/>
              <a:headEnd/>
              <a:tailEnd/>
            </a:ln>
          </p:spPr>
          <p:txBody>
            <a:bodyPr/>
            <a:lstStyle/>
            <a:p>
              <a:endParaRPr lang="en-US"/>
            </a:p>
          </p:txBody>
        </p:sp>
        <p:sp>
          <p:nvSpPr>
            <p:cNvPr id="6154" name="Line 10"/>
            <p:cNvSpPr>
              <a:spLocks noChangeShapeType="1"/>
            </p:cNvSpPr>
            <p:nvPr/>
          </p:nvSpPr>
          <p:spPr bwMode="auto">
            <a:xfrm>
              <a:off x="1531" y="1483"/>
              <a:ext cx="1" cy="1"/>
            </a:xfrm>
            <a:prstGeom prst="line">
              <a:avLst/>
            </a:prstGeom>
            <a:noFill/>
            <a:ln w="31750">
              <a:solidFill>
                <a:srgbClr val="000000"/>
              </a:solidFill>
              <a:round/>
              <a:headEnd/>
              <a:tailEnd/>
            </a:ln>
          </p:spPr>
          <p:txBody>
            <a:bodyPr/>
            <a:lstStyle/>
            <a:p>
              <a:endParaRPr lang="en-US"/>
            </a:p>
          </p:txBody>
        </p:sp>
        <p:sp>
          <p:nvSpPr>
            <p:cNvPr id="6155" name="Rectangle 11"/>
            <p:cNvSpPr>
              <a:spLocks noChangeArrowheads="1"/>
            </p:cNvSpPr>
            <p:nvPr/>
          </p:nvSpPr>
          <p:spPr bwMode="auto">
            <a:xfrm>
              <a:off x="1531" y="1496"/>
              <a:ext cx="14" cy="220"/>
            </a:xfrm>
            <a:prstGeom prst="rect">
              <a:avLst/>
            </a:prstGeom>
            <a:solidFill>
              <a:srgbClr val="FFFFFF"/>
            </a:solidFill>
            <a:ln w="9525">
              <a:noFill/>
              <a:miter lim="800000"/>
              <a:headEnd/>
              <a:tailEnd/>
            </a:ln>
          </p:spPr>
          <p:txBody>
            <a:bodyPr/>
            <a:lstStyle/>
            <a:p>
              <a:endParaRPr lang="en-US"/>
            </a:p>
          </p:txBody>
        </p:sp>
        <p:sp>
          <p:nvSpPr>
            <p:cNvPr id="6156" name="Rectangle 12"/>
            <p:cNvSpPr>
              <a:spLocks noChangeArrowheads="1"/>
            </p:cNvSpPr>
            <p:nvPr/>
          </p:nvSpPr>
          <p:spPr bwMode="auto">
            <a:xfrm>
              <a:off x="728" y="1791"/>
              <a:ext cx="170" cy="174"/>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K</a:t>
              </a:r>
              <a:r>
                <a:rPr lang="en-GB" sz="1800" i="1" baseline="-25000">
                  <a:solidFill>
                    <a:srgbClr val="000000"/>
                  </a:solidFill>
                  <a:latin typeface="Times" charset="0"/>
                </a:rPr>
                <a:t>B</a:t>
              </a:r>
              <a:endParaRPr lang="en-GB" sz="2400">
                <a:latin typeface="Times" charset="0"/>
              </a:endParaRPr>
            </a:p>
          </p:txBody>
        </p:sp>
        <p:sp>
          <p:nvSpPr>
            <p:cNvPr id="6157" name="Rectangle 13"/>
            <p:cNvSpPr>
              <a:spLocks noChangeArrowheads="1"/>
            </p:cNvSpPr>
            <p:nvPr/>
          </p:nvSpPr>
          <p:spPr bwMode="auto">
            <a:xfrm>
              <a:off x="1551" y="1791"/>
              <a:ext cx="1041" cy="174"/>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Bob’s secret key</a:t>
              </a:r>
              <a:endParaRPr lang="en-GB" sz="2400">
                <a:latin typeface="Times" charset="0"/>
              </a:endParaRPr>
            </a:p>
          </p:txBody>
        </p:sp>
        <p:sp>
          <p:nvSpPr>
            <p:cNvPr id="6158" name="Rectangle 14"/>
            <p:cNvSpPr>
              <a:spLocks noChangeArrowheads="1"/>
            </p:cNvSpPr>
            <p:nvPr/>
          </p:nvSpPr>
          <p:spPr bwMode="auto">
            <a:xfrm>
              <a:off x="1531" y="1716"/>
              <a:ext cx="14" cy="219"/>
            </a:xfrm>
            <a:prstGeom prst="rect">
              <a:avLst/>
            </a:prstGeom>
            <a:solidFill>
              <a:srgbClr val="FFFFFF"/>
            </a:solidFill>
            <a:ln w="9525">
              <a:noFill/>
              <a:miter lim="800000"/>
              <a:headEnd/>
              <a:tailEnd/>
            </a:ln>
          </p:spPr>
          <p:txBody>
            <a:bodyPr/>
            <a:lstStyle/>
            <a:p>
              <a:endParaRPr lang="en-US"/>
            </a:p>
          </p:txBody>
        </p:sp>
        <p:sp>
          <p:nvSpPr>
            <p:cNvPr id="6159" name="Rectangle 15"/>
            <p:cNvSpPr>
              <a:spLocks noChangeArrowheads="1"/>
            </p:cNvSpPr>
            <p:nvPr/>
          </p:nvSpPr>
          <p:spPr bwMode="auto">
            <a:xfrm>
              <a:off x="728" y="2010"/>
              <a:ext cx="234" cy="174"/>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K</a:t>
              </a:r>
              <a:r>
                <a:rPr lang="en-GB" sz="1800" i="1" baseline="-25000">
                  <a:solidFill>
                    <a:srgbClr val="000000"/>
                  </a:solidFill>
                  <a:latin typeface="Times" charset="0"/>
                </a:rPr>
                <a:t>AB</a:t>
              </a:r>
              <a:endParaRPr lang="en-GB" sz="2400">
                <a:latin typeface="Times" charset="0"/>
              </a:endParaRPr>
            </a:p>
          </p:txBody>
        </p:sp>
        <p:sp>
          <p:nvSpPr>
            <p:cNvPr id="6160" name="Rectangle 16"/>
            <p:cNvSpPr>
              <a:spLocks noChangeArrowheads="1"/>
            </p:cNvSpPr>
            <p:nvPr/>
          </p:nvSpPr>
          <p:spPr bwMode="auto">
            <a:xfrm>
              <a:off x="1551" y="2010"/>
              <a:ext cx="2617" cy="174"/>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Secret key shared between Alice and Bob</a:t>
              </a:r>
              <a:endParaRPr lang="en-GB" sz="2400">
                <a:latin typeface="Times" charset="0"/>
              </a:endParaRPr>
            </a:p>
          </p:txBody>
        </p:sp>
        <p:sp>
          <p:nvSpPr>
            <p:cNvPr id="6161" name="Rectangle 17"/>
            <p:cNvSpPr>
              <a:spLocks noChangeArrowheads="1"/>
            </p:cNvSpPr>
            <p:nvPr/>
          </p:nvSpPr>
          <p:spPr bwMode="auto">
            <a:xfrm>
              <a:off x="1531" y="1935"/>
              <a:ext cx="14" cy="219"/>
            </a:xfrm>
            <a:prstGeom prst="rect">
              <a:avLst/>
            </a:prstGeom>
            <a:solidFill>
              <a:srgbClr val="FFFFFF"/>
            </a:solidFill>
            <a:ln w="9525">
              <a:noFill/>
              <a:miter lim="800000"/>
              <a:headEnd/>
              <a:tailEnd/>
            </a:ln>
          </p:spPr>
          <p:txBody>
            <a:bodyPr/>
            <a:lstStyle/>
            <a:p>
              <a:endParaRPr lang="en-US"/>
            </a:p>
          </p:txBody>
        </p:sp>
        <p:sp>
          <p:nvSpPr>
            <p:cNvPr id="6162" name="Rectangle 18"/>
            <p:cNvSpPr>
              <a:spLocks noChangeArrowheads="1"/>
            </p:cNvSpPr>
            <p:nvPr/>
          </p:nvSpPr>
          <p:spPr bwMode="auto">
            <a:xfrm>
              <a:off x="728" y="2229"/>
              <a:ext cx="339" cy="174"/>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K</a:t>
              </a:r>
              <a:r>
                <a:rPr lang="en-GB" sz="1800" i="1" baseline="-25000">
                  <a:solidFill>
                    <a:srgbClr val="000000"/>
                  </a:solidFill>
                  <a:latin typeface="Times" charset="0"/>
                </a:rPr>
                <a:t>Apriv</a:t>
              </a:r>
              <a:endParaRPr lang="en-GB" sz="2400">
                <a:latin typeface="Times" charset="0"/>
              </a:endParaRPr>
            </a:p>
          </p:txBody>
        </p:sp>
        <p:sp>
          <p:nvSpPr>
            <p:cNvPr id="6163" name="Rectangle 19"/>
            <p:cNvSpPr>
              <a:spLocks noChangeArrowheads="1"/>
            </p:cNvSpPr>
            <p:nvPr/>
          </p:nvSpPr>
          <p:spPr bwMode="auto">
            <a:xfrm>
              <a:off x="1551" y="2229"/>
              <a:ext cx="2617" cy="174"/>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Alice’s private key (known only to Alice)</a:t>
              </a:r>
              <a:endParaRPr lang="en-GB" sz="2400">
                <a:latin typeface="Times" charset="0"/>
              </a:endParaRPr>
            </a:p>
          </p:txBody>
        </p:sp>
        <p:sp>
          <p:nvSpPr>
            <p:cNvPr id="6164" name="Rectangle 20"/>
            <p:cNvSpPr>
              <a:spLocks noChangeArrowheads="1"/>
            </p:cNvSpPr>
            <p:nvPr/>
          </p:nvSpPr>
          <p:spPr bwMode="auto">
            <a:xfrm>
              <a:off x="1531" y="2154"/>
              <a:ext cx="14" cy="219"/>
            </a:xfrm>
            <a:prstGeom prst="rect">
              <a:avLst/>
            </a:prstGeom>
            <a:solidFill>
              <a:srgbClr val="FFFFFF"/>
            </a:solidFill>
            <a:ln w="9525">
              <a:noFill/>
              <a:miter lim="800000"/>
              <a:headEnd/>
              <a:tailEnd/>
            </a:ln>
          </p:spPr>
          <p:txBody>
            <a:bodyPr/>
            <a:lstStyle/>
            <a:p>
              <a:endParaRPr lang="en-US"/>
            </a:p>
          </p:txBody>
        </p:sp>
        <p:sp>
          <p:nvSpPr>
            <p:cNvPr id="6165" name="Rectangle 21"/>
            <p:cNvSpPr>
              <a:spLocks noChangeArrowheads="1"/>
            </p:cNvSpPr>
            <p:nvPr/>
          </p:nvSpPr>
          <p:spPr bwMode="auto">
            <a:xfrm>
              <a:off x="728" y="2449"/>
              <a:ext cx="327" cy="174"/>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K</a:t>
              </a:r>
              <a:r>
                <a:rPr lang="en-GB" sz="1800" i="1" baseline="-25000">
                  <a:solidFill>
                    <a:srgbClr val="000000"/>
                  </a:solidFill>
                  <a:latin typeface="Times" charset="0"/>
                </a:rPr>
                <a:t>Apub</a:t>
              </a:r>
              <a:endParaRPr lang="en-GB" sz="2400">
                <a:latin typeface="Times" charset="0"/>
              </a:endParaRPr>
            </a:p>
          </p:txBody>
        </p:sp>
        <p:sp>
          <p:nvSpPr>
            <p:cNvPr id="6166" name="Rectangle 22"/>
            <p:cNvSpPr>
              <a:spLocks noChangeArrowheads="1"/>
            </p:cNvSpPr>
            <p:nvPr/>
          </p:nvSpPr>
          <p:spPr bwMode="auto">
            <a:xfrm>
              <a:off x="1551" y="2449"/>
              <a:ext cx="3365" cy="174"/>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Alice’s public key (published by Alice for all to read)</a:t>
              </a:r>
              <a:endParaRPr lang="en-GB" sz="2400">
                <a:latin typeface="Times" charset="0"/>
              </a:endParaRPr>
            </a:p>
          </p:txBody>
        </p:sp>
        <p:sp>
          <p:nvSpPr>
            <p:cNvPr id="6167" name="Rectangle 23"/>
            <p:cNvSpPr>
              <a:spLocks noChangeArrowheads="1"/>
            </p:cNvSpPr>
            <p:nvPr/>
          </p:nvSpPr>
          <p:spPr bwMode="auto">
            <a:xfrm>
              <a:off x="1531" y="2373"/>
              <a:ext cx="14" cy="220"/>
            </a:xfrm>
            <a:prstGeom prst="rect">
              <a:avLst/>
            </a:prstGeom>
            <a:solidFill>
              <a:srgbClr val="FFFFFF"/>
            </a:solidFill>
            <a:ln w="9525">
              <a:noFill/>
              <a:miter lim="800000"/>
              <a:headEnd/>
              <a:tailEnd/>
            </a:ln>
          </p:spPr>
          <p:txBody>
            <a:bodyPr/>
            <a:lstStyle/>
            <a:p>
              <a:endParaRPr lang="en-US"/>
            </a:p>
          </p:txBody>
        </p:sp>
        <p:sp>
          <p:nvSpPr>
            <p:cNvPr id="6168" name="Rectangle 24"/>
            <p:cNvSpPr>
              <a:spLocks noChangeArrowheads="1"/>
            </p:cNvSpPr>
            <p:nvPr/>
          </p:nvSpPr>
          <p:spPr bwMode="auto">
            <a:xfrm>
              <a:off x="728" y="2668"/>
              <a:ext cx="75" cy="174"/>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a:t>
              </a:r>
              <a:endParaRPr lang="en-GB" sz="2400">
                <a:latin typeface="Times" charset="0"/>
              </a:endParaRPr>
            </a:p>
          </p:txBody>
        </p:sp>
        <p:sp>
          <p:nvSpPr>
            <p:cNvPr id="6169" name="Rectangle 25"/>
            <p:cNvSpPr>
              <a:spLocks noChangeArrowheads="1"/>
            </p:cNvSpPr>
            <p:nvPr/>
          </p:nvSpPr>
          <p:spPr bwMode="auto">
            <a:xfrm>
              <a:off x="783" y="2668"/>
              <a:ext cx="131" cy="174"/>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M</a:t>
              </a:r>
              <a:endParaRPr lang="en-GB" sz="2400">
                <a:latin typeface="Times" charset="0"/>
              </a:endParaRPr>
            </a:p>
          </p:txBody>
        </p:sp>
        <p:sp>
          <p:nvSpPr>
            <p:cNvPr id="6170" name="Rectangle 26"/>
            <p:cNvSpPr>
              <a:spLocks noChangeArrowheads="1"/>
            </p:cNvSpPr>
            <p:nvPr/>
          </p:nvSpPr>
          <p:spPr bwMode="auto">
            <a:xfrm>
              <a:off x="907" y="2668"/>
              <a:ext cx="75" cy="174"/>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a:t>
              </a:r>
              <a:endParaRPr lang="en-GB" sz="2400">
                <a:latin typeface="Times" charset="0"/>
              </a:endParaRPr>
            </a:p>
          </p:txBody>
        </p:sp>
        <p:sp>
          <p:nvSpPr>
            <p:cNvPr id="6171" name="Rectangle 27"/>
            <p:cNvSpPr>
              <a:spLocks noChangeArrowheads="1"/>
            </p:cNvSpPr>
            <p:nvPr/>
          </p:nvSpPr>
          <p:spPr bwMode="auto">
            <a:xfrm>
              <a:off x="962" y="2668"/>
              <a:ext cx="70" cy="116"/>
            </a:xfrm>
            <a:prstGeom prst="rect">
              <a:avLst/>
            </a:prstGeom>
            <a:noFill/>
            <a:ln w="9525">
              <a:noFill/>
              <a:miter lim="800000"/>
              <a:headEnd/>
              <a:tailEnd/>
            </a:ln>
          </p:spPr>
          <p:txBody>
            <a:bodyPr wrap="none" lIns="0" tIns="0" rIns="0" bIns="0">
              <a:spAutoFit/>
            </a:bodyPr>
            <a:lstStyle/>
            <a:p>
              <a:pPr eaLnBrk="0" hangingPunct="0"/>
              <a:r>
                <a:rPr lang="en-GB" sz="1800" i="1" baseline="-25000">
                  <a:solidFill>
                    <a:srgbClr val="000000"/>
                  </a:solidFill>
                  <a:latin typeface="Times" charset="0"/>
                </a:rPr>
                <a:t>K</a:t>
              </a:r>
              <a:endParaRPr lang="en-GB" sz="2400" baseline="-25000">
                <a:latin typeface="Times" charset="0"/>
              </a:endParaRPr>
            </a:p>
          </p:txBody>
        </p:sp>
        <p:sp>
          <p:nvSpPr>
            <p:cNvPr id="6172" name="Rectangle 28"/>
            <p:cNvSpPr>
              <a:spLocks noChangeArrowheads="1"/>
            </p:cNvSpPr>
            <p:nvPr/>
          </p:nvSpPr>
          <p:spPr bwMode="auto">
            <a:xfrm>
              <a:off x="1551" y="2668"/>
              <a:ext cx="2197" cy="174"/>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Message  M Encrypted with key K</a:t>
              </a:r>
              <a:endParaRPr lang="en-GB" sz="2400">
                <a:latin typeface="Times" charset="0"/>
              </a:endParaRPr>
            </a:p>
          </p:txBody>
        </p:sp>
        <p:sp>
          <p:nvSpPr>
            <p:cNvPr id="6173" name="Rectangle 31"/>
            <p:cNvSpPr>
              <a:spLocks noChangeArrowheads="1"/>
            </p:cNvSpPr>
            <p:nvPr/>
          </p:nvSpPr>
          <p:spPr bwMode="auto">
            <a:xfrm>
              <a:off x="3356" y="2668"/>
              <a:ext cx="0" cy="233"/>
            </a:xfrm>
            <a:prstGeom prst="rect">
              <a:avLst/>
            </a:prstGeom>
            <a:noFill/>
            <a:ln w="9525">
              <a:noFill/>
              <a:miter lim="800000"/>
              <a:headEnd/>
              <a:tailEnd/>
            </a:ln>
          </p:spPr>
          <p:txBody>
            <a:bodyPr wrap="none" lIns="0" tIns="0" rIns="0" bIns="0">
              <a:spAutoFit/>
            </a:bodyPr>
            <a:lstStyle/>
            <a:p>
              <a:pPr eaLnBrk="0" hangingPunct="0"/>
              <a:endParaRPr lang="en-GB" sz="2400">
                <a:latin typeface="Times" charset="0"/>
              </a:endParaRPr>
            </a:p>
          </p:txBody>
        </p:sp>
        <p:sp>
          <p:nvSpPr>
            <p:cNvPr id="6174" name="Rectangle 32"/>
            <p:cNvSpPr>
              <a:spLocks noChangeArrowheads="1"/>
            </p:cNvSpPr>
            <p:nvPr/>
          </p:nvSpPr>
          <p:spPr bwMode="auto">
            <a:xfrm>
              <a:off x="1531" y="2593"/>
              <a:ext cx="14" cy="219"/>
            </a:xfrm>
            <a:prstGeom prst="rect">
              <a:avLst/>
            </a:prstGeom>
            <a:solidFill>
              <a:srgbClr val="FFFFFF"/>
            </a:solidFill>
            <a:ln w="9525">
              <a:noFill/>
              <a:miter lim="800000"/>
              <a:headEnd/>
              <a:tailEnd/>
            </a:ln>
          </p:spPr>
          <p:txBody>
            <a:bodyPr/>
            <a:lstStyle/>
            <a:p>
              <a:endParaRPr lang="en-US"/>
            </a:p>
          </p:txBody>
        </p:sp>
        <p:sp>
          <p:nvSpPr>
            <p:cNvPr id="6175" name="Rectangle 33"/>
            <p:cNvSpPr>
              <a:spLocks noChangeArrowheads="1"/>
            </p:cNvSpPr>
            <p:nvPr/>
          </p:nvSpPr>
          <p:spPr bwMode="auto">
            <a:xfrm>
              <a:off x="728" y="2887"/>
              <a:ext cx="53" cy="174"/>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a:t>
              </a:r>
              <a:endParaRPr lang="en-GB" sz="2400">
                <a:latin typeface="Times" charset="0"/>
              </a:endParaRPr>
            </a:p>
          </p:txBody>
        </p:sp>
        <p:sp>
          <p:nvSpPr>
            <p:cNvPr id="6176" name="Rectangle 34"/>
            <p:cNvSpPr>
              <a:spLocks noChangeArrowheads="1"/>
            </p:cNvSpPr>
            <p:nvPr/>
          </p:nvSpPr>
          <p:spPr bwMode="auto">
            <a:xfrm>
              <a:off x="770" y="2887"/>
              <a:ext cx="131" cy="174"/>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M</a:t>
              </a:r>
              <a:endParaRPr lang="en-GB" sz="2400">
                <a:latin typeface="Times" charset="0"/>
              </a:endParaRPr>
            </a:p>
          </p:txBody>
        </p:sp>
        <p:sp>
          <p:nvSpPr>
            <p:cNvPr id="6177" name="Rectangle 35"/>
            <p:cNvSpPr>
              <a:spLocks noChangeArrowheads="1"/>
            </p:cNvSpPr>
            <p:nvPr/>
          </p:nvSpPr>
          <p:spPr bwMode="auto">
            <a:xfrm>
              <a:off x="893" y="2887"/>
              <a:ext cx="128" cy="174"/>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a:t>
              </a:r>
              <a:r>
                <a:rPr lang="en-GB" sz="1800" baseline="-25000">
                  <a:solidFill>
                    <a:srgbClr val="000000"/>
                  </a:solidFill>
                  <a:latin typeface="Times" charset="0"/>
                </a:rPr>
                <a:t>K</a:t>
              </a:r>
              <a:endParaRPr lang="en-GB" sz="2400">
                <a:latin typeface="Times" charset="0"/>
              </a:endParaRPr>
            </a:p>
          </p:txBody>
        </p:sp>
        <p:sp>
          <p:nvSpPr>
            <p:cNvPr id="6178" name="Rectangle 36"/>
            <p:cNvSpPr>
              <a:spLocks noChangeArrowheads="1"/>
            </p:cNvSpPr>
            <p:nvPr/>
          </p:nvSpPr>
          <p:spPr bwMode="auto">
            <a:xfrm>
              <a:off x="1551" y="2887"/>
              <a:ext cx="1899" cy="174"/>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Mesage M signed with key K </a:t>
              </a:r>
              <a:endParaRPr lang="en-GB" sz="2400">
                <a:latin typeface="Times" charset="0"/>
              </a:endParaRPr>
            </a:p>
          </p:txBody>
        </p:sp>
        <p:sp>
          <p:nvSpPr>
            <p:cNvPr id="6179" name="Rectangle 39"/>
            <p:cNvSpPr>
              <a:spLocks noChangeArrowheads="1"/>
            </p:cNvSpPr>
            <p:nvPr/>
          </p:nvSpPr>
          <p:spPr bwMode="auto">
            <a:xfrm>
              <a:off x="3118" y="2887"/>
              <a:ext cx="39" cy="174"/>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 </a:t>
              </a:r>
              <a:endParaRPr lang="en-GB" sz="2400">
                <a:latin typeface="Times" charset="0"/>
              </a:endParaRPr>
            </a:p>
          </p:txBody>
        </p:sp>
        <p:sp>
          <p:nvSpPr>
            <p:cNvPr id="6180" name="Line 40"/>
            <p:cNvSpPr>
              <a:spLocks noChangeShapeType="1"/>
            </p:cNvSpPr>
            <p:nvPr/>
          </p:nvSpPr>
          <p:spPr bwMode="auto">
            <a:xfrm>
              <a:off x="708" y="3087"/>
              <a:ext cx="809" cy="1"/>
            </a:xfrm>
            <a:prstGeom prst="line">
              <a:avLst/>
            </a:prstGeom>
            <a:noFill/>
            <a:ln w="31750">
              <a:solidFill>
                <a:srgbClr val="000000"/>
              </a:solidFill>
              <a:round/>
              <a:headEnd/>
              <a:tailEnd/>
            </a:ln>
          </p:spPr>
          <p:txBody>
            <a:bodyPr/>
            <a:lstStyle/>
            <a:p>
              <a:endParaRPr lang="en-US"/>
            </a:p>
          </p:txBody>
        </p:sp>
        <p:sp>
          <p:nvSpPr>
            <p:cNvPr id="6181" name="Rectangle 41"/>
            <p:cNvSpPr>
              <a:spLocks noChangeArrowheads="1"/>
            </p:cNvSpPr>
            <p:nvPr/>
          </p:nvSpPr>
          <p:spPr bwMode="auto">
            <a:xfrm>
              <a:off x="1531" y="2812"/>
              <a:ext cx="14" cy="219"/>
            </a:xfrm>
            <a:prstGeom prst="rect">
              <a:avLst/>
            </a:prstGeom>
            <a:solidFill>
              <a:srgbClr val="FFFFFF"/>
            </a:solidFill>
            <a:ln w="9525">
              <a:noFill/>
              <a:miter lim="800000"/>
              <a:headEnd/>
              <a:tailEnd/>
            </a:ln>
          </p:spPr>
          <p:txBody>
            <a:bodyPr/>
            <a:lstStyle/>
            <a:p>
              <a:endParaRPr lang="en-US"/>
            </a:p>
          </p:txBody>
        </p:sp>
        <p:sp>
          <p:nvSpPr>
            <p:cNvPr id="6182" name="Rectangle 42"/>
            <p:cNvSpPr>
              <a:spLocks noChangeArrowheads="1"/>
            </p:cNvSpPr>
            <p:nvPr/>
          </p:nvSpPr>
          <p:spPr bwMode="auto">
            <a:xfrm>
              <a:off x="1531" y="3101"/>
              <a:ext cx="14" cy="1"/>
            </a:xfrm>
            <a:prstGeom prst="rect">
              <a:avLst/>
            </a:prstGeom>
            <a:solidFill>
              <a:srgbClr val="FFFFFF"/>
            </a:solidFill>
            <a:ln w="9525">
              <a:noFill/>
              <a:miter lim="800000"/>
              <a:headEnd/>
              <a:tailEnd/>
            </a:ln>
          </p:spPr>
          <p:txBody>
            <a:bodyPr/>
            <a:lstStyle/>
            <a:p>
              <a:endParaRPr lang="en-US"/>
            </a:p>
          </p:txBody>
        </p:sp>
        <p:sp>
          <p:nvSpPr>
            <p:cNvPr id="6183" name="Line 43"/>
            <p:cNvSpPr>
              <a:spLocks noChangeShapeType="1"/>
            </p:cNvSpPr>
            <p:nvPr/>
          </p:nvSpPr>
          <p:spPr bwMode="auto">
            <a:xfrm>
              <a:off x="1531" y="3087"/>
              <a:ext cx="1" cy="1"/>
            </a:xfrm>
            <a:prstGeom prst="line">
              <a:avLst/>
            </a:prstGeom>
            <a:noFill/>
            <a:ln w="31750">
              <a:solidFill>
                <a:srgbClr val="000000"/>
              </a:solidFill>
              <a:round/>
              <a:headEnd/>
              <a:tailEnd/>
            </a:ln>
          </p:spPr>
          <p:txBody>
            <a:bodyPr/>
            <a:lstStyle/>
            <a:p>
              <a:endParaRPr lang="en-US"/>
            </a:p>
          </p:txBody>
        </p:sp>
        <p:grpSp>
          <p:nvGrpSpPr>
            <p:cNvPr id="6184" name="Group 44"/>
            <p:cNvGrpSpPr>
              <a:grpSpLocks/>
            </p:cNvGrpSpPr>
            <p:nvPr/>
          </p:nvGrpSpPr>
          <p:grpSpPr bwMode="auto">
            <a:xfrm>
              <a:off x="1545" y="1483"/>
              <a:ext cx="3271" cy="1605"/>
              <a:chOff x="1545" y="1483"/>
              <a:chExt cx="3921" cy="1605"/>
            </a:xfrm>
          </p:grpSpPr>
          <p:sp>
            <p:nvSpPr>
              <p:cNvPr id="6185" name="Line 45"/>
              <p:cNvSpPr>
                <a:spLocks noChangeShapeType="1"/>
              </p:cNvSpPr>
              <p:nvPr/>
            </p:nvSpPr>
            <p:spPr bwMode="auto">
              <a:xfrm>
                <a:off x="1545" y="1483"/>
                <a:ext cx="3921" cy="1"/>
              </a:xfrm>
              <a:prstGeom prst="line">
                <a:avLst/>
              </a:prstGeom>
              <a:noFill/>
              <a:ln w="31750">
                <a:solidFill>
                  <a:srgbClr val="000000"/>
                </a:solidFill>
                <a:round/>
                <a:headEnd/>
                <a:tailEnd/>
              </a:ln>
            </p:spPr>
            <p:txBody>
              <a:bodyPr/>
              <a:lstStyle/>
              <a:p>
                <a:endParaRPr lang="en-US"/>
              </a:p>
            </p:txBody>
          </p:sp>
          <p:sp>
            <p:nvSpPr>
              <p:cNvPr id="6186" name="Line 46"/>
              <p:cNvSpPr>
                <a:spLocks noChangeShapeType="1"/>
              </p:cNvSpPr>
              <p:nvPr/>
            </p:nvSpPr>
            <p:spPr bwMode="auto">
              <a:xfrm>
                <a:off x="1545" y="3087"/>
                <a:ext cx="3921" cy="1"/>
              </a:xfrm>
              <a:prstGeom prst="line">
                <a:avLst/>
              </a:prstGeom>
              <a:noFill/>
              <a:ln w="31750">
                <a:solidFill>
                  <a:srgbClr val="000000"/>
                </a:solidFill>
                <a:round/>
                <a:headEnd/>
                <a:tailEnd/>
              </a:ln>
            </p:spPr>
            <p:txBody>
              <a:bodyPr/>
              <a:lstStyle/>
              <a:p>
                <a:endParaRPr lang="en-US"/>
              </a:p>
            </p:txBody>
          </p:sp>
        </p:grpSp>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a:t>Threats and forms of attack</a:t>
            </a:r>
          </a:p>
        </p:txBody>
      </p:sp>
      <p:sp>
        <p:nvSpPr>
          <p:cNvPr id="10243" name="Rectangle 3"/>
          <p:cNvSpPr>
            <a:spLocks noGrp="1" noChangeArrowheads="1"/>
          </p:cNvSpPr>
          <p:nvPr>
            <p:ph type="body" idx="1"/>
          </p:nvPr>
        </p:nvSpPr>
        <p:spPr/>
        <p:txBody>
          <a:bodyPr/>
          <a:lstStyle/>
          <a:p>
            <a:r>
              <a:rPr lang="en-GB" sz="2400"/>
              <a:t>Eavesdropping</a:t>
            </a:r>
          </a:p>
          <a:p>
            <a:pPr lvl="1"/>
            <a:r>
              <a:rPr lang="en-GB" sz="2000"/>
              <a:t>obtaining private or secret information</a:t>
            </a:r>
          </a:p>
          <a:p>
            <a:r>
              <a:rPr lang="en-GB" sz="2400"/>
              <a:t>Masquerading</a:t>
            </a:r>
          </a:p>
          <a:p>
            <a:pPr lvl="1"/>
            <a:r>
              <a:rPr lang="en-GB" sz="2000"/>
              <a:t>assuming the identity of another user/principal</a:t>
            </a:r>
          </a:p>
          <a:p>
            <a:r>
              <a:rPr lang="en-GB" sz="2400"/>
              <a:t>Message tampering</a:t>
            </a:r>
          </a:p>
          <a:p>
            <a:pPr lvl="1"/>
            <a:r>
              <a:rPr lang="en-GB" sz="2000"/>
              <a:t>altering the content of  messages in transit</a:t>
            </a:r>
          </a:p>
          <a:p>
            <a:pPr lvl="2"/>
            <a:r>
              <a:rPr lang="en-GB" sz="1800"/>
              <a:t>man in the middle attack (tampers with the secure channel mechanism)</a:t>
            </a:r>
          </a:p>
          <a:p>
            <a:r>
              <a:rPr lang="en-GB" sz="2400"/>
              <a:t>Replaying</a:t>
            </a:r>
          </a:p>
          <a:p>
            <a:pPr lvl="1"/>
            <a:r>
              <a:rPr lang="en-GB" sz="2000"/>
              <a:t>storing secure messages and sending them at a later date</a:t>
            </a:r>
          </a:p>
          <a:p>
            <a:r>
              <a:rPr lang="en-GB" sz="2400"/>
              <a:t>Denial of service</a:t>
            </a:r>
          </a:p>
          <a:p>
            <a:pPr lvl="1"/>
            <a:r>
              <a:rPr lang="en-GB" sz="2000"/>
              <a:t>flooding a channel or other resource, denying access to others</a:t>
            </a:r>
          </a:p>
          <a:p>
            <a:pPr lvl="1"/>
            <a:endParaRPr lang="en-GB"/>
          </a:p>
        </p:txBody>
      </p:sp>
      <p:sp>
        <p:nvSpPr>
          <p:cNvPr id="336900" name="Rectangle 4"/>
          <p:cNvSpPr>
            <a:spLocks noChangeArrowheads="1"/>
          </p:cNvSpPr>
          <p:nvPr/>
        </p:nvSpPr>
        <p:spPr bwMode="auto">
          <a:xfrm>
            <a:off x="10383838" y="6540500"/>
            <a:ext cx="279400" cy="457200"/>
          </a:xfrm>
          <a:prstGeom prst="rect">
            <a:avLst/>
          </a:prstGeom>
          <a:noFill/>
          <a:ln w="9525">
            <a:noFill/>
            <a:miter lim="800000"/>
            <a:headEnd/>
            <a:tailEnd/>
          </a:ln>
        </p:spPr>
        <p:txBody>
          <a:bodyPr>
            <a:spAutoFit/>
          </a:bodyPr>
          <a:lstStyle/>
          <a:p>
            <a:pPr eaLnBrk="0" hangingPunct="0"/>
            <a:r>
              <a:rPr lang="en-GB" sz="2400">
                <a:latin typeface="Times"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36900"/>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00"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2346326" y="1450975"/>
            <a:ext cx="7756525" cy="2625334"/>
          </a:xfrm>
          <a:prstGeom prst="rect">
            <a:avLst/>
          </a:prstGeom>
          <a:solidFill>
            <a:srgbClr val="FFEECF"/>
          </a:solidFill>
          <a:ln w="9525">
            <a:noFill/>
            <a:miter lim="800000"/>
            <a:headEnd/>
            <a:tailEnd/>
          </a:ln>
        </p:spPr>
        <p:txBody>
          <a:bodyPr>
            <a:spAutoFit/>
          </a:bodyPr>
          <a:lstStyle/>
          <a:p>
            <a:pPr marL="457200" indent="-457200" eaLnBrk="0" hangingPunct="0">
              <a:spcBef>
                <a:spcPct val="30000"/>
              </a:spcBef>
            </a:pPr>
            <a:r>
              <a:rPr lang="en-GB" sz="2200">
                <a:latin typeface="Times" charset="0"/>
              </a:rPr>
              <a:t>Alice and Bob share a secret key K</a:t>
            </a:r>
            <a:r>
              <a:rPr lang="en-GB" sz="2200" baseline="-25000">
                <a:latin typeface="Times" charset="0"/>
              </a:rPr>
              <a:t>AB</a:t>
            </a:r>
            <a:r>
              <a:rPr lang="en-GB" sz="2200">
                <a:latin typeface="Times" charset="0"/>
              </a:rPr>
              <a:t>.</a:t>
            </a:r>
          </a:p>
          <a:p>
            <a:pPr marL="457200" indent="-457200" eaLnBrk="0" hangingPunct="0">
              <a:spcBef>
                <a:spcPct val="30000"/>
              </a:spcBef>
              <a:buFont typeface="Times" charset="0"/>
              <a:buAutoNum type="arabicPeriod"/>
            </a:pPr>
            <a:r>
              <a:rPr lang="en-GB" sz="2200">
                <a:latin typeface="Times" charset="0"/>
              </a:rPr>
              <a:t>Alice uses K</a:t>
            </a:r>
            <a:r>
              <a:rPr lang="en-GB" sz="2200" baseline="-25000">
                <a:latin typeface="Times" charset="0"/>
              </a:rPr>
              <a:t>AB </a:t>
            </a:r>
            <a:r>
              <a:rPr lang="en-GB" sz="2200">
                <a:latin typeface="Times" charset="0"/>
              </a:rPr>
              <a:t>and an agreed encryption function E(K</a:t>
            </a:r>
            <a:r>
              <a:rPr lang="en-GB" sz="2200" baseline="-25000">
                <a:latin typeface="Times" charset="0"/>
              </a:rPr>
              <a:t>AB</a:t>
            </a:r>
            <a:r>
              <a:rPr lang="en-GB" sz="2200">
                <a:latin typeface="Times" charset="0"/>
              </a:rPr>
              <a:t>, M) to encrypt and send any number of messages {M</a:t>
            </a:r>
            <a:r>
              <a:rPr lang="en-GB" sz="2200" baseline="-25000">
                <a:latin typeface="Times" charset="0"/>
              </a:rPr>
              <a:t>i</a:t>
            </a:r>
            <a:r>
              <a:rPr lang="en-GB" sz="2200">
                <a:latin typeface="Times" charset="0"/>
              </a:rPr>
              <a:t>}</a:t>
            </a:r>
            <a:r>
              <a:rPr lang="en-GB" sz="2200" baseline="-12000">
                <a:latin typeface="Times" charset="0"/>
              </a:rPr>
              <a:t>K</a:t>
            </a:r>
            <a:r>
              <a:rPr lang="en-GB" sz="2200" baseline="-25000">
                <a:latin typeface="Times" charset="0"/>
              </a:rPr>
              <a:t>AB </a:t>
            </a:r>
            <a:r>
              <a:rPr lang="en-GB" sz="2200">
                <a:latin typeface="Times" charset="0"/>
              </a:rPr>
              <a:t>to Bob.</a:t>
            </a:r>
          </a:p>
          <a:p>
            <a:pPr marL="457200" indent="-457200" eaLnBrk="0" hangingPunct="0">
              <a:spcBef>
                <a:spcPct val="30000"/>
              </a:spcBef>
              <a:buFont typeface="Times" charset="0"/>
              <a:buAutoNum type="arabicPeriod"/>
            </a:pPr>
            <a:r>
              <a:rPr lang="en-GB" sz="2200">
                <a:latin typeface="Times" charset="0"/>
              </a:rPr>
              <a:t>Bob reads the encrypted messages using the corresponding decryption function D(K</a:t>
            </a:r>
            <a:r>
              <a:rPr lang="en-GB" sz="2200" baseline="-25000">
                <a:latin typeface="Times" charset="0"/>
              </a:rPr>
              <a:t>AB</a:t>
            </a:r>
            <a:r>
              <a:rPr lang="en-GB" sz="2200">
                <a:latin typeface="Times" charset="0"/>
              </a:rPr>
              <a:t>, M).</a:t>
            </a:r>
          </a:p>
          <a:p>
            <a:pPr marL="457200" indent="-457200" eaLnBrk="0" hangingPunct="0">
              <a:spcBef>
                <a:spcPct val="30000"/>
              </a:spcBef>
            </a:pPr>
            <a:r>
              <a:rPr lang="en-GB" sz="1800">
                <a:latin typeface="Times" charset="0"/>
              </a:rPr>
              <a:t>Alice and Bob can go on using K</a:t>
            </a:r>
            <a:r>
              <a:rPr lang="en-GB" sz="1800" baseline="-25000">
                <a:latin typeface="Times" charset="0"/>
              </a:rPr>
              <a:t>AB</a:t>
            </a:r>
            <a:r>
              <a:rPr lang="en-GB" sz="1800">
                <a:latin typeface="Times" charset="0"/>
              </a:rPr>
              <a:t> as long as it is safe to assume that K</a:t>
            </a:r>
            <a:r>
              <a:rPr lang="en-GB" sz="1800" baseline="-25000">
                <a:latin typeface="Times" charset="0"/>
              </a:rPr>
              <a:t>AB</a:t>
            </a:r>
            <a:r>
              <a:rPr lang="en-GB" sz="1800">
                <a:latin typeface="Times" charset="0"/>
              </a:rPr>
              <a:t> has not been </a:t>
            </a:r>
            <a:r>
              <a:rPr lang="en-GB" sz="1800" i="1">
                <a:latin typeface="Times" charset="0"/>
              </a:rPr>
              <a:t>compromised</a:t>
            </a:r>
            <a:r>
              <a:rPr lang="en-GB" sz="1800">
                <a:latin typeface="Times" charset="0"/>
              </a:rPr>
              <a:t>.</a:t>
            </a:r>
          </a:p>
        </p:txBody>
      </p:sp>
      <p:sp>
        <p:nvSpPr>
          <p:cNvPr id="14339" name="Rectangle 3"/>
          <p:cNvSpPr>
            <a:spLocks noGrp="1" noChangeArrowheads="1"/>
          </p:cNvSpPr>
          <p:nvPr>
            <p:ph type="title"/>
          </p:nvPr>
        </p:nvSpPr>
        <p:spPr/>
        <p:txBody>
          <a:bodyPr/>
          <a:lstStyle/>
          <a:p>
            <a:r>
              <a:rPr lang="en-GB" sz="3200"/>
              <a:t>Scenario 1:  Secret communication with </a:t>
            </a:r>
            <a:br>
              <a:rPr lang="en-GB" sz="3200"/>
            </a:br>
            <a:r>
              <a:rPr lang="en-GB" sz="3200"/>
              <a:t>a shared secret key</a:t>
            </a:r>
          </a:p>
        </p:txBody>
      </p:sp>
      <p:sp>
        <p:nvSpPr>
          <p:cNvPr id="359428" name="Rectangle 4"/>
          <p:cNvSpPr>
            <a:spLocks noGrp="1" noChangeArrowheads="1"/>
          </p:cNvSpPr>
          <p:nvPr>
            <p:ph type="body" idx="1"/>
          </p:nvPr>
        </p:nvSpPr>
        <p:spPr>
          <a:xfrm>
            <a:off x="1981200" y="4276725"/>
            <a:ext cx="8229600" cy="1849438"/>
          </a:xfrm>
        </p:spPr>
        <p:txBody>
          <a:bodyPr/>
          <a:lstStyle/>
          <a:p>
            <a:pPr>
              <a:buFontTx/>
              <a:buNone/>
            </a:pPr>
            <a:r>
              <a:rPr lang="en-GB" sz="2000"/>
              <a:t>Issues:</a:t>
            </a:r>
          </a:p>
          <a:p>
            <a:pPr lvl="1">
              <a:spcBef>
                <a:spcPct val="50000"/>
              </a:spcBef>
              <a:buFontTx/>
              <a:buNone/>
            </a:pPr>
            <a:r>
              <a:rPr lang="en-GB" sz="2000" i="1"/>
              <a:t>Key distribution</a:t>
            </a:r>
            <a:r>
              <a:rPr lang="en-GB" sz="2000"/>
              <a:t>: How can Alice send a shared key K</a:t>
            </a:r>
            <a:r>
              <a:rPr lang="en-GB" sz="2000" baseline="-25000"/>
              <a:t>AB</a:t>
            </a:r>
            <a:r>
              <a:rPr lang="en-GB" sz="2000"/>
              <a:t> to Bob securely?</a:t>
            </a:r>
          </a:p>
          <a:p>
            <a:pPr lvl="1">
              <a:spcBef>
                <a:spcPct val="50000"/>
              </a:spcBef>
              <a:buFontTx/>
              <a:buNone/>
            </a:pPr>
            <a:r>
              <a:rPr lang="en-GB" sz="2000" i="1"/>
              <a:t>Freshness of communication</a:t>
            </a:r>
            <a:r>
              <a:rPr lang="en-GB" sz="2000"/>
              <a:t>: How does Bob know that any {M</a:t>
            </a:r>
            <a:r>
              <a:rPr lang="en-GB" sz="2000" baseline="-25000"/>
              <a:t>i</a:t>
            </a:r>
            <a:r>
              <a:rPr lang="en-GB" sz="2000"/>
              <a:t>} isn’t a copy of an earlier encrypted message from Alice that was captured by Mallory and replayed later?</a:t>
            </a:r>
          </a:p>
        </p:txBody>
      </p:sp>
      <p:sp>
        <p:nvSpPr>
          <p:cNvPr id="359429" name="Rectangle 5"/>
          <p:cNvSpPr>
            <a:spLocks noChangeArrowheads="1"/>
          </p:cNvSpPr>
          <p:nvPr/>
        </p:nvSpPr>
        <p:spPr bwMode="auto">
          <a:xfrm>
            <a:off x="10383838" y="6494463"/>
            <a:ext cx="279400" cy="457200"/>
          </a:xfrm>
          <a:prstGeom prst="rect">
            <a:avLst/>
          </a:prstGeom>
          <a:noFill/>
          <a:ln w="9525">
            <a:noFill/>
            <a:miter lim="800000"/>
            <a:headEnd/>
            <a:tailEnd/>
          </a:ln>
        </p:spPr>
        <p:txBody>
          <a:bodyPr>
            <a:spAutoFit/>
          </a:bodyPr>
          <a:lstStyle/>
          <a:p>
            <a:pPr eaLnBrk="0" hangingPunct="0"/>
            <a:r>
              <a:rPr lang="en-GB" sz="2400">
                <a:latin typeface="Times"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9428">
                                            <p:txEl>
                                              <p:pRg st="0" end="0"/>
                                            </p:txEl>
                                          </p:spTgt>
                                        </p:tgtEl>
                                        <p:attrNameLst>
                                          <p:attrName>style.visibility</p:attrName>
                                        </p:attrNameLst>
                                      </p:cBhvr>
                                      <p:to>
                                        <p:strVal val="visible"/>
                                      </p:to>
                                    </p:set>
                                    <p:anim calcmode="lin" valueType="num">
                                      <p:cBhvr additive="base">
                                        <p:cTn id="7" dur="500" fill="hold"/>
                                        <p:tgtEl>
                                          <p:spTgt spid="35942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94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9428">
                                            <p:txEl>
                                              <p:pRg st="1" end="1"/>
                                            </p:txEl>
                                          </p:spTgt>
                                        </p:tgtEl>
                                        <p:attrNameLst>
                                          <p:attrName>style.visibility</p:attrName>
                                        </p:attrNameLst>
                                      </p:cBhvr>
                                      <p:to>
                                        <p:strVal val="visible"/>
                                      </p:to>
                                    </p:set>
                                    <p:anim calcmode="lin" valueType="num">
                                      <p:cBhvr additive="base">
                                        <p:cTn id="13" dur="500" fill="hold"/>
                                        <p:tgtEl>
                                          <p:spTgt spid="35942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94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9428">
                                            <p:txEl>
                                              <p:pRg st="2" end="2"/>
                                            </p:txEl>
                                          </p:spTgt>
                                        </p:tgtEl>
                                        <p:attrNameLst>
                                          <p:attrName>style.visibility</p:attrName>
                                        </p:attrNameLst>
                                      </p:cBhvr>
                                      <p:to>
                                        <p:strVal val="visible"/>
                                      </p:to>
                                    </p:set>
                                    <p:anim calcmode="lin" valueType="num">
                                      <p:cBhvr additive="base">
                                        <p:cTn id="19" dur="500" fill="hold"/>
                                        <p:tgtEl>
                                          <p:spTgt spid="35942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9428">
                                            <p:txEl>
                                              <p:pRg st="2" end="2"/>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359429"/>
                                        </p:tgtEl>
                                        <p:attrNameLst>
                                          <p:attrName>style.visibility</p:attrName>
                                        </p:attrNameLst>
                                      </p:cBhvr>
                                      <p:to>
                                        <p:strVal val="visible"/>
                                      </p:to>
                                    </p:set>
                                  </p:childTnLst>
                                  <p:subTnLst>
                                    <p:audio>
                                      <p:cMediaNode>
                                        <p:cTn display="0" masterRel="sameClick">
                                          <p:stCondLst>
                                            <p:cond evt="begin" delay="0">
                                              <p:tn val="22"/>
                                            </p:cond>
                                          </p:stCondLst>
                                          <p:endCondLst>
                                            <p:cond evt="onStopAudio" delay="0">
                                              <p:tgtEl>
                                                <p:sldTgt/>
                                              </p:tgtEl>
                                            </p:cond>
                                          </p:endCondLst>
                                        </p:cTn>
                                        <p:tgtEl>
                                          <p:sndTgt r:embed="rId3"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8" grpId="0" build="p" bldLvl="2" autoUpdateAnimBg="0"/>
      <p:bldP spid="359429"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346325" y="1450976"/>
            <a:ext cx="7740650" cy="3065455"/>
          </a:xfrm>
          <a:prstGeom prst="rect">
            <a:avLst/>
          </a:prstGeom>
          <a:solidFill>
            <a:srgbClr val="FFEECF"/>
          </a:solidFill>
          <a:ln w="9525">
            <a:noFill/>
            <a:miter lim="800000"/>
            <a:headEnd/>
            <a:tailEnd/>
          </a:ln>
        </p:spPr>
        <p:txBody>
          <a:bodyPr>
            <a:spAutoFit/>
          </a:bodyPr>
          <a:lstStyle/>
          <a:p>
            <a:pPr marL="457200" indent="-457200" eaLnBrk="0" hangingPunct="0">
              <a:spcBef>
                <a:spcPct val="30000"/>
              </a:spcBef>
            </a:pPr>
            <a:r>
              <a:rPr lang="en-GB" sz="2200">
                <a:latin typeface="Times" charset="0"/>
              </a:rPr>
              <a:t>Bob has a public/private key pair &lt;K</a:t>
            </a:r>
            <a:r>
              <a:rPr lang="en-GB" sz="2200" baseline="-25000">
                <a:latin typeface="Times" charset="0"/>
              </a:rPr>
              <a:t>Bpub</a:t>
            </a:r>
            <a:r>
              <a:rPr lang="en-GB" sz="2200">
                <a:latin typeface="Times" charset="0"/>
              </a:rPr>
              <a:t>,</a:t>
            </a:r>
            <a:r>
              <a:rPr lang="en-GB" sz="2200" baseline="-25000">
                <a:latin typeface="Times" charset="0"/>
              </a:rPr>
              <a:t> </a:t>
            </a:r>
            <a:r>
              <a:rPr lang="en-GB" sz="2200">
                <a:latin typeface="Times" charset="0"/>
              </a:rPr>
              <a:t>K</a:t>
            </a:r>
            <a:r>
              <a:rPr lang="en-GB" sz="2200" baseline="-25000">
                <a:latin typeface="Times" charset="0"/>
              </a:rPr>
              <a:t>Bpriv</a:t>
            </a:r>
            <a:r>
              <a:rPr lang="en-GB" sz="2200">
                <a:latin typeface="Times" charset="0"/>
              </a:rPr>
              <a:t>&gt;</a:t>
            </a:r>
          </a:p>
          <a:p>
            <a:pPr marL="457200" indent="-457200" eaLnBrk="0" hangingPunct="0">
              <a:spcBef>
                <a:spcPct val="30000"/>
              </a:spcBef>
              <a:buFont typeface="Times" charset="0"/>
              <a:buAutoNum type="arabicPeriod"/>
            </a:pPr>
            <a:r>
              <a:rPr lang="en-GB" sz="2200">
                <a:latin typeface="Times" charset="0"/>
              </a:rPr>
              <a:t>Alice obtains a certificate that was signed by a trusted authority stating Bob's public key K</a:t>
            </a:r>
            <a:r>
              <a:rPr lang="en-GB" sz="2200" baseline="-25000">
                <a:latin typeface="Times" charset="0"/>
              </a:rPr>
              <a:t>Bpub</a:t>
            </a:r>
            <a:endParaRPr lang="en-GB" sz="2200">
              <a:latin typeface="Times" charset="0"/>
            </a:endParaRPr>
          </a:p>
          <a:p>
            <a:pPr marL="457200" indent="-457200" eaLnBrk="0" hangingPunct="0">
              <a:spcBef>
                <a:spcPct val="30000"/>
              </a:spcBef>
              <a:buFont typeface="Times" charset="0"/>
              <a:buAutoNum type="arabicPeriod"/>
            </a:pPr>
            <a:r>
              <a:rPr lang="en-GB" sz="2200">
                <a:latin typeface="Times" charset="0"/>
              </a:rPr>
              <a:t>Alice creates a new shared key K</a:t>
            </a:r>
            <a:r>
              <a:rPr lang="en-GB" sz="2200" baseline="-25000">
                <a:latin typeface="Times" charset="0"/>
              </a:rPr>
              <a:t>AB</a:t>
            </a:r>
            <a:r>
              <a:rPr lang="en-GB" sz="2200">
                <a:latin typeface="Times" charset="0"/>
              </a:rPr>
              <a:t> , encrypts it using K</a:t>
            </a:r>
            <a:r>
              <a:rPr lang="en-GB" sz="2200" baseline="-25000">
                <a:latin typeface="Times" charset="0"/>
              </a:rPr>
              <a:t>Bpub</a:t>
            </a:r>
            <a:r>
              <a:rPr lang="en-GB" sz="2200">
                <a:latin typeface="Times" charset="0"/>
              </a:rPr>
              <a:t> using a public-key algorithm and sends the result to Bob.</a:t>
            </a:r>
            <a:endParaRPr lang="en-GB" sz="2200" baseline="-25000">
              <a:latin typeface="Times" charset="0"/>
            </a:endParaRPr>
          </a:p>
          <a:p>
            <a:pPr marL="457200" indent="-457200" eaLnBrk="0" hangingPunct="0">
              <a:spcBef>
                <a:spcPct val="30000"/>
              </a:spcBef>
            </a:pPr>
            <a:r>
              <a:rPr lang="en-GB" sz="2200">
                <a:latin typeface="Times" charset="0"/>
              </a:rPr>
              <a:t>3.	Bob uses the corresponding private key K</a:t>
            </a:r>
            <a:r>
              <a:rPr lang="en-GB" sz="2200" baseline="-25000">
                <a:latin typeface="Times" charset="0"/>
              </a:rPr>
              <a:t>Bpriv</a:t>
            </a:r>
            <a:r>
              <a:rPr lang="en-GB" sz="2200">
                <a:latin typeface="Times" charset="0"/>
              </a:rPr>
              <a:t> to decrypt it.</a:t>
            </a:r>
          </a:p>
          <a:p>
            <a:pPr marL="457200" indent="-457200" eaLnBrk="0" hangingPunct="0">
              <a:spcBef>
                <a:spcPct val="30000"/>
              </a:spcBef>
            </a:pPr>
            <a:r>
              <a:rPr lang="en-GB" sz="1800">
                <a:latin typeface="Times" charset="0"/>
              </a:rPr>
              <a:t>(If they want to be sure that the message hasn't been tampered with, Alice can add an agreed value to it and Bob can check it.)</a:t>
            </a:r>
          </a:p>
        </p:txBody>
      </p:sp>
      <p:sp>
        <p:nvSpPr>
          <p:cNvPr id="16387" name="Rectangle 3"/>
          <p:cNvSpPr>
            <a:spLocks noGrp="1" noChangeArrowheads="1"/>
          </p:cNvSpPr>
          <p:nvPr>
            <p:ph type="title"/>
          </p:nvPr>
        </p:nvSpPr>
        <p:spPr/>
        <p:txBody>
          <a:bodyPr/>
          <a:lstStyle/>
          <a:p>
            <a:r>
              <a:rPr lang="en-GB" sz="2800"/>
              <a:t>Scenario 3: </a:t>
            </a:r>
            <a:br>
              <a:rPr lang="en-GB" sz="2800"/>
            </a:br>
            <a:r>
              <a:rPr lang="en-GB" sz="2800"/>
              <a:t>Authenticated communication with public keys</a:t>
            </a:r>
          </a:p>
        </p:txBody>
      </p:sp>
      <p:sp>
        <p:nvSpPr>
          <p:cNvPr id="363525" name="Rectangle 5"/>
          <p:cNvSpPr>
            <a:spLocks noChangeArrowheads="1"/>
          </p:cNvSpPr>
          <p:nvPr/>
        </p:nvSpPr>
        <p:spPr bwMode="auto">
          <a:xfrm>
            <a:off x="10383838" y="6494463"/>
            <a:ext cx="279400" cy="457200"/>
          </a:xfrm>
          <a:prstGeom prst="rect">
            <a:avLst/>
          </a:prstGeom>
          <a:noFill/>
          <a:ln w="9525">
            <a:noFill/>
            <a:miter lim="800000"/>
            <a:headEnd/>
            <a:tailEnd/>
          </a:ln>
        </p:spPr>
        <p:txBody>
          <a:bodyPr>
            <a:spAutoFit/>
          </a:bodyPr>
          <a:lstStyle/>
          <a:p>
            <a:pPr eaLnBrk="0" hangingPunct="0"/>
            <a:r>
              <a:rPr lang="en-GB" sz="2400">
                <a:latin typeface="Times"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63525"/>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5"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Symmetric encryption algorithms</a:t>
            </a:r>
          </a:p>
        </p:txBody>
      </p:sp>
      <p:sp>
        <p:nvSpPr>
          <p:cNvPr id="33795" name="Rectangle 3"/>
          <p:cNvSpPr>
            <a:spLocks noGrp="1" noChangeArrowheads="1"/>
          </p:cNvSpPr>
          <p:nvPr>
            <p:ph type="body" idx="1"/>
          </p:nvPr>
        </p:nvSpPr>
        <p:spPr/>
        <p:txBody>
          <a:bodyPr/>
          <a:lstStyle/>
          <a:p>
            <a:pPr>
              <a:buFontTx/>
              <a:buNone/>
            </a:pPr>
            <a:r>
              <a:rPr lang="en-GB" sz="2000"/>
              <a:t>These are all programs that perform confusion and diffusion operations on blocks of binary data</a:t>
            </a:r>
          </a:p>
          <a:p>
            <a:pPr>
              <a:buFontTx/>
              <a:buNone/>
            </a:pPr>
            <a:r>
              <a:rPr lang="en-GB" sz="2000" b="1"/>
              <a:t>TEA</a:t>
            </a:r>
            <a:r>
              <a:rPr lang="en-GB" sz="2000"/>
              <a:t>: a simple but effective algorithm developed at Cambridge U (1994) for teaching and explanation. </a:t>
            </a:r>
            <a:r>
              <a:rPr lang="en-GB" sz="2000" i="1"/>
              <a:t>128-bit key, 700 kbytes/sec</a:t>
            </a:r>
          </a:p>
          <a:p>
            <a:pPr>
              <a:buFontTx/>
              <a:buNone/>
            </a:pPr>
            <a:r>
              <a:rPr lang="en-GB" sz="2000" b="1"/>
              <a:t>DES</a:t>
            </a:r>
            <a:r>
              <a:rPr lang="en-GB" sz="2000"/>
              <a:t>: The US Data Encryption Standard (1977). No longer strong in its original form. </a:t>
            </a:r>
            <a:r>
              <a:rPr lang="en-GB" sz="2000" i="1"/>
              <a:t>56-bit key, 350 kbytes/sec</a:t>
            </a:r>
            <a:r>
              <a:rPr lang="en-GB" sz="2000"/>
              <a:t>.</a:t>
            </a:r>
          </a:p>
          <a:p>
            <a:pPr>
              <a:buFontTx/>
              <a:buNone/>
            </a:pPr>
            <a:r>
              <a:rPr lang="en-GB" sz="2000" b="1"/>
              <a:t>Triple-DES</a:t>
            </a:r>
            <a:r>
              <a:rPr lang="en-GB" sz="2000"/>
              <a:t>: applies DES three times with two different keys. </a:t>
            </a:r>
            <a:r>
              <a:rPr lang="en-GB" sz="2000" i="1"/>
              <a:t>112-bit key, 120 Kbytes/sec</a:t>
            </a:r>
          </a:p>
          <a:p>
            <a:pPr>
              <a:buFontTx/>
              <a:buNone/>
            </a:pPr>
            <a:r>
              <a:rPr lang="en-GB" sz="2000" b="1"/>
              <a:t>IDEA</a:t>
            </a:r>
            <a:r>
              <a:rPr lang="en-GB" sz="2000"/>
              <a:t>: International Data Encryption Algorithm (1990). Resembles TEA. </a:t>
            </a:r>
            <a:r>
              <a:rPr lang="en-GB" sz="2000" i="1"/>
              <a:t>128-bit key, 700 kbytes/sec</a:t>
            </a:r>
            <a:endParaRPr lang="en-GB" sz="2000"/>
          </a:p>
          <a:p>
            <a:pPr>
              <a:buFontTx/>
              <a:buNone/>
            </a:pPr>
            <a:r>
              <a:rPr lang="en-GB" sz="2000" b="1"/>
              <a:t>AES</a:t>
            </a:r>
            <a:r>
              <a:rPr lang="en-GB" sz="2000"/>
              <a:t>: A proposed US Advanced Encryption Standard (1997). </a:t>
            </a:r>
            <a:r>
              <a:rPr lang="en-GB" sz="2000" i="1"/>
              <a:t>128/256-bit key</a:t>
            </a:r>
            <a:r>
              <a:rPr lang="en-GB" sz="2000"/>
              <a:t>.</a:t>
            </a:r>
          </a:p>
          <a:p>
            <a:pPr>
              <a:buFontTx/>
              <a:buNone/>
            </a:pPr>
            <a:r>
              <a:rPr lang="en-GB" sz="2000"/>
              <a:t>There are many other effective algorithms. See Schneier [1996].</a:t>
            </a:r>
          </a:p>
          <a:p>
            <a:pPr>
              <a:buFontTx/>
              <a:buNone/>
            </a:pPr>
            <a:r>
              <a:rPr lang="en-GB" sz="1800" i="1"/>
              <a:t>The above speeds are for a Pentium II processor at 330 MHZ. Today's PC's (January 2002) should achieve a 5 x speedup.</a:t>
            </a:r>
          </a:p>
        </p:txBody>
      </p:sp>
      <p:sp>
        <p:nvSpPr>
          <p:cNvPr id="374788" name="Rectangle 4"/>
          <p:cNvSpPr>
            <a:spLocks noChangeArrowheads="1"/>
          </p:cNvSpPr>
          <p:nvPr/>
        </p:nvSpPr>
        <p:spPr bwMode="auto">
          <a:xfrm>
            <a:off x="10382250" y="6448425"/>
            <a:ext cx="279400" cy="457200"/>
          </a:xfrm>
          <a:prstGeom prst="rect">
            <a:avLst/>
          </a:prstGeom>
          <a:noFill/>
          <a:ln w="9525">
            <a:noFill/>
            <a:miter lim="800000"/>
            <a:headEnd/>
            <a:tailEnd/>
          </a:ln>
        </p:spPr>
        <p:txBody>
          <a:bodyPr>
            <a:spAutoFit/>
          </a:bodyPr>
          <a:lstStyle/>
          <a:p>
            <a:pPr eaLnBrk="0" hangingPunct="0"/>
            <a:r>
              <a:rPr lang="en-GB" sz="2400">
                <a:latin typeface="Times"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74788"/>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8"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2346325" y="1450976"/>
            <a:ext cx="7740650" cy="3065455"/>
          </a:xfrm>
          <a:prstGeom prst="rect">
            <a:avLst/>
          </a:prstGeom>
          <a:solidFill>
            <a:srgbClr val="FFEECF"/>
          </a:solidFill>
          <a:ln w="9525">
            <a:noFill/>
            <a:miter lim="800000"/>
            <a:headEnd/>
            <a:tailEnd/>
          </a:ln>
        </p:spPr>
        <p:txBody>
          <a:bodyPr>
            <a:spAutoFit/>
          </a:bodyPr>
          <a:lstStyle/>
          <a:p>
            <a:pPr marL="457200" indent="-457200" eaLnBrk="0" hangingPunct="0">
              <a:spcBef>
                <a:spcPct val="30000"/>
              </a:spcBef>
            </a:pPr>
            <a:r>
              <a:rPr lang="en-GB" sz="2200">
                <a:latin typeface="Times" charset="0"/>
              </a:rPr>
              <a:t>Bob has a public/private key pair &lt;K</a:t>
            </a:r>
            <a:r>
              <a:rPr lang="en-GB" sz="2200" baseline="-25000">
                <a:latin typeface="Times" charset="0"/>
              </a:rPr>
              <a:t>Bpub</a:t>
            </a:r>
            <a:r>
              <a:rPr lang="en-GB" sz="2200">
                <a:latin typeface="Times" charset="0"/>
              </a:rPr>
              <a:t>,</a:t>
            </a:r>
            <a:r>
              <a:rPr lang="en-GB" sz="2200" baseline="-25000">
                <a:latin typeface="Times" charset="0"/>
              </a:rPr>
              <a:t> </a:t>
            </a:r>
            <a:r>
              <a:rPr lang="en-GB" sz="2200">
                <a:latin typeface="Times" charset="0"/>
              </a:rPr>
              <a:t>K</a:t>
            </a:r>
            <a:r>
              <a:rPr lang="en-GB" sz="2200" baseline="-25000">
                <a:latin typeface="Times" charset="0"/>
              </a:rPr>
              <a:t>Bpriv</a:t>
            </a:r>
            <a:r>
              <a:rPr lang="en-GB" sz="2200">
                <a:latin typeface="Times" charset="0"/>
              </a:rPr>
              <a:t>&gt;</a:t>
            </a:r>
          </a:p>
          <a:p>
            <a:pPr marL="457200" indent="-457200" eaLnBrk="0" hangingPunct="0">
              <a:spcBef>
                <a:spcPct val="30000"/>
              </a:spcBef>
              <a:buFont typeface="Times" charset="0"/>
              <a:buAutoNum type="arabicPeriod"/>
            </a:pPr>
            <a:r>
              <a:rPr lang="en-GB" sz="2200">
                <a:latin typeface="Times" charset="0"/>
              </a:rPr>
              <a:t>Alice obtains a certificate that was signed by a trusted authority stating Bob's public key K</a:t>
            </a:r>
            <a:r>
              <a:rPr lang="en-GB" sz="2200" baseline="-25000">
                <a:latin typeface="Times" charset="0"/>
              </a:rPr>
              <a:t>Bpub</a:t>
            </a:r>
            <a:endParaRPr lang="en-GB" sz="2200">
              <a:latin typeface="Times" charset="0"/>
            </a:endParaRPr>
          </a:p>
          <a:p>
            <a:pPr marL="457200" indent="-457200" eaLnBrk="0" hangingPunct="0">
              <a:spcBef>
                <a:spcPct val="30000"/>
              </a:spcBef>
              <a:buFont typeface="Times" charset="0"/>
              <a:buAutoNum type="arabicPeriod"/>
            </a:pPr>
            <a:r>
              <a:rPr lang="en-GB" sz="2200">
                <a:latin typeface="Times" charset="0"/>
              </a:rPr>
              <a:t>Alice creates a new shared key K</a:t>
            </a:r>
            <a:r>
              <a:rPr lang="en-GB" sz="2200" baseline="-25000">
                <a:latin typeface="Times" charset="0"/>
              </a:rPr>
              <a:t>AB</a:t>
            </a:r>
            <a:r>
              <a:rPr lang="en-GB" sz="2200">
                <a:latin typeface="Times" charset="0"/>
              </a:rPr>
              <a:t> , encrypts it using K</a:t>
            </a:r>
            <a:r>
              <a:rPr lang="en-GB" sz="2200" baseline="-25000">
                <a:latin typeface="Times" charset="0"/>
              </a:rPr>
              <a:t>Bpub</a:t>
            </a:r>
            <a:r>
              <a:rPr lang="en-GB" sz="2200">
                <a:latin typeface="Times" charset="0"/>
              </a:rPr>
              <a:t> using a public-key algorithm and sends the result to Bob.</a:t>
            </a:r>
            <a:endParaRPr lang="en-GB" sz="2200" baseline="-25000">
              <a:latin typeface="Times" charset="0"/>
            </a:endParaRPr>
          </a:p>
          <a:p>
            <a:pPr marL="457200" indent="-457200" eaLnBrk="0" hangingPunct="0">
              <a:spcBef>
                <a:spcPct val="30000"/>
              </a:spcBef>
            </a:pPr>
            <a:r>
              <a:rPr lang="en-GB" sz="2200">
                <a:latin typeface="Times" charset="0"/>
              </a:rPr>
              <a:t>3.	Bob uses the corresponding private key K</a:t>
            </a:r>
            <a:r>
              <a:rPr lang="en-GB" sz="2200" baseline="-25000">
                <a:latin typeface="Times" charset="0"/>
              </a:rPr>
              <a:t>Bpriv</a:t>
            </a:r>
            <a:r>
              <a:rPr lang="en-GB" sz="2200">
                <a:latin typeface="Times" charset="0"/>
              </a:rPr>
              <a:t> to decrypt it.</a:t>
            </a:r>
          </a:p>
          <a:p>
            <a:pPr marL="457200" indent="-457200" eaLnBrk="0" hangingPunct="0">
              <a:spcBef>
                <a:spcPct val="30000"/>
              </a:spcBef>
            </a:pPr>
            <a:r>
              <a:rPr lang="en-GB" sz="1800">
                <a:latin typeface="Times" charset="0"/>
              </a:rPr>
              <a:t>(If they want to be sure that the message hasn't been tampered with, Alice can add an agreed value to it and Bob can check it.)</a:t>
            </a:r>
          </a:p>
        </p:txBody>
      </p:sp>
      <p:sp>
        <p:nvSpPr>
          <p:cNvPr id="95235" name="Rectangle 3"/>
          <p:cNvSpPr>
            <a:spLocks noGrp="1" noChangeArrowheads="1"/>
          </p:cNvSpPr>
          <p:nvPr>
            <p:ph type="title" idx="4294967295"/>
          </p:nvPr>
        </p:nvSpPr>
        <p:spPr/>
        <p:txBody>
          <a:bodyPr/>
          <a:lstStyle/>
          <a:p>
            <a:r>
              <a:rPr lang="en-GB" sz="2800"/>
              <a:t>Scenario 3: </a:t>
            </a:r>
            <a:br>
              <a:rPr lang="en-GB" sz="2800"/>
            </a:br>
            <a:r>
              <a:rPr lang="en-GB" sz="2800"/>
              <a:t>Authenticated communication with public keys</a:t>
            </a:r>
          </a:p>
        </p:txBody>
      </p:sp>
      <p:sp>
        <p:nvSpPr>
          <p:cNvPr id="363525" name="Rectangle 5"/>
          <p:cNvSpPr>
            <a:spLocks noChangeArrowheads="1"/>
          </p:cNvSpPr>
          <p:nvPr/>
        </p:nvSpPr>
        <p:spPr bwMode="auto">
          <a:xfrm>
            <a:off x="10383838" y="6494463"/>
            <a:ext cx="279400" cy="457200"/>
          </a:xfrm>
          <a:prstGeom prst="rect">
            <a:avLst/>
          </a:prstGeom>
          <a:noFill/>
          <a:ln w="9525">
            <a:noFill/>
            <a:miter lim="800000"/>
            <a:headEnd/>
            <a:tailEnd/>
          </a:ln>
        </p:spPr>
        <p:txBody>
          <a:bodyPr>
            <a:spAutoFit/>
          </a:bodyPr>
          <a:lstStyle/>
          <a:p>
            <a:pPr eaLnBrk="0" hangingPunct="0"/>
            <a:r>
              <a:rPr lang="en-GB" sz="2400">
                <a:latin typeface="Times"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63525"/>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5"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2346325" y="1450976"/>
            <a:ext cx="7740650" cy="366713"/>
          </a:xfrm>
          <a:prstGeom prst="rect">
            <a:avLst/>
          </a:prstGeom>
          <a:solidFill>
            <a:srgbClr val="FFEEC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0" hangingPunct="0">
              <a:spcBef>
                <a:spcPct val="30000"/>
              </a:spcBef>
            </a:pPr>
            <a:endParaRPr lang="en-GB" sz="1800">
              <a:latin typeface="Times" pitchFamily="18" charset="0"/>
            </a:endParaRPr>
          </a:p>
        </p:txBody>
      </p:sp>
      <p:sp>
        <p:nvSpPr>
          <p:cNvPr id="93187" name="Rectangle 3"/>
          <p:cNvSpPr>
            <a:spLocks noGrp="1" noChangeArrowheads="1"/>
          </p:cNvSpPr>
          <p:nvPr>
            <p:ph type="title" idx="4294967295"/>
          </p:nvPr>
        </p:nvSpPr>
        <p:spPr/>
        <p:txBody>
          <a:bodyPr/>
          <a:lstStyle/>
          <a:p>
            <a:r>
              <a:rPr lang="en-GB" sz="2800"/>
              <a:t>Scenario 3: </a:t>
            </a:r>
            <a:br>
              <a:rPr lang="en-GB" sz="2800"/>
            </a:br>
            <a:r>
              <a:rPr lang="en-GB" sz="2800"/>
              <a:t>Authenticated communication with public keys</a:t>
            </a:r>
          </a:p>
        </p:txBody>
      </p:sp>
      <p:sp>
        <p:nvSpPr>
          <p:cNvPr id="363524" name="Rectangle 4"/>
          <p:cNvSpPr>
            <a:spLocks noGrp="1" noChangeArrowheads="1"/>
          </p:cNvSpPr>
          <p:nvPr>
            <p:ph type="body" idx="4294967295"/>
          </p:nvPr>
        </p:nvSpPr>
        <p:spPr>
          <a:xfrm>
            <a:off x="1981200" y="4622801"/>
            <a:ext cx="8178800" cy="1730375"/>
          </a:xfrm>
        </p:spPr>
        <p:txBody>
          <a:bodyPr/>
          <a:lstStyle/>
          <a:p>
            <a:r>
              <a:rPr lang="en-GB" sz="2400"/>
              <a:t>Mallory might intercept Alice’s initial request to a key distribution service for Bob’s public-key certificate and send a response containing his own public key. He can then intercept all the subsequent messages.</a:t>
            </a:r>
          </a:p>
        </p:txBody>
      </p:sp>
      <p:sp>
        <p:nvSpPr>
          <p:cNvPr id="363525" name="Rectangle 5"/>
          <p:cNvSpPr>
            <a:spLocks noChangeArrowheads="1"/>
          </p:cNvSpPr>
          <p:nvPr/>
        </p:nvSpPr>
        <p:spPr bwMode="auto">
          <a:xfrm>
            <a:off x="10383838" y="6494463"/>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400">
                <a:latin typeface="Times" pitchFamily="18" charset="0"/>
              </a:rPr>
              <a:t>*</a:t>
            </a:r>
          </a:p>
        </p:txBody>
      </p:sp>
    </p:spTree>
    <p:extLst>
      <p:ext uri="{BB962C8B-B14F-4D97-AF65-F5344CB8AC3E}">
        <p14:creationId xmlns:p14="http://schemas.microsoft.com/office/powerpoint/2010/main" val="37394634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3524">
                                            <p:txEl>
                                              <p:pRg st="0" end="0"/>
                                            </p:txEl>
                                          </p:spTgt>
                                        </p:tgtEl>
                                        <p:attrNameLst>
                                          <p:attrName>style.visibility</p:attrName>
                                        </p:attrNameLst>
                                      </p:cBhvr>
                                      <p:to>
                                        <p:strVal val="visible"/>
                                      </p:to>
                                    </p:set>
                                    <p:anim calcmode="lin" valueType="num">
                                      <p:cBhvr additive="base">
                                        <p:cTn id="7" dur="500" fill="hold"/>
                                        <p:tgtEl>
                                          <p:spTgt spid="3635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3524">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363525"/>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3"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4" grpId="0" build="p" autoUpdateAnimBg="0"/>
      <p:bldP spid="363525"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fontScale="92500" lnSpcReduction="10000"/>
          </a:bodyPr>
          <a:lstStyle/>
          <a:p>
            <a:r>
              <a:rPr lang="en-US" sz="3200" dirty="0"/>
              <a:t>S is "secret key," P is "public key," M is "message," C is cyphertext (encrypted version of the message).</a:t>
            </a:r>
          </a:p>
          <a:p>
            <a:endParaRPr lang="en-US" sz="3200" dirty="0"/>
          </a:p>
          <a:p>
            <a:r>
              <a:rPr lang="en-US" sz="3200" dirty="0"/>
              <a:t>C = P(M)     the ciphertext can be had by applying the public key to the message</a:t>
            </a:r>
          </a:p>
          <a:p>
            <a:endParaRPr lang="en-US" sz="3200" dirty="0"/>
          </a:p>
          <a:p>
            <a:r>
              <a:rPr lang="en-US" sz="3200" dirty="0"/>
              <a:t>M = S(C) = S(P(M))  the message can be had by applying the secret key to the ciphertext</a:t>
            </a:r>
          </a:p>
          <a:p>
            <a:endParaRPr lang="en-US" sz="3200" dirty="0"/>
          </a:p>
          <a:p>
            <a:r>
              <a:rPr lang="en-US" sz="3200" dirty="0"/>
              <a:t>Note: use the </a:t>
            </a:r>
            <a:r>
              <a:rPr lang="en-US" sz="3200" i="1" dirty="0"/>
              <a:t>public</a:t>
            </a:r>
            <a:r>
              <a:rPr lang="en-US" sz="3200" dirty="0"/>
              <a:t> key of the </a:t>
            </a:r>
            <a:r>
              <a:rPr lang="en-US" sz="3200" i="1" dirty="0"/>
              <a:t>recipient </a:t>
            </a:r>
            <a:r>
              <a:rPr lang="en-US" sz="3200" dirty="0"/>
              <a:t>to encrypt a message.</a:t>
            </a:r>
          </a:p>
          <a:p>
            <a:endParaRPr lang="en-US" sz="3200" dirty="0"/>
          </a:p>
          <a:p>
            <a:pPr>
              <a:defRPr/>
            </a:pPr>
            <a:endParaRPr lang="en-US" sz="3200" dirty="0"/>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r>
              <a:rPr lang="en-US" dirty="0"/>
              <a:t>Public key (RSA) encryption example</a:t>
            </a:r>
            <a:endParaRPr lang="en-US" dirty="0">
              <a:latin typeface="+mn-lt"/>
            </a:endParaRPr>
          </a:p>
        </p:txBody>
      </p:sp>
    </p:spTree>
    <p:extLst>
      <p:ext uri="{BB962C8B-B14F-4D97-AF65-F5344CB8AC3E}">
        <p14:creationId xmlns:p14="http://schemas.microsoft.com/office/powerpoint/2010/main" val="3906431153"/>
      </p:ext>
    </p:extLst>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2346325" y="1450976"/>
            <a:ext cx="7740650" cy="3813175"/>
          </a:xfrm>
          <a:prstGeom prst="rect">
            <a:avLst/>
          </a:prstGeom>
          <a:solidFill>
            <a:srgbClr val="FFEEC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0" hangingPunct="0">
              <a:spcBef>
                <a:spcPct val="30000"/>
              </a:spcBef>
            </a:pPr>
            <a:r>
              <a:rPr lang="en-GB" sz="2000">
                <a:latin typeface="Times" pitchFamily="18" charset="0"/>
              </a:rPr>
              <a:t>Alice wants to publish a document M in such a way that anyone can verify that it is from her.</a:t>
            </a:r>
          </a:p>
          <a:p>
            <a:pPr marL="457200" indent="-457200" eaLnBrk="0" hangingPunct="0">
              <a:spcBef>
                <a:spcPct val="30000"/>
              </a:spcBef>
              <a:buFont typeface="Times" pitchFamily="18" charset="0"/>
              <a:buAutoNum type="arabicPeriod"/>
            </a:pPr>
            <a:r>
              <a:rPr lang="en-GB" sz="2000">
                <a:latin typeface="Times" pitchFamily="18" charset="0"/>
              </a:rPr>
              <a:t>Alice computes a fixed-length digest of the document Digest(M).</a:t>
            </a:r>
          </a:p>
          <a:p>
            <a:pPr marL="457200" indent="-457200" eaLnBrk="0" hangingPunct="0">
              <a:spcBef>
                <a:spcPct val="30000"/>
              </a:spcBef>
              <a:buFont typeface="Times" pitchFamily="18" charset="0"/>
              <a:buAutoNum type="arabicPeriod"/>
            </a:pPr>
            <a:r>
              <a:rPr lang="en-GB" sz="2000">
                <a:latin typeface="Times" pitchFamily="18" charset="0"/>
              </a:rPr>
              <a:t>Alice encrypts the digest in her private key, appends it to M and makes the resulting signed document (M, {Digest(M)}</a:t>
            </a:r>
            <a:r>
              <a:rPr lang="en-GB" sz="2000" baseline="-12000">
                <a:latin typeface="Times" pitchFamily="18" charset="0"/>
              </a:rPr>
              <a:t>K</a:t>
            </a:r>
            <a:r>
              <a:rPr lang="en-GB" sz="2000" baseline="-25000">
                <a:latin typeface="Times" pitchFamily="18" charset="0"/>
              </a:rPr>
              <a:t>Apriv</a:t>
            </a:r>
            <a:r>
              <a:rPr lang="en-GB" sz="2000">
                <a:latin typeface="Times" pitchFamily="18" charset="0"/>
              </a:rPr>
              <a:t>) available to the intended users.</a:t>
            </a:r>
            <a:endParaRPr lang="en-GB" sz="2000" baseline="-25000">
              <a:latin typeface="Times" pitchFamily="18" charset="0"/>
            </a:endParaRPr>
          </a:p>
          <a:p>
            <a:pPr marL="457200" indent="-457200" eaLnBrk="0" hangingPunct="0">
              <a:spcBef>
                <a:spcPct val="30000"/>
              </a:spcBef>
              <a:buFont typeface="Times" pitchFamily="18" charset="0"/>
              <a:buAutoNum type="arabicPeriod" startAt="3"/>
            </a:pPr>
            <a:r>
              <a:rPr lang="en-GB" sz="2000">
                <a:latin typeface="Times" pitchFamily="18" charset="0"/>
              </a:rPr>
              <a:t>Bob obtains the signed document, extracts M and computes Digest(M).</a:t>
            </a:r>
          </a:p>
          <a:p>
            <a:pPr marL="457200" indent="-457200" eaLnBrk="0" hangingPunct="0">
              <a:spcBef>
                <a:spcPct val="30000"/>
              </a:spcBef>
              <a:buFont typeface="Times" pitchFamily="18" charset="0"/>
              <a:buAutoNum type="arabicPeriod" startAt="3"/>
            </a:pPr>
            <a:r>
              <a:rPr lang="en-GB" sz="2000">
                <a:latin typeface="Times" pitchFamily="18" charset="0"/>
              </a:rPr>
              <a:t>Bob uses Alice's public key  to decrypt {Digest(M)}</a:t>
            </a:r>
            <a:r>
              <a:rPr lang="en-GB" sz="2000" baseline="-12000">
                <a:latin typeface="Times" pitchFamily="18" charset="0"/>
              </a:rPr>
              <a:t>K</a:t>
            </a:r>
            <a:r>
              <a:rPr lang="en-GB" sz="2000" baseline="-25000">
                <a:latin typeface="Times" pitchFamily="18" charset="0"/>
              </a:rPr>
              <a:t>Apriv</a:t>
            </a:r>
            <a:r>
              <a:rPr lang="en-GB" sz="2000">
                <a:latin typeface="Times" pitchFamily="18" charset="0"/>
              </a:rPr>
              <a:t> and compares it with his computed digest.  If they match, Alice's signature is verified.</a:t>
            </a:r>
          </a:p>
        </p:txBody>
      </p:sp>
      <p:sp>
        <p:nvSpPr>
          <p:cNvPr id="23555" name="Rectangle 3"/>
          <p:cNvSpPr>
            <a:spLocks noGrp="1" noChangeArrowheads="1"/>
          </p:cNvSpPr>
          <p:nvPr>
            <p:ph type="title"/>
          </p:nvPr>
        </p:nvSpPr>
        <p:spPr/>
        <p:txBody>
          <a:bodyPr/>
          <a:lstStyle/>
          <a:p>
            <a:r>
              <a:rPr lang="en-GB" sz="2800"/>
              <a:t>Scenario 4: </a:t>
            </a:r>
            <a:br>
              <a:rPr lang="en-GB" sz="2800"/>
            </a:br>
            <a:r>
              <a:rPr lang="en-GB" sz="2800"/>
              <a:t>Digital signatures with a secure digest function</a:t>
            </a:r>
          </a:p>
        </p:txBody>
      </p:sp>
      <p:sp>
        <p:nvSpPr>
          <p:cNvPr id="371716" name="Rectangle 4"/>
          <p:cNvSpPr>
            <a:spLocks noGrp="1" noChangeArrowheads="1"/>
          </p:cNvSpPr>
          <p:nvPr>
            <p:ph type="body" idx="1"/>
          </p:nvPr>
        </p:nvSpPr>
        <p:spPr>
          <a:xfrm>
            <a:off x="1981200" y="5724525"/>
            <a:ext cx="8229600" cy="401638"/>
          </a:xfrm>
        </p:spPr>
        <p:txBody>
          <a:bodyPr/>
          <a:lstStyle/>
          <a:p>
            <a:pPr>
              <a:lnSpc>
                <a:spcPct val="90000"/>
              </a:lnSpc>
              <a:buFontTx/>
              <a:buNone/>
            </a:pPr>
            <a:r>
              <a:rPr lang="en-GB" sz="2800"/>
              <a:t> </a:t>
            </a:r>
            <a:r>
              <a:rPr lang="en-GB" sz="2000"/>
              <a:t>The digest function must be secure against the </a:t>
            </a:r>
            <a:r>
              <a:rPr lang="en-GB" sz="2000" i="1"/>
              <a:t>birthday  attack</a:t>
            </a:r>
            <a:endParaRPr lang="en-GB" sz="2000"/>
          </a:p>
        </p:txBody>
      </p:sp>
      <p:sp>
        <p:nvSpPr>
          <p:cNvPr id="371717" name="Rectangle 5"/>
          <p:cNvSpPr>
            <a:spLocks noChangeArrowheads="1"/>
          </p:cNvSpPr>
          <p:nvPr/>
        </p:nvSpPr>
        <p:spPr bwMode="auto">
          <a:xfrm>
            <a:off x="10383838" y="6494463"/>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400">
                <a:latin typeface="Times" pitchFamily="18" charset="0"/>
              </a:rPr>
              <a:t>*</a:t>
            </a:r>
          </a:p>
        </p:txBody>
      </p:sp>
    </p:spTree>
    <p:extLst>
      <p:ext uri="{BB962C8B-B14F-4D97-AF65-F5344CB8AC3E}">
        <p14:creationId xmlns:p14="http://schemas.microsoft.com/office/powerpoint/2010/main" val="10023924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1716">
                                            <p:txEl>
                                              <p:pRg st="0" end="0"/>
                                            </p:txEl>
                                          </p:spTgt>
                                        </p:tgtEl>
                                        <p:attrNameLst>
                                          <p:attrName>style.visibility</p:attrName>
                                        </p:attrNameLst>
                                      </p:cBhvr>
                                      <p:to>
                                        <p:strVal val="visible"/>
                                      </p:to>
                                    </p:set>
                                    <p:anim calcmode="lin" valueType="num">
                                      <p:cBhvr additive="base">
                                        <p:cTn id="7" dur="500" fill="hold"/>
                                        <p:tgtEl>
                                          <p:spTgt spid="3717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1716">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371717"/>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3"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6" grpId="0" build="p" autoUpdateAnimBg="0"/>
      <p:bldP spid="371717"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eaLnBrk="1" hangingPunct="1"/>
            <a:r>
              <a:rPr lang="en-US" sz="1400" dirty="0"/>
              <a:t>Copyright 2020 Clark Elliott</a:t>
            </a:r>
          </a:p>
        </p:txBody>
      </p:sp>
      <p:sp>
        <p:nvSpPr>
          <p:cNvPr id="25603" name="Rectangle 2"/>
          <p:cNvSpPr>
            <a:spLocks noGrp="1" noChangeArrowheads="1"/>
          </p:cNvSpPr>
          <p:nvPr>
            <p:ph type="title" idx="4294967295"/>
          </p:nvPr>
        </p:nvSpPr>
        <p:spPr/>
        <p:txBody>
          <a:bodyPr/>
          <a:lstStyle/>
          <a:p>
            <a:pPr eaLnBrk="1" hangingPunct="1"/>
            <a:r>
              <a:rPr lang="en-US" sz="3600" dirty="0">
                <a:solidFill>
                  <a:srgbClr val="FF0066"/>
                </a:solidFill>
              </a:rPr>
              <a:t>Not Used</a:t>
            </a:r>
          </a:p>
        </p:txBody>
      </p:sp>
      <p:sp>
        <p:nvSpPr>
          <p:cNvPr id="25604" name="Rectangle 3"/>
          <p:cNvSpPr>
            <a:spLocks noGrp="1" noChangeArrowheads="1"/>
          </p:cNvSpPr>
          <p:nvPr>
            <p:ph type="body" idx="4294967295"/>
          </p:nvPr>
        </p:nvSpPr>
        <p:spPr/>
        <p:txBody>
          <a:bodyPr/>
          <a:lstStyle/>
          <a:p>
            <a:r>
              <a:rPr lang="en-GB" b="1" dirty="0"/>
              <a:t>Birthday paradox</a:t>
            </a:r>
          </a:p>
          <a:p>
            <a:r>
              <a:rPr lang="en-GB" i="1" dirty="0"/>
              <a:t>Statistical result</a:t>
            </a:r>
            <a:r>
              <a:rPr lang="en-GB" dirty="0"/>
              <a:t>: if there are 23 people in a room, the chances are even that 2 of them will have the same birthday. </a:t>
            </a:r>
          </a:p>
          <a:p>
            <a:r>
              <a:rPr lang="en-GB" sz="2800" dirty="0"/>
              <a:t>If our hash values are 64 bits long, we require only 2</a:t>
            </a:r>
            <a:r>
              <a:rPr lang="en-GB" sz="2800" baseline="30000" dirty="0"/>
              <a:t>32</a:t>
            </a:r>
            <a:r>
              <a:rPr lang="en-GB" sz="2800" dirty="0"/>
              <a:t> versions of M and M’ on average. </a:t>
            </a:r>
          </a:p>
          <a:p>
            <a:r>
              <a:rPr lang="en-GB" sz="2800" dirty="0"/>
              <a:t>This is too small for comfort. We need to make our hash values at least 128 bits long to guard against this attack.</a:t>
            </a:r>
            <a:endParaRPr lang="en-US" dirty="0"/>
          </a:p>
        </p:txBody>
      </p:sp>
    </p:spTree>
    <p:extLst>
      <p:ext uri="{BB962C8B-B14F-4D97-AF65-F5344CB8AC3E}">
        <p14:creationId xmlns:p14="http://schemas.microsoft.com/office/powerpoint/2010/main" val="191573791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2120900" y="1363663"/>
            <a:ext cx="7926388" cy="3785652"/>
          </a:xfrm>
          <a:prstGeom prst="rect">
            <a:avLst/>
          </a:prstGeom>
          <a:solidFill>
            <a:srgbClr val="FFEEC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0" hangingPunct="0"/>
            <a:r>
              <a:rPr lang="en-GB" sz="2000">
                <a:latin typeface="Times" pitchFamily="18" charset="0"/>
              </a:rPr>
              <a:t>1.	Alice prepares two versions M and M' of a contract for Bob. M is favourable to Bob and M' is not.</a:t>
            </a:r>
          </a:p>
          <a:p>
            <a:pPr marL="457200" indent="-457200" eaLnBrk="0" hangingPunct="0">
              <a:buFont typeface="Times" pitchFamily="18" charset="0"/>
              <a:buAutoNum type="arabicPeriod" startAt="2"/>
            </a:pPr>
            <a:r>
              <a:rPr lang="en-GB" sz="2000">
                <a:latin typeface="Times" pitchFamily="18" charset="0"/>
              </a:rPr>
              <a:t>Alice makes several subtly different versions of both M and M' that are visually indistinguishable from each other by methods such as adding spaces at the ends of lines. She compares the hashes of all the versions of M with all the versions of M'. (She is likely to find a match because of the Birthday Paradox).</a:t>
            </a:r>
          </a:p>
          <a:p>
            <a:pPr marL="457200" indent="-457200" eaLnBrk="0" hangingPunct="0">
              <a:buFont typeface="Times" pitchFamily="18" charset="0"/>
              <a:buAutoNum type="arabicPeriod" startAt="2"/>
            </a:pPr>
            <a:r>
              <a:rPr lang="en-GB" sz="2000">
                <a:latin typeface="Times" pitchFamily="18" charset="0"/>
              </a:rPr>
              <a:t>When she has a pair of documents M and M' that hash to the same value, she gives the favourable document M to Bob for him to sign with a digital signature using his private key. When he returns it, she substitutes the matching unfavourable version M', retaining the signature from M.</a:t>
            </a:r>
          </a:p>
        </p:txBody>
      </p:sp>
      <p:sp>
        <p:nvSpPr>
          <p:cNvPr id="26627" name="Rectangle 3"/>
          <p:cNvSpPr>
            <a:spLocks noGrp="1" noChangeArrowheads="1"/>
          </p:cNvSpPr>
          <p:nvPr>
            <p:ph type="title"/>
          </p:nvPr>
        </p:nvSpPr>
        <p:spPr/>
        <p:txBody>
          <a:bodyPr/>
          <a:lstStyle/>
          <a:p>
            <a:r>
              <a:rPr lang="en-GB"/>
              <a:t>Birthday attack</a:t>
            </a:r>
          </a:p>
        </p:txBody>
      </p:sp>
      <p:sp>
        <p:nvSpPr>
          <p:cNvPr id="277510" name="Rectangle 6"/>
          <p:cNvSpPr>
            <a:spLocks noChangeArrowheads="1"/>
          </p:cNvSpPr>
          <p:nvPr/>
        </p:nvSpPr>
        <p:spPr bwMode="auto">
          <a:xfrm>
            <a:off x="10383838" y="6494463"/>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400">
                <a:latin typeface="Times" pitchFamily="18" charset="0"/>
              </a:rPr>
              <a:t>*</a:t>
            </a:r>
          </a:p>
        </p:txBody>
      </p:sp>
    </p:spTree>
    <p:extLst>
      <p:ext uri="{BB962C8B-B14F-4D97-AF65-F5344CB8AC3E}">
        <p14:creationId xmlns:p14="http://schemas.microsoft.com/office/powerpoint/2010/main" val="25935503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7510"/>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10"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GB"/>
              <a:t>Certificates</a:t>
            </a:r>
          </a:p>
        </p:txBody>
      </p:sp>
      <p:grpSp>
        <p:nvGrpSpPr>
          <p:cNvPr id="27651" name="Group 3"/>
          <p:cNvGrpSpPr>
            <a:grpSpLocks/>
          </p:cNvGrpSpPr>
          <p:nvPr/>
        </p:nvGrpSpPr>
        <p:grpSpPr bwMode="auto">
          <a:xfrm>
            <a:off x="2124076" y="1897063"/>
            <a:ext cx="7858125" cy="1828800"/>
            <a:chOff x="420" y="1857"/>
            <a:chExt cx="5363" cy="1152"/>
          </a:xfrm>
        </p:grpSpPr>
        <p:sp>
          <p:nvSpPr>
            <p:cNvPr id="27686" name="Rectangle 4"/>
            <p:cNvSpPr>
              <a:spLocks noChangeArrowheads="1"/>
            </p:cNvSpPr>
            <p:nvPr/>
          </p:nvSpPr>
          <p:spPr bwMode="auto">
            <a:xfrm>
              <a:off x="434" y="1941"/>
              <a:ext cx="17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1. </a:t>
              </a:r>
              <a:endParaRPr lang="en-GB" sz="2400">
                <a:latin typeface="Times" pitchFamily="18" charset="0"/>
              </a:endParaRPr>
            </a:p>
          </p:txBody>
        </p:sp>
        <p:sp>
          <p:nvSpPr>
            <p:cNvPr id="27687" name="Rectangle 5"/>
            <p:cNvSpPr>
              <a:spLocks noChangeArrowheads="1"/>
            </p:cNvSpPr>
            <p:nvPr/>
          </p:nvSpPr>
          <p:spPr bwMode="auto">
            <a:xfrm>
              <a:off x="604" y="1941"/>
              <a:ext cx="108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i="1">
                  <a:solidFill>
                    <a:srgbClr val="000000"/>
                  </a:solidFill>
                  <a:latin typeface="Times" pitchFamily="18" charset="0"/>
                </a:rPr>
                <a:t>Certificate type</a:t>
              </a:r>
              <a:endParaRPr lang="en-GB" sz="2400">
                <a:latin typeface="Times" pitchFamily="18" charset="0"/>
              </a:endParaRPr>
            </a:p>
          </p:txBody>
        </p:sp>
        <p:sp>
          <p:nvSpPr>
            <p:cNvPr id="27688" name="Rectangle 6"/>
            <p:cNvSpPr>
              <a:spLocks noChangeArrowheads="1"/>
            </p:cNvSpPr>
            <p:nvPr/>
          </p:nvSpPr>
          <p:spPr bwMode="auto">
            <a:xfrm>
              <a:off x="1547" y="1941"/>
              <a:ext cx="4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a:t>
              </a:r>
              <a:endParaRPr lang="en-GB" sz="2400">
                <a:latin typeface="Times" pitchFamily="18" charset="0"/>
              </a:endParaRPr>
            </a:p>
          </p:txBody>
        </p:sp>
        <p:sp>
          <p:nvSpPr>
            <p:cNvPr id="27689" name="Rectangle 7"/>
            <p:cNvSpPr>
              <a:spLocks noChangeArrowheads="1"/>
            </p:cNvSpPr>
            <p:nvPr/>
          </p:nvSpPr>
          <p:spPr bwMode="auto">
            <a:xfrm>
              <a:off x="2290" y="1941"/>
              <a:ext cx="117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Account number</a:t>
              </a:r>
              <a:endParaRPr lang="en-GB" sz="2400">
                <a:latin typeface="Times" pitchFamily="18" charset="0"/>
              </a:endParaRPr>
            </a:p>
          </p:txBody>
        </p:sp>
        <p:sp>
          <p:nvSpPr>
            <p:cNvPr id="27690" name="Rectangle 8"/>
            <p:cNvSpPr>
              <a:spLocks noChangeArrowheads="1"/>
            </p:cNvSpPr>
            <p:nvPr/>
          </p:nvSpPr>
          <p:spPr bwMode="auto">
            <a:xfrm>
              <a:off x="2267" y="1857"/>
              <a:ext cx="15" cy="24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691" name="Rectangle 9"/>
            <p:cNvSpPr>
              <a:spLocks noChangeArrowheads="1"/>
            </p:cNvSpPr>
            <p:nvPr/>
          </p:nvSpPr>
          <p:spPr bwMode="auto">
            <a:xfrm>
              <a:off x="434" y="2142"/>
              <a:ext cx="17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2. </a:t>
              </a:r>
              <a:endParaRPr lang="en-GB" sz="2400">
                <a:latin typeface="Times" pitchFamily="18" charset="0"/>
              </a:endParaRPr>
            </a:p>
          </p:txBody>
        </p:sp>
        <p:sp>
          <p:nvSpPr>
            <p:cNvPr id="27692" name="Rectangle 10"/>
            <p:cNvSpPr>
              <a:spLocks noChangeArrowheads="1"/>
            </p:cNvSpPr>
            <p:nvPr/>
          </p:nvSpPr>
          <p:spPr bwMode="auto">
            <a:xfrm>
              <a:off x="604" y="2142"/>
              <a:ext cx="40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i="1">
                  <a:solidFill>
                    <a:srgbClr val="000000"/>
                  </a:solidFill>
                  <a:latin typeface="Times" pitchFamily="18" charset="0"/>
                </a:rPr>
                <a:t>Name</a:t>
              </a:r>
              <a:endParaRPr lang="en-GB" sz="2400">
                <a:latin typeface="Times" pitchFamily="18" charset="0"/>
              </a:endParaRPr>
            </a:p>
          </p:txBody>
        </p:sp>
        <p:sp>
          <p:nvSpPr>
            <p:cNvPr id="27693" name="Rectangle 11"/>
            <p:cNvSpPr>
              <a:spLocks noChangeArrowheads="1"/>
            </p:cNvSpPr>
            <p:nvPr/>
          </p:nvSpPr>
          <p:spPr bwMode="auto">
            <a:xfrm>
              <a:off x="960" y="2142"/>
              <a:ext cx="4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a:t>
              </a:r>
              <a:endParaRPr lang="en-GB" sz="2400">
                <a:latin typeface="Times" pitchFamily="18" charset="0"/>
              </a:endParaRPr>
            </a:p>
          </p:txBody>
        </p:sp>
        <p:sp>
          <p:nvSpPr>
            <p:cNvPr id="27694" name="Rectangle 12"/>
            <p:cNvSpPr>
              <a:spLocks noChangeArrowheads="1"/>
            </p:cNvSpPr>
            <p:nvPr/>
          </p:nvSpPr>
          <p:spPr bwMode="auto">
            <a:xfrm>
              <a:off x="2290" y="2142"/>
              <a:ext cx="37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Alice</a:t>
              </a:r>
              <a:endParaRPr lang="en-GB" sz="2400">
                <a:latin typeface="Times" pitchFamily="18" charset="0"/>
              </a:endParaRPr>
            </a:p>
          </p:txBody>
        </p:sp>
        <p:sp>
          <p:nvSpPr>
            <p:cNvPr id="27695" name="Rectangle 13"/>
            <p:cNvSpPr>
              <a:spLocks noChangeArrowheads="1"/>
            </p:cNvSpPr>
            <p:nvPr/>
          </p:nvSpPr>
          <p:spPr bwMode="auto">
            <a:xfrm>
              <a:off x="2267" y="2104"/>
              <a:ext cx="15" cy="2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696" name="Rectangle 14"/>
            <p:cNvSpPr>
              <a:spLocks noChangeArrowheads="1"/>
            </p:cNvSpPr>
            <p:nvPr/>
          </p:nvSpPr>
          <p:spPr bwMode="auto">
            <a:xfrm>
              <a:off x="434" y="2343"/>
              <a:ext cx="17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3. </a:t>
              </a:r>
              <a:endParaRPr lang="en-GB" sz="2400">
                <a:latin typeface="Times" pitchFamily="18" charset="0"/>
              </a:endParaRPr>
            </a:p>
          </p:txBody>
        </p:sp>
        <p:sp>
          <p:nvSpPr>
            <p:cNvPr id="27697" name="Rectangle 15"/>
            <p:cNvSpPr>
              <a:spLocks noChangeArrowheads="1"/>
            </p:cNvSpPr>
            <p:nvPr/>
          </p:nvSpPr>
          <p:spPr bwMode="auto">
            <a:xfrm>
              <a:off x="604" y="2343"/>
              <a:ext cx="57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i="1">
                  <a:solidFill>
                    <a:srgbClr val="000000"/>
                  </a:solidFill>
                  <a:latin typeface="Times" pitchFamily="18" charset="0"/>
                </a:rPr>
                <a:t>Account</a:t>
              </a:r>
              <a:endParaRPr lang="en-GB" sz="2400">
                <a:latin typeface="Times" pitchFamily="18" charset="0"/>
              </a:endParaRPr>
            </a:p>
          </p:txBody>
        </p:sp>
        <p:sp>
          <p:nvSpPr>
            <p:cNvPr id="27698" name="Rectangle 16"/>
            <p:cNvSpPr>
              <a:spLocks noChangeArrowheads="1"/>
            </p:cNvSpPr>
            <p:nvPr/>
          </p:nvSpPr>
          <p:spPr bwMode="auto">
            <a:xfrm>
              <a:off x="1114" y="2343"/>
              <a:ext cx="4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a:t>
              </a:r>
              <a:endParaRPr lang="en-GB" sz="2400">
                <a:latin typeface="Times" pitchFamily="18" charset="0"/>
              </a:endParaRPr>
            </a:p>
          </p:txBody>
        </p:sp>
        <p:sp>
          <p:nvSpPr>
            <p:cNvPr id="27699" name="Rectangle 17"/>
            <p:cNvSpPr>
              <a:spLocks noChangeArrowheads="1"/>
            </p:cNvSpPr>
            <p:nvPr/>
          </p:nvSpPr>
          <p:spPr bwMode="auto">
            <a:xfrm>
              <a:off x="2290" y="2343"/>
              <a:ext cx="61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6262626</a:t>
              </a:r>
              <a:endParaRPr lang="en-GB" sz="2400">
                <a:latin typeface="Times" pitchFamily="18" charset="0"/>
              </a:endParaRPr>
            </a:p>
          </p:txBody>
        </p:sp>
        <p:sp>
          <p:nvSpPr>
            <p:cNvPr id="27700" name="Rectangle 18"/>
            <p:cNvSpPr>
              <a:spLocks noChangeArrowheads="1"/>
            </p:cNvSpPr>
            <p:nvPr/>
          </p:nvSpPr>
          <p:spPr bwMode="auto">
            <a:xfrm>
              <a:off x="2267" y="2305"/>
              <a:ext cx="15" cy="2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01" name="Rectangle 19"/>
            <p:cNvSpPr>
              <a:spLocks noChangeArrowheads="1"/>
            </p:cNvSpPr>
            <p:nvPr/>
          </p:nvSpPr>
          <p:spPr bwMode="auto">
            <a:xfrm>
              <a:off x="434" y="2544"/>
              <a:ext cx="17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4. </a:t>
              </a:r>
              <a:endParaRPr lang="en-GB" sz="2400">
                <a:latin typeface="Times" pitchFamily="18" charset="0"/>
              </a:endParaRPr>
            </a:p>
          </p:txBody>
        </p:sp>
        <p:sp>
          <p:nvSpPr>
            <p:cNvPr id="27702" name="Rectangle 20"/>
            <p:cNvSpPr>
              <a:spLocks noChangeArrowheads="1"/>
            </p:cNvSpPr>
            <p:nvPr/>
          </p:nvSpPr>
          <p:spPr bwMode="auto">
            <a:xfrm>
              <a:off x="604" y="2544"/>
              <a:ext cx="139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i="1">
                  <a:solidFill>
                    <a:srgbClr val="000000"/>
                  </a:solidFill>
                  <a:latin typeface="Times" pitchFamily="18" charset="0"/>
                </a:rPr>
                <a:t>Certifying authority</a:t>
              </a:r>
              <a:endParaRPr lang="en-GB" sz="2400">
                <a:latin typeface="Times" pitchFamily="18" charset="0"/>
              </a:endParaRPr>
            </a:p>
          </p:txBody>
        </p:sp>
        <p:sp>
          <p:nvSpPr>
            <p:cNvPr id="27703" name="Rectangle 21"/>
            <p:cNvSpPr>
              <a:spLocks noChangeArrowheads="1"/>
            </p:cNvSpPr>
            <p:nvPr/>
          </p:nvSpPr>
          <p:spPr bwMode="auto">
            <a:xfrm>
              <a:off x="1841" y="2544"/>
              <a:ext cx="4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a:t>
              </a:r>
              <a:endParaRPr lang="en-GB" sz="2400">
                <a:latin typeface="Times" pitchFamily="18" charset="0"/>
              </a:endParaRPr>
            </a:p>
          </p:txBody>
        </p:sp>
        <p:sp>
          <p:nvSpPr>
            <p:cNvPr id="27704" name="Rectangle 22"/>
            <p:cNvSpPr>
              <a:spLocks noChangeArrowheads="1"/>
            </p:cNvSpPr>
            <p:nvPr/>
          </p:nvSpPr>
          <p:spPr bwMode="auto">
            <a:xfrm>
              <a:off x="2290" y="2544"/>
              <a:ext cx="82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Bob’s Bank</a:t>
              </a:r>
              <a:endParaRPr lang="en-GB" sz="2400">
                <a:latin typeface="Times" pitchFamily="18" charset="0"/>
              </a:endParaRPr>
            </a:p>
          </p:txBody>
        </p:sp>
        <p:sp>
          <p:nvSpPr>
            <p:cNvPr id="27705" name="Rectangle 23"/>
            <p:cNvSpPr>
              <a:spLocks noChangeArrowheads="1"/>
            </p:cNvSpPr>
            <p:nvPr/>
          </p:nvSpPr>
          <p:spPr bwMode="auto">
            <a:xfrm>
              <a:off x="2267" y="2506"/>
              <a:ext cx="15" cy="2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06" name="Rectangle 24"/>
            <p:cNvSpPr>
              <a:spLocks noChangeArrowheads="1"/>
            </p:cNvSpPr>
            <p:nvPr/>
          </p:nvSpPr>
          <p:spPr bwMode="auto">
            <a:xfrm>
              <a:off x="434" y="2745"/>
              <a:ext cx="17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5. </a:t>
              </a:r>
              <a:endParaRPr lang="en-GB" sz="2400">
                <a:latin typeface="Times" pitchFamily="18" charset="0"/>
              </a:endParaRPr>
            </a:p>
          </p:txBody>
        </p:sp>
        <p:sp>
          <p:nvSpPr>
            <p:cNvPr id="27707" name="Rectangle 25"/>
            <p:cNvSpPr>
              <a:spLocks noChangeArrowheads="1"/>
            </p:cNvSpPr>
            <p:nvPr/>
          </p:nvSpPr>
          <p:spPr bwMode="auto">
            <a:xfrm>
              <a:off x="604" y="2745"/>
              <a:ext cx="67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i="1">
                  <a:solidFill>
                    <a:srgbClr val="000000"/>
                  </a:solidFill>
                  <a:latin typeface="Times" pitchFamily="18" charset="0"/>
                </a:rPr>
                <a:t>Signature</a:t>
              </a:r>
              <a:endParaRPr lang="en-GB" sz="2400">
                <a:latin typeface="Times" pitchFamily="18" charset="0"/>
              </a:endParaRPr>
            </a:p>
          </p:txBody>
        </p:sp>
        <p:sp>
          <p:nvSpPr>
            <p:cNvPr id="27708" name="Rectangle 26"/>
            <p:cNvSpPr>
              <a:spLocks noChangeArrowheads="1"/>
            </p:cNvSpPr>
            <p:nvPr/>
          </p:nvSpPr>
          <p:spPr bwMode="auto">
            <a:xfrm>
              <a:off x="1192" y="2745"/>
              <a:ext cx="4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a:t>
              </a:r>
              <a:endParaRPr lang="en-GB" sz="2400">
                <a:latin typeface="Times" pitchFamily="18" charset="0"/>
              </a:endParaRPr>
            </a:p>
          </p:txBody>
        </p:sp>
        <p:grpSp>
          <p:nvGrpSpPr>
            <p:cNvPr id="27709" name="Group 27"/>
            <p:cNvGrpSpPr>
              <a:grpSpLocks/>
            </p:cNvGrpSpPr>
            <p:nvPr/>
          </p:nvGrpSpPr>
          <p:grpSpPr bwMode="auto">
            <a:xfrm>
              <a:off x="2303" y="2745"/>
              <a:ext cx="1980" cy="217"/>
              <a:chOff x="2303" y="2745"/>
              <a:chExt cx="1980" cy="217"/>
            </a:xfrm>
          </p:grpSpPr>
          <p:sp>
            <p:nvSpPr>
              <p:cNvPr id="27712" name="Rectangle 28"/>
              <p:cNvSpPr>
                <a:spLocks noChangeArrowheads="1"/>
              </p:cNvSpPr>
              <p:nvPr/>
            </p:nvSpPr>
            <p:spPr bwMode="auto">
              <a:xfrm>
                <a:off x="2303" y="2745"/>
                <a:ext cx="182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a:t>
                </a:r>
                <a:r>
                  <a:rPr lang="en-GB" sz="2000" i="1">
                    <a:solidFill>
                      <a:srgbClr val="000000"/>
                    </a:solidFill>
                    <a:latin typeface="Times" pitchFamily="18" charset="0"/>
                  </a:rPr>
                  <a:t>Digest</a:t>
                </a:r>
                <a:r>
                  <a:rPr lang="en-GB" sz="2000">
                    <a:solidFill>
                      <a:srgbClr val="000000"/>
                    </a:solidFill>
                    <a:latin typeface="Times" pitchFamily="18" charset="0"/>
                  </a:rPr>
                  <a:t>(</a:t>
                </a:r>
                <a:r>
                  <a:rPr lang="en-GB" sz="2000" i="1">
                    <a:solidFill>
                      <a:srgbClr val="000000"/>
                    </a:solidFill>
                    <a:latin typeface="Times" pitchFamily="18" charset="0"/>
                  </a:rPr>
                  <a:t>field 2 + field 3</a:t>
                </a:r>
                <a:r>
                  <a:rPr lang="en-GB" sz="2000">
                    <a:solidFill>
                      <a:srgbClr val="000000"/>
                    </a:solidFill>
                    <a:latin typeface="Times" pitchFamily="18" charset="0"/>
                  </a:rPr>
                  <a:t>)}</a:t>
                </a:r>
                <a:endParaRPr lang="en-GB" sz="2400">
                  <a:latin typeface="Times" pitchFamily="18" charset="0"/>
                </a:endParaRPr>
              </a:p>
            </p:txBody>
          </p:sp>
          <p:sp>
            <p:nvSpPr>
              <p:cNvPr id="27713" name="Rectangle 29"/>
              <p:cNvSpPr>
                <a:spLocks noChangeArrowheads="1"/>
              </p:cNvSpPr>
              <p:nvPr/>
            </p:nvSpPr>
            <p:spPr bwMode="auto">
              <a:xfrm>
                <a:off x="3982" y="2807"/>
                <a:ext cx="30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i="1">
                    <a:solidFill>
                      <a:srgbClr val="000000"/>
                    </a:solidFill>
                    <a:latin typeface="Times" pitchFamily="18" charset="0"/>
                  </a:rPr>
                  <a:t>K</a:t>
                </a:r>
                <a:r>
                  <a:rPr lang="en-GB" sz="1600" i="1" baseline="-25000">
                    <a:solidFill>
                      <a:srgbClr val="000000"/>
                    </a:solidFill>
                    <a:latin typeface="Times" pitchFamily="18" charset="0"/>
                  </a:rPr>
                  <a:t>Bpriv</a:t>
                </a:r>
                <a:endParaRPr lang="en-GB" sz="1600">
                  <a:latin typeface="Times" pitchFamily="18" charset="0"/>
                </a:endParaRPr>
              </a:p>
            </p:txBody>
          </p:sp>
        </p:grpSp>
        <p:sp>
          <p:nvSpPr>
            <p:cNvPr id="27710" name="Line 30"/>
            <p:cNvSpPr>
              <a:spLocks noChangeShapeType="1"/>
            </p:cNvSpPr>
            <p:nvPr/>
          </p:nvSpPr>
          <p:spPr bwMode="auto">
            <a:xfrm>
              <a:off x="420" y="3009"/>
              <a:ext cx="53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11" name="Line 31"/>
            <p:cNvSpPr>
              <a:spLocks noChangeShapeType="1"/>
            </p:cNvSpPr>
            <p:nvPr/>
          </p:nvSpPr>
          <p:spPr bwMode="auto">
            <a:xfrm>
              <a:off x="420" y="1893"/>
              <a:ext cx="53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7652" name="Rectangle 32"/>
          <p:cNvSpPr>
            <a:spLocks noChangeArrowheads="1"/>
          </p:cNvSpPr>
          <p:nvPr/>
        </p:nvSpPr>
        <p:spPr bwMode="auto">
          <a:xfrm>
            <a:off x="1982789" y="1355725"/>
            <a:ext cx="50260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kumimoji="1" lang="en-GB" baseline="-25000">
                <a:solidFill>
                  <a:schemeClr val="accent1"/>
                </a:solidFill>
              </a:rPr>
              <a:t>Figure 7.4 Alice’s bank account certificate</a:t>
            </a:r>
          </a:p>
        </p:txBody>
      </p:sp>
      <p:grpSp>
        <p:nvGrpSpPr>
          <p:cNvPr id="4" name="Group 33"/>
          <p:cNvGrpSpPr>
            <a:grpSpLocks/>
          </p:cNvGrpSpPr>
          <p:nvPr/>
        </p:nvGrpSpPr>
        <p:grpSpPr bwMode="auto">
          <a:xfrm>
            <a:off x="1946276" y="3878263"/>
            <a:ext cx="8050213" cy="2590800"/>
            <a:chOff x="288" y="2443"/>
            <a:chExt cx="5494" cy="1632"/>
          </a:xfrm>
        </p:grpSpPr>
        <p:sp>
          <p:nvSpPr>
            <p:cNvPr id="27656" name="Rectangle 34"/>
            <p:cNvSpPr>
              <a:spLocks noChangeArrowheads="1"/>
            </p:cNvSpPr>
            <p:nvPr/>
          </p:nvSpPr>
          <p:spPr bwMode="auto">
            <a:xfrm>
              <a:off x="288" y="2443"/>
              <a:ext cx="343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kumimoji="1" lang="en-GB" baseline="-25000">
                  <a:solidFill>
                    <a:schemeClr val="accent1"/>
                  </a:solidFill>
                </a:rPr>
                <a:t>Figure 7.5 Public-key certificate for Bob's Bank</a:t>
              </a:r>
            </a:p>
          </p:txBody>
        </p:sp>
        <p:grpSp>
          <p:nvGrpSpPr>
            <p:cNvPr id="27657" name="Group 35"/>
            <p:cNvGrpSpPr>
              <a:grpSpLocks/>
            </p:cNvGrpSpPr>
            <p:nvPr/>
          </p:nvGrpSpPr>
          <p:grpSpPr bwMode="auto">
            <a:xfrm>
              <a:off x="385" y="2764"/>
              <a:ext cx="5397" cy="1311"/>
              <a:chOff x="363" y="2764"/>
              <a:chExt cx="5397" cy="1311"/>
            </a:xfrm>
          </p:grpSpPr>
          <p:sp>
            <p:nvSpPr>
              <p:cNvPr id="27658" name="Rectangle 36"/>
              <p:cNvSpPr>
                <a:spLocks noChangeArrowheads="1"/>
              </p:cNvSpPr>
              <p:nvPr/>
            </p:nvSpPr>
            <p:spPr bwMode="auto">
              <a:xfrm>
                <a:off x="404" y="2849"/>
                <a:ext cx="17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1. </a:t>
                </a:r>
                <a:endParaRPr lang="en-GB" sz="2400">
                  <a:latin typeface="Times" pitchFamily="18" charset="0"/>
                </a:endParaRPr>
              </a:p>
            </p:txBody>
          </p:sp>
          <p:sp>
            <p:nvSpPr>
              <p:cNvPr id="27659" name="Rectangle 37"/>
              <p:cNvSpPr>
                <a:spLocks noChangeArrowheads="1"/>
              </p:cNvSpPr>
              <p:nvPr/>
            </p:nvSpPr>
            <p:spPr bwMode="auto">
              <a:xfrm>
                <a:off x="574" y="2849"/>
                <a:ext cx="108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i="1">
                    <a:solidFill>
                      <a:srgbClr val="000000"/>
                    </a:solidFill>
                    <a:latin typeface="Times" pitchFamily="18" charset="0"/>
                  </a:rPr>
                  <a:t>Certificate type</a:t>
                </a:r>
                <a:endParaRPr lang="en-GB" sz="2400">
                  <a:latin typeface="Times" pitchFamily="18" charset="0"/>
                </a:endParaRPr>
              </a:p>
            </p:txBody>
          </p:sp>
          <p:sp>
            <p:nvSpPr>
              <p:cNvPr id="27660" name="Rectangle 38"/>
              <p:cNvSpPr>
                <a:spLocks noChangeArrowheads="1"/>
              </p:cNvSpPr>
              <p:nvPr/>
            </p:nvSpPr>
            <p:spPr bwMode="auto">
              <a:xfrm>
                <a:off x="1519" y="2849"/>
                <a:ext cx="4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a:t>
                </a:r>
                <a:endParaRPr lang="en-GB" sz="2400">
                  <a:latin typeface="Times" pitchFamily="18" charset="0"/>
                </a:endParaRPr>
              </a:p>
            </p:txBody>
          </p:sp>
          <p:sp>
            <p:nvSpPr>
              <p:cNvPr id="27661" name="Rectangle 39"/>
              <p:cNvSpPr>
                <a:spLocks noChangeArrowheads="1"/>
              </p:cNvSpPr>
              <p:nvPr/>
            </p:nvSpPr>
            <p:spPr bwMode="auto">
              <a:xfrm>
                <a:off x="2262" y="2849"/>
                <a:ext cx="74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Public key</a:t>
                </a:r>
                <a:endParaRPr lang="en-GB" sz="2400">
                  <a:latin typeface="Times" pitchFamily="18" charset="0"/>
                </a:endParaRPr>
              </a:p>
            </p:txBody>
          </p:sp>
          <p:sp>
            <p:nvSpPr>
              <p:cNvPr id="27662" name="Rectangle 40"/>
              <p:cNvSpPr>
                <a:spLocks noChangeArrowheads="1"/>
              </p:cNvSpPr>
              <p:nvPr/>
            </p:nvSpPr>
            <p:spPr bwMode="auto">
              <a:xfrm>
                <a:off x="2239" y="2764"/>
                <a:ext cx="16"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663" name="Rectangle 41"/>
              <p:cNvSpPr>
                <a:spLocks noChangeArrowheads="1"/>
              </p:cNvSpPr>
              <p:nvPr/>
            </p:nvSpPr>
            <p:spPr bwMode="auto">
              <a:xfrm>
                <a:off x="404" y="3097"/>
                <a:ext cx="17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2. </a:t>
                </a:r>
                <a:endParaRPr lang="en-GB" sz="2400">
                  <a:latin typeface="Times" pitchFamily="18" charset="0"/>
                </a:endParaRPr>
              </a:p>
            </p:txBody>
          </p:sp>
          <p:sp>
            <p:nvSpPr>
              <p:cNvPr id="27664" name="Rectangle 42"/>
              <p:cNvSpPr>
                <a:spLocks noChangeArrowheads="1"/>
              </p:cNvSpPr>
              <p:nvPr/>
            </p:nvSpPr>
            <p:spPr bwMode="auto">
              <a:xfrm>
                <a:off x="574" y="3097"/>
                <a:ext cx="40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i="1">
                    <a:solidFill>
                      <a:srgbClr val="000000"/>
                    </a:solidFill>
                    <a:latin typeface="Times" pitchFamily="18" charset="0"/>
                  </a:rPr>
                  <a:t>Name</a:t>
                </a:r>
                <a:endParaRPr lang="en-GB" sz="2400">
                  <a:latin typeface="Times" pitchFamily="18" charset="0"/>
                </a:endParaRPr>
              </a:p>
            </p:txBody>
          </p:sp>
          <p:sp>
            <p:nvSpPr>
              <p:cNvPr id="27665" name="Rectangle 43"/>
              <p:cNvSpPr>
                <a:spLocks noChangeArrowheads="1"/>
              </p:cNvSpPr>
              <p:nvPr/>
            </p:nvSpPr>
            <p:spPr bwMode="auto">
              <a:xfrm>
                <a:off x="930" y="3097"/>
                <a:ext cx="4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a:t>
                </a:r>
                <a:endParaRPr lang="en-GB" sz="2400">
                  <a:latin typeface="Times" pitchFamily="18" charset="0"/>
                </a:endParaRPr>
              </a:p>
            </p:txBody>
          </p:sp>
          <p:sp>
            <p:nvSpPr>
              <p:cNvPr id="27666" name="Rectangle 44"/>
              <p:cNvSpPr>
                <a:spLocks noChangeArrowheads="1"/>
              </p:cNvSpPr>
              <p:nvPr/>
            </p:nvSpPr>
            <p:spPr bwMode="auto">
              <a:xfrm>
                <a:off x="2262" y="3097"/>
                <a:ext cx="82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Bob’s Bank</a:t>
                </a:r>
                <a:endParaRPr lang="en-GB" sz="2400">
                  <a:latin typeface="Times" pitchFamily="18" charset="0"/>
                </a:endParaRPr>
              </a:p>
            </p:txBody>
          </p:sp>
          <p:sp>
            <p:nvSpPr>
              <p:cNvPr id="27667" name="Rectangle 45"/>
              <p:cNvSpPr>
                <a:spLocks noChangeArrowheads="1"/>
              </p:cNvSpPr>
              <p:nvPr/>
            </p:nvSpPr>
            <p:spPr bwMode="auto">
              <a:xfrm>
                <a:off x="2239" y="3012"/>
                <a:ext cx="16" cy="24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668" name="Rectangle 46"/>
              <p:cNvSpPr>
                <a:spLocks noChangeArrowheads="1"/>
              </p:cNvSpPr>
              <p:nvPr/>
            </p:nvSpPr>
            <p:spPr bwMode="auto">
              <a:xfrm>
                <a:off x="404" y="3344"/>
                <a:ext cx="17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3. </a:t>
                </a:r>
                <a:endParaRPr lang="en-GB" sz="2400">
                  <a:latin typeface="Times" pitchFamily="18" charset="0"/>
                </a:endParaRPr>
              </a:p>
            </p:txBody>
          </p:sp>
          <p:sp>
            <p:nvSpPr>
              <p:cNvPr id="27669" name="Rectangle 47"/>
              <p:cNvSpPr>
                <a:spLocks noChangeArrowheads="1"/>
              </p:cNvSpPr>
              <p:nvPr/>
            </p:nvSpPr>
            <p:spPr bwMode="auto">
              <a:xfrm>
                <a:off x="574" y="3344"/>
                <a:ext cx="73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i="1">
                    <a:solidFill>
                      <a:srgbClr val="000000"/>
                    </a:solidFill>
                    <a:latin typeface="Times" pitchFamily="18" charset="0"/>
                  </a:rPr>
                  <a:t>Public key</a:t>
                </a:r>
                <a:endParaRPr lang="en-GB" sz="2400">
                  <a:latin typeface="Times" pitchFamily="18" charset="0"/>
                </a:endParaRPr>
              </a:p>
            </p:txBody>
          </p:sp>
          <p:sp>
            <p:nvSpPr>
              <p:cNvPr id="27670" name="Rectangle 48"/>
              <p:cNvSpPr>
                <a:spLocks noChangeArrowheads="1"/>
              </p:cNvSpPr>
              <p:nvPr/>
            </p:nvSpPr>
            <p:spPr bwMode="auto">
              <a:xfrm>
                <a:off x="1240" y="3344"/>
                <a:ext cx="4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a:t>
                </a:r>
                <a:endParaRPr lang="en-GB" sz="2400">
                  <a:latin typeface="Times" pitchFamily="18" charset="0"/>
                </a:endParaRPr>
              </a:p>
            </p:txBody>
          </p:sp>
          <p:sp>
            <p:nvSpPr>
              <p:cNvPr id="27671" name="Rectangle 49"/>
              <p:cNvSpPr>
                <a:spLocks noChangeArrowheads="1"/>
              </p:cNvSpPr>
              <p:nvPr/>
            </p:nvSpPr>
            <p:spPr bwMode="auto">
              <a:xfrm>
                <a:off x="2262" y="3344"/>
                <a:ext cx="36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i="1">
                    <a:solidFill>
                      <a:srgbClr val="000000"/>
                    </a:solidFill>
                    <a:latin typeface="Times" pitchFamily="18" charset="0"/>
                  </a:rPr>
                  <a:t>K</a:t>
                </a:r>
                <a:r>
                  <a:rPr lang="en-GB" sz="2000" i="1" baseline="-25000">
                    <a:solidFill>
                      <a:srgbClr val="000000"/>
                    </a:solidFill>
                    <a:latin typeface="Times" pitchFamily="18" charset="0"/>
                  </a:rPr>
                  <a:t>Bpub</a:t>
                </a:r>
                <a:endParaRPr lang="en-GB" sz="2400">
                  <a:latin typeface="Times" pitchFamily="18" charset="0"/>
                </a:endParaRPr>
              </a:p>
            </p:txBody>
          </p:sp>
          <p:sp>
            <p:nvSpPr>
              <p:cNvPr id="27672" name="Rectangle 50"/>
              <p:cNvSpPr>
                <a:spLocks noChangeArrowheads="1"/>
              </p:cNvSpPr>
              <p:nvPr/>
            </p:nvSpPr>
            <p:spPr bwMode="auto">
              <a:xfrm>
                <a:off x="2239" y="3259"/>
                <a:ext cx="16"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673" name="Rectangle 51"/>
              <p:cNvSpPr>
                <a:spLocks noChangeArrowheads="1"/>
              </p:cNvSpPr>
              <p:nvPr/>
            </p:nvSpPr>
            <p:spPr bwMode="auto">
              <a:xfrm>
                <a:off x="404" y="3592"/>
                <a:ext cx="17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4. </a:t>
                </a:r>
                <a:endParaRPr lang="en-GB" sz="2400">
                  <a:latin typeface="Times" pitchFamily="18" charset="0"/>
                </a:endParaRPr>
              </a:p>
            </p:txBody>
          </p:sp>
          <p:sp>
            <p:nvSpPr>
              <p:cNvPr id="27674" name="Rectangle 52"/>
              <p:cNvSpPr>
                <a:spLocks noChangeArrowheads="1"/>
              </p:cNvSpPr>
              <p:nvPr/>
            </p:nvSpPr>
            <p:spPr bwMode="auto">
              <a:xfrm>
                <a:off x="574" y="3592"/>
                <a:ext cx="139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i="1">
                    <a:solidFill>
                      <a:srgbClr val="000000"/>
                    </a:solidFill>
                    <a:latin typeface="Times" pitchFamily="18" charset="0"/>
                  </a:rPr>
                  <a:t>Certifying authority</a:t>
                </a:r>
                <a:endParaRPr lang="en-GB" sz="2400">
                  <a:latin typeface="Times" pitchFamily="18" charset="0"/>
                </a:endParaRPr>
              </a:p>
            </p:txBody>
          </p:sp>
          <p:sp>
            <p:nvSpPr>
              <p:cNvPr id="27675" name="Rectangle 53"/>
              <p:cNvSpPr>
                <a:spLocks noChangeArrowheads="1"/>
              </p:cNvSpPr>
              <p:nvPr/>
            </p:nvSpPr>
            <p:spPr bwMode="auto">
              <a:xfrm>
                <a:off x="1813" y="3592"/>
                <a:ext cx="4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a:t>
                </a:r>
                <a:endParaRPr lang="en-GB" sz="2400">
                  <a:latin typeface="Times" pitchFamily="18" charset="0"/>
                </a:endParaRPr>
              </a:p>
            </p:txBody>
          </p:sp>
          <p:sp>
            <p:nvSpPr>
              <p:cNvPr id="27676" name="Rectangle 54"/>
              <p:cNvSpPr>
                <a:spLocks noChangeArrowheads="1"/>
              </p:cNvSpPr>
              <p:nvPr/>
            </p:nvSpPr>
            <p:spPr bwMode="auto">
              <a:xfrm>
                <a:off x="2262" y="3592"/>
                <a:ext cx="217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Fred – The Bankers Federation</a:t>
                </a:r>
                <a:endParaRPr lang="en-GB" sz="2400">
                  <a:latin typeface="Times" pitchFamily="18" charset="0"/>
                </a:endParaRPr>
              </a:p>
            </p:txBody>
          </p:sp>
          <p:sp>
            <p:nvSpPr>
              <p:cNvPr id="27677" name="Rectangle 55"/>
              <p:cNvSpPr>
                <a:spLocks noChangeArrowheads="1"/>
              </p:cNvSpPr>
              <p:nvPr/>
            </p:nvSpPr>
            <p:spPr bwMode="auto">
              <a:xfrm>
                <a:off x="2239" y="3507"/>
                <a:ext cx="16"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678" name="Rectangle 56"/>
              <p:cNvSpPr>
                <a:spLocks noChangeArrowheads="1"/>
              </p:cNvSpPr>
              <p:nvPr/>
            </p:nvSpPr>
            <p:spPr bwMode="auto">
              <a:xfrm>
                <a:off x="404" y="3840"/>
                <a:ext cx="17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5. </a:t>
                </a:r>
                <a:endParaRPr lang="en-GB" sz="2400">
                  <a:latin typeface="Times" pitchFamily="18" charset="0"/>
                </a:endParaRPr>
              </a:p>
            </p:txBody>
          </p:sp>
          <p:sp>
            <p:nvSpPr>
              <p:cNvPr id="27679" name="Rectangle 57"/>
              <p:cNvSpPr>
                <a:spLocks noChangeArrowheads="1"/>
              </p:cNvSpPr>
              <p:nvPr/>
            </p:nvSpPr>
            <p:spPr bwMode="auto">
              <a:xfrm>
                <a:off x="574" y="3840"/>
                <a:ext cx="67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i="1">
                    <a:solidFill>
                      <a:srgbClr val="000000"/>
                    </a:solidFill>
                    <a:latin typeface="Times" pitchFamily="18" charset="0"/>
                  </a:rPr>
                  <a:t>Signature</a:t>
                </a:r>
                <a:endParaRPr lang="en-GB" sz="2400">
                  <a:latin typeface="Times" pitchFamily="18" charset="0"/>
                </a:endParaRPr>
              </a:p>
            </p:txBody>
          </p:sp>
          <p:sp>
            <p:nvSpPr>
              <p:cNvPr id="27680" name="Rectangle 58"/>
              <p:cNvSpPr>
                <a:spLocks noChangeArrowheads="1"/>
              </p:cNvSpPr>
              <p:nvPr/>
            </p:nvSpPr>
            <p:spPr bwMode="auto">
              <a:xfrm>
                <a:off x="1163" y="3840"/>
                <a:ext cx="4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a:t>
                </a:r>
                <a:endParaRPr lang="en-GB" sz="2400">
                  <a:latin typeface="Times" pitchFamily="18" charset="0"/>
                </a:endParaRPr>
              </a:p>
            </p:txBody>
          </p:sp>
          <p:grpSp>
            <p:nvGrpSpPr>
              <p:cNvPr id="27681" name="Group 59"/>
              <p:cNvGrpSpPr>
                <a:grpSpLocks/>
              </p:cNvGrpSpPr>
              <p:nvPr/>
            </p:nvGrpSpPr>
            <p:grpSpPr bwMode="auto">
              <a:xfrm>
                <a:off x="2254" y="3819"/>
                <a:ext cx="1980" cy="217"/>
                <a:chOff x="2303" y="2745"/>
                <a:chExt cx="1980" cy="217"/>
              </a:xfrm>
            </p:grpSpPr>
            <p:sp>
              <p:nvSpPr>
                <p:cNvPr id="27684" name="Rectangle 60"/>
                <p:cNvSpPr>
                  <a:spLocks noChangeArrowheads="1"/>
                </p:cNvSpPr>
                <p:nvPr/>
              </p:nvSpPr>
              <p:spPr bwMode="auto">
                <a:xfrm>
                  <a:off x="2303" y="2745"/>
                  <a:ext cx="182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a:t>
                  </a:r>
                  <a:r>
                    <a:rPr lang="en-GB" sz="2000" i="1">
                      <a:solidFill>
                        <a:srgbClr val="000000"/>
                      </a:solidFill>
                      <a:latin typeface="Times" pitchFamily="18" charset="0"/>
                    </a:rPr>
                    <a:t>Digest</a:t>
                  </a:r>
                  <a:r>
                    <a:rPr lang="en-GB" sz="2000">
                      <a:solidFill>
                        <a:srgbClr val="000000"/>
                      </a:solidFill>
                      <a:latin typeface="Times" pitchFamily="18" charset="0"/>
                    </a:rPr>
                    <a:t>(</a:t>
                  </a:r>
                  <a:r>
                    <a:rPr lang="en-GB" sz="2000" i="1">
                      <a:solidFill>
                        <a:srgbClr val="000000"/>
                      </a:solidFill>
                      <a:latin typeface="Times" pitchFamily="18" charset="0"/>
                    </a:rPr>
                    <a:t>field 2 + field 3</a:t>
                  </a:r>
                  <a:r>
                    <a:rPr lang="en-GB" sz="2000">
                      <a:solidFill>
                        <a:srgbClr val="000000"/>
                      </a:solidFill>
                      <a:latin typeface="Times" pitchFamily="18" charset="0"/>
                    </a:rPr>
                    <a:t>)}</a:t>
                  </a:r>
                  <a:endParaRPr lang="en-GB" sz="2400">
                    <a:latin typeface="Times" pitchFamily="18" charset="0"/>
                  </a:endParaRPr>
                </a:p>
              </p:txBody>
            </p:sp>
            <p:sp>
              <p:nvSpPr>
                <p:cNvPr id="27685" name="Rectangle 61"/>
                <p:cNvSpPr>
                  <a:spLocks noChangeArrowheads="1"/>
                </p:cNvSpPr>
                <p:nvPr/>
              </p:nvSpPr>
              <p:spPr bwMode="auto">
                <a:xfrm>
                  <a:off x="3982" y="2807"/>
                  <a:ext cx="30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i="1">
                      <a:solidFill>
                        <a:srgbClr val="000000"/>
                      </a:solidFill>
                      <a:latin typeface="Times" pitchFamily="18" charset="0"/>
                    </a:rPr>
                    <a:t>K</a:t>
                  </a:r>
                  <a:r>
                    <a:rPr lang="en-GB" sz="1600" i="1" baseline="-25000">
                      <a:solidFill>
                        <a:srgbClr val="000000"/>
                      </a:solidFill>
                      <a:latin typeface="Times" pitchFamily="18" charset="0"/>
                    </a:rPr>
                    <a:t>Fpriv</a:t>
                  </a:r>
                  <a:endParaRPr lang="en-GB" sz="1600">
                    <a:latin typeface="Times" pitchFamily="18" charset="0"/>
                  </a:endParaRPr>
                </a:p>
              </p:txBody>
            </p:sp>
          </p:grpSp>
          <p:sp>
            <p:nvSpPr>
              <p:cNvPr id="27682" name="Line 62"/>
              <p:cNvSpPr>
                <a:spLocks noChangeShapeType="1"/>
              </p:cNvSpPr>
              <p:nvPr/>
            </p:nvSpPr>
            <p:spPr bwMode="auto">
              <a:xfrm>
                <a:off x="363" y="2805"/>
                <a:ext cx="539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3" name="Line 63"/>
              <p:cNvSpPr>
                <a:spLocks noChangeShapeType="1"/>
              </p:cNvSpPr>
              <p:nvPr/>
            </p:nvSpPr>
            <p:spPr bwMode="auto">
              <a:xfrm>
                <a:off x="363" y="4075"/>
                <a:ext cx="539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79616" name="Rectangle 64"/>
          <p:cNvSpPr>
            <a:spLocks noChangeArrowheads="1"/>
          </p:cNvSpPr>
          <p:nvPr/>
        </p:nvSpPr>
        <p:spPr bwMode="auto">
          <a:xfrm>
            <a:off x="1935164" y="1376364"/>
            <a:ext cx="8524875" cy="23574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GB" sz="2400">
                <a:latin typeface="Times" pitchFamily="18" charset="0"/>
              </a:rPr>
              <a:t>Certificate: a statement signed by an appropriate authority.</a:t>
            </a:r>
          </a:p>
          <a:p>
            <a:pPr eaLnBrk="0" hangingPunct="0"/>
            <a:r>
              <a:rPr lang="en-GB" sz="2400">
                <a:latin typeface="Times" pitchFamily="18" charset="0"/>
              </a:rPr>
              <a:t>Certificates require:</a:t>
            </a:r>
          </a:p>
          <a:p>
            <a:pPr lvl="1" eaLnBrk="0" hangingPunct="0">
              <a:buFontTx/>
              <a:buChar char="•"/>
            </a:pPr>
            <a:r>
              <a:rPr lang="en-GB" sz="2400">
                <a:latin typeface="Times" pitchFamily="18" charset="0"/>
              </a:rPr>
              <a:t> An agreed standard format</a:t>
            </a:r>
          </a:p>
          <a:p>
            <a:pPr lvl="1" eaLnBrk="0" hangingPunct="0">
              <a:buFontTx/>
              <a:buChar char="•"/>
            </a:pPr>
            <a:r>
              <a:rPr lang="en-GB" sz="2400">
                <a:latin typeface="Times" pitchFamily="18" charset="0"/>
              </a:rPr>
              <a:t> Agreement on the construction of chains of trust (see Section 7.4.4).</a:t>
            </a:r>
          </a:p>
          <a:p>
            <a:pPr lvl="1" eaLnBrk="0" hangingPunct="0">
              <a:buFontTx/>
              <a:buChar char="•"/>
            </a:pPr>
            <a:r>
              <a:rPr lang="en-GB" sz="2400">
                <a:latin typeface="Times" pitchFamily="18" charset="0"/>
              </a:rPr>
              <a:t> Expiry dates, so that certificates can be revoked.</a:t>
            </a:r>
          </a:p>
        </p:txBody>
      </p:sp>
      <p:sp>
        <p:nvSpPr>
          <p:cNvPr id="279617" name="Rectangle 65"/>
          <p:cNvSpPr>
            <a:spLocks noChangeArrowheads="1"/>
          </p:cNvSpPr>
          <p:nvPr/>
        </p:nvSpPr>
        <p:spPr bwMode="auto">
          <a:xfrm>
            <a:off x="10383838" y="6494463"/>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400">
                <a:latin typeface="Times" pitchFamily="18" charset="0"/>
              </a:rPr>
              <a:t>*</a:t>
            </a:r>
          </a:p>
        </p:txBody>
      </p:sp>
    </p:spTree>
    <p:extLst>
      <p:ext uri="{BB962C8B-B14F-4D97-AF65-F5344CB8AC3E}">
        <p14:creationId xmlns:p14="http://schemas.microsoft.com/office/powerpoint/2010/main" val="3238189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79616"/>
                                        </p:tgtEl>
                                        <p:attrNameLst>
                                          <p:attrName>style.visibility</p:attrName>
                                        </p:attrNameLst>
                                      </p:cBhvr>
                                      <p:to>
                                        <p:strVal val="visible"/>
                                      </p:to>
                                    </p:set>
                                    <p:anim calcmode="lin" valueType="num">
                                      <p:cBhvr additive="base">
                                        <p:cTn id="13" dur="500" fill="hold"/>
                                        <p:tgtEl>
                                          <p:spTgt spid="279616"/>
                                        </p:tgtEl>
                                        <p:attrNameLst>
                                          <p:attrName>ppt_x</p:attrName>
                                        </p:attrNameLst>
                                      </p:cBhvr>
                                      <p:tavLst>
                                        <p:tav tm="0">
                                          <p:val>
                                            <p:strVal val="1+#ppt_w/2"/>
                                          </p:val>
                                        </p:tav>
                                        <p:tav tm="100000">
                                          <p:val>
                                            <p:strVal val="#ppt_x"/>
                                          </p:val>
                                        </p:tav>
                                      </p:tavLst>
                                    </p:anim>
                                    <p:anim calcmode="lin" valueType="num">
                                      <p:cBhvr additive="base">
                                        <p:cTn id="14" dur="500" fill="hold"/>
                                        <p:tgtEl>
                                          <p:spTgt spid="279616"/>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279617"/>
                                        </p:tgtEl>
                                        <p:attrNameLst>
                                          <p:attrName>style.visibility</p:attrName>
                                        </p:attrNameLst>
                                      </p:cBhvr>
                                      <p:to>
                                        <p:strVal val="visible"/>
                                      </p:to>
                                    </p:set>
                                  </p:childTnLst>
                                  <p:subTnLst>
                                    <p:audio>
                                      <p:cMediaNode>
                                        <p:cTn display="0" masterRel="sameClick">
                                          <p:stCondLst>
                                            <p:cond evt="begin" delay="0">
                                              <p:tn val="16"/>
                                            </p:cond>
                                          </p:stCondLst>
                                          <p:endCondLst>
                                            <p:cond evt="onStopAudio" delay="0">
                                              <p:tgtEl>
                                                <p:sldTgt/>
                                              </p:tgtEl>
                                            </p:cond>
                                          </p:endCondLst>
                                        </p:cTn>
                                        <p:tgtEl>
                                          <p:sndTgt r:embed="rId3"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616" grpId="0" animBg="1" autoUpdateAnimBg="0"/>
      <p:bldP spid="279617"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GB"/>
              <a:t>X509 Certificate format</a:t>
            </a:r>
          </a:p>
        </p:txBody>
      </p:sp>
      <p:grpSp>
        <p:nvGrpSpPr>
          <p:cNvPr id="28675" name="Group 3"/>
          <p:cNvGrpSpPr>
            <a:grpSpLocks/>
          </p:cNvGrpSpPr>
          <p:nvPr/>
        </p:nvGrpSpPr>
        <p:grpSpPr bwMode="auto">
          <a:xfrm>
            <a:off x="2655889" y="2309814"/>
            <a:ext cx="7134225" cy="2065337"/>
            <a:chOff x="772" y="1455"/>
            <a:chExt cx="4869" cy="1301"/>
          </a:xfrm>
        </p:grpSpPr>
        <p:sp>
          <p:nvSpPr>
            <p:cNvPr id="28677" name="Rectangle 4"/>
            <p:cNvSpPr>
              <a:spLocks noChangeArrowheads="1"/>
            </p:cNvSpPr>
            <p:nvPr/>
          </p:nvSpPr>
          <p:spPr bwMode="auto">
            <a:xfrm>
              <a:off x="786" y="1540"/>
              <a:ext cx="7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S</a:t>
              </a:r>
              <a:endParaRPr lang="en-GB" sz="2400">
                <a:latin typeface="Times" pitchFamily="18" charset="0"/>
              </a:endParaRPr>
            </a:p>
          </p:txBody>
        </p:sp>
        <p:sp>
          <p:nvSpPr>
            <p:cNvPr id="28678" name="Rectangle 5"/>
            <p:cNvSpPr>
              <a:spLocks noChangeArrowheads="1"/>
            </p:cNvSpPr>
            <p:nvPr/>
          </p:nvSpPr>
          <p:spPr bwMode="auto">
            <a:xfrm>
              <a:off x="857" y="1540"/>
              <a:ext cx="7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u</a:t>
              </a:r>
              <a:endParaRPr lang="en-GB" sz="2400">
                <a:latin typeface="Times" pitchFamily="18" charset="0"/>
              </a:endParaRPr>
            </a:p>
          </p:txBody>
        </p:sp>
        <p:sp>
          <p:nvSpPr>
            <p:cNvPr id="28679" name="Rectangle 6"/>
            <p:cNvSpPr>
              <a:spLocks noChangeArrowheads="1"/>
            </p:cNvSpPr>
            <p:nvPr/>
          </p:nvSpPr>
          <p:spPr bwMode="auto">
            <a:xfrm>
              <a:off x="924" y="1540"/>
              <a:ext cx="7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b</a:t>
              </a:r>
              <a:endParaRPr lang="en-GB" sz="2400">
                <a:latin typeface="Times" pitchFamily="18" charset="0"/>
              </a:endParaRPr>
            </a:p>
          </p:txBody>
        </p:sp>
        <p:sp>
          <p:nvSpPr>
            <p:cNvPr id="28680" name="Rectangle 7"/>
            <p:cNvSpPr>
              <a:spLocks noChangeArrowheads="1"/>
            </p:cNvSpPr>
            <p:nvPr/>
          </p:nvSpPr>
          <p:spPr bwMode="auto">
            <a:xfrm>
              <a:off x="994" y="1540"/>
              <a:ext cx="18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jec</a:t>
              </a:r>
              <a:endParaRPr lang="en-GB" sz="2400">
                <a:latin typeface="Times" pitchFamily="18" charset="0"/>
              </a:endParaRPr>
            </a:p>
          </p:txBody>
        </p:sp>
        <p:sp>
          <p:nvSpPr>
            <p:cNvPr id="28681" name="Rectangle 8"/>
            <p:cNvSpPr>
              <a:spLocks noChangeArrowheads="1"/>
            </p:cNvSpPr>
            <p:nvPr/>
          </p:nvSpPr>
          <p:spPr bwMode="auto">
            <a:xfrm>
              <a:off x="1152" y="1540"/>
              <a:ext cx="4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t</a:t>
              </a:r>
              <a:endParaRPr lang="en-GB" sz="2400">
                <a:latin typeface="Times" pitchFamily="18" charset="0"/>
              </a:endParaRPr>
            </a:p>
          </p:txBody>
        </p:sp>
        <p:sp>
          <p:nvSpPr>
            <p:cNvPr id="28682" name="Rectangle 9"/>
            <p:cNvSpPr>
              <a:spLocks noChangeArrowheads="1"/>
            </p:cNvSpPr>
            <p:nvPr/>
          </p:nvSpPr>
          <p:spPr bwMode="auto">
            <a:xfrm>
              <a:off x="3007" y="1610"/>
              <a:ext cx="11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D</a:t>
              </a:r>
              <a:endParaRPr lang="en-GB" sz="2400">
                <a:latin typeface="Times" pitchFamily="18" charset="0"/>
              </a:endParaRPr>
            </a:p>
          </p:txBody>
        </p:sp>
        <p:sp>
          <p:nvSpPr>
            <p:cNvPr id="28683" name="Rectangle 10"/>
            <p:cNvSpPr>
              <a:spLocks noChangeArrowheads="1"/>
            </p:cNvSpPr>
            <p:nvPr/>
          </p:nvSpPr>
          <p:spPr bwMode="auto">
            <a:xfrm>
              <a:off x="3108" y="1610"/>
              <a:ext cx="4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i</a:t>
              </a:r>
              <a:endParaRPr lang="en-GB" sz="2400">
                <a:latin typeface="Times" pitchFamily="18" charset="0"/>
              </a:endParaRPr>
            </a:p>
          </p:txBody>
        </p:sp>
        <p:sp>
          <p:nvSpPr>
            <p:cNvPr id="28684" name="Rectangle 11"/>
            <p:cNvSpPr>
              <a:spLocks noChangeArrowheads="1"/>
            </p:cNvSpPr>
            <p:nvPr/>
          </p:nvSpPr>
          <p:spPr bwMode="auto">
            <a:xfrm>
              <a:off x="3145" y="1610"/>
              <a:ext cx="6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s</a:t>
              </a:r>
              <a:endParaRPr lang="en-GB" sz="2400">
                <a:latin typeface="Times" pitchFamily="18" charset="0"/>
              </a:endParaRPr>
            </a:p>
          </p:txBody>
        </p:sp>
        <p:sp>
          <p:nvSpPr>
            <p:cNvPr id="28685" name="Rectangle 12"/>
            <p:cNvSpPr>
              <a:spLocks noChangeArrowheads="1"/>
            </p:cNvSpPr>
            <p:nvPr/>
          </p:nvSpPr>
          <p:spPr bwMode="auto">
            <a:xfrm>
              <a:off x="3199" y="1610"/>
              <a:ext cx="4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t</a:t>
              </a:r>
              <a:endParaRPr lang="en-GB" sz="2400">
                <a:latin typeface="Times" pitchFamily="18" charset="0"/>
              </a:endParaRPr>
            </a:p>
          </p:txBody>
        </p:sp>
        <p:sp>
          <p:nvSpPr>
            <p:cNvPr id="28686" name="Rectangle 13"/>
            <p:cNvSpPr>
              <a:spLocks noChangeArrowheads="1"/>
            </p:cNvSpPr>
            <p:nvPr/>
          </p:nvSpPr>
          <p:spPr bwMode="auto">
            <a:xfrm>
              <a:off x="3236" y="1610"/>
              <a:ext cx="4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i</a:t>
              </a:r>
              <a:endParaRPr lang="en-GB" sz="2400">
                <a:latin typeface="Times" pitchFamily="18" charset="0"/>
              </a:endParaRPr>
            </a:p>
          </p:txBody>
        </p:sp>
        <p:sp>
          <p:nvSpPr>
            <p:cNvPr id="28687" name="Rectangle 14"/>
            <p:cNvSpPr>
              <a:spLocks noChangeArrowheads="1"/>
            </p:cNvSpPr>
            <p:nvPr/>
          </p:nvSpPr>
          <p:spPr bwMode="auto">
            <a:xfrm>
              <a:off x="3276" y="1610"/>
              <a:ext cx="7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n</a:t>
              </a:r>
              <a:endParaRPr lang="en-GB" sz="2400">
                <a:latin typeface="Times" pitchFamily="18" charset="0"/>
              </a:endParaRPr>
            </a:p>
          </p:txBody>
        </p:sp>
        <p:sp>
          <p:nvSpPr>
            <p:cNvPr id="28688" name="Rectangle 15"/>
            <p:cNvSpPr>
              <a:spLocks noChangeArrowheads="1"/>
            </p:cNvSpPr>
            <p:nvPr/>
          </p:nvSpPr>
          <p:spPr bwMode="auto">
            <a:xfrm>
              <a:off x="3343" y="1610"/>
              <a:ext cx="7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g</a:t>
              </a:r>
              <a:endParaRPr lang="en-GB" sz="2400">
                <a:latin typeface="Times" pitchFamily="18" charset="0"/>
              </a:endParaRPr>
            </a:p>
          </p:txBody>
        </p:sp>
        <p:sp>
          <p:nvSpPr>
            <p:cNvPr id="28689" name="Rectangle 16"/>
            <p:cNvSpPr>
              <a:spLocks noChangeArrowheads="1"/>
            </p:cNvSpPr>
            <p:nvPr/>
          </p:nvSpPr>
          <p:spPr bwMode="auto">
            <a:xfrm>
              <a:off x="3413" y="1610"/>
              <a:ext cx="7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u</a:t>
              </a:r>
              <a:endParaRPr lang="en-GB" sz="2400">
                <a:latin typeface="Times" pitchFamily="18" charset="0"/>
              </a:endParaRPr>
            </a:p>
          </p:txBody>
        </p:sp>
        <p:sp>
          <p:nvSpPr>
            <p:cNvPr id="28690" name="Rectangle 17"/>
            <p:cNvSpPr>
              <a:spLocks noChangeArrowheads="1"/>
            </p:cNvSpPr>
            <p:nvPr/>
          </p:nvSpPr>
          <p:spPr bwMode="auto">
            <a:xfrm>
              <a:off x="3481" y="1610"/>
              <a:ext cx="10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is</a:t>
              </a:r>
              <a:endParaRPr lang="en-GB" sz="2400">
                <a:latin typeface="Times" pitchFamily="18" charset="0"/>
              </a:endParaRPr>
            </a:p>
          </p:txBody>
        </p:sp>
        <p:sp>
          <p:nvSpPr>
            <p:cNvPr id="28691" name="Rectangle 18"/>
            <p:cNvSpPr>
              <a:spLocks noChangeArrowheads="1"/>
            </p:cNvSpPr>
            <p:nvPr/>
          </p:nvSpPr>
          <p:spPr bwMode="auto">
            <a:xfrm>
              <a:off x="3574" y="1610"/>
              <a:ext cx="14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he</a:t>
              </a:r>
              <a:endParaRPr lang="en-GB" sz="2400">
                <a:latin typeface="Times" pitchFamily="18" charset="0"/>
              </a:endParaRPr>
            </a:p>
          </p:txBody>
        </p:sp>
        <p:sp>
          <p:nvSpPr>
            <p:cNvPr id="28692" name="Rectangle 19"/>
            <p:cNvSpPr>
              <a:spLocks noChangeArrowheads="1"/>
            </p:cNvSpPr>
            <p:nvPr/>
          </p:nvSpPr>
          <p:spPr bwMode="auto">
            <a:xfrm>
              <a:off x="3702" y="1610"/>
              <a:ext cx="2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d N</a:t>
              </a:r>
              <a:endParaRPr lang="en-GB" sz="2400">
                <a:latin typeface="Times" pitchFamily="18" charset="0"/>
              </a:endParaRPr>
            </a:p>
          </p:txBody>
        </p:sp>
        <p:sp>
          <p:nvSpPr>
            <p:cNvPr id="28693" name="Rectangle 20"/>
            <p:cNvSpPr>
              <a:spLocks noChangeArrowheads="1"/>
            </p:cNvSpPr>
            <p:nvPr/>
          </p:nvSpPr>
          <p:spPr bwMode="auto">
            <a:xfrm>
              <a:off x="3907" y="1610"/>
              <a:ext cx="7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a</a:t>
              </a:r>
              <a:endParaRPr lang="en-GB" sz="2400">
                <a:latin typeface="Times" pitchFamily="18" charset="0"/>
              </a:endParaRPr>
            </a:p>
          </p:txBody>
        </p:sp>
        <p:sp>
          <p:nvSpPr>
            <p:cNvPr id="28694" name="Rectangle 21"/>
            <p:cNvSpPr>
              <a:spLocks noChangeArrowheads="1"/>
            </p:cNvSpPr>
            <p:nvPr/>
          </p:nvSpPr>
          <p:spPr bwMode="auto">
            <a:xfrm>
              <a:off x="3967" y="1610"/>
              <a:ext cx="12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m</a:t>
              </a:r>
              <a:endParaRPr lang="en-GB" sz="2400">
                <a:latin typeface="Times" pitchFamily="18" charset="0"/>
              </a:endParaRPr>
            </a:p>
          </p:txBody>
        </p:sp>
        <p:sp>
          <p:nvSpPr>
            <p:cNvPr id="28695" name="Rectangle 22"/>
            <p:cNvSpPr>
              <a:spLocks noChangeArrowheads="1"/>
            </p:cNvSpPr>
            <p:nvPr/>
          </p:nvSpPr>
          <p:spPr bwMode="auto">
            <a:xfrm>
              <a:off x="4074" y="1610"/>
              <a:ext cx="14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e, </a:t>
              </a:r>
              <a:endParaRPr lang="en-GB" sz="2400">
                <a:latin typeface="Times" pitchFamily="18" charset="0"/>
              </a:endParaRPr>
            </a:p>
          </p:txBody>
        </p:sp>
        <p:sp>
          <p:nvSpPr>
            <p:cNvPr id="28696" name="Rectangle 23"/>
            <p:cNvSpPr>
              <a:spLocks noChangeArrowheads="1"/>
            </p:cNvSpPr>
            <p:nvPr/>
          </p:nvSpPr>
          <p:spPr bwMode="auto">
            <a:xfrm>
              <a:off x="4202" y="1610"/>
              <a:ext cx="16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Pu</a:t>
              </a:r>
              <a:endParaRPr lang="en-GB" sz="2400">
                <a:latin typeface="Times" pitchFamily="18" charset="0"/>
              </a:endParaRPr>
            </a:p>
          </p:txBody>
        </p:sp>
        <p:sp>
          <p:nvSpPr>
            <p:cNvPr id="28697" name="Rectangle 24"/>
            <p:cNvSpPr>
              <a:spLocks noChangeArrowheads="1"/>
            </p:cNvSpPr>
            <p:nvPr/>
          </p:nvSpPr>
          <p:spPr bwMode="auto">
            <a:xfrm>
              <a:off x="4350" y="1610"/>
              <a:ext cx="7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b</a:t>
              </a:r>
              <a:endParaRPr lang="en-GB" sz="2400">
                <a:latin typeface="Times" pitchFamily="18" charset="0"/>
              </a:endParaRPr>
            </a:p>
          </p:txBody>
        </p:sp>
        <p:sp>
          <p:nvSpPr>
            <p:cNvPr id="28698" name="Rectangle 25"/>
            <p:cNvSpPr>
              <a:spLocks noChangeArrowheads="1"/>
            </p:cNvSpPr>
            <p:nvPr/>
          </p:nvSpPr>
          <p:spPr bwMode="auto">
            <a:xfrm>
              <a:off x="4417" y="1610"/>
              <a:ext cx="4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l</a:t>
              </a:r>
              <a:endParaRPr lang="en-GB" sz="2400">
                <a:latin typeface="Times" pitchFamily="18" charset="0"/>
              </a:endParaRPr>
            </a:p>
          </p:txBody>
        </p:sp>
        <p:sp>
          <p:nvSpPr>
            <p:cNvPr id="28699" name="Rectangle 26"/>
            <p:cNvSpPr>
              <a:spLocks noChangeArrowheads="1"/>
            </p:cNvSpPr>
            <p:nvPr/>
          </p:nvSpPr>
          <p:spPr bwMode="auto">
            <a:xfrm>
              <a:off x="4457" y="1610"/>
              <a:ext cx="15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ic </a:t>
              </a:r>
              <a:endParaRPr lang="en-GB" sz="2400">
                <a:latin typeface="Times" pitchFamily="18" charset="0"/>
              </a:endParaRPr>
            </a:p>
          </p:txBody>
        </p:sp>
        <p:sp>
          <p:nvSpPr>
            <p:cNvPr id="28700" name="Rectangle 27"/>
            <p:cNvSpPr>
              <a:spLocks noChangeArrowheads="1"/>
            </p:cNvSpPr>
            <p:nvPr/>
          </p:nvSpPr>
          <p:spPr bwMode="auto">
            <a:xfrm>
              <a:off x="4588" y="1610"/>
              <a:ext cx="11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K</a:t>
              </a:r>
              <a:endParaRPr lang="en-GB" sz="2400">
                <a:latin typeface="Times" pitchFamily="18" charset="0"/>
              </a:endParaRPr>
            </a:p>
          </p:txBody>
        </p:sp>
        <p:sp>
          <p:nvSpPr>
            <p:cNvPr id="28701" name="Rectangle 28"/>
            <p:cNvSpPr>
              <a:spLocks noChangeArrowheads="1"/>
            </p:cNvSpPr>
            <p:nvPr/>
          </p:nvSpPr>
          <p:spPr bwMode="auto">
            <a:xfrm>
              <a:off x="4689" y="1610"/>
              <a:ext cx="7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e</a:t>
              </a:r>
              <a:endParaRPr lang="en-GB" sz="2400">
                <a:latin typeface="Times" pitchFamily="18" charset="0"/>
              </a:endParaRPr>
            </a:p>
          </p:txBody>
        </p:sp>
        <p:sp>
          <p:nvSpPr>
            <p:cNvPr id="28702" name="Rectangle 29"/>
            <p:cNvSpPr>
              <a:spLocks noChangeArrowheads="1"/>
            </p:cNvSpPr>
            <p:nvPr/>
          </p:nvSpPr>
          <p:spPr bwMode="auto">
            <a:xfrm>
              <a:off x="4749" y="1610"/>
              <a:ext cx="7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y</a:t>
              </a:r>
              <a:endParaRPr lang="en-GB" sz="2400">
                <a:latin typeface="Times" pitchFamily="18" charset="0"/>
              </a:endParaRPr>
            </a:p>
          </p:txBody>
        </p:sp>
        <p:sp>
          <p:nvSpPr>
            <p:cNvPr id="28703" name="Rectangle 30"/>
            <p:cNvSpPr>
              <a:spLocks noChangeArrowheads="1"/>
            </p:cNvSpPr>
            <p:nvPr/>
          </p:nvSpPr>
          <p:spPr bwMode="auto">
            <a:xfrm>
              <a:off x="786" y="1842"/>
              <a:ext cx="1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Iss</a:t>
              </a:r>
              <a:endParaRPr lang="en-GB" sz="2400">
                <a:latin typeface="Times" pitchFamily="18" charset="0"/>
              </a:endParaRPr>
            </a:p>
          </p:txBody>
        </p:sp>
        <p:sp>
          <p:nvSpPr>
            <p:cNvPr id="28704" name="Rectangle 31"/>
            <p:cNvSpPr>
              <a:spLocks noChangeArrowheads="1"/>
            </p:cNvSpPr>
            <p:nvPr/>
          </p:nvSpPr>
          <p:spPr bwMode="auto">
            <a:xfrm>
              <a:off x="940" y="1842"/>
              <a:ext cx="14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ue</a:t>
              </a:r>
              <a:endParaRPr lang="en-GB" sz="2400">
                <a:latin typeface="Times" pitchFamily="18" charset="0"/>
              </a:endParaRPr>
            </a:p>
          </p:txBody>
        </p:sp>
        <p:sp>
          <p:nvSpPr>
            <p:cNvPr id="28705" name="Rectangle 32"/>
            <p:cNvSpPr>
              <a:spLocks noChangeArrowheads="1"/>
            </p:cNvSpPr>
            <p:nvPr/>
          </p:nvSpPr>
          <p:spPr bwMode="auto">
            <a:xfrm>
              <a:off x="1068" y="1842"/>
              <a:ext cx="6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r</a:t>
              </a:r>
              <a:endParaRPr lang="en-GB" sz="2400">
                <a:latin typeface="Times" pitchFamily="18" charset="0"/>
              </a:endParaRPr>
            </a:p>
          </p:txBody>
        </p:sp>
        <p:sp>
          <p:nvSpPr>
            <p:cNvPr id="28706" name="Rectangle 33"/>
            <p:cNvSpPr>
              <a:spLocks noChangeArrowheads="1"/>
            </p:cNvSpPr>
            <p:nvPr/>
          </p:nvSpPr>
          <p:spPr bwMode="auto">
            <a:xfrm>
              <a:off x="3007" y="1842"/>
              <a:ext cx="11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D</a:t>
              </a:r>
              <a:endParaRPr lang="en-GB" sz="2400">
                <a:latin typeface="Times" pitchFamily="18" charset="0"/>
              </a:endParaRPr>
            </a:p>
          </p:txBody>
        </p:sp>
        <p:sp>
          <p:nvSpPr>
            <p:cNvPr id="28707" name="Rectangle 34"/>
            <p:cNvSpPr>
              <a:spLocks noChangeArrowheads="1"/>
            </p:cNvSpPr>
            <p:nvPr/>
          </p:nvSpPr>
          <p:spPr bwMode="auto">
            <a:xfrm>
              <a:off x="3108" y="1842"/>
              <a:ext cx="4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i</a:t>
              </a:r>
              <a:endParaRPr lang="en-GB" sz="2400">
                <a:latin typeface="Times" pitchFamily="18" charset="0"/>
              </a:endParaRPr>
            </a:p>
          </p:txBody>
        </p:sp>
        <p:sp>
          <p:nvSpPr>
            <p:cNvPr id="28708" name="Rectangle 35"/>
            <p:cNvSpPr>
              <a:spLocks noChangeArrowheads="1"/>
            </p:cNvSpPr>
            <p:nvPr/>
          </p:nvSpPr>
          <p:spPr bwMode="auto">
            <a:xfrm>
              <a:off x="3145" y="1842"/>
              <a:ext cx="6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s</a:t>
              </a:r>
              <a:endParaRPr lang="en-GB" sz="2400">
                <a:latin typeface="Times" pitchFamily="18" charset="0"/>
              </a:endParaRPr>
            </a:p>
          </p:txBody>
        </p:sp>
        <p:sp>
          <p:nvSpPr>
            <p:cNvPr id="28709" name="Rectangle 36"/>
            <p:cNvSpPr>
              <a:spLocks noChangeArrowheads="1"/>
            </p:cNvSpPr>
            <p:nvPr/>
          </p:nvSpPr>
          <p:spPr bwMode="auto">
            <a:xfrm>
              <a:off x="3199" y="1842"/>
              <a:ext cx="4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t</a:t>
              </a:r>
              <a:endParaRPr lang="en-GB" sz="2400">
                <a:latin typeface="Times" pitchFamily="18" charset="0"/>
              </a:endParaRPr>
            </a:p>
          </p:txBody>
        </p:sp>
        <p:sp>
          <p:nvSpPr>
            <p:cNvPr id="28710" name="Rectangle 37"/>
            <p:cNvSpPr>
              <a:spLocks noChangeArrowheads="1"/>
            </p:cNvSpPr>
            <p:nvPr/>
          </p:nvSpPr>
          <p:spPr bwMode="auto">
            <a:xfrm>
              <a:off x="3236" y="1842"/>
              <a:ext cx="4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i</a:t>
              </a:r>
              <a:endParaRPr lang="en-GB" sz="2400">
                <a:latin typeface="Times" pitchFamily="18" charset="0"/>
              </a:endParaRPr>
            </a:p>
          </p:txBody>
        </p:sp>
        <p:sp>
          <p:nvSpPr>
            <p:cNvPr id="28711" name="Rectangle 38"/>
            <p:cNvSpPr>
              <a:spLocks noChangeArrowheads="1"/>
            </p:cNvSpPr>
            <p:nvPr/>
          </p:nvSpPr>
          <p:spPr bwMode="auto">
            <a:xfrm>
              <a:off x="3276" y="1842"/>
              <a:ext cx="7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n</a:t>
              </a:r>
              <a:endParaRPr lang="en-GB" sz="2400">
                <a:latin typeface="Times" pitchFamily="18" charset="0"/>
              </a:endParaRPr>
            </a:p>
          </p:txBody>
        </p:sp>
        <p:sp>
          <p:nvSpPr>
            <p:cNvPr id="28712" name="Rectangle 39"/>
            <p:cNvSpPr>
              <a:spLocks noChangeArrowheads="1"/>
            </p:cNvSpPr>
            <p:nvPr/>
          </p:nvSpPr>
          <p:spPr bwMode="auto">
            <a:xfrm>
              <a:off x="3343" y="1842"/>
              <a:ext cx="7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g</a:t>
              </a:r>
              <a:endParaRPr lang="en-GB" sz="2400">
                <a:latin typeface="Times" pitchFamily="18" charset="0"/>
              </a:endParaRPr>
            </a:p>
          </p:txBody>
        </p:sp>
        <p:sp>
          <p:nvSpPr>
            <p:cNvPr id="28713" name="Rectangle 40"/>
            <p:cNvSpPr>
              <a:spLocks noChangeArrowheads="1"/>
            </p:cNvSpPr>
            <p:nvPr/>
          </p:nvSpPr>
          <p:spPr bwMode="auto">
            <a:xfrm>
              <a:off x="3413" y="1842"/>
              <a:ext cx="7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u</a:t>
              </a:r>
              <a:endParaRPr lang="en-GB" sz="2400">
                <a:latin typeface="Times" pitchFamily="18" charset="0"/>
              </a:endParaRPr>
            </a:p>
          </p:txBody>
        </p:sp>
        <p:sp>
          <p:nvSpPr>
            <p:cNvPr id="28714" name="Rectangle 41"/>
            <p:cNvSpPr>
              <a:spLocks noChangeArrowheads="1"/>
            </p:cNvSpPr>
            <p:nvPr/>
          </p:nvSpPr>
          <p:spPr bwMode="auto">
            <a:xfrm>
              <a:off x="3481" y="1842"/>
              <a:ext cx="10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is</a:t>
              </a:r>
              <a:endParaRPr lang="en-GB" sz="2400">
                <a:latin typeface="Times" pitchFamily="18" charset="0"/>
              </a:endParaRPr>
            </a:p>
          </p:txBody>
        </p:sp>
        <p:sp>
          <p:nvSpPr>
            <p:cNvPr id="28715" name="Rectangle 42"/>
            <p:cNvSpPr>
              <a:spLocks noChangeArrowheads="1"/>
            </p:cNvSpPr>
            <p:nvPr/>
          </p:nvSpPr>
          <p:spPr bwMode="auto">
            <a:xfrm>
              <a:off x="3574" y="1842"/>
              <a:ext cx="14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he</a:t>
              </a:r>
              <a:endParaRPr lang="en-GB" sz="2400">
                <a:latin typeface="Times" pitchFamily="18" charset="0"/>
              </a:endParaRPr>
            </a:p>
          </p:txBody>
        </p:sp>
        <p:sp>
          <p:nvSpPr>
            <p:cNvPr id="28716" name="Rectangle 43"/>
            <p:cNvSpPr>
              <a:spLocks noChangeArrowheads="1"/>
            </p:cNvSpPr>
            <p:nvPr/>
          </p:nvSpPr>
          <p:spPr bwMode="auto">
            <a:xfrm>
              <a:off x="3702" y="1842"/>
              <a:ext cx="2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d N</a:t>
              </a:r>
              <a:endParaRPr lang="en-GB" sz="2400">
                <a:latin typeface="Times" pitchFamily="18" charset="0"/>
              </a:endParaRPr>
            </a:p>
          </p:txBody>
        </p:sp>
        <p:sp>
          <p:nvSpPr>
            <p:cNvPr id="28717" name="Rectangle 44"/>
            <p:cNvSpPr>
              <a:spLocks noChangeArrowheads="1"/>
            </p:cNvSpPr>
            <p:nvPr/>
          </p:nvSpPr>
          <p:spPr bwMode="auto">
            <a:xfrm>
              <a:off x="3907" y="1842"/>
              <a:ext cx="7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a</a:t>
              </a:r>
              <a:endParaRPr lang="en-GB" sz="2400">
                <a:latin typeface="Times" pitchFamily="18" charset="0"/>
              </a:endParaRPr>
            </a:p>
          </p:txBody>
        </p:sp>
        <p:sp>
          <p:nvSpPr>
            <p:cNvPr id="28718" name="Rectangle 45"/>
            <p:cNvSpPr>
              <a:spLocks noChangeArrowheads="1"/>
            </p:cNvSpPr>
            <p:nvPr/>
          </p:nvSpPr>
          <p:spPr bwMode="auto">
            <a:xfrm>
              <a:off x="3967" y="1842"/>
              <a:ext cx="12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m</a:t>
              </a:r>
              <a:endParaRPr lang="en-GB" sz="2400">
                <a:latin typeface="Times" pitchFamily="18" charset="0"/>
              </a:endParaRPr>
            </a:p>
          </p:txBody>
        </p:sp>
        <p:sp>
          <p:nvSpPr>
            <p:cNvPr id="28719" name="Rectangle 46"/>
            <p:cNvSpPr>
              <a:spLocks noChangeArrowheads="1"/>
            </p:cNvSpPr>
            <p:nvPr/>
          </p:nvSpPr>
          <p:spPr bwMode="auto">
            <a:xfrm>
              <a:off x="4074" y="1842"/>
              <a:ext cx="14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e, </a:t>
              </a:r>
              <a:endParaRPr lang="en-GB" sz="2400">
                <a:latin typeface="Times" pitchFamily="18" charset="0"/>
              </a:endParaRPr>
            </a:p>
          </p:txBody>
        </p:sp>
        <p:sp>
          <p:nvSpPr>
            <p:cNvPr id="28720" name="Rectangle 47"/>
            <p:cNvSpPr>
              <a:spLocks noChangeArrowheads="1"/>
            </p:cNvSpPr>
            <p:nvPr/>
          </p:nvSpPr>
          <p:spPr bwMode="auto">
            <a:xfrm>
              <a:off x="4202" y="1842"/>
              <a:ext cx="13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Si</a:t>
              </a:r>
              <a:endParaRPr lang="en-GB" sz="2400">
                <a:latin typeface="Times" pitchFamily="18" charset="0"/>
              </a:endParaRPr>
            </a:p>
          </p:txBody>
        </p:sp>
        <p:sp>
          <p:nvSpPr>
            <p:cNvPr id="28721" name="Rectangle 48"/>
            <p:cNvSpPr>
              <a:spLocks noChangeArrowheads="1"/>
            </p:cNvSpPr>
            <p:nvPr/>
          </p:nvSpPr>
          <p:spPr bwMode="auto">
            <a:xfrm>
              <a:off x="4319" y="1842"/>
              <a:ext cx="7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g</a:t>
              </a:r>
              <a:endParaRPr lang="en-GB" sz="2400">
                <a:latin typeface="Times" pitchFamily="18" charset="0"/>
              </a:endParaRPr>
            </a:p>
          </p:txBody>
        </p:sp>
        <p:sp>
          <p:nvSpPr>
            <p:cNvPr id="28722" name="Rectangle 49"/>
            <p:cNvSpPr>
              <a:spLocks noChangeArrowheads="1"/>
            </p:cNvSpPr>
            <p:nvPr/>
          </p:nvSpPr>
          <p:spPr bwMode="auto">
            <a:xfrm>
              <a:off x="4387" y="1842"/>
              <a:ext cx="7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n</a:t>
              </a:r>
              <a:endParaRPr lang="en-GB" sz="2400">
                <a:latin typeface="Times" pitchFamily="18" charset="0"/>
              </a:endParaRPr>
            </a:p>
          </p:txBody>
        </p:sp>
        <p:sp>
          <p:nvSpPr>
            <p:cNvPr id="28723" name="Rectangle 50"/>
            <p:cNvSpPr>
              <a:spLocks noChangeArrowheads="1"/>
            </p:cNvSpPr>
            <p:nvPr/>
          </p:nvSpPr>
          <p:spPr bwMode="auto">
            <a:xfrm>
              <a:off x="4457" y="1842"/>
              <a:ext cx="11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at</a:t>
              </a:r>
              <a:endParaRPr lang="en-GB" sz="2400">
                <a:latin typeface="Times" pitchFamily="18" charset="0"/>
              </a:endParaRPr>
            </a:p>
          </p:txBody>
        </p:sp>
        <p:sp>
          <p:nvSpPr>
            <p:cNvPr id="28724" name="Rectangle 51"/>
            <p:cNvSpPr>
              <a:spLocks noChangeArrowheads="1"/>
            </p:cNvSpPr>
            <p:nvPr/>
          </p:nvSpPr>
          <p:spPr bwMode="auto">
            <a:xfrm>
              <a:off x="4554" y="1842"/>
              <a:ext cx="7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u</a:t>
              </a:r>
              <a:endParaRPr lang="en-GB" sz="2400">
                <a:latin typeface="Times" pitchFamily="18" charset="0"/>
              </a:endParaRPr>
            </a:p>
          </p:txBody>
        </p:sp>
        <p:sp>
          <p:nvSpPr>
            <p:cNvPr id="28725" name="Rectangle 52"/>
            <p:cNvSpPr>
              <a:spLocks noChangeArrowheads="1"/>
            </p:cNvSpPr>
            <p:nvPr/>
          </p:nvSpPr>
          <p:spPr bwMode="auto">
            <a:xfrm>
              <a:off x="4625" y="1842"/>
              <a:ext cx="5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r</a:t>
              </a:r>
              <a:endParaRPr lang="en-GB" sz="2400">
                <a:latin typeface="Times" pitchFamily="18" charset="0"/>
              </a:endParaRPr>
            </a:p>
          </p:txBody>
        </p:sp>
        <p:sp>
          <p:nvSpPr>
            <p:cNvPr id="28726" name="Rectangle 53"/>
            <p:cNvSpPr>
              <a:spLocks noChangeArrowheads="1"/>
            </p:cNvSpPr>
            <p:nvPr/>
          </p:nvSpPr>
          <p:spPr bwMode="auto">
            <a:xfrm>
              <a:off x="4668" y="1842"/>
              <a:ext cx="7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e</a:t>
              </a:r>
              <a:endParaRPr lang="en-GB" sz="2400">
                <a:latin typeface="Times" pitchFamily="18" charset="0"/>
              </a:endParaRPr>
            </a:p>
          </p:txBody>
        </p:sp>
        <p:sp>
          <p:nvSpPr>
            <p:cNvPr id="28727" name="Rectangle 54"/>
            <p:cNvSpPr>
              <a:spLocks noChangeArrowheads="1"/>
            </p:cNvSpPr>
            <p:nvPr/>
          </p:nvSpPr>
          <p:spPr bwMode="auto">
            <a:xfrm>
              <a:off x="786" y="2073"/>
              <a:ext cx="16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Pe</a:t>
              </a:r>
              <a:endParaRPr lang="en-GB" sz="2400">
                <a:latin typeface="Times" pitchFamily="18" charset="0"/>
              </a:endParaRPr>
            </a:p>
          </p:txBody>
        </p:sp>
        <p:sp>
          <p:nvSpPr>
            <p:cNvPr id="28728" name="Rectangle 55"/>
            <p:cNvSpPr>
              <a:spLocks noChangeArrowheads="1"/>
            </p:cNvSpPr>
            <p:nvPr/>
          </p:nvSpPr>
          <p:spPr bwMode="auto">
            <a:xfrm>
              <a:off x="930" y="2073"/>
              <a:ext cx="10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ri</a:t>
              </a:r>
              <a:endParaRPr lang="en-GB" sz="2400">
                <a:latin typeface="Times" pitchFamily="18" charset="0"/>
              </a:endParaRPr>
            </a:p>
          </p:txBody>
        </p:sp>
        <p:sp>
          <p:nvSpPr>
            <p:cNvPr id="28729" name="Rectangle 56"/>
            <p:cNvSpPr>
              <a:spLocks noChangeArrowheads="1"/>
            </p:cNvSpPr>
            <p:nvPr/>
          </p:nvSpPr>
          <p:spPr bwMode="auto">
            <a:xfrm>
              <a:off x="1024" y="2073"/>
              <a:ext cx="7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o</a:t>
              </a:r>
              <a:endParaRPr lang="en-GB" sz="2400">
                <a:latin typeface="Times" pitchFamily="18" charset="0"/>
              </a:endParaRPr>
            </a:p>
          </p:txBody>
        </p:sp>
        <p:sp>
          <p:nvSpPr>
            <p:cNvPr id="28730" name="Rectangle 57"/>
            <p:cNvSpPr>
              <a:spLocks noChangeArrowheads="1"/>
            </p:cNvSpPr>
            <p:nvPr/>
          </p:nvSpPr>
          <p:spPr bwMode="auto">
            <a:xfrm>
              <a:off x="1091" y="2073"/>
              <a:ext cx="11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d </a:t>
              </a:r>
              <a:endParaRPr lang="en-GB" sz="2400">
                <a:latin typeface="Times" pitchFamily="18" charset="0"/>
              </a:endParaRPr>
            </a:p>
          </p:txBody>
        </p:sp>
        <p:sp>
          <p:nvSpPr>
            <p:cNvPr id="28731" name="Rectangle 58"/>
            <p:cNvSpPr>
              <a:spLocks noChangeArrowheads="1"/>
            </p:cNvSpPr>
            <p:nvPr/>
          </p:nvSpPr>
          <p:spPr bwMode="auto">
            <a:xfrm>
              <a:off x="1195" y="2073"/>
              <a:ext cx="7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o</a:t>
              </a:r>
              <a:endParaRPr lang="en-GB" sz="2400">
                <a:latin typeface="Times" pitchFamily="18" charset="0"/>
              </a:endParaRPr>
            </a:p>
          </p:txBody>
        </p:sp>
        <p:sp>
          <p:nvSpPr>
            <p:cNvPr id="28732" name="Rectangle 59"/>
            <p:cNvSpPr>
              <a:spLocks noChangeArrowheads="1"/>
            </p:cNvSpPr>
            <p:nvPr/>
          </p:nvSpPr>
          <p:spPr bwMode="auto">
            <a:xfrm>
              <a:off x="1263" y="2073"/>
              <a:ext cx="8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f </a:t>
              </a:r>
              <a:endParaRPr lang="en-GB" sz="2400">
                <a:latin typeface="Times" pitchFamily="18" charset="0"/>
              </a:endParaRPr>
            </a:p>
          </p:txBody>
        </p:sp>
        <p:sp>
          <p:nvSpPr>
            <p:cNvPr id="28733" name="Rectangle 60"/>
            <p:cNvSpPr>
              <a:spLocks noChangeArrowheads="1"/>
            </p:cNvSpPr>
            <p:nvPr/>
          </p:nvSpPr>
          <p:spPr bwMode="auto">
            <a:xfrm>
              <a:off x="1336" y="2073"/>
              <a:ext cx="7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v</a:t>
              </a:r>
              <a:endParaRPr lang="en-GB" sz="2400">
                <a:latin typeface="Times" pitchFamily="18" charset="0"/>
              </a:endParaRPr>
            </a:p>
          </p:txBody>
        </p:sp>
        <p:sp>
          <p:nvSpPr>
            <p:cNvPr id="28734" name="Rectangle 61"/>
            <p:cNvSpPr>
              <a:spLocks noChangeArrowheads="1"/>
            </p:cNvSpPr>
            <p:nvPr/>
          </p:nvSpPr>
          <p:spPr bwMode="auto">
            <a:xfrm>
              <a:off x="1397" y="2073"/>
              <a:ext cx="7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a</a:t>
              </a:r>
              <a:endParaRPr lang="en-GB" sz="2400">
                <a:latin typeface="Times" pitchFamily="18" charset="0"/>
              </a:endParaRPr>
            </a:p>
          </p:txBody>
        </p:sp>
        <p:sp>
          <p:nvSpPr>
            <p:cNvPr id="28735" name="Rectangle 62"/>
            <p:cNvSpPr>
              <a:spLocks noChangeArrowheads="1"/>
            </p:cNvSpPr>
            <p:nvPr/>
          </p:nvSpPr>
          <p:spPr bwMode="auto">
            <a:xfrm>
              <a:off x="1467" y="2073"/>
              <a:ext cx="8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li</a:t>
              </a:r>
              <a:endParaRPr lang="en-GB" sz="2400">
                <a:latin typeface="Times" pitchFamily="18" charset="0"/>
              </a:endParaRPr>
            </a:p>
          </p:txBody>
        </p:sp>
        <p:sp>
          <p:nvSpPr>
            <p:cNvPr id="28736" name="Rectangle 63"/>
            <p:cNvSpPr>
              <a:spLocks noChangeArrowheads="1"/>
            </p:cNvSpPr>
            <p:nvPr/>
          </p:nvSpPr>
          <p:spPr bwMode="auto">
            <a:xfrm>
              <a:off x="1541" y="2073"/>
              <a:ext cx="7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d</a:t>
              </a:r>
              <a:endParaRPr lang="en-GB" sz="2400">
                <a:latin typeface="Times" pitchFamily="18" charset="0"/>
              </a:endParaRPr>
            </a:p>
          </p:txBody>
        </p:sp>
        <p:sp>
          <p:nvSpPr>
            <p:cNvPr id="28737" name="Rectangle 64"/>
            <p:cNvSpPr>
              <a:spLocks noChangeArrowheads="1"/>
            </p:cNvSpPr>
            <p:nvPr/>
          </p:nvSpPr>
          <p:spPr bwMode="auto">
            <a:xfrm>
              <a:off x="1611" y="2073"/>
              <a:ext cx="4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i</a:t>
              </a:r>
              <a:endParaRPr lang="en-GB" sz="2400">
                <a:latin typeface="Times" pitchFamily="18" charset="0"/>
              </a:endParaRPr>
            </a:p>
          </p:txBody>
        </p:sp>
        <p:sp>
          <p:nvSpPr>
            <p:cNvPr id="28738" name="Rectangle 65"/>
            <p:cNvSpPr>
              <a:spLocks noChangeArrowheads="1"/>
            </p:cNvSpPr>
            <p:nvPr/>
          </p:nvSpPr>
          <p:spPr bwMode="auto">
            <a:xfrm>
              <a:off x="1648" y="2073"/>
              <a:ext cx="4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t</a:t>
              </a:r>
              <a:endParaRPr lang="en-GB" sz="2400">
                <a:latin typeface="Times" pitchFamily="18" charset="0"/>
              </a:endParaRPr>
            </a:p>
          </p:txBody>
        </p:sp>
        <p:sp>
          <p:nvSpPr>
            <p:cNvPr id="28739" name="Rectangle 66"/>
            <p:cNvSpPr>
              <a:spLocks noChangeArrowheads="1"/>
            </p:cNvSpPr>
            <p:nvPr/>
          </p:nvSpPr>
          <p:spPr bwMode="auto">
            <a:xfrm>
              <a:off x="1689" y="2073"/>
              <a:ext cx="7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y</a:t>
              </a:r>
              <a:endParaRPr lang="en-GB" sz="2400">
                <a:latin typeface="Times" pitchFamily="18" charset="0"/>
              </a:endParaRPr>
            </a:p>
          </p:txBody>
        </p:sp>
        <p:sp>
          <p:nvSpPr>
            <p:cNvPr id="28740" name="Rectangle 67"/>
            <p:cNvSpPr>
              <a:spLocks noChangeArrowheads="1"/>
            </p:cNvSpPr>
            <p:nvPr/>
          </p:nvSpPr>
          <p:spPr bwMode="auto">
            <a:xfrm>
              <a:off x="3007" y="2073"/>
              <a:ext cx="11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N</a:t>
              </a:r>
              <a:endParaRPr lang="en-GB" sz="2400">
                <a:latin typeface="Times" pitchFamily="18" charset="0"/>
              </a:endParaRPr>
            </a:p>
          </p:txBody>
        </p:sp>
        <p:sp>
          <p:nvSpPr>
            <p:cNvPr id="28741" name="Rectangle 68"/>
            <p:cNvSpPr>
              <a:spLocks noChangeArrowheads="1"/>
            </p:cNvSpPr>
            <p:nvPr/>
          </p:nvSpPr>
          <p:spPr bwMode="auto">
            <a:xfrm>
              <a:off x="3108" y="2073"/>
              <a:ext cx="7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o</a:t>
              </a:r>
              <a:endParaRPr lang="en-GB" sz="2400">
                <a:latin typeface="Times" pitchFamily="18" charset="0"/>
              </a:endParaRPr>
            </a:p>
          </p:txBody>
        </p:sp>
        <p:sp>
          <p:nvSpPr>
            <p:cNvPr id="28742" name="Rectangle 69"/>
            <p:cNvSpPr>
              <a:spLocks noChangeArrowheads="1"/>
            </p:cNvSpPr>
            <p:nvPr/>
          </p:nvSpPr>
          <p:spPr bwMode="auto">
            <a:xfrm>
              <a:off x="3175" y="2073"/>
              <a:ext cx="8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t </a:t>
              </a:r>
              <a:endParaRPr lang="en-GB" sz="2400">
                <a:latin typeface="Times" pitchFamily="18" charset="0"/>
              </a:endParaRPr>
            </a:p>
          </p:txBody>
        </p:sp>
        <p:sp>
          <p:nvSpPr>
            <p:cNvPr id="28743" name="Rectangle 70"/>
            <p:cNvSpPr>
              <a:spLocks noChangeArrowheads="1"/>
            </p:cNvSpPr>
            <p:nvPr/>
          </p:nvSpPr>
          <p:spPr bwMode="auto">
            <a:xfrm>
              <a:off x="3249" y="2073"/>
              <a:ext cx="1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Be</a:t>
              </a:r>
              <a:endParaRPr lang="en-GB" sz="2400">
                <a:latin typeface="Times" pitchFamily="18" charset="0"/>
              </a:endParaRPr>
            </a:p>
          </p:txBody>
        </p:sp>
        <p:sp>
          <p:nvSpPr>
            <p:cNvPr id="28744" name="Rectangle 71"/>
            <p:cNvSpPr>
              <a:spLocks noChangeArrowheads="1"/>
            </p:cNvSpPr>
            <p:nvPr/>
          </p:nvSpPr>
          <p:spPr bwMode="auto">
            <a:xfrm>
              <a:off x="3400" y="2073"/>
              <a:ext cx="5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f</a:t>
              </a:r>
              <a:endParaRPr lang="en-GB" sz="2400">
                <a:latin typeface="Times" pitchFamily="18" charset="0"/>
              </a:endParaRPr>
            </a:p>
          </p:txBody>
        </p:sp>
        <p:sp>
          <p:nvSpPr>
            <p:cNvPr id="28745" name="Rectangle 72"/>
            <p:cNvSpPr>
              <a:spLocks noChangeArrowheads="1"/>
            </p:cNvSpPr>
            <p:nvPr/>
          </p:nvSpPr>
          <p:spPr bwMode="auto">
            <a:xfrm>
              <a:off x="3447" y="2073"/>
              <a:ext cx="7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o</a:t>
              </a:r>
              <a:endParaRPr lang="en-GB" sz="2400">
                <a:latin typeface="Times" pitchFamily="18" charset="0"/>
              </a:endParaRPr>
            </a:p>
          </p:txBody>
        </p:sp>
        <p:sp>
          <p:nvSpPr>
            <p:cNvPr id="28746" name="Rectangle 73"/>
            <p:cNvSpPr>
              <a:spLocks noChangeArrowheads="1"/>
            </p:cNvSpPr>
            <p:nvPr/>
          </p:nvSpPr>
          <p:spPr bwMode="auto">
            <a:xfrm>
              <a:off x="3514" y="2073"/>
              <a:ext cx="5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r</a:t>
              </a:r>
              <a:endParaRPr lang="en-GB" sz="2400">
                <a:latin typeface="Times" pitchFamily="18" charset="0"/>
              </a:endParaRPr>
            </a:p>
          </p:txBody>
        </p:sp>
        <p:sp>
          <p:nvSpPr>
            <p:cNvPr id="28747" name="Rectangle 74"/>
            <p:cNvSpPr>
              <a:spLocks noChangeArrowheads="1"/>
            </p:cNvSpPr>
            <p:nvPr/>
          </p:nvSpPr>
          <p:spPr bwMode="auto">
            <a:xfrm>
              <a:off x="3561" y="2073"/>
              <a:ext cx="7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e</a:t>
              </a:r>
              <a:endParaRPr lang="en-GB" sz="2400">
                <a:latin typeface="Times" pitchFamily="18" charset="0"/>
              </a:endParaRPr>
            </a:p>
          </p:txBody>
        </p:sp>
        <p:sp>
          <p:nvSpPr>
            <p:cNvPr id="28748" name="Rectangle 75"/>
            <p:cNvSpPr>
              <a:spLocks noChangeArrowheads="1"/>
            </p:cNvSpPr>
            <p:nvPr/>
          </p:nvSpPr>
          <p:spPr bwMode="auto">
            <a:xfrm>
              <a:off x="3621" y="2073"/>
              <a:ext cx="3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 </a:t>
              </a:r>
              <a:endParaRPr lang="en-GB" sz="2400">
                <a:latin typeface="Times" pitchFamily="18" charset="0"/>
              </a:endParaRPr>
            </a:p>
          </p:txBody>
        </p:sp>
        <p:sp>
          <p:nvSpPr>
            <p:cNvPr id="28749" name="Rectangle 76"/>
            <p:cNvSpPr>
              <a:spLocks noChangeArrowheads="1"/>
            </p:cNvSpPr>
            <p:nvPr/>
          </p:nvSpPr>
          <p:spPr bwMode="auto">
            <a:xfrm>
              <a:off x="3658" y="2073"/>
              <a:ext cx="18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Da</a:t>
              </a:r>
              <a:endParaRPr lang="en-GB" sz="2400">
                <a:latin typeface="Times" pitchFamily="18" charset="0"/>
              </a:endParaRPr>
            </a:p>
          </p:txBody>
        </p:sp>
        <p:sp>
          <p:nvSpPr>
            <p:cNvPr id="28750" name="Rectangle 77"/>
            <p:cNvSpPr>
              <a:spLocks noChangeArrowheads="1"/>
            </p:cNvSpPr>
            <p:nvPr/>
          </p:nvSpPr>
          <p:spPr bwMode="auto">
            <a:xfrm>
              <a:off x="3816" y="2073"/>
              <a:ext cx="4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t</a:t>
              </a:r>
              <a:endParaRPr lang="en-GB" sz="2400">
                <a:latin typeface="Times" pitchFamily="18" charset="0"/>
              </a:endParaRPr>
            </a:p>
          </p:txBody>
        </p:sp>
        <p:sp>
          <p:nvSpPr>
            <p:cNvPr id="28751" name="Rectangle 78"/>
            <p:cNvSpPr>
              <a:spLocks noChangeArrowheads="1"/>
            </p:cNvSpPr>
            <p:nvPr/>
          </p:nvSpPr>
          <p:spPr bwMode="auto">
            <a:xfrm>
              <a:off x="3856" y="2073"/>
              <a:ext cx="14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e, </a:t>
              </a:r>
              <a:endParaRPr lang="en-GB" sz="2400">
                <a:latin typeface="Times" pitchFamily="18" charset="0"/>
              </a:endParaRPr>
            </a:p>
          </p:txBody>
        </p:sp>
        <p:sp>
          <p:nvSpPr>
            <p:cNvPr id="28752" name="Rectangle 79"/>
            <p:cNvSpPr>
              <a:spLocks noChangeArrowheads="1"/>
            </p:cNvSpPr>
            <p:nvPr/>
          </p:nvSpPr>
          <p:spPr bwMode="auto">
            <a:xfrm>
              <a:off x="3984" y="2073"/>
              <a:ext cx="19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No</a:t>
              </a:r>
              <a:endParaRPr lang="en-GB" sz="2400">
                <a:latin typeface="Times" pitchFamily="18" charset="0"/>
              </a:endParaRPr>
            </a:p>
          </p:txBody>
        </p:sp>
        <p:sp>
          <p:nvSpPr>
            <p:cNvPr id="28753" name="Rectangle 80"/>
            <p:cNvSpPr>
              <a:spLocks noChangeArrowheads="1"/>
            </p:cNvSpPr>
            <p:nvPr/>
          </p:nvSpPr>
          <p:spPr bwMode="auto">
            <a:xfrm>
              <a:off x="4155" y="2073"/>
              <a:ext cx="8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t </a:t>
              </a:r>
              <a:endParaRPr lang="en-GB" sz="2400">
                <a:latin typeface="Times" pitchFamily="18" charset="0"/>
              </a:endParaRPr>
            </a:p>
          </p:txBody>
        </p:sp>
        <p:sp>
          <p:nvSpPr>
            <p:cNvPr id="28754" name="Rectangle 81"/>
            <p:cNvSpPr>
              <a:spLocks noChangeArrowheads="1"/>
            </p:cNvSpPr>
            <p:nvPr/>
          </p:nvSpPr>
          <p:spPr bwMode="auto">
            <a:xfrm>
              <a:off x="4225" y="2073"/>
              <a:ext cx="11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A</a:t>
              </a:r>
              <a:endParaRPr lang="en-GB" sz="2400">
                <a:latin typeface="Times" pitchFamily="18" charset="0"/>
              </a:endParaRPr>
            </a:p>
          </p:txBody>
        </p:sp>
        <p:sp>
          <p:nvSpPr>
            <p:cNvPr id="28755" name="Rectangle 82"/>
            <p:cNvSpPr>
              <a:spLocks noChangeArrowheads="1"/>
            </p:cNvSpPr>
            <p:nvPr/>
          </p:nvSpPr>
          <p:spPr bwMode="auto">
            <a:xfrm>
              <a:off x="4326" y="2073"/>
              <a:ext cx="5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f</a:t>
              </a:r>
              <a:endParaRPr lang="en-GB" sz="2400">
                <a:latin typeface="Times" pitchFamily="18" charset="0"/>
              </a:endParaRPr>
            </a:p>
          </p:txBody>
        </p:sp>
        <p:sp>
          <p:nvSpPr>
            <p:cNvPr id="28756" name="Rectangle 83"/>
            <p:cNvSpPr>
              <a:spLocks noChangeArrowheads="1"/>
            </p:cNvSpPr>
            <p:nvPr/>
          </p:nvSpPr>
          <p:spPr bwMode="auto">
            <a:xfrm>
              <a:off x="4370" y="2073"/>
              <a:ext cx="4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t</a:t>
              </a:r>
              <a:endParaRPr lang="en-GB" sz="2400">
                <a:latin typeface="Times" pitchFamily="18" charset="0"/>
              </a:endParaRPr>
            </a:p>
          </p:txBody>
        </p:sp>
        <p:sp>
          <p:nvSpPr>
            <p:cNvPr id="28757" name="Rectangle 84"/>
            <p:cNvSpPr>
              <a:spLocks noChangeArrowheads="1"/>
            </p:cNvSpPr>
            <p:nvPr/>
          </p:nvSpPr>
          <p:spPr bwMode="auto">
            <a:xfrm>
              <a:off x="4410" y="2073"/>
              <a:ext cx="7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e</a:t>
              </a:r>
              <a:endParaRPr lang="en-GB" sz="2400">
                <a:latin typeface="Times" pitchFamily="18" charset="0"/>
              </a:endParaRPr>
            </a:p>
          </p:txBody>
        </p:sp>
        <p:sp>
          <p:nvSpPr>
            <p:cNvPr id="28758" name="Rectangle 85"/>
            <p:cNvSpPr>
              <a:spLocks noChangeArrowheads="1"/>
            </p:cNvSpPr>
            <p:nvPr/>
          </p:nvSpPr>
          <p:spPr bwMode="auto">
            <a:xfrm>
              <a:off x="4470" y="2073"/>
              <a:ext cx="5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r</a:t>
              </a:r>
              <a:endParaRPr lang="en-GB" sz="2400">
                <a:latin typeface="Times" pitchFamily="18" charset="0"/>
              </a:endParaRPr>
            </a:p>
          </p:txBody>
        </p:sp>
        <p:sp>
          <p:nvSpPr>
            <p:cNvPr id="28759" name="Rectangle 86"/>
            <p:cNvSpPr>
              <a:spLocks noChangeArrowheads="1"/>
            </p:cNvSpPr>
            <p:nvPr/>
          </p:nvSpPr>
          <p:spPr bwMode="auto">
            <a:xfrm>
              <a:off x="4517" y="2073"/>
              <a:ext cx="3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 </a:t>
              </a:r>
              <a:endParaRPr lang="en-GB" sz="2400">
                <a:latin typeface="Times" pitchFamily="18" charset="0"/>
              </a:endParaRPr>
            </a:p>
          </p:txBody>
        </p:sp>
        <p:sp>
          <p:nvSpPr>
            <p:cNvPr id="28760" name="Rectangle 87"/>
            <p:cNvSpPr>
              <a:spLocks noChangeArrowheads="1"/>
            </p:cNvSpPr>
            <p:nvPr/>
          </p:nvSpPr>
          <p:spPr bwMode="auto">
            <a:xfrm>
              <a:off x="4551" y="2073"/>
              <a:ext cx="11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D</a:t>
              </a:r>
              <a:endParaRPr lang="en-GB" sz="2400">
                <a:latin typeface="Times" pitchFamily="18" charset="0"/>
              </a:endParaRPr>
            </a:p>
          </p:txBody>
        </p:sp>
        <p:sp>
          <p:nvSpPr>
            <p:cNvPr id="28761" name="Rectangle 88"/>
            <p:cNvSpPr>
              <a:spLocks noChangeArrowheads="1"/>
            </p:cNvSpPr>
            <p:nvPr/>
          </p:nvSpPr>
          <p:spPr bwMode="auto">
            <a:xfrm>
              <a:off x="4652" y="2073"/>
              <a:ext cx="18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ate</a:t>
              </a:r>
              <a:endParaRPr lang="en-GB" sz="2400">
                <a:latin typeface="Times" pitchFamily="18" charset="0"/>
              </a:endParaRPr>
            </a:p>
          </p:txBody>
        </p:sp>
        <p:sp>
          <p:nvSpPr>
            <p:cNvPr id="28762" name="Rectangle 89"/>
            <p:cNvSpPr>
              <a:spLocks noChangeArrowheads="1"/>
            </p:cNvSpPr>
            <p:nvPr/>
          </p:nvSpPr>
          <p:spPr bwMode="auto">
            <a:xfrm>
              <a:off x="786" y="2305"/>
              <a:ext cx="9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A</a:t>
              </a:r>
              <a:endParaRPr lang="en-GB" sz="2400">
                <a:latin typeface="Times" pitchFamily="18" charset="0"/>
              </a:endParaRPr>
            </a:p>
          </p:txBody>
        </p:sp>
        <p:sp>
          <p:nvSpPr>
            <p:cNvPr id="28763" name="Rectangle 90"/>
            <p:cNvSpPr>
              <a:spLocks noChangeArrowheads="1"/>
            </p:cNvSpPr>
            <p:nvPr/>
          </p:nvSpPr>
          <p:spPr bwMode="auto">
            <a:xfrm>
              <a:off x="870" y="2305"/>
              <a:ext cx="7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d</a:t>
              </a:r>
              <a:endParaRPr lang="en-GB" sz="2400">
                <a:latin typeface="Times" pitchFamily="18" charset="0"/>
              </a:endParaRPr>
            </a:p>
          </p:txBody>
        </p:sp>
        <p:sp>
          <p:nvSpPr>
            <p:cNvPr id="28764" name="Rectangle 91"/>
            <p:cNvSpPr>
              <a:spLocks noChangeArrowheads="1"/>
            </p:cNvSpPr>
            <p:nvPr/>
          </p:nvSpPr>
          <p:spPr bwMode="auto">
            <a:xfrm>
              <a:off x="940" y="2305"/>
              <a:ext cx="11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m</a:t>
              </a:r>
              <a:endParaRPr lang="en-GB" sz="2400">
                <a:latin typeface="Times" pitchFamily="18" charset="0"/>
              </a:endParaRPr>
            </a:p>
          </p:txBody>
        </p:sp>
        <p:sp>
          <p:nvSpPr>
            <p:cNvPr id="28765" name="Rectangle 92"/>
            <p:cNvSpPr>
              <a:spLocks noChangeArrowheads="1"/>
            </p:cNvSpPr>
            <p:nvPr/>
          </p:nvSpPr>
          <p:spPr bwMode="auto">
            <a:xfrm>
              <a:off x="1038" y="2305"/>
              <a:ext cx="4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i</a:t>
              </a:r>
              <a:endParaRPr lang="en-GB" sz="2400">
                <a:latin typeface="Times" pitchFamily="18" charset="0"/>
              </a:endParaRPr>
            </a:p>
          </p:txBody>
        </p:sp>
        <p:sp>
          <p:nvSpPr>
            <p:cNvPr id="28766" name="Rectangle 93"/>
            <p:cNvSpPr>
              <a:spLocks noChangeArrowheads="1"/>
            </p:cNvSpPr>
            <p:nvPr/>
          </p:nvSpPr>
          <p:spPr bwMode="auto">
            <a:xfrm>
              <a:off x="1078" y="2305"/>
              <a:ext cx="12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ni</a:t>
              </a:r>
              <a:endParaRPr lang="en-GB" sz="2400">
                <a:latin typeface="Times" pitchFamily="18" charset="0"/>
              </a:endParaRPr>
            </a:p>
          </p:txBody>
        </p:sp>
        <p:sp>
          <p:nvSpPr>
            <p:cNvPr id="28767" name="Rectangle 94"/>
            <p:cNvSpPr>
              <a:spLocks noChangeArrowheads="1"/>
            </p:cNvSpPr>
            <p:nvPr/>
          </p:nvSpPr>
          <p:spPr bwMode="auto">
            <a:xfrm>
              <a:off x="1182" y="2305"/>
              <a:ext cx="16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str</a:t>
              </a:r>
              <a:endParaRPr lang="en-GB" sz="2400">
                <a:latin typeface="Times" pitchFamily="18" charset="0"/>
              </a:endParaRPr>
            </a:p>
          </p:txBody>
        </p:sp>
        <p:sp>
          <p:nvSpPr>
            <p:cNvPr id="28768" name="Rectangle 95"/>
            <p:cNvSpPr>
              <a:spLocks noChangeArrowheads="1"/>
            </p:cNvSpPr>
            <p:nvPr/>
          </p:nvSpPr>
          <p:spPr bwMode="auto">
            <a:xfrm>
              <a:off x="1330" y="2305"/>
              <a:ext cx="7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a</a:t>
              </a:r>
              <a:endParaRPr lang="en-GB" sz="2400">
                <a:latin typeface="Times" pitchFamily="18" charset="0"/>
              </a:endParaRPr>
            </a:p>
          </p:txBody>
        </p:sp>
        <p:sp>
          <p:nvSpPr>
            <p:cNvPr id="28769" name="Rectangle 96"/>
            <p:cNvSpPr>
              <a:spLocks noChangeArrowheads="1"/>
            </p:cNvSpPr>
            <p:nvPr/>
          </p:nvSpPr>
          <p:spPr bwMode="auto">
            <a:xfrm>
              <a:off x="1397" y="2305"/>
              <a:ext cx="4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t</a:t>
              </a:r>
              <a:endParaRPr lang="en-GB" sz="2400">
                <a:latin typeface="Times" pitchFamily="18" charset="0"/>
              </a:endParaRPr>
            </a:p>
          </p:txBody>
        </p:sp>
        <p:sp>
          <p:nvSpPr>
            <p:cNvPr id="28770" name="Rectangle 97"/>
            <p:cNvSpPr>
              <a:spLocks noChangeArrowheads="1"/>
            </p:cNvSpPr>
            <p:nvPr/>
          </p:nvSpPr>
          <p:spPr bwMode="auto">
            <a:xfrm>
              <a:off x="1437" y="2305"/>
              <a:ext cx="18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ive</a:t>
              </a:r>
              <a:endParaRPr lang="en-GB" sz="2400">
                <a:latin typeface="Times" pitchFamily="18" charset="0"/>
              </a:endParaRPr>
            </a:p>
          </p:txBody>
        </p:sp>
        <p:sp>
          <p:nvSpPr>
            <p:cNvPr id="28771" name="Rectangle 98"/>
            <p:cNvSpPr>
              <a:spLocks noChangeArrowheads="1"/>
            </p:cNvSpPr>
            <p:nvPr/>
          </p:nvSpPr>
          <p:spPr bwMode="auto">
            <a:xfrm>
              <a:off x="1595" y="2305"/>
              <a:ext cx="3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 </a:t>
              </a:r>
              <a:endParaRPr lang="en-GB" sz="2400">
                <a:latin typeface="Times" pitchFamily="18" charset="0"/>
              </a:endParaRPr>
            </a:p>
          </p:txBody>
        </p:sp>
        <p:sp>
          <p:nvSpPr>
            <p:cNvPr id="28772" name="Rectangle 99"/>
            <p:cNvSpPr>
              <a:spLocks noChangeArrowheads="1"/>
            </p:cNvSpPr>
            <p:nvPr/>
          </p:nvSpPr>
          <p:spPr bwMode="auto">
            <a:xfrm>
              <a:off x="1632" y="2305"/>
              <a:ext cx="4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i</a:t>
              </a:r>
              <a:endParaRPr lang="en-GB" sz="2400">
                <a:latin typeface="Times" pitchFamily="18" charset="0"/>
              </a:endParaRPr>
            </a:p>
          </p:txBody>
        </p:sp>
        <p:sp>
          <p:nvSpPr>
            <p:cNvPr id="28773" name="Rectangle 100"/>
            <p:cNvSpPr>
              <a:spLocks noChangeArrowheads="1"/>
            </p:cNvSpPr>
            <p:nvPr/>
          </p:nvSpPr>
          <p:spPr bwMode="auto">
            <a:xfrm>
              <a:off x="1669" y="2305"/>
              <a:ext cx="7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n</a:t>
              </a:r>
              <a:endParaRPr lang="en-GB" sz="2400">
                <a:latin typeface="Times" pitchFamily="18" charset="0"/>
              </a:endParaRPr>
            </a:p>
          </p:txBody>
        </p:sp>
        <p:sp>
          <p:nvSpPr>
            <p:cNvPr id="28774" name="Rectangle 101"/>
            <p:cNvSpPr>
              <a:spLocks noChangeArrowheads="1"/>
            </p:cNvSpPr>
            <p:nvPr/>
          </p:nvSpPr>
          <p:spPr bwMode="auto">
            <a:xfrm>
              <a:off x="1739" y="2305"/>
              <a:ext cx="12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fo</a:t>
              </a:r>
              <a:endParaRPr lang="en-GB" sz="2400">
                <a:latin typeface="Times" pitchFamily="18" charset="0"/>
              </a:endParaRPr>
            </a:p>
          </p:txBody>
        </p:sp>
        <p:sp>
          <p:nvSpPr>
            <p:cNvPr id="28775" name="Rectangle 102"/>
            <p:cNvSpPr>
              <a:spLocks noChangeArrowheads="1"/>
            </p:cNvSpPr>
            <p:nvPr/>
          </p:nvSpPr>
          <p:spPr bwMode="auto">
            <a:xfrm>
              <a:off x="1843" y="2305"/>
              <a:ext cx="25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rma</a:t>
              </a:r>
              <a:endParaRPr lang="en-GB" sz="2400">
                <a:latin typeface="Times" pitchFamily="18" charset="0"/>
              </a:endParaRPr>
            </a:p>
          </p:txBody>
        </p:sp>
        <p:sp>
          <p:nvSpPr>
            <p:cNvPr id="28776" name="Rectangle 103"/>
            <p:cNvSpPr>
              <a:spLocks noChangeArrowheads="1"/>
            </p:cNvSpPr>
            <p:nvPr/>
          </p:nvSpPr>
          <p:spPr bwMode="auto">
            <a:xfrm>
              <a:off x="2068" y="2305"/>
              <a:ext cx="8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ti</a:t>
              </a:r>
              <a:endParaRPr lang="en-GB" sz="2400">
                <a:latin typeface="Times" pitchFamily="18" charset="0"/>
              </a:endParaRPr>
            </a:p>
          </p:txBody>
        </p:sp>
        <p:sp>
          <p:nvSpPr>
            <p:cNvPr id="28777" name="Rectangle 104"/>
            <p:cNvSpPr>
              <a:spLocks noChangeArrowheads="1"/>
            </p:cNvSpPr>
            <p:nvPr/>
          </p:nvSpPr>
          <p:spPr bwMode="auto">
            <a:xfrm>
              <a:off x="2142" y="2305"/>
              <a:ext cx="7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o</a:t>
              </a:r>
              <a:endParaRPr lang="en-GB" sz="2400">
                <a:latin typeface="Times" pitchFamily="18" charset="0"/>
              </a:endParaRPr>
            </a:p>
          </p:txBody>
        </p:sp>
        <p:sp>
          <p:nvSpPr>
            <p:cNvPr id="28778" name="Rectangle 105"/>
            <p:cNvSpPr>
              <a:spLocks noChangeArrowheads="1"/>
            </p:cNvSpPr>
            <p:nvPr/>
          </p:nvSpPr>
          <p:spPr bwMode="auto">
            <a:xfrm>
              <a:off x="2212" y="2305"/>
              <a:ext cx="7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n</a:t>
              </a:r>
              <a:endParaRPr lang="en-GB" sz="2400">
                <a:latin typeface="Times" pitchFamily="18" charset="0"/>
              </a:endParaRPr>
            </a:p>
          </p:txBody>
        </p:sp>
        <p:sp>
          <p:nvSpPr>
            <p:cNvPr id="28779" name="Rectangle 106"/>
            <p:cNvSpPr>
              <a:spLocks noChangeArrowheads="1"/>
            </p:cNvSpPr>
            <p:nvPr/>
          </p:nvSpPr>
          <p:spPr bwMode="auto">
            <a:xfrm>
              <a:off x="3007" y="2305"/>
              <a:ext cx="11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V</a:t>
              </a:r>
              <a:endParaRPr lang="en-GB" sz="2400">
                <a:latin typeface="Times" pitchFamily="18" charset="0"/>
              </a:endParaRPr>
            </a:p>
          </p:txBody>
        </p:sp>
        <p:sp>
          <p:nvSpPr>
            <p:cNvPr id="28780" name="Rectangle 107"/>
            <p:cNvSpPr>
              <a:spLocks noChangeArrowheads="1"/>
            </p:cNvSpPr>
            <p:nvPr/>
          </p:nvSpPr>
          <p:spPr bwMode="auto">
            <a:xfrm>
              <a:off x="3108" y="2305"/>
              <a:ext cx="12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er</a:t>
              </a:r>
              <a:endParaRPr lang="en-GB" sz="2400">
                <a:latin typeface="Times" pitchFamily="18" charset="0"/>
              </a:endParaRPr>
            </a:p>
          </p:txBody>
        </p:sp>
        <p:sp>
          <p:nvSpPr>
            <p:cNvPr id="28781" name="Rectangle 108"/>
            <p:cNvSpPr>
              <a:spLocks noChangeArrowheads="1"/>
            </p:cNvSpPr>
            <p:nvPr/>
          </p:nvSpPr>
          <p:spPr bwMode="auto">
            <a:xfrm>
              <a:off x="3212" y="2305"/>
              <a:ext cx="10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si</a:t>
              </a:r>
              <a:endParaRPr lang="en-GB" sz="2400">
                <a:latin typeface="Times" pitchFamily="18" charset="0"/>
              </a:endParaRPr>
            </a:p>
          </p:txBody>
        </p:sp>
        <p:sp>
          <p:nvSpPr>
            <p:cNvPr id="28782" name="Rectangle 109"/>
            <p:cNvSpPr>
              <a:spLocks noChangeArrowheads="1"/>
            </p:cNvSpPr>
            <p:nvPr/>
          </p:nvSpPr>
          <p:spPr bwMode="auto">
            <a:xfrm>
              <a:off x="3306" y="2305"/>
              <a:ext cx="7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o</a:t>
              </a:r>
              <a:endParaRPr lang="en-GB" sz="2400">
                <a:latin typeface="Times" pitchFamily="18" charset="0"/>
              </a:endParaRPr>
            </a:p>
          </p:txBody>
        </p:sp>
        <p:sp>
          <p:nvSpPr>
            <p:cNvPr id="28783" name="Rectangle 110"/>
            <p:cNvSpPr>
              <a:spLocks noChangeArrowheads="1"/>
            </p:cNvSpPr>
            <p:nvPr/>
          </p:nvSpPr>
          <p:spPr bwMode="auto">
            <a:xfrm>
              <a:off x="3373" y="2305"/>
              <a:ext cx="7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n</a:t>
              </a:r>
              <a:endParaRPr lang="en-GB" sz="2400">
                <a:latin typeface="Times" pitchFamily="18" charset="0"/>
              </a:endParaRPr>
            </a:p>
          </p:txBody>
        </p:sp>
        <p:sp>
          <p:nvSpPr>
            <p:cNvPr id="28784" name="Rectangle 111"/>
            <p:cNvSpPr>
              <a:spLocks noChangeArrowheads="1"/>
            </p:cNvSpPr>
            <p:nvPr/>
          </p:nvSpPr>
          <p:spPr bwMode="auto">
            <a:xfrm>
              <a:off x="3444" y="2305"/>
              <a:ext cx="7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 </a:t>
              </a:r>
              <a:endParaRPr lang="en-GB" sz="2400">
                <a:latin typeface="Times" pitchFamily="18" charset="0"/>
              </a:endParaRPr>
            </a:p>
          </p:txBody>
        </p:sp>
        <p:sp>
          <p:nvSpPr>
            <p:cNvPr id="28785" name="Rectangle 112"/>
            <p:cNvSpPr>
              <a:spLocks noChangeArrowheads="1"/>
            </p:cNvSpPr>
            <p:nvPr/>
          </p:nvSpPr>
          <p:spPr bwMode="auto">
            <a:xfrm>
              <a:off x="3511" y="2305"/>
              <a:ext cx="8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S</a:t>
              </a:r>
              <a:endParaRPr lang="en-GB" sz="2400">
                <a:latin typeface="Times" pitchFamily="18" charset="0"/>
              </a:endParaRPr>
            </a:p>
          </p:txBody>
        </p:sp>
        <p:sp>
          <p:nvSpPr>
            <p:cNvPr id="28786" name="Rectangle 113"/>
            <p:cNvSpPr>
              <a:spLocks noChangeArrowheads="1"/>
            </p:cNvSpPr>
            <p:nvPr/>
          </p:nvSpPr>
          <p:spPr bwMode="auto">
            <a:xfrm>
              <a:off x="3588" y="2305"/>
              <a:ext cx="7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e</a:t>
              </a:r>
              <a:endParaRPr lang="en-GB" sz="2400">
                <a:latin typeface="Times" pitchFamily="18" charset="0"/>
              </a:endParaRPr>
            </a:p>
          </p:txBody>
        </p:sp>
        <p:sp>
          <p:nvSpPr>
            <p:cNvPr id="28787" name="Rectangle 114"/>
            <p:cNvSpPr>
              <a:spLocks noChangeArrowheads="1"/>
            </p:cNvSpPr>
            <p:nvPr/>
          </p:nvSpPr>
          <p:spPr bwMode="auto">
            <a:xfrm>
              <a:off x="3648" y="2305"/>
              <a:ext cx="5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r</a:t>
              </a:r>
              <a:endParaRPr lang="en-GB" sz="2400">
                <a:latin typeface="Times" pitchFamily="18" charset="0"/>
              </a:endParaRPr>
            </a:p>
          </p:txBody>
        </p:sp>
        <p:sp>
          <p:nvSpPr>
            <p:cNvPr id="28788" name="Rectangle 115"/>
            <p:cNvSpPr>
              <a:spLocks noChangeArrowheads="1"/>
            </p:cNvSpPr>
            <p:nvPr/>
          </p:nvSpPr>
          <p:spPr bwMode="auto">
            <a:xfrm>
              <a:off x="3695" y="2305"/>
              <a:ext cx="4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i</a:t>
              </a:r>
              <a:endParaRPr lang="en-GB" sz="2400">
                <a:latin typeface="Times" pitchFamily="18" charset="0"/>
              </a:endParaRPr>
            </a:p>
          </p:txBody>
        </p:sp>
        <p:sp>
          <p:nvSpPr>
            <p:cNvPr id="28789" name="Rectangle 116"/>
            <p:cNvSpPr>
              <a:spLocks noChangeArrowheads="1"/>
            </p:cNvSpPr>
            <p:nvPr/>
          </p:nvSpPr>
          <p:spPr bwMode="auto">
            <a:xfrm>
              <a:off x="3732" y="2305"/>
              <a:ext cx="7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a</a:t>
              </a:r>
              <a:endParaRPr lang="en-GB" sz="2400">
                <a:latin typeface="Times" pitchFamily="18" charset="0"/>
              </a:endParaRPr>
            </a:p>
          </p:txBody>
        </p:sp>
        <p:sp>
          <p:nvSpPr>
            <p:cNvPr id="28790" name="Rectangle 117"/>
            <p:cNvSpPr>
              <a:spLocks noChangeArrowheads="1"/>
            </p:cNvSpPr>
            <p:nvPr/>
          </p:nvSpPr>
          <p:spPr bwMode="auto">
            <a:xfrm>
              <a:off x="3796" y="2305"/>
              <a:ext cx="4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l</a:t>
              </a:r>
              <a:endParaRPr lang="en-GB" sz="2400">
                <a:latin typeface="Times" pitchFamily="18" charset="0"/>
              </a:endParaRPr>
            </a:p>
          </p:txBody>
        </p:sp>
        <p:sp>
          <p:nvSpPr>
            <p:cNvPr id="28791" name="Rectangle 118"/>
            <p:cNvSpPr>
              <a:spLocks noChangeArrowheads="1"/>
            </p:cNvSpPr>
            <p:nvPr/>
          </p:nvSpPr>
          <p:spPr bwMode="auto">
            <a:xfrm>
              <a:off x="3833" y="2305"/>
              <a:ext cx="3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 </a:t>
              </a:r>
              <a:endParaRPr lang="en-GB" sz="2400">
                <a:latin typeface="Times" pitchFamily="18" charset="0"/>
              </a:endParaRPr>
            </a:p>
          </p:txBody>
        </p:sp>
        <p:sp>
          <p:nvSpPr>
            <p:cNvPr id="28792" name="Rectangle 119"/>
            <p:cNvSpPr>
              <a:spLocks noChangeArrowheads="1"/>
            </p:cNvSpPr>
            <p:nvPr/>
          </p:nvSpPr>
          <p:spPr bwMode="auto">
            <a:xfrm>
              <a:off x="3866" y="2305"/>
              <a:ext cx="11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N</a:t>
              </a:r>
              <a:endParaRPr lang="en-GB" sz="2400">
                <a:latin typeface="Times" pitchFamily="18" charset="0"/>
              </a:endParaRPr>
            </a:p>
          </p:txBody>
        </p:sp>
        <p:sp>
          <p:nvSpPr>
            <p:cNvPr id="28793" name="Rectangle 120"/>
            <p:cNvSpPr>
              <a:spLocks noChangeArrowheads="1"/>
            </p:cNvSpPr>
            <p:nvPr/>
          </p:nvSpPr>
          <p:spPr bwMode="auto">
            <a:xfrm>
              <a:off x="3967" y="2305"/>
              <a:ext cx="7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u</a:t>
              </a:r>
              <a:endParaRPr lang="en-GB" sz="2400">
                <a:latin typeface="Times" pitchFamily="18" charset="0"/>
              </a:endParaRPr>
            </a:p>
          </p:txBody>
        </p:sp>
        <p:sp>
          <p:nvSpPr>
            <p:cNvPr id="28794" name="Rectangle 121"/>
            <p:cNvSpPr>
              <a:spLocks noChangeArrowheads="1"/>
            </p:cNvSpPr>
            <p:nvPr/>
          </p:nvSpPr>
          <p:spPr bwMode="auto">
            <a:xfrm>
              <a:off x="4034" y="2305"/>
              <a:ext cx="20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mb</a:t>
              </a:r>
              <a:endParaRPr lang="en-GB" sz="2400">
                <a:latin typeface="Times" pitchFamily="18" charset="0"/>
              </a:endParaRPr>
            </a:p>
          </p:txBody>
        </p:sp>
        <p:sp>
          <p:nvSpPr>
            <p:cNvPr id="28795" name="Rectangle 122"/>
            <p:cNvSpPr>
              <a:spLocks noChangeArrowheads="1"/>
            </p:cNvSpPr>
            <p:nvPr/>
          </p:nvSpPr>
          <p:spPr bwMode="auto">
            <a:xfrm>
              <a:off x="4212" y="2305"/>
              <a:ext cx="7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e</a:t>
              </a:r>
              <a:endParaRPr lang="en-GB" sz="2400">
                <a:latin typeface="Times" pitchFamily="18" charset="0"/>
              </a:endParaRPr>
            </a:p>
          </p:txBody>
        </p:sp>
        <p:sp>
          <p:nvSpPr>
            <p:cNvPr id="28796" name="Rectangle 123"/>
            <p:cNvSpPr>
              <a:spLocks noChangeArrowheads="1"/>
            </p:cNvSpPr>
            <p:nvPr/>
          </p:nvSpPr>
          <p:spPr bwMode="auto">
            <a:xfrm>
              <a:off x="4272" y="2305"/>
              <a:ext cx="5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r</a:t>
              </a:r>
              <a:endParaRPr lang="en-GB" sz="2400">
                <a:latin typeface="Times" pitchFamily="18" charset="0"/>
              </a:endParaRPr>
            </a:p>
          </p:txBody>
        </p:sp>
        <p:sp>
          <p:nvSpPr>
            <p:cNvPr id="28797" name="Rectangle 124"/>
            <p:cNvSpPr>
              <a:spLocks noChangeArrowheads="1"/>
            </p:cNvSpPr>
            <p:nvPr/>
          </p:nvSpPr>
          <p:spPr bwMode="auto">
            <a:xfrm>
              <a:off x="786" y="2536"/>
              <a:ext cx="16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Ex</a:t>
              </a:r>
              <a:endParaRPr lang="en-GB" sz="2400">
                <a:latin typeface="Times" pitchFamily="18" charset="0"/>
              </a:endParaRPr>
            </a:p>
          </p:txBody>
        </p:sp>
        <p:sp>
          <p:nvSpPr>
            <p:cNvPr id="28798" name="Rectangle 125"/>
            <p:cNvSpPr>
              <a:spLocks noChangeArrowheads="1"/>
            </p:cNvSpPr>
            <p:nvPr/>
          </p:nvSpPr>
          <p:spPr bwMode="auto">
            <a:xfrm>
              <a:off x="930" y="2536"/>
              <a:ext cx="4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t</a:t>
              </a:r>
              <a:endParaRPr lang="en-GB" sz="2400">
                <a:latin typeface="Times" pitchFamily="18" charset="0"/>
              </a:endParaRPr>
            </a:p>
          </p:txBody>
        </p:sp>
        <p:sp>
          <p:nvSpPr>
            <p:cNvPr id="28799" name="Rectangle 126"/>
            <p:cNvSpPr>
              <a:spLocks noChangeArrowheads="1"/>
            </p:cNvSpPr>
            <p:nvPr/>
          </p:nvSpPr>
          <p:spPr bwMode="auto">
            <a:xfrm>
              <a:off x="971" y="2536"/>
              <a:ext cx="14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en</a:t>
              </a:r>
              <a:endParaRPr lang="en-GB" sz="2400">
                <a:latin typeface="Times" pitchFamily="18" charset="0"/>
              </a:endParaRPr>
            </a:p>
          </p:txBody>
        </p:sp>
        <p:sp>
          <p:nvSpPr>
            <p:cNvPr id="28800" name="Rectangle 127"/>
            <p:cNvSpPr>
              <a:spLocks noChangeArrowheads="1"/>
            </p:cNvSpPr>
            <p:nvPr/>
          </p:nvSpPr>
          <p:spPr bwMode="auto">
            <a:xfrm>
              <a:off x="1098" y="2536"/>
              <a:ext cx="7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d</a:t>
              </a:r>
              <a:endParaRPr lang="en-GB" sz="2400">
                <a:latin typeface="Times" pitchFamily="18" charset="0"/>
              </a:endParaRPr>
            </a:p>
          </p:txBody>
        </p:sp>
        <p:sp>
          <p:nvSpPr>
            <p:cNvPr id="28801" name="Rectangle 128"/>
            <p:cNvSpPr>
              <a:spLocks noChangeArrowheads="1"/>
            </p:cNvSpPr>
            <p:nvPr/>
          </p:nvSpPr>
          <p:spPr bwMode="auto">
            <a:xfrm>
              <a:off x="1169" y="2536"/>
              <a:ext cx="7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e</a:t>
              </a:r>
              <a:endParaRPr lang="en-GB" sz="2400">
                <a:latin typeface="Times" pitchFamily="18" charset="0"/>
              </a:endParaRPr>
            </a:p>
          </p:txBody>
        </p:sp>
        <p:sp>
          <p:nvSpPr>
            <p:cNvPr id="28802" name="Rectangle 129"/>
            <p:cNvSpPr>
              <a:spLocks noChangeArrowheads="1"/>
            </p:cNvSpPr>
            <p:nvPr/>
          </p:nvSpPr>
          <p:spPr bwMode="auto">
            <a:xfrm>
              <a:off x="1229" y="2536"/>
              <a:ext cx="7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d</a:t>
              </a:r>
              <a:endParaRPr lang="en-GB" sz="2400">
                <a:latin typeface="Times" pitchFamily="18" charset="0"/>
              </a:endParaRPr>
            </a:p>
          </p:txBody>
        </p:sp>
        <p:sp>
          <p:nvSpPr>
            <p:cNvPr id="28803" name="Rectangle 130"/>
            <p:cNvSpPr>
              <a:spLocks noChangeArrowheads="1"/>
            </p:cNvSpPr>
            <p:nvPr/>
          </p:nvSpPr>
          <p:spPr bwMode="auto">
            <a:xfrm>
              <a:off x="1299" y="2536"/>
              <a:ext cx="9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 I</a:t>
              </a:r>
              <a:endParaRPr lang="en-GB" sz="2400">
                <a:latin typeface="Times" pitchFamily="18" charset="0"/>
              </a:endParaRPr>
            </a:p>
          </p:txBody>
        </p:sp>
        <p:sp>
          <p:nvSpPr>
            <p:cNvPr id="28804" name="Rectangle 131"/>
            <p:cNvSpPr>
              <a:spLocks noChangeArrowheads="1"/>
            </p:cNvSpPr>
            <p:nvPr/>
          </p:nvSpPr>
          <p:spPr bwMode="auto">
            <a:xfrm>
              <a:off x="1377" y="2536"/>
              <a:ext cx="7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n</a:t>
              </a:r>
              <a:endParaRPr lang="en-GB" sz="2400">
                <a:latin typeface="Times" pitchFamily="18" charset="0"/>
              </a:endParaRPr>
            </a:p>
          </p:txBody>
        </p:sp>
        <p:sp>
          <p:nvSpPr>
            <p:cNvPr id="28805" name="Rectangle 132"/>
            <p:cNvSpPr>
              <a:spLocks noChangeArrowheads="1"/>
            </p:cNvSpPr>
            <p:nvPr/>
          </p:nvSpPr>
          <p:spPr bwMode="auto">
            <a:xfrm>
              <a:off x="1447" y="2536"/>
              <a:ext cx="4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f</a:t>
              </a:r>
              <a:endParaRPr lang="en-GB" sz="2400">
                <a:latin typeface="Times" pitchFamily="18" charset="0"/>
              </a:endParaRPr>
            </a:p>
          </p:txBody>
        </p:sp>
        <p:sp>
          <p:nvSpPr>
            <p:cNvPr id="28806" name="Rectangle 133"/>
            <p:cNvSpPr>
              <a:spLocks noChangeArrowheads="1"/>
            </p:cNvSpPr>
            <p:nvPr/>
          </p:nvSpPr>
          <p:spPr bwMode="auto">
            <a:xfrm>
              <a:off x="1484" y="2536"/>
              <a:ext cx="14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or</a:t>
              </a:r>
              <a:endParaRPr lang="en-GB" sz="2400">
                <a:latin typeface="Times" pitchFamily="18" charset="0"/>
              </a:endParaRPr>
            </a:p>
          </p:txBody>
        </p:sp>
        <p:sp>
          <p:nvSpPr>
            <p:cNvPr id="28807" name="Rectangle 134"/>
            <p:cNvSpPr>
              <a:spLocks noChangeArrowheads="1"/>
            </p:cNvSpPr>
            <p:nvPr/>
          </p:nvSpPr>
          <p:spPr bwMode="auto">
            <a:xfrm>
              <a:off x="1608" y="2536"/>
              <a:ext cx="11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m</a:t>
              </a:r>
              <a:endParaRPr lang="en-GB" sz="2400">
                <a:latin typeface="Times" pitchFamily="18" charset="0"/>
              </a:endParaRPr>
            </a:p>
          </p:txBody>
        </p:sp>
        <p:sp>
          <p:nvSpPr>
            <p:cNvPr id="28808" name="Rectangle 135"/>
            <p:cNvSpPr>
              <a:spLocks noChangeArrowheads="1"/>
            </p:cNvSpPr>
            <p:nvPr/>
          </p:nvSpPr>
          <p:spPr bwMode="auto">
            <a:xfrm>
              <a:off x="1705" y="2536"/>
              <a:ext cx="7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a</a:t>
              </a:r>
              <a:endParaRPr lang="en-GB" sz="2400">
                <a:latin typeface="Times" pitchFamily="18" charset="0"/>
              </a:endParaRPr>
            </a:p>
          </p:txBody>
        </p:sp>
        <p:sp>
          <p:nvSpPr>
            <p:cNvPr id="28809" name="Rectangle 136"/>
            <p:cNvSpPr>
              <a:spLocks noChangeArrowheads="1"/>
            </p:cNvSpPr>
            <p:nvPr/>
          </p:nvSpPr>
          <p:spPr bwMode="auto">
            <a:xfrm>
              <a:off x="1776" y="2536"/>
              <a:ext cx="4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t</a:t>
              </a:r>
              <a:endParaRPr lang="en-GB" sz="2400">
                <a:latin typeface="Times" pitchFamily="18" charset="0"/>
              </a:endParaRPr>
            </a:p>
          </p:txBody>
        </p:sp>
        <p:sp>
          <p:nvSpPr>
            <p:cNvPr id="28810" name="Rectangle 137"/>
            <p:cNvSpPr>
              <a:spLocks noChangeArrowheads="1"/>
            </p:cNvSpPr>
            <p:nvPr/>
          </p:nvSpPr>
          <p:spPr bwMode="auto">
            <a:xfrm>
              <a:off x="1813" y="2536"/>
              <a:ext cx="4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i</a:t>
              </a:r>
              <a:endParaRPr lang="en-GB" sz="2400">
                <a:latin typeface="Times" pitchFamily="18" charset="0"/>
              </a:endParaRPr>
            </a:p>
          </p:txBody>
        </p:sp>
        <p:sp>
          <p:nvSpPr>
            <p:cNvPr id="28811" name="Rectangle 138"/>
            <p:cNvSpPr>
              <a:spLocks noChangeArrowheads="1"/>
            </p:cNvSpPr>
            <p:nvPr/>
          </p:nvSpPr>
          <p:spPr bwMode="auto">
            <a:xfrm>
              <a:off x="1853" y="2536"/>
              <a:ext cx="7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o</a:t>
              </a:r>
              <a:endParaRPr lang="en-GB" sz="2400">
                <a:latin typeface="Times" pitchFamily="18" charset="0"/>
              </a:endParaRPr>
            </a:p>
          </p:txBody>
        </p:sp>
        <p:sp>
          <p:nvSpPr>
            <p:cNvPr id="28812" name="Rectangle 139"/>
            <p:cNvSpPr>
              <a:spLocks noChangeArrowheads="1"/>
            </p:cNvSpPr>
            <p:nvPr/>
          </p:nvSpPr>
          <p:spPr bwMode="auto">
            <a:xfrm>
              <a:off x="1920" y="2536"/>
              <a:ext cx="7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n</a:t>
              </a:r>
              <a:endParaRPr lang="en-GB" sz="2400">
                <a:latin typeface="Times" pitchFamily="18" charset="0"/>
              </a:endParaRPr>
            </a:p>
          </p:txBody>
        </p:sp>
        <p:sp>
          <p:nvSpPr>
            <p:cNvPr id="28813" name="Line 140"/>
            <p:cNvSpPr>
              <a:spLocks noChangeShapeType="1"/>
            </p:cNvSpPr>
            <p:nvPr/>
          </p:nvSpPr>
          <p:spPr bwMode="auto">
            <a:xfrm>
              <a:off x="779" y="1455"/>
              <a:ext cx="48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14" name="Line 141"/>
            <p:cNvSpPr>
              <a:spLocks noChangeShapeType="1"/>
            </p:cNvSpPr>
            <p:nvPr/>
          </p:nvSpPr>
          <p:spPr bwMode="auto">
            <a:xfrm>
              <a:off x="772" y="2756"/>
              <a:ext cx="48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8676" name="Rectangle 142"/>
          <p:cNvSpPr>
            <a:spLocks noChangeArrowheads="1"/>
          </p:cNvSpPr>
          <p:nvPr/>
        </p:nvSpPr>
        <p:spPr bwMode="auto">
          <a:xfrm>
            <a:off x="1974850" y="1203325"/>
            <a:ext cx="13516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en-GB" sz="1800">
                <a:solidFill>
                  <a:schemeClr val="accent1"/>
                </a:solidFill>
              </a:rPr>
              <a:t>Figure 7.13</a:t>
            </a:r>
          </a:p>
        </p:txBody>
      </p:sp>
    </p:spTree>
    <p:extLst>
      <p:ext uri="{BB962C8B-B14F-4D97-AF65-F5344CB8AC3E}">
        <p14:creationId xmlns:p14="http://schemas.microsoft.com/office/powerpoint/2010/main" val="217443312"/>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t>Certificates as credentials</a:t>
            </a:r>
          </a:p>
        </p:txBody>
      </p:sp>
      <p:sp>
        <p:nvSpPr>
          <p:cNvPr id="29699" name="Rectangle 3"/>
          <p:cNvSpPr>
            <a:spLocks noGrp="1" noChangeArrowheads="1"/>
          </p:cNvSpPr>
          <p:nvPr>
            <p:ph type="body" idx="1"/>
          </p:nvPr>
        </p:nvSpPr>
        <p:spPr>
          <a:xfrm>
            <a:off x="1981200" y="1447800"/>
            <a:ext cx="8440738" cy="4800600"/>
          </a:xfrm>
        </p:spPr>
        <p:txBody>
          <a:bodyPr/>
          <a:lstStyle/>
          <a:p>
            <a:r>
              <a:rPr lang="en-GB"/>
              <a:t>Certificates can act as </a:t>
            </a:r>
            <a:r>
              <a:rPr lang="en-GB" i="1"/>
              <a:t>credentials</a:t>
            </a:r>
            <a:endParaRPr lang="en-GB"/>
          </a:p>
          <a:p>
            <a:pPr lvl="1"/>
            <a:r>
              <a:rPr lang="en-GB"/>
              <a:t>Evidence for a principal's right to access a resource</a:t>
            </a:r>
          </a:p>
          <a:p>
            <a:r>
              <a:rPr lang="en-GB"/>
              <a:t>The two certificates shown in the last slide could act as credentials for Alice to operate on her bank account</a:t>
            </a:r>
          </a:p>
          <a:p>
            <a:pPr lvl="1"/>
            <a:r>
              <a:rPr lang="en-GB"/>
              <a:t>She would need to add her public key certificate</a:t>
            </a:r>
          </a:p>
        </p:txBody>
      </p:sp>
      <p:sp>
        <p:nvSpPr>
          <p:cNvPr id="283652" name="Rectangle 4"/>
          <p:cNvSpPr>
            <a:spLocks noChangeArrowheads="1"/>
          </p:cNvSpPr>
          <p:nvPr/>
        </p:nvSpPr>
        <p:spPr bwMode="auto">
          <a:xfrm>
            <a:off x="10383838" y="6394450"/>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400">
                <a:latin typeface="Times" pitchFamily="18" charset="0"/>
              </a:rPr>
              <a:t>*</a:t>
            </a:r>
          </a:p>
        </p:txBody>
      </p:sp>
      <p:grpSp>
        <p:nvGrpSpPr>
          <p:cNvPr id="2" name="Group 5"/>
          <p:cNvGrpSpPr>
            <a:grpSpLocks/>
          </p:cNvGrpSpPr>
          <p:nvPr/>
        </p:nvGrpSpPr>
        <p:grpSpPr bwMode="auto">
          <a:xfrm>
            <a:off x="2862263" y="3117850"/>
            <a:ext cx="6661150" cy="3709988"/>
            <a:chOff x="239" y="833"/>
            <a:chExt cx="4704" cy="2418"/>
          </a:xfrm>
        </p:grpSpPr>
        <p:sp>
          <p:nvSpPr>
            <p:cNvPr id="29702" name="Rectangle 6"/>
            <p:cNvSpPr>
              <a:spLocks noChangeArrowheads="1"/>
            </p:cNvSpPr>
            <p:nvPr/>
          </p:nvSpPr>
          <p:spPr bwMode="auto">
            <a:xfrm>
              <a:off x="239" y="833"/>
              <a:ext cx="4704" cy="2418"/>
            </a:xfrm>
            <a:prstGeom prst="rect">
              <a:avLst/>
            </a:prstGeom>
            <a:solidFill>
              <a:srgbClr val="FBFF6B"/>
            </a:solidFill>
            <a:ln w="9525">
              <a:solidFill>
                <a:schemeClr val="tx1"/>
              </a:solidFill>
              <a:miter lim="800000"/>
              <a:headEnd/>
              <a:tailEnd/>
            </a:ln>
          </p:spPr>
          <p:txBody>
            <a:bodyPr wrap="none" anchor="ctr"/>
            <a:lstStyle/>
            <a:p>
              <a:pPr algn="ctr" eaLnBrk="0" hangingPunct="0"/>
              <a:endParaRPr lang="en-US" sz="1200">
                <a:latin typeface="Times" pitchFamily="18" charset="0"/>
              </a:endParaRPr>
            </a:p>
          </p:txBody>
        </p:sp>
        <p:grpSp>
          <p:nvGrpSpPr>
            <p:cNvPr id="29703" name="Group 7"/>
            <p:cNvGrpSpPr>
              <a:grpSpLocks/>
            </p:cNvGrpSpPr>
            <p:nvPr/>
          </p:nvGrpSpPr>
          <p:grpSpPr bwMode="auto">
            <a:xfrm>
              <a:off x="288" y="854"/>
              <a:ext cx="4568" cy="2295"/>
              <a:chOff x="288" y="854"/>
              <a:chExt cx="5494" cy="3221"/>
            </a:xfrm>
          </p:grpSpPr>
          <p:grpSp>
            <p:nvGrpSpPr>
              <p:cNvPr id="29704" name="Group 8"/>
              <p:cNvGrpSpPr>
                <a:grpSpLocks/>
              </p:cNvGrpSpPr>
              <p:nvPr/>
            </p:nvGrpSpPr>
            <p:grpSpPr bwMode="auto">
              <a:xfrm>
                <a:off x="288" y="2443"/>
                <a:ext cx="5494" cy="1632"/>
                <a:chOff x="288" y="2443"/>
                <a:chExt cx="5494" cy="1632"/>
              </a:xfrm>
            </p:grpSpPr>
            <p:sp>
              <p:nvSpPr>
                <p:cNvPr id="29735" name="Rectangle 9"/>
                <p:cNvSpPr>
                  <a:spLocks noChangeArrowheads="1"/>
                </p:cNvSpPr>
                <p:nvPr/>
              </p:nvSpPr>
              <p:spPr bwMode="auto">
                <a:xfrm>
                  <a:off x="288" y="2443"/>
                  <a:ext cx="342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kumimoji="1" lang="en-GB" sz="2000" baseline="-25000">
                      <a:solidFill>
                        <a:schemeClr val="accent1"/>
                      </a:solidFill>
                    </a:rPr>
                    <a:t>Figure 7.5 Public-key certificate for Bob's Bank</a:t>
                  </a:r>
                </a:p>
              </p:txBody>
            </p:sp>
            <p:grpSp>
              <p:nvGrpSpPr>
                <p:cNvPr id="29736" name="Group 10"/>
                <p:cNvGrpSpPr>
                  <a:grpSpLocks/>
                </p:cNvGrpSpPr>
                <p:nvPr/>
              </p:nvGrpSpPr>
              <p:grpSpPr bwMode="auto">
                <a:xfrm>
                  <a:off x="385" y="2764"/>
                  <a:ext cx="5397" cy="1311"/>
                  <a:chOff x="363" y="2764"/>
                  <a:chExt cx="5397" cy="1311"/>
                </a:xfrm>
              </p:grpSpPr>
              <p:sp>
                <p:nvSpPr>
                  <p:cNvPr id="29737" name="Rectangle 11"/>
                  <p:cNvSpPr>
                    <a:spLocks noChangeArrowheads="1"/>
                  </p:cNvSpPr>
                  <p:nvPr/>
                </p:nvSpPr>
                <p:spPr bwMode="auto">
                  <a:xfrm>
                    <a:off x="401" y="2841"/>
                    <a:ext cx="174"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1. </a:t>
                    </a:r>
                    <a:endParaRPr lang="en-GB" sz="1800">
                      <a:latin typeface="Times" pitchFamily="18" charset="0"/>
                    </a:endParaRPr>
                  </a:p>
                </p:txBody>
              </p:sp>
              <p:sp>
                <p:nvSpPr>
                  <p:cNvPr id="29738" name="Rectangle 12"/>
                  <p:cNvSpPr>
                    <a:spLocks noChangeArrowheads="1"/>
                  </p:cNvSpPr>
                  <p:nvPr/>
                </p:nvSpPr>
                <p:spPr bwMode="auto">
                  <a:xfrm>
                    <a:off x="574" y="2841"/>
                    <a:ext cx="1084"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i="1">
                        <a:solidFill>
                          <a:srgbClr val="000000"/>
                        </a:solidFill>
                        <a:latin typeface="Times" pitchFamily="18" charset="0"/>
                      </a:rPr>
                      <a:t>Certificate type</a:t>
                    </a:r>
                    <a:endParaRPr lang="en-GB" sz="1800">
                      <a:latin typeface="Times" pitchFamily="18" charset="0"/>
                    </a:endParaRPr>
                  </a:p>
                </p:txBody>
              </p:sp>
              <p:sp>
                <p:nvSpPr>
                  <p:cNvPr id="29739" name="Rectangle 13"/>
                  <p:cNvSpPr>
                    <a:spLocks noChangeArrowheads="1"/>
                  </p:cNvSpPr>
                  <p:nvPr/>
                </p:nvSpPr>
                <p:spPr bwMode="auto">
                  <a:xfrm>
                    <a:off x="1518" y="2841"/>
                    <a:ext cx="49"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a:t>
                    </a:r>
                    <a:endParaRPr lang="en-GB" sz="1800">
                      <a:latin typeface="Times" pitchFamily="18" charset="0"/>
                    </a:endParaRPr>
                  </a:p>
                </p:txBody>
              </p:sp>
              <p:sp>
                <p:nvSpPr>
                  <p:cNvPr id="29740" name="Rectangle 14"/>
                  <p:cNvSpPr>
                    <a:spLocks noChangeArrowheads="1"/>
                  </p:cNvSpPr>
                  <p:nvPr/>
                </p:nvSpPr>
                <p:spPr bwMode="auto">
                  <a:xfrm>
                    <a:off x="2264" y="2839"/>
                    <a:ext cx="742"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Public key</a:t>
                    </a:r>
                    <a:endParaRPr lang="en-GB" sz="1800">
                      <a:latin typeface="Times" pitchFamily="18" charset="0"/>
                    </a:endParaRPr>
                  </a:p>
                </p:txBody>
              </p:sp>
              <p:sp>
                <p:nvSpPr>
                  <p:cNvPr id="29741" name="Rectangle 15"/>
                  <p:cNvSpPr>
                    <a:spLocks noChangeArrowheads="1"/>
                  </p:cNvSpPr>
                  <p:nvPr/>
                </p:nvSpPr>
                <p:spPr bwMode="auto">
                  <a:xfrm>
                    <a:off x="2239" y="2764"/>
                    <a:ext cx="16"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42" name="Rectangle 16"/>
                  <p:cNvSpPr>
                    <a:spLocks noChangeArrowheads="1"/>
                  </p:cNvSpPr>
                  <p:nvPr/>
                </p:nvSpPr>
                <p:spPr bwMode="auto">
                  <a:xfrm>
                    <a:off x="401" y="3093"/>
                    <a:ext cx="174"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2. </a:t>
                    </a:r>
                    <a:endParaRPr lang="en-GB" sz="1800">
                      <a:latin typeface="Times" pitchFamily="18" charset="0"/>
                    </a:endParaRPr>
                  </a:p>
                </p:txBody>
              </p:sp>
              <p:sp>
                <p:nvSpPr>
                  <p:cNvPr id="29743" name="Rectangle 17"/>
                  <p:cNvSpPr>
                    <a:spLocks noChangeArrowheads="1"/>
                  </p:cNvSpPr>
                  <p:nvPr/>
                </p:nvSpPr>
                <p:spPr bwMode="auto">
                  <a:xfrm>
                    <a:off x="574" y="3093"/>
                    <a:ext cx="406"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i="1">
                        <a:solidFill>
                          <a:srgbClr val="000000"/>
                        </a:solidFill>
                        <a:latin typeface="Times" pitchFamily="18" charset="0"/>
                      </a:rPr>
                      <a:t>Name</a:t>
                    </a:r>
                    <a:endParaRPr lang="en-GB" sz="1800">
                      <a:latin typeface="Times" pitchFamily="18" charset="0"/>
                    </a:endParaRPr>
                  </a:p>
                </p:txBody>
              </p:sp>
              <p:sp>
                <p:nvSpPr>
                  <p:cNvPr id="29744" name="Rectangle 18"/>
                  <p:cNvSpPr>
                    <a:spLocks noChangeArrowheads="1"/>
                  </p:cNvSpPr>
                  <p:nvPr/>
                </p:nvSpPr>
                <p:spPr bwMode="auto">
                  <a:xfrm>
                    <a:off x="930" y="3093"/>
                    <a:ext cx="49"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a:t>
                    </a:r>
                    <a:endParaRPr lang="en-GB" sz="1800">
                      <a:latin typeface="Times" pitchFamily="18" charset="0"/>
                    </a:endParaRPr>
                  </a:p>
                </p:txBody>
              </p:sp>
              <p:sp>
                <p:nvSpPr>
                  <p:cNvPr id="29745" name="Rectangle 19"/>
                  <p:cNvSpPr>
                    <a:spLocks noChangeArrowheads="1"/>
                  </p:cNvSpPr>
                  <p:nvPr/>
                </p:nvSpPr>
                <p:spPr bwMode="auto">
                  <a:xfrm>
                    <a:off x="2264" y="3093"/>
                    <a:ext cx="818"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Bob’s Bank</a:t>
                    </a:r>
                    <a:endParaRPr lang="en-GB" sz="1800">
                      <a:latin typeface="Times" pitchFamily="18" charset="0"/>
                    </a:endParaRPr>
                  </a:p>
                </p:txBody>
              </p:sp>
              <p:sp>
                <p:nvSpPr>
                  <p:cNvPr id="29746" name="Rectangle 20"/>
                  <p:cNvSpPr>
                    <a:spLocks noChangeArrowheads="1"/>
                  </p:cNvSpPr>
                  <p:nvPr/>
                </p:nvSpPr>
                <p:spPr bwMode="auto">
                  <a:xfrm>
                    <a:off x="2239" y="3012"/>
                    <a:ext cx="16" cy="24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47" name="Rectangle 21"/>
                  <p:cNvSpPr>
                    <a:spLocks noChangeArrowheads="1"/>
                  </p:cNvSpPr>
                  <p:nvPr/>
                </p:nvSpPr>
                <p:spPr bwMode="auto">
                  <a:xfrm>
                    <a:off x="401" y="3340"/>
                    <a:ext cx="174"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3. </a:t>
                    </a:r>
                    <a:endParaRPr lang="en-GB" sz="1800">
                      <a:latin typeface="Times" pitchFamily="18" charset="0"/>
                    </a:endParaRPr>
                  </a:p>
                </p:txBody>
              </p:sp>
              <p:sp>
                <p:nvSpPr>
                  <p:cNvPr id="29748" name="Rectangle 22"/>
                  <p:cNvSpPr>
                    <a:spLocks noChangeArrowheads="1"/>
                  </p:cNvSpPr>
                  <p:nvPr/>
                </p:nvSpPr>
                <p:spPr bwMode="auto">
                  <a:xfrm>
                    <a:off x="574" y="3341"/>
                    <a:ext cx="732"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i="1">
                        <a:solidFill>
                          <a:srgbClr val="000000"/>
                        </a:solidFill>
                        <a:latin typeface="Times" pitchFamily="18" charset="0"/>
                      </a:rPr>
                      <a:t>Public key</a:t>
                    </a:r>
                    <a:endParaRPr lang="en-GB" sz="1800">
                      <a:latin typeface="Times" pitchFamily="18" charset="0"/>
                    </a:endParaRPr>
                  </a:p>
                </p:txBody>
              </p:sp>
              <p:sp>
                <p:nvSpPr>
                  <p:cNvPr id="29749" name="Rectangle 23"/>
                  <p:cNvSpPr>
                    <a:spLocks noChangeArrowheads="1"/>
                  </p:cNvSpPr>
                  <p:nvPr/>
                </p:nvSpPr>
                <p:spPr bwMode="auto">
                  <a:xfrm>
                    <a:off x="1240" y="3341"/>
                    <a:ext cx="49"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a:t>
                    </a:r>
                    <a:endParaRPr lang="en-GB" sz="1800">
                      <a:latin typeface="Times" pitchFamily="18" charset="0"/>
                    </a:endParaRPr>
                  </a:p>
                </p:txBody>
              </p:sp>
              <p:sp>
                <p:nvSpPr>
                  <p:cNvPr id="29750" name="Rectangle 24"/>
                  <p:cNvSpPr>
                    <a:spLocks noChangeArrowheads="1"/>
                  </p:cNvSpPr>
                  <p:nvPr/>
                </p:nvSpPr>
                <p:spPr bwMode="auto">
                  <a:xfrm>
                    <a:off x="2264" y="3341"/>
                    <a:ext cx="362"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i="1">
                        <a:solidFill>
                          <a:srgbClr val="000000"/>
                        </a:solidFill>
                        <a:latin typeface="Times" pitchFamily="18" charset="0"/>
                      </a:rPr>
                      <a:t>K</a:t>
                    </a:r>
                    <a:r>
                      <a:rPr lang="en-GB" sz="1600" i="1" baseline="-25000">
                        <a:solidFill>
                          <a:srgbClr val="000000"/>
                        </a:solidFill>
                        <a:latin typeface="Times" pitchFamily="18" charset="0"/>
                      </a:rPr>
                      <a:t>Bpub</a:t>
                    </a:r>
                    <a:endParaRPr lang="en-GB" sz="1800">
                      <a:latin typeface="Times" pitchFamily="18" charset="0"/>
                    </a:endParaRPr>
                  </a:p>
                </p:txBody>
              </p:sp>
              <p:sp>
                <p:nvSpPr>
                  <p:cNvPr id="29751" name="Rectangle 25"/>
                  <p:cNvSpPr>
                    <a:spLocks noChangeArrowheads="1"/>
                  </p:cNvSpPr>
                  <p:nvPr/>
                </p:nvSpPr>
                <p:spPr bwMode="auto">
                  <a:xfrm>
                    <a:off x="2239" y="3259"/>
                    <a:ext cx="16"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52" name="Rectangle 26"/>
                  <p:cNvSpPr>
                    <a:spLocks noChangeArrowheads="1"/>
                  </p:cNvSpPr>
                  <p:nvPr/>
                </p:nvSpPr>
                <p:spPr bwMode="auto">
                  <a:xfrm>
                    <a:off x="401" y="3591"/>
                    <a:ext cx="174"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4. </a:t>
                    </a:r>
                    <a:endParaRPr lang="en-GB" sz="1800">
                      <a:latin typeface="Times" pitchFamily="18" charset="0"/>
                    </a:endParaRPr>
                  </a:p>
                </p:txBody>
              </p:sp>
              <p:sp>
                <p:nvSpPr>
                  <p:cNvPr id="29753" name="Rectangle 27"/>
                  <p:cNvSpPr>
                    <a:spLocks noChangeArrowheads="1"/>
                  </p:cNvSpPr>
                  <p:nvPr/>
                </p:nvSpPr>
                <p:spPr bwMode="auto">
                  <a:xfrm>
                    <a:off x="574" y="3591"/>
                    <a:ext cx="1394"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i="1">
                        <a:solidFill>
                          <a:srgbClr val="000000"/>
                        </a:solidFill>
                        <a:latin typeface="Times" pitchFamily="18" charset="0"/>
                      </a:rPr>
                      <a:t>Certifying authority</a:t>
                    </a:r>
                    <a:endParaRPr lang="en-GB" sz="1800">
                      <a:latin typeface="Times" pitchFamily="18" charset="0"/>
                    </a:endParaRPr>
                  </a:p>
                </p:txBody>
              </p:sp>
              <p:sp>
                <p:nvSpPr>
                  <p:cNvPr id="29754" name="Rectangle 28"/>
                  <p:cNvSpPr>
                    <a:spLocks noChangeArrowheads="1"/>
                  </p:cNvSpPr>
                  <p:nvPr/>
                </p:nvSpPr>
                <p:spPr bwMode="auto">
                  <a:xfrm>
                    <a:off x="1814" y="3591"/>
                    <a:ext cx="49"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a:t>
                    </a:r>
                    <a:endParaRPr lang="en-GB" sz="1800">
                      <a:latin typeface="Times" pitchFamily="18" charset="0"/>
                    </a:endParaRPr>
                  </a:p>
                </p:txBody>
              </p:sp>
              <p:sp>
                <p:nvSpPr>
                  <p:cNvPr id="29755" name="Rectangle 29"/>
                  <p:cNvSpPr>
                    <a:spLocks noChangeArrowheads="1"/>
                  </p:cNvSpPr>
                  <p:nvPr/>
                </p:nvSpPr>
                <p:spPr bwMode="auto">
                  <a:xfrm>
                    <a:off x="2264" y="3591"/>
                    <a:ext cx="2168"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Fred – The Bankers Federation</a:t>
                    </a:r>
                    <a:endParaRPr lang="en-GB" sz="1800">
                      <a:latin typeface="Times" pitchFamily="18" charset="0"/>
                    </a:endParaRPr>
                  </a:p>
                </p:txBody>
              </p:sp>
              <p:sp>
                <p:nvSpPr>
                  <p:cNvPr id="29756" name="Rectangle 30"/>
                  <p:cNvSpPr>
                    <a:spLocks noChangeArrowheads="1"/>
                  </p:cNvSpPr>
                  <p:nvPr/>
                </p:nvSpPr>
                <p:spPr bwMode="auto">
                  <a:xfrm>
                    <a:off x="2239" y="3507"/>
                    <a:ext cx="16"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57" name="Rectangle 31"/>
                  <p:cNvSpPr>
                    <a:spLocks noChangeArrowheads="1"/>
                  </p:cNvSpPr>
                  <p:nvPr/>
                </p:nvSpPr>
                <p:spPr bwMode="auto">
                  <a:xfrm>
                    <a:off x="401" y="3838"/>
                    <a:ext cx="174"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5. </a:t>
                    </a:r>
                    <a:endParaRPr lang="en-GB" sz="1800">
                      <a:latin typeface="Times" pitchFamily="18" charset="0"/>
                    </a:endParaRPr>
                  </a:p>
                </p:txBody>
              </p:sp>
              <p:sp>
                <p:nvSpPr>
                  <p:cNvPr id="29758" name="Rectangle 32"/>
                  <p:cNvSpPr>
                    <a:spLocks noChangeArrowheads="1"/>
                  </p:cNvSpPr>
                  <p:nvPr/>
                </p:nvSpPr>
                <p:spPr bwMode="auto">
                  <a:xfrm>
                    <a:off x="574" y="3839"/>
                    <a:ext cx="673"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i="1">
                        <a:solidFill>
                          <a:srgbClr val="000000"/>
                        </a:solidFill>
                        <a:latin typeface="Times" pitchFamily="18" charset="0"/>
                      </a:rPr>
                      <a:t>Signature</a:t>
                    </a:r>
                    <a:endParaRPr lang="en-GB" sz="1800">
                      <a:latin typeface="Times" pitchFamily="18" charset="0"/>
                    </a:endParaRPr>
                  </a:p>
                </p:txBody>
              </p:sp>
              <p:sp>
                <p:nvSpPr>
                  <p:cNvPr id="29759" name="Rectangle 33"/>
                  <p:cNvSpPr>
                    <a:spLocks noChangeArrowheads="1"/>
                  </p:cNvSpPr>
                  <p:nvPr/>
                </p:nvSpPr>
                <p:spPr bwMode="auto">
                  <a:xfrm>
                    <a:off x="1163" y="3840"/>
                    <a:ext cx="49"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a:t>
                    </a:r>
                    <a:endParaRPr lang="en-GB" sz="1800">
                      <a:latin typeface="Times" pitchFamily="18" charset="0"/>
                    </a:endParaRPr>
                  </a:p>
                </p:txBody>
              </p:sp>
              <p:grpSp>
                <p:nvGrpSpPr>
                  <p:cNvPr id="29760" name="Group 34"/>
                  <p:cNvGrpSpPr>
                    <a:grpSpLocks/>
                  </p:cNvGrpSpPr>
                  <p:nvPr/>
                </p:nvGrpSpPr>
                <p:grpSpPr bwMode="auto">
                  <a:xfrm>
                    <a:off x="2254" y="3813"/>
                    <a:ext cx="1959" cy="235"/>
                    <a:chOff x="2303" y="2739"/>
                    <a:chExt cx="1959" cy="235"/>
                  </a:xfrm>
                </p:grpSpPr>
                <p:sp>
                  <p:nvSpPr>
                    <p:cNvPr id="29763" name="Rectangle 35"/>
                    <p:cNvSpPr>
                      <a:spLocks noChangeArrowheads="1"/>
                    </p:cNvSpPr>
                    <p:nvPr/>
                  </p:nvSpPr>
                  <p:spPr bwMode="auto">
                    <a:xfrm>
                      <a:off x="2303" y="2739"/>
                      <a:ext cx="1828"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a:t>
                      </a:r>
                      <a:r>
                        <a:rPr lang="en-GB" sz="1600" i="1">
                          <a:solidFill>
                            <a:srgbClr val="000000"/>
                          </a:solidFill>
                          <a:latin typeface="Times" pitchFamily="18" charset="0"/>
                        </a:rPr>
                        <a:t>Digest</a:t>
                      </a:r>
                      <a:r>
                        <a:rPr lang="en-GB" sz="1600">
                          <a:solidFill>
                            <a:srgbClr val="000000"/>
                          </a:solidFill>
                          <a:latin typeface="Times" pitchFamily="18" charset="0"/>
                        </a:rPr>
                        <a:t>(</a:t>
                      </a:r>
                      <a:r>
                        <a:rPr lang="en-GB" sz="1600" i="1">
                          <a:solidFill>
                            <a:srgbClr val="000000"/>
                          </a:solidFill>
                          <a:latin typeface="Times" pitchFamily="18" charset="0"/>
                        </a:rPr>
                        <a:t>field 2 + field 3</a:t>
                      </a:r>
                      <a:r>
                        <a:rPr lang="en-GB" sz="1600">
                          <a:solidFill>
                            <a:srgbClr val="000000"/>
                          </a:solidFill>
                          <a:latin typeface="Times" pitchFamily="18" charset="0"/>
                        </a:rPr>
                        <a:t>)}</a:t>
                      </a:r>
                      <a:endParaRPr lang="en-GB" sz="1800">
                        <a:latin typeface="Times" pitchFamily="18" charset="0"/>
                      </a:endParaRPr>
                    </a:p>
                  </p:txBody>
                </p:sp>
                <p:sp>
                  <p:nvSpPr>
                    <p:cNvPr id="29764" name="Rectangle 36"/>
                    <p:cNvSpPr>
                      <a:spLocks noChangeArrowheads="1"/>
                    </p:cNvSpPr>
                    <p:nvPr/>
                  </p:nvSpPr>
                  <p:spPr bwMode="auto">
                    <a:xfrm>
                      <a:off x="3982" y="2805"/>
                      <a:ext cx="280"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200" i="1">
                          <a:solidFill>
                            <a:srgbClr val="000000"/>
                          </a:solidFill>
                          <a:latin typeface="Times" pitchFamily="18" charset="0"/>
                        </a:rPr>
                        <a:t>K</a:t>
                      </a:r>
                      <a:r>
                        <a:rPr lang="en-GB" sz="1200" i="1" baseline="-25000">
                          <a:solidFill>
                            <a:srgbClr val="000000"/>
                          </a:solidFill>
                          <a:latin typeface="Times" pitchFamily="18" charset="0"/>
                        </a:rPr>
                        <a:t>Fpriv</a:t>
                      </a:r>
                      <a:endParaRPr lang="en-GB" sz="1200">
                        <a:latin typeface="Times" pitchFamily="18" charset="0"/>
                      </a:endParaRPr>
                    </a:p>
                  </p:txBody>
                </p:sp>
              </p:grpSp>
              <p:sp>
                <p:nvSpPr>
                  <p:cNvPr id="29761" name="Line 37"/>
                  <p:cNvSpPr>
                    <a:spLocks noChangeShapeType="1"/>
                  </p:cNvSpPr>
                  <p:nvPr/>
                </p:nvSpPr>
                <p:spPr bwMode="auto">
                  <a:xfrm>
                    <a:off x="363" y="2805"/>
                    <a:ext cx="539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62" name="Line 38"/>
                  <p:cNvSpPr>
                    <a:spLocks noChangeShapeType="1"/>
                  </p:cNvSpPr>
                  <p:nvPr/>
                </p:nvSpPr>
                <p:spPr bwMode="auto">
                  <a:xfrm>
                    <a:off x="363" y="4075"/>
                    <a:ext cx="539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9705" name="Group 39"/>
              <p:cNvGrpSpPr>
                <a:grpSpLocks/>
              </p:cNvGrpSpPr>
              <p:nvPr/>
            </p:nvGrpSpPr>
            <p:grpSpPr bwMode="auto">
              <a:xfrm>
                <a:off x="409" y="1195"/>
                <a:ext cx="5363" cy="1152"/>
                <a:chOff x="420" y="1857"/>
                <a:chExt cx="5363" cy="1152"/>
              </a:xfrm>
            </p:grpSpPr>
            <p:sp>
              <p:nvSpPr>
                <p:cNvPr id="29707" name="Rectangle 40"/>
                <p:cNvSpPr>
                  <a:spLocks noChangeArrowheads="1"/>
                </p:cNvSpPr>
                <p:nvPr/>
              </p:nvSpPr>
              <p:spPr bwMode="auto">
                <a:xfrm>
                  <a:off x="423" y="1941"/>
                  <a:ext cx="174"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1. </a:t>
                  </a:r>
                  <a:endParaRPr lang="en-GB" sz="1800">
                    <a:latin typeface="Times" pitchFamily="18" charset="0"/>
                  </a:endParaRPr>
                </a:p>
              </p:txBody>
            </p:sp>
            <p:sp>
              <p:nvSpPr>
                <p:cNvPr id="29708" name="Rectangle 41"/>
                <p:cNvSpPr>
                  <a:spLocks noChangeArrowheads="1"/>
                </p:cNvSpPr>
                <p:nvPr/>
              </p:nvSpPr>
              <p:spPr bwMode="auto">
                <a:xfrm>
                  <a:off x="600" y="1941"/>
                  <a:ext cx="1084"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i="1">
                      <a:solidFill>
                        <a:srgbClr val="000000"/>
                      </a:solidFill>
                      <a:latin typeface="Times" pitchFamily="18" charset="0"/>
                    </a:rPr>
                    <a:t>Certificate type</a:t>
                  </a:r>
                  <a:endParaRPr lang="en-GB" sz="1800">
                    <a:latin typeface="Times" pitchFamily="18" charset="0"/>
                  </a:endParaRPr>
                </a:p>
              </p:txBody>
            </p:sp>
            <p:sp>
              <p:nvSpPr>
                <p:cNvPr id="29709" name="Rectangle 42"/>
                <p:cNvSpPr>
                  <a:spLocks noChangeArrowheads="1"/>
                </p:cNvSpPr>
                <p:nvPr/>
              </p:nvSpPr>
              <p:spPr bwMode="auto">
                <a:xfrm>
                  <a:off x="1543" y="1941"/>
                  <a:ext cx="49"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a:t>
                  </a:r>
                  <a:endParaRPr lang="en-GB" sz="1800">
                    <a:latin typeface="Times" pitchFamily="18" charset="0"/>
                  </a:endParaRPr>
                </a:p>
              </p:txBody>
            </p:sp>
            <p:sp>
              <p:nvSpPr>
                <p:cNvPr id="29710" name="Rectangle 43"/>
                <p:cNvSpPr>
                  <a:spLocks noChangeArrowheads="1"/>
                </p:cNvSpPr>
                <p:nvPr/>
              </p:nvSpPr>
              <p:spPr bwMode="auto">
                <a:xfrm>
                  <a:off x="2291" y="1941"/>
                  <a:ext cx="1168"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Account number</a:t>
                  </a:r>
                  <a:endParaRPr lang="en-GB" sz="1800">
                    <a:latin typeface="Times" pitchFamily="18" charset="0"/>
                  </a:endParaRPr>
                </a:p>
              </p:txBody>
            </p:sp>
            <p:sp>
              <p:nvSpPr>
                <p:cNvPr id="29711" name="Rectangle 44"/>
                <p:cNvSpPr>
                  <a:spLocks noChangeArrowheads="1"/>
                </p:cNvSpPr>
                <p:nvPr/>
              </p:nvSpPr>
              <p:spPr bwMode="auto">
                <a:xfrm>
                  <a:off x="2267" y="1857"/>
                  <a:ext cx="15" cy="24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12" name="Rectangle 45"/>
                <p:cNvSpPr>
                  <a:spLocks noChangeArrowheads="1"/>
                </p:cNvSpPr>
                <p:nvPr/>
              </p:nvSpPr>
              <p:spPr bwMode="auto">
                <a:xfrm>
                  <a:off x="433" y="2142"/>
                  <a:ext cx="174"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2. </a:t>
                  </a:r>
                  <a:endParaRPr lang="en-GB" sz="1800">
                    <a:latin typeface="Times" pitchFamily="18" charset="0"/>
                  </a:endParaRPr>
                </a:p>
              </p:txBody>
            </p:sp>
            <p:sp>
              <p:nvSpPr>
                <p:cNvPr id="29713" name="Rectangle 46"/>
                <p:cNvSpPr>
                  <a:spLocks noChangeArrowheads="1"/>
                </p:cNvSpPr>
                <p:nvPr/>
              </p:nvSpPr>
              <p:spPr bwMode="auto">
                <a:xfrm>
                  <a:off x="602" y="2142"/>
                  <a:ext cx="406"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i="1">
                      <a:solidFill>
                        <a:srgbClr val="000000"/>
                      </a:solidFill>
                      <a:latin typeface="Times" pitchFamily="18" charset="0"/>
                    </a:rPr>
                    <a:t>Name</a:t>
                  </a:r>
                  <a:endParaRPr lang="en-GB" sz="1800">
                    <a:latin typeface="Times" pitchFamily="18" charset="0"/>
                  </a:endParaRPr>
                </a:p>
              </p:txBody>
            </p:sp>
            <p:sp>
              <p:nvSpPr>
                <p:cNvPr id="29714" name="Rectangle 47"/>
                <p:cNvSpPr>
                  <a:spLocks noChangeArrowheads="1"/>
                </p:cNvSpPr>
                <p:nvPr/>
              </p:nvSpPr>
              <p:spPr bwMode="auto">
                <a:xfrm>
                  <a:off x="959" y="2142"/>
                  <a:ext cx="49"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a:t>
                  </a:r>
                  <a:endParaRPr lang="en-GB" sz="1800">
                    <a:latin typeface="Times" pitchFamily="18" charset="0"/>
                  </a:endParaRPr>
                </a:p>
              </p:txBody>
            </p:sp>
            <p:sp>
              <p:nvSpPr>
                <p:cNvPr id="29715" name="Rectangle 48"/>
                <p:cNvSpPr>
                  <a:spLocks noChangeArrowheads="1"/>
                </p:cNvSpPr>
                <p:nvPr/>
              </p:nvSpPr>
              <p:spPr bwMode="auto">
                <a:xfrm>
                  <a:off x="2291" y="2142"/>
                  <a:ext cx="378"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Alice</a:t>
                  </a:r>
                  <a:endParaRPr lang="en-GB" sz="1800">
                    <a:latin typeface="Times" pitchFamily="18" charset="0"/>
                  </a:endParaRPr>
                </a:p>
              </p:txBody>
            </p:sp>
            <p:sp>
              <p:nvSpPr>
                <p:cNvPr id="29716" name="Rectangle 49"/>
                <p:cNvSpPr>
                  <a:spLocks noChangeArrowheads="1"/>
                </p:cNvSpPr>
                <p:nvPr/>
              </p:nvSpPr>
              <p:spPr bwMode="auto">
                <a:xfrm>
                  <a:off x="2267" y="2104"/>
                  <a:ext cx="15" cy="2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17" name="Rectangle 50"/>
                <p:cNvSpPr>
                  <a:spLocks noChangeArrowheads="1"/>
                </p:cNvSpPr>
                <p:nvPr/>
              </p:nvSpPr>
              <p:spPr bwMode="auto">
                <a:xfrm>
                  <a:off x="433" y="2343"/>
                  <a:ext cx="174"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3. </a:t>
                  </a:r>
                  <a:endParaRPr lang="en-GB" sz="1800">
                    <a:latin typeface="Times" pitchFamily="18" charset="0"/>
                  </a:endParaRPr>
                </a:p>
              </p:txBody>
            </p:sp>
            <p:sp>
              <p:nvSpPr>
                <p:cNvPr id="29718" name="Rectangle 51"/>
                <p:cNvSpPr>
                  <a:spLocks noChangeArrowheads="1"/>
                </p:cNvSpPr>
                <p:nvPr/>
              </p:nvSpPr>
              <p:spPr bwMode="auto">
                <a:xfrm>
                  <a:off x="600" y="2343"/>
                  <a:ext cx="572"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i="1">
                      <a:solidFill>
                        <a:srgbClr val="000000"/>
                      </a:solidFill>
                      <a:latin typeface="Times" pitchFamily="18" charset="0"/>
                    </a:rPr>
                    <a:t>Account</a:t>
                  </a:r>
                  <a:endParaRPr lang="en-GB" sz="1800">
                    <a:latin typeface="Times" pitchFamily="18" charset="0"/>
                  </a:endParaRPr>
                </a:p>
              </p:txBody>
            </p:sp>
            <p:sp>
              <p:nvSpPr>
                <p:cNvPr id="29719" name="Rectangle 52"/>
                <p:cNvSpPr>
                  <a:spLocks noChangeArrowheads="1"/>
                </p:cNvSpPr>
                <p:nvPr/>
              </p:nvSpPr>
              <p:spPr bwMode="auto">
                <a:xfrm>
                  <a:off x="1110" y="2343"/>
                  <a:ext cx="49"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a:t>
                  </a:r>
                  <a:endParaRPr lang="en-GB" sz="1800">
                    <a:latin typeface="Times" pitchFamily="18" charset="0"/>
                  </a:endParaRPr>
                </a:p>
              </p:txBody>
            </p:sp>
            <p:sp>
              <p:nvSpPr>
                <p:cNvPr id="29720" name="Rectangle 53"/>
                <p:cNvSpPr>
                  <a:spLocks noChangeArrowheads="1"/>
                </p:cNvSpPr>
                <p:nvPr/>
              </p:nvSpPr>
              <p:spPr bwMode="auto">
                <a:xfrm>
                  <a:off x="2291" y="2343"/>
                  <a:ext cx="610"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6262626</a:t>
                  </a:r>
                  <a:endParaRPr lang="en-GB" sz="1800">
                    <a:latin typeface="Times" pitchFamily="18" charset="0"/>
                  </a:endParaRPr>
                </a:p>
              </p:txBody>
            </p:sp>
            <p:sp>
              <p:nvSpPr>
                <p:cNvPr id="29721" name="Rectangle 54"/>
                <p:cNvSpPr>
                  <a:spLocks noChangeArrowheads="1"/>
                </p:cNvSpPr>
                <p:nvPr/>
              </p:nvSpPr>
              <p:spPr bwMode="auto">
                <a:xfrm>
                  <a:off x="2267" y="2305"/>
                  <a:ext cx="15" cy="2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22" name="Rectangle 55"/>
                <p:cNvSpPr>
                  <a:spLocks noChangeArrowheads="1"/>
                </p:cNvSpPr>
                <p:nvPr/>
              </p:nvSpPr>
              <p:spPr bwMode="auto">
                <a:xfrm>
                  <a:off x="433" y="2545"/>
                  <a:ext cx="174"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4. </a:t>
                  </a:r>
                  <a:endParaRPr lang="en-GB" sz="1800">
                    <a:latin typeface="Times" pitchFamily="18" charset="0"/>
                  </a:endParaRPr>
                </a:p>
              </p:txBody>
            </p:sp>
            <p:sp>
              <p:nvSpPr>
                <p:cNvPr id="29723" name="Rectangle 56"/>
                <p:cNvSpPr>
                  <a:spLocks noChangeArrowheads="1"/>
                </p:cNvSpPr>
                <p:nvPr/>
              </p:nvSpPr>
              <p:spPr bwMode="auto">
                <a:xfrm>
                  <a:off x="600" y="2545"/>
                  <a:ext cx="1394"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i="1">
                      <a:solidFill>
                        <a:srgbClr val="000000"/>
                      </a:solidFill>
                      <a:latin typeface="Times" pitchFamily="18" charset="0"/>
                    </a:rPr>
                    <a:t>Certifying authority</a:t>
                  </a:r>
                  <a:endParaRPr lang="en-GB" sz="1800">
                    <a:latin typeface="Times" pitchFamily="18" charset="0"/>
                  </a:endParaRPr>
                </a:p>
              </p:txBody>
            </p:sp>
            <p:sp>
              <p:nvSpPr>
                <p:cNvPr id="29724" name="Rectangle 57"/>
                <p:cNvSpPr>
                  <a:spLocks noChangeArrowheads="1"/>
                </p:cNvSpPr>
                <p:nvPr/>
              </p:nvSpPr>
              <p:spPr bwMode="auto">
                <a:xfrm>
                  <a:off x="1840" y="2545"/>
                  <a:ext cx="49"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a:t>
                  </a:r>
                  <a:endParaRPr lang="en-GB" sz="1800">
                    <a:latin typeface="Times" pitchFamily="18" charset="0"/>
                  </a:endParaRPr>
                </a:p>
              </p:txBody>
            </p:sp>
            <p:sp>
              <p:nvSpPr>
                <p:cNvPr id="29725" name="Rectangle 58"/>
                <p:cNvSpPr>
                  <a:spLocks noChangeArrowheads="1"/>
                </p:cNvSpPr>
                <p:nvPr/>
              </p:nvSpPr>
              <p:spPr bwMode="auto">
                <a:xfrm>
                  <a:off x="2291" y="2545"/>
                  <a:ext cx="818"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Bob’s Bank</a:t>
                  </a:r>
                  <a:endParaRPr lang="en-GB" sz="1800">
                    <a:latin typeface="Times" pitchFamily="18" charset="0"/>
                  </a:endParaRPr>
                </a:p>
              </p:txBody>
            </p:sp>
            <p:sp>
              <p:nvSpPr>
                <p:cNvPr id="29726" name="Rectangle 59"/>
                <p:cNvSpPr>
                  <a:spLocks noChangeArrowheads="1"/>
                </p:cNvSpPr>
                <p:nvPr/>
              </p:nvSpPr>
              <p:spPr bwMode="auto">
                <a:xfrm>
                  <a:off x="2267" y="2506"/>
                  <a:ext cx="15" cy="2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27" name="Rectangle 60"/>
                <p:cNvSpPr>
                  <a:spLocks noChangeArrowheads="1"/>
                </p:cNvSpPr>
                <p:nvPr/>
              </p:nvSpPr>
              <p:spPr bwMode="auto">
                <a:xfrm>
                  <a:off x="423" y="2744"/>
                  <a:ext cx="174"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5. </a:t>
                  </a:r>
                  <a:endParaRPr lang="en-GB" sz="1800">
                    <a:latin typeface="Times" pitchFamily="18" charset="0"/>
                  </a:endParaRPr>
                </a:p>
              </p:txBody>
            </p:sp>
            <p:sp>
              <p:nvSpPr>
                <p:cNvPr id="29728" name="Rectangle 61"/>
                <p:cNvSpPr>
                  <a:spLocks noChangeArrowheads="1"/>
                </p:cNvSpPr>
                <p:nvPr/>
              </p:nvSpPr>
              <p:spPr bwMode="auto">
                <a:xfrm>
                  <a:off x="600" y="2744"/>
                  <a:ext cx="673"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i="1">
                      <a:solidFill>
                        <a:srgbClr val="000000"/>
                      </a:solidFill>
                      <a:latin typeface="Times" pitchFamily="18" charset="0"/>
                    </a:rPr>
                    <a:t>Signature</a:t>
                  </a:r>
                  <a:endParaRPr lang="en-GB" sz="1800">
                    <a:latin typeface="Times" pitchFamily="18" charset="0"/>
                  </a:endParaRPr>
                </a:p>
              </p:txBody>
            </p:sp>
            <p:sp>
              <p:nvSpPr>
                <p:cNvPr id="29729" name="Rectangle 62"/>
                <p:cNvSpPr>
                  <a:spLocks noChangeArrowheads="1"/>
                </p:cNvSpPr>
                <p:nvPr/>
              </p:nvSpPr>
              <p:spPr bwMode="auto">
                <a:xfrm>
                  <a:off x="1195" y="2744"/>
                  <a:ext cx="49"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a:t>
                  </a:r>
                  <a:endParaRPr lang="en-GB" sz="1800">
                    <a:latin typeface="Times" pitchFamily="18" charset="0"/>
                  </a:endParaRPr>
                </a:p>
              </p:txBody>
            </p:sp>
            <p:grpSp>
              <p:nvGrpSpPr>
                <p:cNvPr id="29730" name="Group 63"/>
                <p:cNvGrpSpPr>
                  <a:grpSpLocks/>
                </p:cNvGrpSpPr>
                <p:nvPr/>
              </p:nvGrpSpPr>
              <p:grpSpPr bwMode="auto">
                <a:xfrm>
                  <a:off x="2303" y="2744"/>
                  <a:ext cx="1960" cy="232"/>
                  <a:chOff x="2303" y="2744"/>
                  <a:chExt cx="1960" cy="232"/>
                </a:xfrm>
              </p:grpSpPr>
              <p:sp>
                <p:nvSpPr>
                  <p:cNvPr id="29733" name="Rectangle 64"/>
                  <p:cNvSpPr>
                    <a:spLocks noChangeArrowheads="1"/>
                  </p:cNvSpPr>
                  <p:nvPr/>
                </p:nvSpPr>
                <p:spPr bwMode="auto">
                  <a:xfrm>
                    <a:off x="2303" y="2744"/>
                    <a:ext cx="1828"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a:t>
                    </a:r>
                    <a:r>
                      <a:rPr lang="en-GB" sz="1600" i="1">
                        <a:solidFill>
                          <a:srgbClr val="000000"/>
                        </a:solidFill>
                        <a:latin typeface="Times" pitchFamily="18" charset="0"/>
                      </a:rPr>
                      <a:t>Digest</a:t>
                    </a:r>
                    <a:r>
                      <a:rPr lang="en-GB" sz="1600">
                        <a:solidFill>
                          <a:srgbClr val="000000"/>
                        </a:solidFill>
                        <a:latin typeface="Times" pitchFamily="18" charset="0"/>
                      </a:rPr>
                      <a:t>(</a:t>
                    </a:r>
                    <a:r>
                      <a:rPr lang="en-GB" sz="1600" i="1">
                        <a:solidFill>
                          <a:srgbClr val="000000"/>
                        </a:solidFill>
                        <a:latin typeface="Times" pitchFamily="18" charset="0"/>
                      </a:rPr>
                      <a:t>field 2 + field 3</a:t>
                    </a:r>
                    <a:r>
                      <a:rPr lang="en-GB" sz="1600">
                        <a:solidFill>
                          <a:srgbClr val="000000"/>
                        </a:solidFill>
                        <a:latin typeface="Times" pitchFamily="18" charset="0"/>
                      </a:rPr>
                      <a:t>)}</a:t>
                    </a:r>
                    <a:endParaRPr lang="en-GB" sz="1800">
                      <a:latin typeface="Times" pitchFamily="18" charset="0"/>
                    </a:endParaRPr>
                  </a:p>
                </p:txBody>
              </p:sp>
              <p:sp>
                <p:nvSpPr>
                  <p:cNvPr id="29734" name="Rectangle 65"/>
                  <p:cNvSpPr>
                    <a:spLocks noChangeArrowheads="1"/>
                  </p:cNvSpPr>
                  <p:nvPr/>
                </p:nvSpPr>
                <p:spPr bwMode="auto">
                  <a:xfrm>
                    <a:off x="3983" y="2807"/>
                    <a:ext cx="280"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200" i="1">
                        <a:solidFill>
                          <a:srgbClr val="000000"/>
                        </a:solidFill>
                        <a:latin typeface="Times" pitchFamily="18" charset="0"/>
                      </a:rPr>
                      <a:t>K</a:t>
                    </a:r>
                    <a:r>
                      <a:rPr lang="en-GB" sz="1200" i="1" baseline="-25000">
                        <a:solidFill>
                          <a:srgbClr val="000000"/>
                        </a:solidFill>
                        <a:latin typeface="Times" pitchFamily="18" charset="0"/>
                      </a:rPr>
                      <a:t>Bpriv</a:t>
                    </a:r>
                    <a:endParaRPr lang="en-GB" sz="1200">
                      <a:latin typeface="Times" pitchFamily="18" charset="0"/>
                    </a:endParaRPr>
                  </a:p>
                </p:txBody>
              </p:sp>
            </p:grpSp>
            <p:sp>
              <p:nvSpPr>
                <p:cNvPr id="29731" name="Line 66"/>
                <p:cNvSpPr>
                  <a:spLocks noChangeShapeType="1"/>
                </p:cNvSpPr>
                <p:nvPr/>
              </p:nvSpPr>
              <p:spPr bwMode="auto">
                <a:xfrm>
                  <a:off x="420" y="3009"/>
                  <a:ext cx="53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32" name="Line 67"/>
                <p:cNvSpPr>
                  <a:spLocks noChangeShapeType="1"/>
                </p:cNvSpPr>
                <p:nvPr/>
              </p:nvSpPr>
              <p:spPr bwMode="auto">
                <a:xfrm>
                  <a:off x="420" y="1893"/>
                  <a:ext cx="53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9706" name="Rectangle 68"/>
              <p:cNvSpPr>
                <a:spLocks noChangeArrowheads="1"/>
              </p:cNvSpPr>
              <p:nvPr/>
            </p:nvSpPr>
            <p:spPr bwMode="auto">
              <a:xfrm>
                <a:off x="310" y="854"/>
                <a:ext cx="343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kumimoji="1" lang="en-GB" sz="2000" baseline="-25000">
                    <a:solidFill>
                      <a:schemeClr val="accent1"/>
                    </a:solidFill>
                  </a:rPr>
                  <a:t>Figure 7.4 Alice’s bank account certificate</a:t>
                </a:r>
              </a:p>
            </p:txBody>
          </p:sp>
        </p:grpSp>
      </p:grpSp>
    </p:spTree>
    <p:extLst>
      <p:ext uri="{BB962C8B-B14F-4D97-AF65-F5344CB8AC3E}">
        <p14:creationId xmlns:p14="http://schemas.microsoft.com/office/powerpoint/2010/main" val="14571360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283652"/>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3"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2"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GB"/>
              <a:t>Access control</a:t>
            </a:r>
          </a:p>
        </p:txBody>
      </p:sp>
      <p:sp>
        <p:nvSpPr>
          <p:cNvPr id="30723" name="Rectangle 3"/>
          <p:cNvSpPr>
            <a:spLocks noGrp="1" noChangeArrowheads="1"/>
          </p:cNvSpPr>
          <p:nvPr>
            <p:ph type="body" idx="1"/>
          </p:nvPr>
        </p:nvSpPr>
        <p:spPr/>
        <p:txBody>
          <a:bodyPr/>
          <a:lstStyle/>
          <a:p>
            <a:r>
              <a:rPr lang="en-GB" dirty="0"/>
              <a:t>Protection domain</a:t>
            </a:r>
          </a:p>
          <a:p>
            <a:pPr lvl="1"/>
            <a:r>
              <a:rPr lang="en-GB" dirty="0"/>
              <a:t>A set of &lt;resource, rights&gt; pairs</a:t>
            </a:r>
          </a:p>
          <a:p>
            <a:r>
              <a:rPr lang="en-GB" dirty="0"/>
              <a:t>Two main approaches to implementation:</a:t>
            </a:r>
          </a:p>
          <a:p>
            <a:pPr lvl="1"/>
            <a:r>
              <a:rPr lang="en-GB" dirty="0"/>
              <a:t>Access control list (ACL) associated with each object</a:t>
            </a:r>
          </a:p>
          <a:p>
            <a:pPr lvl="2"/>
            <a:r>
              <a:rPr lang="en-GB" dirty="0"/>
              <a:t>E.g. Unix file access permissions </a:t>
            </a:r>
            <a:r>
              <a:rPr lang="en-GB" dirty="0">
                <a:sym typeface="Monotype Sorts" pitchFamily="2" charset="2"/>
              </a:rPr>
              <a:t></a:t>
            </a:r>
            <a:endParaRPr lang="en-GB" dirty="0"/>
          </a:p>
          <a:p>
            <a:pPr lvl="2"/>
            <a:r>
              <a:rPr lang="en-GB" dirty="0"/>
              <a:t>For more complex object types and user communities, ACLs can become very complex </a:t>
            </a:r>
          </a:p>
          <a:p>
            <a:pPr lvl="1"/>
            <a:r>
              <a:rPr lang="en-GB" dirty="0"/>
              <a:t>Capabilities associated with principals</a:t>
            </a:r>
          </a:p>
          <a:p>
            <a:pPr lvl="2"/>
            <a:r>
              <a:rPr lang="en-GB" dirty="0"/>
              <a:t>Like a key</a:t>
            </a:r>
          </a:p>
          <a:p>
            <a:pPr lvl="2"/>
            <a:r>
              <a:rPr lang="en-GB" dirty="0"/>
              <a:t>Format: &lt;resource id, permitted operations, authentication code&gt;</a:t>
            </a:r>
          </a:p>
          <a:p>
            <a:pPr lvl="2"/>
            <a:r>
              <a:rPr lang="en-GB" dirty="0"/>
              <a:t>Must be </a:t>
            </a:r>
            <a:r>
              <a:rPr lang="en-GB" dirty="0" err="1"/>
              <a:t>unforgeable</a:t>
            </a:r>
            <a:endParaRPr lang="en-GB" dirty="0"/>
          </a:p>
          <a:p>
            <a:pPr lvl="2"/>
            <a:r>
              <a:rPr lang="en-GB" dirty="0"/>
              <a:t>Problems: eavesdropping, difficulty of cancellation</a:t>
            </a:r>
          </a:p>
        </p:txBody>
      </p:sp>
      <p:sp>
        <p:nvSpPr>
          <p:cNvPr id="285701" name="Rectangle 5"/>
          <p:cNvSpPr>
            <a:spLocks noChangeArrowheads="1"/>
          </p:cNvSpPr>
          <p:nvPr/>
        </p:nvSpPr>
        <p:spPr bwMode="auto">
          <a:xfrm>
            <a:off x="10383838" y="6529388"/>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400">
                <a:latin typeface="Times" pitchFamily="18" charset="0"/>
              </a:rPr>
              <a:t>*</a:t>
            </a:r>
          </a:p>
        </p:txBody>
      </p:sp>
    </p:spTree>
    <p:extLst>
      <p:ext uri="{BB962C8B-B14F-4D97-AF65-F5344CB8AC3E}">
        <p14:creationId xmlns:p14="http://schemas.microsoft.com/office/powerpoint/2010/main" val="11816950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85701"/>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1"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X.509 weaknesses</a:t>
            </a:r>
          </a:p>
        </p:txBody>
      </p:sp>
      <p:sp>
        <p:nvSpPr>
          <p:cNvPr id="3" name="Content Placeholder 2"/>
          <p:cNvSpPr>
            <a:spLocks noGrp="1"/>
          </p:cNvSpPr>
          <p:nvPr>
            <p:ph idx="1"/>
          </p:nvPr>
        </p:nvSpPr>
        <p:spPr/>
        <p:txBody>
          <a:bodyPr/>
          <a:lstStyle/>
          <a:p>
            <a:r>
              <a:rPr lang="en-US" dirty="0"/>
              <a:t>Designed to support the X.500 structure, not the web. Features not needed.</a:t>
            </a:r>
          </a:p>
          <a:p>
            <a:r>
              <a:rPr lang="en-US" dirty="0"/>
              <a:t>“Over-functional and underspecified and the normative information is spread across many documents from different standardization bodies.” (Wikipedia)</a:t>
            </a:r>
          </a:p>
        </p:txBody>
      </p:sp>
    </p:spTree>
    <p:extLst>
      <p:ext uri="{BB962C8B-B14F-4D97-AF65-F5344CB8AC3E}">
        <p14:creationId xmlns:p14="http://schemas.microsoft.com/office/powerpoint/2010/main" val="303546411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delegation control</a:t>
            </a:r>
          </a:p>
        </p:txBody>
      </p:sp>
      <p:sp>
        <p:nvSpPr>
          <p:cNvPr id="3" name="Content Placeholder 2"/>
          <p:cNvSpPr>
            <a:spLocks noGrp="1"/>
          </p:cNvSpPr>
          <p:nvPr>
            <p:ph idx="1"/>
          </p:nvPr>
        </p:nvSpPr>
        <p:spPr/>
        <p:txBody>
          <a:bodyPr/>
          <a:lstStyle/>
          <a:p>
            <a:r>
              <a:rPr lang="en-US" dirty="0"/>
              <a:t>Anyone can set up shop as a CA.</a:t>
            </a:r>
          </a:p>
          <a:p>
            <a:r>
              <a:rPr lang="en-US" dirty="0"/>
              <a:t>Paid for by the wrong party – the provider, not the consumer, so cheap preferred over quality.</a:t>
            </a:r>
          </a:p>
          <a:p>
            <a:r>
              <a:rPr lang="en-US" dirty="0"/>
              <a:t>Warranties denied by </a:t>
            </a:r>
            <a:r>
              <a:rPr lang="en-US" dirty="0" err="1"/>
              <a:t>Cas</a:t>
            </a:r>
            <a:endParaRPr lang="en-US" dirty="0"/>
          </a:p>
          <a:p>
            <a:r>
              <a:rPr lang="en-US" dirty="0"/>
              <a:t>Wild west, classifying CA s and CA policy is impossible.</a:t>
            </a:r>
          </a:p>
          <a:p>
            <a:r>
              <a:rPr lang="en-US" dirty="0"/>
              <a:t>No model for delegation </a:t>
            </a:r>
            <a:r>
              <a:rPr lang="en-US" i="1" dirty="0"/>
              <a:t>within</a:t>
            </a:r>
            <a:r>
              <a:rPr lang="en-US" dirty="0"/>
              <a:t> businesses</a:t>
            </a:r>
          </a:p>
        </p:txBody>
      </p:sp>
    </p:spTree>
    <p:extLst>
      <p:ext uri="{BB962C8B-B14F-4D97-AF65-F5344CB8AC3E}">
        <p14:creationId xmlns:p14="http://schemas.microsoft.com/office/powerpoint/2010/main" val="228492841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Certificate Revocation Lists</a:t>
            </a:r>
          </a:p>
        </p:txBody>
      </p:sp>
      <p:sp>
        <p:nvSpPr>
          <p:cNvPr id="3" name="Content Placeholder 2"/>
          <p:cNvSpPr>
            <a:spLocks noGrp="1"/>
          </p:cNvSpPr>
          <p:nvPr>
            <p:ph idx="1"/>
          </p:nvPr>
        </p:nvSpPr>
        <p:spPr/>
        <p:txBody>
          <a:bodyPr/>
          <a:lstStyle/>
          <a:p>
            <a:r>
              <a:rPr lang="en-US" dirty="0"/>
              <a:t>Have to check back up the authentication chain</a:t>
            </a:r>
          </a:p>
          <a:p>
            <a:r>
              <a:rPr lang="en-US" dirty="0"/>
              <a:t>Blacklisting instead of whitelisting</a:t>
            </a:r>
          </a:p>
          <a:p>
            <a:r>
              <a:rPr lang="en-US" dirty="0"/>
              <a:t>Doesn’t really address root CA revocation</a:t>
            </a:r>
          </a:p>
          <a:p>
            <a:r>
              <a:rPr lang="en-US" dirty="0"/>
              <a:t>Certificate chain semantics don’t address bilateral trusted relationships.</a:t>
            </a:r>
          </a:p>
          <a:p>
            <a:r>
              <a:rPr lang="en-US" dirty="0"/>
              <a:t>Open research area for efficiency</a:t>
            </a:r>
          </a:p>
          <a:p>
            <a:r>
              <a:rPr lang="en-US" dirty="0">
                <a:hlinkClick r:id="rId2"/>
              </a:rPr>
              <a:t>http://tools.ietf.org/html/rfc5280</a:t>
            </a:r>
            <a:endParaRPr lang="en-US" dirty="0"/>
          </a:p>
          <a:p>
            <a:r>
              <a:rPr lang="en-US" sz="2400" dirty="0">
                <a:hlinkClick r:id="rId3"/>
              </a:rPr>
              <a:t>http://users.crhc.illinois.edu/yihchun/pubs/jsac10.pdf</a:t>
            </a:r>
            <a:endParaRPr lang="en-US" sz="2400" dirty="0"/>
          </a:p>
          <a:p>
            <a:pPr marL="0" indent="0">
              <a:buNone/>
            </a:pPr>
            <a:endParaRPr lang="en-US" sz="2400" dirty="0"/>
          </a:p>
        </p:txBody>
      </p:sp>
    </p:spTree>
    <p:extLst>
      <p:ext uri="{BB962C8B-B14F-4D97-AF65-F5344CB8AC3E}">
        <p14:creationId xmlns:p14="http://schemas.microsoft.com/office/powerpoint/2010/main" val="1921123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fontScale="92500" lnSpcReduction="10000"/>
          </a:bodyPr>
          <a:lstStyle/>
          <a:p>
            <a:r>
              <a:rPr lang="en-US" sz="3200" dirty="0"/>
              <a:t>S is "secret key," P is "public key," M is "message," C is cyphertext (encrypted version of the message).</a:t>
            </a:r>
          </a:p>
          <a:p>
            <a:endParaRPr lang="en-US" sz="3200" dirty="0"/>
          </a:p>
          <a:p>
            <a:r>
              <a:rPr lang="en-US" sz="3200" dirty="0"/>
              <a:t>C = S(M)  signed text can be had by applying the </a:t>
            </a:r>
            <a:r>
              <a:rPr lang="en-US" sz="3200" i="1" dirty="0"/>
              <a:t>secret</a:t>
            </a:r>
            <a:r>
              <a:rPr lang="en-US" sz="3200" dirty="0"/>
              <a:t> key to the message</a:t>
            </a:r>
          </a:p>
          <a:p>
            <a:endParaRPr lang="en-US" sz="3200" dirty="0"/>
          </a:p>
          <a:p>
            <a:r>
              <a:rPr lang="en-US" sz="3200" dirty="0"/>
              <a:t>M = P(C) = P(S(M))  the author can be verified by applying the </a:t>
            </a:r>
            <a:r>
              <a:rPr lang="en-US" sz="3200" i="1" dirty="0"/>
              <a:t>public</a:t>
            </a:r>
            <a:r>
              <a:rPr lang="en-US" sz="3200" dirty="0"/>
              <a:t> key to the ciphertext—is the text readable?</a:t>
            </a:r>
          </a:p>
          <a:p>
            <a:endParaRPr lang="en-US" sz="3200" dirty="0"/>
          </a:p>
          <a:p>
            <a:r>
              <a:rPr lang="en-US" sz="3200" dirty="0"/>
              <a:t>Who </a:t>
            </a:r>
            <a:r>
              <a:rPr lang="en-US" sz="3200" i="1" dirty="0"/>
              <a:t>must </a:t>
            </a:r>
            <a:r>
              <a:rPr lang="en-US" sz="3200" dirty="0"/>
              <a:t>have been the author of the (signed) ciphertext?</a:t>
            </a:r>
          </a:p>
          <a:p>
            <a:endParaRPr lang="en-US" sz="3200" dirty="0"/>
          </a:p>
          <a:p>
            <a:pPr>
              <a:defRPr/>
            </a:pPr>
            <a:endParaRPr lang="en-US" sz="3200" dirty="0"/>
          </a:p>
        </p:txBody>
      </p:sp>
      <p:sp>
        <p:nvSpPr>
          <p:cNvPr id="477186" name="Rectangle 2"/>
          <p:cNvSpPr>
            <a:spLocks noGrp="1" noChangeArrowheads="1"/>
          </p:cNvSpPr>
          <p:nvPr>
            <p:ph type="title"/>
          </p:nvPr>
        </p:nvSpPr>
        <p:spPr>
          <a:xfrm>
            <a:off x="609600" y="381000"/>
            <a:ext cx="10972800" cy="914400"/>
          </a:xfrm>
        </p:spPr>
        <p:txBody>
          <a:bodyPr>
            <a:normAutofit/>
          </a:bodyPr>
          <a:lstStyle/>
          <a:p>
            <a:pPr algn="ctr">
              <a:defRPr/>
            </a:pPr>
            <a:r>
              <a:rPr lang="en-US" dirty="0"/>
              <a:t>Public key (RSA) signing example</a:t>
            </a:r>
            <a:endParaRPr lang="en-US" dirty="0">
              <a:latin typeface="+mn-lt"/>
            </a:endParaRPr>
          </a:p>
        </p:txBody>
      </p:sp>
    </p:spTree>
    <p:extLst>
      <p:ext uri="{BB962C8B-B14F-4D97-AF65-F5344CB8AC3E}">
        <p14:creationId xmlns:p14="http://schemas.microsoft.com/office/powerpoint/2010/main" val="4050030634"/>
      </p:ext>
    </p:extLst>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Wikipedia example OSCP</a:t>
            </a:r>
          </a:p>
        </p:txBody>
      </p:sp>
      <p:sp>
        <p:nvSpPr>
          <p:cNvPr id="3" name="Content Placeholder 2"/>
          <p:cNvSpPr>
            <a:spLocks noGrp="1"/>
          </p:cNvSpPr>
          <p:nvPr>
            <p:ph idx="1"/>
          </p:nvPr>
        </p:nvSpPr>
        <p:spPr/>
        <p:txBody>
          <a:bodyPr/>
          <a:lstStyle/>
          <a:p>
            <a:r>
              <a:rPr lang="it-IT" sz="2800" dirty="0"/>
              <a:t>Online Certificate Status Protocol </a:t>
            </a:r>
          </a:p>
          <a:p>
            <a:r>
              <a:rPr lang="en-US" sz="2800" dirty="0">
                <a:hlinkClick r:id="rId2" tooltip="Alice and Bob"/>
              </a:rPr>
              <a:t>Alice and Bob</a:t>
            </a:r>
            <a:r>
              <a:rPr lang="en-US" sz="2800" dirty="0"/>
              <a:t> have </a:t>
            </a:r>
            <a:r>
              <a:rPr lang="en-US" sz="2800" dirty="0">
                <a:hlinkClick r:id="rId3" tooltip="Public key certificate"/>
              </a:rPr>
              <a:t>public key certificates</a:t>
            </a:r>
            <a:r>
              <a:rPr lang="en-US" sz="2800" dirty="0"/>
              <a:t> issued by Ivan, the </a:t>
            </a:r>
            <a:r>
              <a:rPr lang="en-US" sz="2800" dirty="0">
                <a:hlinkClick r:id="rId4" tooltip="Certificate Authority"/>
              </a:rPr>
              <a:t>Certificate Authority</a:t>
            </a:r>
            <a:r>
              <a:rPr lang="en-US" sz="2800" dirty="0"/>
              <a:t> (CA).</a:t>
            </a:r>
          </a:p>
          <a:p>
            <a:r>
              <a:rPr lang="en-US" sz="2400" dirty="0"/>
              <a:t>Alice wishes to perform a transaction with Bob and sends him her public key certificate.</a:t>
            </a:r>
          </a:p>
          <a:p>
            <a:r>
              <a:rPr lang="en-US" sz="2400" dirty="0"/>
              <a:t>Bob, concerned that Alice's private key may have been compromised, creates an 'OCSP request' that contains Alice's certificate serial number and sends it to Ivan.</a:t>
            </a:r>
          </a:p>
        </p:txBody>
      </p:sp>
    </p:spTree>
    <p:extLst>
      <p:ext uri="{BB962C8B-B14F-4D97-AF65-F5344CB8AC3E}">
        <p14:creationId xmlns:p14="http://schemas.microsoft.com/office/powerpoint/2010/main" val="216700158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800" dirty="0"/>
              <a:t>Ivan's OCSP responder reads the certificate serial number from Bob's request. The OCSP responder uses the certificate serial number to look up the revocation status of Alice's certificate. The OCSP responder looks in a CA database that Ivan maintains. In this scenario, Ivan's CA database is the only trusted location where a compromise to Alice's certificate would be recorded.</a:t>
            </a:r>
          </a:p>
          <a:p>
            <a:endParaRPr lang="en-US" sz="2800" dirty="0"/>
          </a:p>
          <a:p>
            <a:endParaRPr lang="en-US" sz="2800" dirty="0"/>
          </a:p>
        </p:txBody>
      </p:sp>
    </p:spTree>
    <p:extLst>
      <p:ext uri="{BB962C8B-B14F-4D97-AF65-F5344CB8AC3E}">
        <p14:creationId xmlns:p14="http://schemas.microsoft.com/office/powerpoint/2010/main" val="227820608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800" dirty="0"/>
              <a:t>Ivan's OCSP responder confirms that Alice's certificate is still OK, and returns a </a:t>
            </a:r>
            <a:r>
              <a:rPr lang="en-US" sz="2800" dirty="0">
                <a:hlinkClick r:id="rId2" tooltip="Digital signature"/>
              </a:rPr>
              <a:t>signed</a:t>
            </a:r>
            <a:r>
              <a:rPr lang="en-US" sz="2800" dirty="0"/>
              <a:t>, successful 'OCSP response' to Bob.</a:t>
            </a:r>
          </a:p>
          <a:p>
            <a:r>
              <a:rPr lang="en-US" sz="2800" dirty="0"/>
              <a:t>Bob cryptographically verifies Ivan's signed response. Bob has stored Ivan's public key sometime before this transaction. Bob uses Ivan's public key to verify Ivan's response.</a:t>
            </a:r>
          </a:p>
          <a:p>
            <a:r>
              <a:rPr lang="en-US" sz="2800" dirty="0"/>
              <a:t>Bob completes the transaction with Alice.</a:t>
            </a:r>
          </a:p>
          <a:p>
            <a:pPr marL="0" indent="0">
              <a:buNone/>
            </a:pPr>
            <a:endParaRPr lang="en-US" sz="2800" dirty="0"/>
          </a:p>
        </p:txBody>
      </p:sp>
    </p:spTree>
    <p:extLst>
      <p:ext uri="{BB962C8B-B14F-4D97-AF65-F5344CB8AC3E}">
        <p14:creationId xmlns:p14="http://schemas.microsoft.com/office/powerpoint/2010/main" val="330793393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X.509 weaknesses…</a:t>
            </a:r>
          </a:p>
        </p:txBody>
      </p:sp>
      <p:sp>
        <p:nvSpPr>
          <p:cNvPr id="3" name="Content Placeholder 2"/>
          <p:cNvSpPr>
            <a:spLocks noGrp="1"/>
          </p:cNvSpPr>
          <p:nvPr>
            <p:ph idx="1"/>
          </p:nvPr>
        </p:nvSpPr>
        <p:spPr/>
        <p:txBody>
          <a:bodyPr/>
          <a:lstStyle/>
          <a:p>
            <a:r>
              <a:rPr lang="en-US" dirty="0"/>
              <a:t>"Users use an undefined certification request protocol to obtain a certificate which is published in an unclear location in a nonexistent directory with no real means to revoke it."</a:t>
            </a:r>
            <a:endParaRPr lang="en-US" baseline="30000" dirty="0"/>
          </a:p>
          <a:p>
            <a:r>
              <a:rPr lang="en-US" sz="2400" dirty="0" err="1"/>
              <a:t>Gutmann</a:t>
            </a:r>
            <a:r>
              <a:rPr lang="en-US" sz="2400" dirty="0"/>
              <a:t>, Peter. </a:t>
            </a:r>
            <a:r>
              <a:rPr lang="en-US" sz="2400" dirty="0">
                <a:hlinkClick r:id="rId2"/>
              </a:rPr>
              <a:t>"Everything you Never Wanted to Know about PKI but were Forced to Find Out"</a:t>
            </a:r>
            <a:endParaRPr lang="en-US" sz="2400" dirty="0"/>
          </a:p>
        </p:txBody>
      </p:sp>
    </p:spTree>
    <p:extLst>
      <p:ext uri="{BB962C8B-B14F-4D97-AF65-F5344CB8AC3E}">
        <p14:creationId xmlns:p14="http://schemas.microsoft.com/office/powerpoint/2010/main" val="221223275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a:t>Credentials</a:t>
            </a:r>
          </a:p>
        </p:txBody>
      </p:sp>
      <p:sp>
        <p:nvSpPr>
          <p:cNvPr id="31747" name="Rectangle 3"/>
          <p:cNvSpPr>
            <a:spLocks noGrp="1" noChangeArrowheads="1"/>
          </p:cNvSpPr>
          <p:nvPr>
            <p:ph type="body" idx="1"/>
          </p:nvPr>
        </p:nvSpPr>
        <p:spPr/>
        <p:txBody>
          <a:bodyPr/>
          <a:lstStyle/>
          <a:p>
            <a:pPr>
              <a:lnSpc>
                <a:spcPct val="90000"/>
              </a:lnSpc>
            </a:pPr>
            <a:r>
              <a:rPr lang="en-GB" sz="2400"/>
              <a:t>Requests to access resources must be accompanied by </a:t>
            </a:r>
            <a:r>
              <a:rPr lang="en-GB" sz="2400" i="1"/>
              <a:t>credentials</a:t>
            </a:r>
            <a:r>
              <a:rPr lang="en-GB" sz="2400"/>
              <a:t>:</a:t>
            </a:r>
          </a:p>
          <a:p>
            <a:pPr lvl="1">
              <a:lnSpc>
                <a:spcPct val="90000"/>
              </a:lnSpc>
            </a:pPr>
            <a:r>
              <a:rPr lang="en-GB" sz="2000"/>
              <a:t>Evidence for the requesting principal's right to access the resource</a:t>
            </a:r>
          </a:p>
          <a:p>
            <a:pPr lvl="1">
              <a:lnSpc>
                <a:spcPct val="90000"/>
              </a:lnSpc>
            </a:pPr>
            <a:r>
              <a:rPr lang="en-GB" sz="2000"/>
              <a:t>Simplest case: an identity certificate for the principal, signed by the principal.</a:t>
            </a:r>
          </a:p>
          <a:p>
            <a:pPr lvl="1">
              <a:lnSpc>
                <a:spcPct val="90000"/>
              </a:lnSpc>
            </a:pPr>
            <a:r>
              <a:rPr lang="en-GB" sz="2000"/>
              <a:t>Credentials can be used in combination. E.g. to send an authenticated email as a member of Cambridge University, I would need to present a certificate of membership of CU and a certificate of my email address.</a:t>
            </a:r>
          </a:p>
          <a:p>
            <a:pPr>
              <a:lnSpc>
                <a:spcPct val="90000"/>
              </a:lnSpc>
            </a:pPr>
            <a:r>
              <a:rPr lang="en-GB" sz="2400"/>
              <a:t>The</a:t>
            </a:r>
            <a:r>
              <a:rPr lang="en-GB" sz="2400" i="1"/>
              <a:t> speaks for</a:t>
            </a:r>
            <a:r>
              <a:rPr lang="en-GB" sz="2400"/>
              <a:t> idea</a:t>
            </a:r>
          </a:p>
          <a:p>
            <a:pPr lvl="1">
              <a:lnSpc>
                <a:spcPct val="90000"/>
              </a:lnSpc>
            </a:pPr>
            <a:r>
              <a:rPr lang="en-GB" sz="2000"/>
              <a:t>We don't want users to have to give their password every time their PC accesses a server holding protected resources.</a:t>
            </a:r>
          </a:p>
          <a:p>
            <a:pPr lvl="1">
              <a:lnSpc>
                <a:spcPct val="90000"/>
              </a:lnSpc>
            </a:pPr>
            <a:r>
              <a:rPr lang="en-GB" sz="2000"/>
              <a:t>Instead, the notion that a credential </a:t>
            </a:r>
            <a:r>
              <a:rPr lang="en-GB" sz="2000" i="1"/>
              <a:t>speaks for</a:t>
            </a:r>
            <a:r>
              <a:rPr lang="en-GB" sz="2000"/>
              <a:t> a principal is introduced. E.g. a user's PK certificate speaks for that user.</a:t>
            </a:r>
          </a:p>
        </p:txBody>
      </p:sp>
      <p:sp>
        <p:nvSpPr>
          <p:cNvPr id="287748" name="Rectangle 4"/>
          <p:cNvSpPr>
            <a:spLocks noChangeArrowheads="1"/>
          </p:cNvSpPr>
          <p:nvPr/>
        </p:nvSpPr>
        <p:spPr bwMode="auto">
          <a:xfrm>
            <a:off x="10383838" y="6494463"/>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400">
                <a:latin typeface="Times" pitchFamily="18" charset="0"/>
              </a:rPr>
              <a:t>*</a:t>
            </a:r>
          </a:p>
        </p:txBody>
      </p:sp>
    </p:spTree>
    <p:extLst>
      <p:ext uri="{BB962C8B-B14F-4D97-AF65-F5344CB8AC3E}">
        <p14:creationId xmlns:p14="http://schemas.microsoft.com/office/powerpoint/2010/main" val="16006511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87748"/>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8"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GB"/>
              <a:t>Delegation</a:t>
            </a:r>
          </a:p>
        </p:txBody>
      </p:sp>
      <p:sp>
        <p:nvSpPr>
          <p:cNvPr id="32771" name="Rectangle 3"/>
          <p:cNvSpPr>
            <a:spLocks noGrp="1" noChangeArrowheads="1"/>
          </p:cNvSpPr>
          <p:nvPr>
            <p:ph type="body" idx="1"/>
          </p:nvPr>
        </p:nvSpPr>
        <p:spPr/>
        <p:txBody>
          <a:bodyPr/>
          <a:lstStyle/>
          <a:p>
            <a:r>
              <a:rPr lang="en-GB" sz="2400"/>
              <a:t>Consider a server that prints files:</a:t>
            </a:r>
          </a:p>
          <a:p>
            <a:pPr lvl="1"/>
            <a:r>
              <a:rPr lang="en-GB" sz="2000"/>
              <a:t>wasteful to copy the files, should access users' files </a:t>
            </a:r>
            <a:r>
              <a:rPr lang="en-GB" sz="2000" i="1"/>
              <a:t>in situ</a:t>
            </a:r>
            <a:endParaRPr lang="en-GB" sz="2000"/>
          </a:p>
          <a:p>
            <a:pPr lvl="1"/>
            <a:r>
              <a:rPr lang="en-GB" sz="2000"/>
              <a:t>server must be given restricted and temporary rights to access protected files</a:t>
            </a:r>
          </a:p>
          <a:p>
            <a:r>
              <a:rPr lang="en-GB" sz="2400"/>
              <a:t>Can use a delegation certificate or a capability</a:t>
            </a:r>
          </a:p>
          <a:p>
            <a:pPr lvl="1"/>
            <a:r>
              <a:rPr lang="en-GB" sz="2000"/>
              <a:t>a </a:t>
            </a:r>
            <a:r>
              <a:rPr lang="en-GB" sz="2000" b="1"/>
              <a:t>delegation certificate</a:t>
            </a:r>
            <a:r>
              <a:rPr lang="en-GB" sz="2000"/>
              <a:t> is a signed request authorizing another principal to access a named resource in a restricted manner.</a:t>
            </a:r>
          </a:p>
          <a:p>
            <a:pPr lvl="1"/>
            <a:r>
              <a:rPr lang="en-GB" sz="2000"/>
              <a:t>CORBA Security Service supports delegation certificates.</a:t>
            </a:r>
          </a:p>
          <a:p>
            <a:pPr lvl="1"/>
            <a:r>
              <a:rPr lang="en-GB" sz="2000"/>
              <a:t>a </a:t>
            </a:r>
            <a:r>
              <a:rPr lang="en-GB" sz="2000" b="1"/>
              <a:t>capability</a:t>
            </a:r>
            <a:r>
              <a:rPr lang="en-GB" sz="2000"/>
              <a:t> is a key allowing the holder to access one or more of the operations supported by a resource.</a:t>
            </a:r>
          </a:p>
          <a:p>
            <a:pPr lvl="1"/>
            <a:r>
              <a:rPr lang="en-GB" sz="2000"/>
              <a:t>The temporal restriction can be achieved by adding expiry times.</a:t>
            </a:r>
          </a:p>
        </p:txBody>
      </p:sp>
      <p:sp>
        <p:nvSpPr>
          <p:cNvPr id="288772" name="Rectangle 4"/>
          <p:cNvSpPr>
            <a:spLocks noChangeArrowheads="1"/>
          </p:cNvSpPr>
          <p:nvPr/>
        </p:nvSpPr>
        <p:spPr bwMode="auto">
          <a:xfrm>
            <a:off x="10383838" y="6494463"/>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400">
                <a:latin typeface="Times" pitchFamily="18" charset="0"/>
              </a:rPr>
              <a:t>*</a:t>
            </a:r>
          </a:p>
        </p:txBody>
      </p:sp>
    </p:spTree>
    <p:extLst>
      <p:ext uri="{BB962C8B-B14F-4D97-AF65-F5344CB8AC3E}">
        <p14:creationId xmlns:p14="http://schemas.microsoft.com/office/powerpoint/2010/main" val="950257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88772"/>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2"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Symmetric encryption algorithms</a:t>
            </a:r>
          </a:p>
        </p:txBody>
      </p:sp>
      <p:sp>
        <p:nvSpPr>
          <p:cNvPr id="33795" name="Rectangle 3"/>
          <p:cNvSpPr>
            <a:spLocks noGrp="1" noChangeArrowheads="1"/>
          </p:cNvSpPr>
          <p:nvPr>
            <p:ph type="body" idx="1"/>
          </p:nvPr>
        </p:nvSpPr>
        <p:spPr/>
        <p:txBody>
          <a:bodyPr/>
          <a:lstStyle/>
          <a:p>
            <a:pPr>
              <a:buFontTx/>
              <a:buNone/>
            </a:pPr>
            <a:r>
              <a:rPr lang="en-GB" sz="2000"/>
              <a:t>These are all programs that perform confusion and diffusion operations on blocks of binary data</a:t>
            </a:r>
          </a:p>
          <a:p>
            <a:pPr>
              <a:buFontTx/>
              <a:buNone/>
            </a:pPr>
            <a:r>
              <a:rPr lang="en-GB" sz="2000" b="1"/>
              <a:t>TEA</a:t>
            </a:r>
            <a:r>
              <a:rPr lang="en-GB" sz="2000"/>
              <a:t>: a simple but effective algorithm developed at Cambridge U (1994) for teaching and explanation. </a:t>
            </a:r>
            <a:r>
              <a:rPr lang="en-GB" sz="2000" i="1"/>
              <a:t>128-bit key, 700 kbytes/sec</a:t>
            </a:r>
          </a:p>
          <a:p>
            <a:pPr>
              <a:buFontTx/>
              <a:buNone/>
            </a:pPr>
            <a:r>
              <a:rPr lang="en-GB" sz="2000" b="1"/>
              <a:t>DES</a:t>
            </a:r>
            <a:r>
              <a:rPr lang="en-GB" sz="2000"/>
              <a:t>: The US Data Encryption Standard (1977). No longer strong in its original form. </a:t>
            </a:r>
            <a:r>
              <a:rPr lang="en-GB" sz="2000" i="1"/>
              <a:t>56-bit key, 350 kbytes/sec</a:t>
            </a:r>
            <a:r>
              <a:rPr lang="en-GB" sz="2000"/>
              <a:t>.</a:t>
            </a:r>
          </a:p>
          <a:p>
            <a:pPr>
              <a:buFontTx/>
              <a:buNone/>
            </a:pPr>
            <a:r>
              <a:rPr lang="en-GB" sz="2000" b="1"/>
              <a:t>Triple-DES</a:t>
            </a:r>
            <a:r>
              <a:rPr lang="en-GB" sz="2000"/>
              <a:t>: applies DES three times with two different keys. </a:t>
            </a:r>
            <a:r>
              <a:rPr lang="en-GB" sz="2000" i="1"/>
              <a:t>112-bit key, 120 Kbytes/sec</a:t>
            </a:r>
          </a:p>
          <a:p>
            <a:pPr>
              <a:buFontTx/>
              <a:buNone/>
            </a:pPr>
            <a:r>
              <a:rPr lang="en-GB" sz="2000" b="1"/>
              <a:t>IDEA</a:t>
            </a:r>
            <a:r>
              <a:rPr lang="en-GB" sz="2000"/>
              <a:t>: International Data Encryption Algorithm (1990). Resembles TEA. </a:t>
            </a:r>
            <a:r>
              <a:rPr lang="en-GB" sz="2000" i="1"/>
              <a:t>128-bit key, 700 kbytes/sec</a:t>
            </a:r>
            <a:endParaRPr lang="en-GB" sz="2000"/>
          </a:p>
          <a:p>
            <a:pPr>
              <a:buFontTx/>
              <a:buNone/>
            </a:pPr>
            <a:r>
              <a:rPr lang="en-GB" sz="2000" b="1"/>
              <a:t>AES</a:t>
            </a:r>
            <a:r>
              <a:rPr lang="en-GB" sz="2000"/>
              <a:t>: A proposed US Advanced Encryption Standard (1997). </a:t>
            </a:r>
            <a:r>
              <a:rPr lang="en-GB" sz="2000" i="1"/>
              <a:t>128/256-bit key</a:t>
            </a:r>
            <a:r>
              <a:rPr lang="en-GB" sz="2000"/>
              <a:t>.</a:t>
            </a:r>
          </a:p>
          <a:p>
            <a:pPr>
              <a:buFontTx/>
              <a:buNone/>
            </a:pPr>
            <a:r>
              <a:rPr lang="en-GB" sz="2000"/>
              <a:t>There are many other effective algorithms. See Schneier [1996].</a:t>
            </a:r>
          </a:p>
          <a:p>
            <a:pPr>
              <a:buFontTx/>
              <a:buNone/>
            </a:pPr>
            <a:r>
              <a:rPr lang="en-GB" sz="1800" i="1"/>
              <a:t>The above speeds are for a Pentium II processor at 330 MHZ. Today's PC's (January 2002) should achieve a 5 x speedup.</a:t>
            </a:r>
          </a:p>
        </p:txBody>
      </p:sp>
      <p:sp>
        <p:nvSpPr>
          <p:cNvPr id="374788" name="Rectangle 4"/>
          <p:cNvSpPr>
            <a:spLocks noChangeArrowheads="1"/>
          </p:cNvSpPr>
          <p:nvPr/>
        </p:nvSpPr>
        <p:spPr bwMode="auto">
          <a:xfrm>
            <a:off x="10382250" y="6448425"/>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400">
                <a:latin typeface="Times" pitchFamily="18" charset="0"/>
              </a:rPr>
              <a:t>*</a:t>
            </a:r>
          </a:p>
        </p:txBody>
      </p:sp>
    </p:spTree>
    <p:extLst>
      <p:ext uri="{BB962C8B-B14F-4D97-AF65-F5344CB8AC3E}">
        <p14:creationId xmlns:p14="http://schemas.microsoft.com/office/powerpoint/2010/main" val="33901665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74788"/>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8"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Group 2"/>
          <p:cNvGrpSpPr>
            <a:grpSpLocks/>
          </p:cNvGrpSpPr>
          <p:nvPr/>
        </p:nvGrpSpPr>
        <p:grpSpPr bwMode="auto">
          <a:xfrm>
            <a:off x="3157539" y="1431925"/>
            <a:ext cx="6491287" cy="4572000"/>
            <a:chOff x="1010" y="921"/>
            <a:chExt cx="4430" cy="2880"/>
          </a:xfrm>
        </p:grpSpPr>
        <p:sp>
          <p:nvSpPr>
            <p:cNvPr id="34895" name="Rectangle 3"/>
            <p:cNvSpPr>
              <a:spLocks noChangeArrowheads="1"/>
            </p:cNvSpPr>
            <p:nvPr/>
          </p:nvSpPr>
          <p:spPr bwMode="auto">
            <a:xfrm>
              <a:off x="1010" y="921"/>
              <a:ext cx="633" cy="2880"/>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4896" name="Oval 4"/>
            <p:cNvSpPr>
              <a:spLocks noChangeArrowheads="1"/>
            </p:cNvSpPr>
            <p:nvPr/>
          </p:nvSpPr>
          <p:spPr bwMode="auto">
            <a:xfrm>
              <a:off x="1078" y="1086"/>
              <a:ext cx="498" cy="2562"/>
            </a:xfrm>
            <a:prstGeom prst="ellipse">
              <a:avLst/>
            </a:prstGeom>
            <a:solidFill>
              <a:srgbClr val="FFFFFF"/>
            </a:solidFill>
            <a:ln w="20638">
              <a:solidFill>
                <a:srgbClr val="000000"/>
              </a:solidFill>
              <a:round/>
              <a:headEnd/>
              <a:tailEnd/>
            </a:ln>
          </p:spPr>
          <p:txBody>
            <a:bodyPr/>
            <a:lstStyle/>
            <a:p>
              <a:endParaRPr lang="en-US"/>
            </a:p>
          </p:txBody>
        </p:sp>
        <p:sp>
          <p:nvSpPr>
            <p:cNvPr id="34897" name="Rectangle 5"/>
            <p:cNvSpPr>
              <a:spLocks noChangeArrowheads="1"/>
            </p:cNvSpPr>
            <p:nvPr/>
          </p:nvSpPr>
          <p:spPr bwMode="auto">
            <a:xfrm>
              <a:off x="1179" y="2347"/>
              <a:ext cx="31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400">
                  <a:solidFill>
                    <a:srgbClr val="000000"/>
                  </a:solidFill>
                </a:rPr>
                <a:t>Client</a:t>
              </a:r>
              <a:br>
                <a:rPr lang="en-US" sz="1400">
                  <a:solidFill>
                    <a:srgbClr val="000000"/>
                  </a:solidFill>
                </a:rPr>
              </a:br>
              <a:r>
                <a:rPr lang="en-US" sz="1400">
                  <a:solidFill>
                    <a:srgbClr val="000000"/>
                  </a:solidFill>
                </a:rPr>
                <a:t>A</a:t>
              </a:r>
              <a:endParaRPr lang="en-GB" sz="2400">
                <a:latin typeface="Times" pitchFamily="18" charset="0"/>
              </a:endParaRPr>
            </a:p>
          </p:txBody>
        </p:sp>
        <p:sp>
          <p:nvSpPr>
            <p:cNvPr id="34898" name="Rectangle 6"/>
            <p:cNvSpPr>
              <a:spLocks noChangeArrowheads="1"/>
            </p:cNvSpPr>
            <p:nvPr/>
          </p:nvSpPr>
          <p:spPr bwMode="auto">
            <a:xfrm>
              <a:off x="2882" y="921"/>
              <a:ext cx="633" cy="2880"/>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4899" name="Oval 7"/>
            <p:cNvSpPr>
              <a:spLocks noChangeArrowheads="1"/>
            </p:cNvSpPr>
            <p:nvPr/>
          </p:nvSpPr>
          <p:spPr bwMode="auto">
            <a:xfrm>
              <a:off x="2949" y="1086"/>
              <a:ext cx="498" cy="2562"/>
            </a:xfrm>
            <a:prstGeom prst="ellipse">
              <a:avLst/>
            </a:prstGeom>
            <a:solidFill>
              <a:srgbClr val="FFFFFF"/>
            </a:solidFill>
            <a:ln w="20638">
              <a:solidFill>
                <a:srgbClr val="000000"/>
              </a:solidFill>
              <a:round/>
              <a:headEnd/>
              <a:tailEnd/>
            </a:ln>
          </p:spPr>
          <p:txBody>
            <a:bodyPr/>
            <a:lstStyle/>
            <a:p>
              <a:endParaRPr lang="en-US"/>
            </a:p>
          </p:txBody>
        </p:sp>
        <p:sp>
          <p:nvSpPr>
            <p:cNvPr id="34900" name="Rectangle 8"/>
            <p:cNvSpPr>
              <a:spLocks noChangeArrowheads="1"/>
            </p:cNvSpPr>
            <p:nvPr/>
          </p:nvSpPr>
          <p:spPr bwMode="auto">
            <a:xfrm>
              <a:off x="3053" y="2347"/>
              <a:ext cx="36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400">
                  <a:solidFill>
                    <a:srgbClr val="000000"/>
                  </a:solidFill>
                </a:rPr>
                <a:t>Server</a:t>
              </a:r>
              <a:br>
                <a:rPr lang="en-US" sz="1400">
                  <a:solidFill>
                    <a:srgbClr val="000000"/>
                  </a:solidFill>
                </a:rPr>
              </a:br>
              <a:r>
                <a:rPr lang="en-US" sz="1400">
                  <a:solidFill>
                    <a:srgbClr val="000000"/>
                  </a:solidFill>
                </a:rPr>
                <a:t>B</a:t>
              </a:r>
              <a:endParaRPr lang="en-GB" sz="2400">
                <a:latin typeface="Times" pitchFamily="18" charset="0"/>
              </a:endParaRPr>
            </a:p>
          </p:txBody>
        </p:sp>
        <p:sp>
          <p:nvSpPr>
            <p:cNvPr id="34901" name="Freeform 9"/>
            <p:cNvSpPr>
              <a:spLocks/>
            </p:cNvSpPr>
            <p:nvPr/>
          </p:nvSpPr>
          <p:spPr bwMode="auto">
            <a:xfrm>
              <a:off x="2814" y="1162"/>
              <a:ext cx="54" cy="51"/>
            </a:xfrm>
            <a:custGeom>
              <a:avLst/>
              <a:gdLst>
                <a:gd name="T0" fmla="*/ 14 w 54"/>
                <a:gd name="T1" fmla="*/ 25 h 51"/>
                <a:gd name="T2" fmla="*/ 14 w 54"/>
                <a:gd name="T3" fmla="*/ 0 h 51"/>
                <a:gd name="T4" fmla="*/ 54 w 54"/>
                <a:gd name="T5" fmla="*/ 38 h 51"/>
                <a:gd name="T6" fmla="*/ 0 w 54"/>
                <a:gd name="T7" fmla="*/ 51 h 51"/>
                <a:gd name="T8" fmla="*/ 14 w 54"/>
                <a:gd name="T9" fmla="*/ 25 h 51"/>
                <a:gd name="T10" fmla="*/ 0 60000 65536"/>
                <a:gd name="T11" fmla="*/ 0 60000 65536"/>
                <a:gd name="T12" fmla="*/ 0 60000 65536"/>
                <a:gd name="T13" fmla="*/ 0 60000 65536"/>
                <a:gd name="T14" fmla="*/ 0 60000 65536"/>
                <a:gd name="T15" fmla="*/ 0 w 54"/>
                <a:gd name="T16" fmla="*/ 0 h 51"/>
                <a:gd name="T17" fmla="*/ 54 w 54"/>
                <a:gd name="T18" fmla="*/ 51 h 51"/>
              </a:gdLst>
              <a:ahLst/>
              <a:cxnLst>
                <a:cxn ang="T10">
                  <a:pos x="T0" y="T1"/>
                </a:cxn>
                <a:cxn ang="T11">
                  <a:pos x="T2" y="T3"/>
                </a:cxn>
                <a:cxn ang="T12">
                  <a:pos x="T4" y="T5"/>
                </a:cxn>
                <a:cxn ang="T13">
                  <a:pos x="T6" y="T7"/>
                </a:cxn>
                <a:cxn ang="T14">
                  <a:pos x="T8" y="T9"/>
                </a:cxn>
              </a:cxnLst>
              <a:rect l="T15" t="T16" r="T17" b="T18"/>
              <a:pathLst>
                <a:path w="54" h="51">
                  <a:moveTo>
                    <a:pt x="14" y="25"/>
                  </a:moveTo>
                  <a:lnTo>
                    <a:pt x="14" y="0"/>
                  </a:lnTo>
                  <a:lnTo>
                    <a:pt x="54" y="38"/>
                  </a:lnTo>
                  <a:lnTo>
                    <a:pt x="0" y="51"/>
                  </a:lnTo>
                  <a:lnTo>
                    <a:pt x="14" y="25"/>
                  </a:lnTo>
                  <a:close/>
                </a:path>
              </a:pathLst>
            </a:custGeom>
            <a:solidFill>
              <a:srgbClr val="000000"/>
            </a:solidFill>
            <a:ln w="20638">
              <a:solidFill>
                <a:srgbClr val="000000"/>
              </a:solidFill>
              <a:round/>
              <a:headEnd/>
              <a:tailEnd/>
            </a:ln>
          </p:spPr>
          <p:txBody>
            <a:bodyPr/>
            <a:lstStyle/>
            <a:p>
              <a:endParaRPr lang="en-US"/>
            </a:p>
          </p:txBody>
        </p:sp>
        <p:sp>
          <p:nvSpPr>
            <p:cNvPr id="34902" name="Freeform 10"/>
            <p:cNvSpPr>
              <a:spLocks/>
            </p:cNvSpPr>
            <p:nvPr/>
          </p:nvSpPr>
          <p:spPr bwMode="auto">
            <a:xfrm>
              <a:off x="1643" y="1162"/>
              <a:ext cx="1171" cy="25"/>
            </a:xfrm>
            <a:custGeom>
              <a:avLst/>
              <a:gdLst>
                <a:gd name="T0" fmla="*/ 1171 w 1171"/>
                <a:gd name="T1" fmla="*/ 25 h 25"/>
                <a:gd name="T2" fmla="*/ 956 w 1171"/>
                <a:gd name="T3" fmla="*/ 13 h 25"/>
                <a:gd name="T4" fmla="*/ 619 w 1171"/>
                <a:gd name="T5" fmla="*/ 0 h 25"/>
                <a:gd name="T6" fmla="*/ 175 w 1171"/>
                <a:gd name="T7" fmla="*/ 13 h 25"/>
                <a:gd name="T8" fmla="*/ 0 w 1171"/>
                <a:gd name="T9" fmla="*/ 25 h 25"/>
                <a:gd name="T10" fmla="*/ 0 60000 65536"/>
                <a:gd name="T11" fmla="*/ 0 60000 65536"/>
                <a:gd name="T12" fmla="*/ 0 60000 65536"/>
                <a:gd name="T13" fmla="*/ 0 60000 65536"/>
                <a:gd name="T14" fmla="*/ 0 60000 65536"/>
                <a:gd name="T15" fmla="*/ 0 w 1171"/>
                <a:gd name="T16" fmla="*/ 0 h 25"/>
                <a:gd name="T17" fmla="*/ 1171 w 1171"/>
                <a:gd name="T18" fmla="*/ 25 h 25"/>
              </a:gdLst>
              <a:ahLst/>
              <a:cxnLst>
                <a:cxn ang="T10">
                  <a:pos x="T0" y="T1"/>
                </a:cxn>
                <a:cxn ang="T11">
                  <a:pos x="T2" y="T3"/>
                </a:cxn>
                <a:cxn ang="T12">
                  <a:pos x="T4" y="T5"/>
                </a:cxn>
                <a:cxn ang="T13">
                  <a:pos x="T6" y="T7"/>
                </a:cxn>
                <a:cxn ang="T14">
                  <a:pos x="T8" y="T9"/>
                </a:cxn>
              </a:cxnLst>
              <a:rect l="T15" t="T16" r="T17" b="T18"/>
              <a:pathLst>
                <a:path w="1171" h="25">
                  <a:moveTo>
                    <a:pt x="1171" y="25"/>
                  </a:moveTo>
                  <a:lnTo>
                    <a:pt x="956" y="13"/>
                  </a:lnTo>
                  <a:lnTo>
                    <a:pt x="619" y="0"/>
                  </a:lnTo>
                  <a:lnTo>
                    <a:pt x="175" y="13"/>
                  </a:lnTo>
                  <a:lnTo>
                    <a:pt x="0" y="25"/>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903" name="Rectangle 11"/>
            <p:cNvSpPr>
              <a:spLocks noChangeArrowheads="1"/>
            </p:cNvSpPr>
            <p:nvPr/>
          </p:nvSpPr>
          <p:spPr bwMode="auto">
            <a:xfrm>
              <a:off x="2013" y="1033"/>
              <a:ext cx="59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ClientHello</a:t>
              </a:r>
              <a:endParaRPr lang="en-GB" sz="2400">
                <a:latin typeface="Times" pitchFamily="18" charset="0"/>
              </a:endParaRPr>
            </a:p>
          </p:txBody>
        </p:sp>
        <p:sp>
          <p:nvSpPr>
            <p:cNvPr id="34904" name="Rectangle 12"/>
            <p:cNvSpPr>
              <a:spLocks noChangeArrowheads="1"/>
            </p:cNvSpPr>
            <p:nvPr/>
          </p:nvSpPr>
          <p:spPr bwMode="auto">
            <a:xfrm>
              <a:off x="1993" y="1198"/>
              <a:ext cx="63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ServerHello</a:t>
              </a:r>
              <a:endParaRPr lang="en-GB" sz="2400">
                <a:latin typeface="Times" pitchFamily="18" charset="0"/>
              </a:endParaRPr>
            </a:p>
          </p:txBody>
        </p:sp>
        <p:sp>
          <p:nvSpPr>
            <p:cNvPr id="34905" name="Freeform 13"/>
            <p:cNvSpPr>
              <a:spLocks/>
            </p:cNvSpPr>
            <p:nvPr/>
          </p:nvSpPr>
          <p:spPr bwMode="auto">
            <a:xfrm>
              <a:off x="1657" y="1340"/>
              <a:ext cx="54" cy="50"/>
            </a:xfrm>
            <a:custGeom>
              <a:avLst/>
              <a:gdLst>
                <a:gd name="T0" fmla="*/ 40 w 54"/>
                <a:gd name="T1" fmla="*/ 25 h 50"/>
                <a:gd name="T2" fmla="*/ 54 w 54"/>
                <a:gd name="T3" fmla="*/ 50 h 50"/>
                <a:gd name="T4" fmla="*/ 0 w 54"/>
                <a:gd name="T5" fmla="*/ 38 h 50"/>
                <a:gd name="T6" fmla="*/ 40 w 54"/>
                <a:gd name="T7" fmla="*/ 0 h 50"/>
                <a:gd name="T8" fmla="*/ 40 w 54"/>
                <a:gd name="T9" fmla="*/ 25 h 50"/>
                <a:gd name="T10" fmla="*/ 0 60000 65536"/>
                <a:gd name="T11" fmla="*/ 0 60000 65536"/>
                <a:gd name="T12" fmla="*/ 0 60000 65536"/>
                <a:gd name="T13" fmla="*/ 0 60000 65536"/>
                <a:gd name="T14" fmla="*/ 0 60000 65536"/>
                <a:gd name="T15" fmla="*/ 0 w 54"/>
                <a:gd name="T16" fmla="*/ 0 h 50"/>
                <a:gd name="T17" fmla="*/ 54 w 54"/>
                <a:gd name="T18" fmla="*/ 50 h 50"/>
              </a:gdLst>
              <a:ahLst/>
              <a:cxnLst>
                <a:cxn ang="T10">
                  <a:pos x="T0" y="T1"/>
                </a:cxn>
                <a:cxn ang="T11">
                  <a:pos x="T2" y="T3"/>
                </a:cxn>
                <a:cxn ang="T12">
                  <a:pos x="T4" y="T5"/>
                </a:cxn>
                <a:cxn ang="T13">
                  <a:pos x="T6" y="T7"/>
                </a:cxn>
                <a:cxn ang="T14">
                  <a:pos x="T8" y="T9"/>
                </a:cxn>
              </a:cxnLst>
              <a:rect l="T15" t="T16" r="T17" b="T18"/>
              <a:pathLst>
                <a:path w="54" h="50">
                  <a:moveTo>
                    <a:pt x="40" y="25"/>
                  </a:moveTo>
                  <a:lnTo>
                    <a:pt x="54" y="50"/>
                  </a:lnTo>
                  <a:lnTo>
                    <a:pt x="0" y="38"/>
                  </a:lnTo>
                  <a:lnTo>
                    <a:pt x="40" y="0"/>
                  </a:lnTo>
                  <a:lnTo>
                    <a:pt x="40" y="25"/>
                  </a:lnTo>
                  <a:close/>
                </a:path>
              </a:pathLst>
            </a:custGeom>
            <a:solidFill>
              <a:srgbClr val="000000"/>
            </a:solidFill>
            <a:ln w="20638">
              <a:solidFill>
                <a:srgbClr val="000000"/>
              </a:solidFill>
              <a:round/>
              <a:headEnd/>
              <a:tailEnd/>
            </a:ln>
          </p:spPr>
          <p:txBody>
            <a:bodyPr/>
            <a:lstStyle/>
            <a:p>
              <a:endParaRPr lang="en-US"/>
            </a:p>
          </p:txBody>
        </p:sp>
        <p:sp>
          <p:nvSpPr>
            <p:cNvPr id="34906" name="Freeform 14"/>
            <p:cNvSpPr>
              <a:spLocks/>
            </p:cNvSpPr>
            <p:nvPr/>
          </p:nvSpPr>
          <p:spPr bwMode="auto">
            <a:xfrm>
              <a:off x="1711" y="1340"/>
              <a:ext cx="1171" cy="25"/>
            </a:xfrm>
            <a:custGeom>
              <a:avLst/>
              <a:gdLst>
                <a:gd name="T0" fmla="*/ 0 w 1171"/>
                <a:gd name="T1" fmla="*/ 25 h 25"/>
                <a:gd name="T2" fmla="*/ 215 w 1171"/>
                <a:gd name="T3" fmla="*/ 12 h 25"/>
                <a:gd name="T4" fmla="*/ 551 w 1171"/>
                <a:gd name="T5" fmla="*/ 0 h 25"/>
                <a:gd name="T6" fmla="*/ 996 w 1171"/>
                <a:gd name="T7" fmla="*/ 12 h 25"/>
                <a:gd name="T8" fmla="*/ 1171 w 1171"/>
                <a:gd name="T9" fmla="*/ 25 h 25"/>
                <a:gd name="T10" fmla="*/ 0 60000 65536"/>
                <a:gd name="T11" fmla="*/ 0 60000 65536"/>
                <a:gd name="T12" fmla="*/ 0 60000 65536"/>
                <a:gd name="T13" fmla="*/ 0 60000 65536"/>
                <a:gd name="T14" fmla="*/ 0 60000 65536"/>
                <a:gd name="T15" fmla="*/ 0 w 1171"/>
                <a:gd name="T16" fmla="*/ 0 h 25"/>
                <a:gd name="T17" fmla="*/ 1171 w 1171"/>
                <a:gd name="T18" fmla="*/ 25 h 25"/>
              </a:gdLst>
              <a:ahLst/>
              <a:cxnLst>
                <a:cxn ang="T10">
                  <a:pos x="T0" y="T1"/>
                </a:cxn>
                <a:cxn ang="T11">
                  <a:pos x="T2" y="T3"/>
                </a:cxn>
                <a:cxn ang="T12">
                  <a:pos x="T4" y="T5"/>
                </a:cxn>
                <a:cxn ang="T13">
                  <a:pos x="T6" y="T7"/>
                </a:cxn>
                <a:cxn ang="T14">
                  <a:pos x="T8" y="T9"/>
                </a:cxn>
              </a:cxnLst>
              <a:rect l="T15" t="T16" r="T17" b="T18"/>
              <a:pathLst>
                <a:path w="1171" h="25">
                  <a:moveTo>
                    <a:pt x="0" y="25"/>
                  </a:moveTo>
                  <a:lnTo>
                    <a:pt x="215" y="12"/>
                  </a:lnTo>
                  <a:lnTo>
                    <a:pt x="551" y="0"/>
                  </a:lnTo>
                  <a:lnTo>
                    <a:pt x="996" y="12"/>
                  </a:lnTo>
                  <a:lnTo>
                    <a:pt x="1171" y="25"/>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907" name="Line 15"/>
            <p:cNvSpPr>
              <a:spLocks noChangeShapeType="1"/>
            </p:cNvSpPr>
            <p:nvPr/>
          </p:nvSpPr>
          <p:spPr bwMode="auto">
            <a:xfrm>
              <a:off x="1010" y="1466"/>
              <a:ext cx="4430" cy="1"/>
            </a:xfrm>
            <a:prstGeom prst="line">
              <a:avLst/>
            </a:prstGeom>
            <a:noFill/>
            <a:ln w="20638">
              <a:solidFill>
                <a:srgbClr val="D9AA7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908" name="Line 16"/>
            <p:cNvSpPr>
              <a:spLocks noChangeShapeType="1"/>
            </p:cNvSpPr>
            <p:nvPr/>
          </p:nvSpPr>
          <p:spPr bwMode="auto">
            <a:xfrm>
              <a:off x="1024" y="2215"/>
              <a:ext cx="4416" cy="1"/>
            </a:xfrm>
            <a:prstGeom prst="line">
              <a:avLst/>
            </a:prstGeom>
            <a:noFill/>
            <a:ln w="20638">
              <a:solidFill>
                <a:srgbClr val="D9AA7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909" name="Line 17"/>
            <p:cNvSpPr>
              <a:spLocks noChangeShapeType="1"/>
            </p:cNvSpPr>
            <p:nvPr/>
          </p:nvSpPr>
          <p:spPr bwMode="auto">
            <a:xfrm>
              <a:off x="1010" y="2786"/>
              <a:ext cx="4430" cy="1"/>
            </a:xfrm>
            <a:prstGeom prst="line">
              <a:avLst/>
            </a:prstGeom>
            <a:noFill/>
            <a:ln w="20638">
              <a:solidFill>
                <a:srgbClr val="D9AA73"/>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19" name="Rectangle 18"/>
          <p:cNvSpPr>
            <a:spLocks noGrp="1" noChangeArrowheads="1"/>
          </p:cNvSpPr>
          <p:nvPr>
            <p:ph type="title"/>
          </p:nvPr>
        </p:nvSpPr>
        <p:spPr/>
        <p:txBody>
          <a:bodyPr/>
          <a:lstStyle/>
          <a:p>
            <a:r>
              <a:rPr lang="en-GB"/>
              <a:t>SSL handshake protocol</a:t>
            </a:r>
          </a:p>
        </p:txBody>
      </p:sp>
      <p:sp>
        <p:nvSpPr>
          <p:cNvPr id="34820" name="Rectangle 19"/>
          <p:cNvSpPr>
            <a:spLocks noChangeArrowheads="1"/>
          </p:cNvSpPr>
          <p:nvPr/>
        </p:nvSpPr>
        <p:spPr bwMode="auto">
          <a:xfrm>
            <a:off x="6967539" y="1520825"/>
            <a:ext cx="307616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Establish protocol version, session ID, </a:t>
            </a:r>
            <a:endParaRPr lang="en-GB" sz="2400">
              <a:latin typeface="Times" pitchFamily="18" charset="0"/>
            </a:endParaRPr>
          </a:p>
        </p:txBody>
      </p:sp>
      <p:sp>
        <p:nvSpPr>
          <p:cNvPr id="34821" name="Rectangle 20"/>
          <p:cNvSpPr>
            <a:spLocks noChangeArrowheads="1"/>
          </p:cNvSpPr>
          <p:nvPr/>
        </p:nvSpPr>
        <p:spPr bwMode="auto">
          <a:xfrm>
            <a:off x="6967539" y="1722438"/>
            <a:ext cx="277479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cipher suite, compression method, </a:t>
            </a:r>
            <a:endParaRPr lang="en-GB" sz="2400">
              <a:latin typeface="Times" pitchFamily="18" charset="0"/>
            </a:endParaRPr>
          </a:p>
        </p:txBody>
      </p:sp>
      <p:sp>
        <p:nvSpPr>
          <p:cNvPr id="34822" name="Rectangle 21"/>
          <p:cNvSpPr>
            <a:spLocks noChangeArrowheads="1"/>
          </p:cNvSpPr>
          <p:nvPr/>
        </p:nvSpPr>
        <p:spPr bwMode="auto">
          <a:xfrm>
            <a:off x="6967538" y="1924050"/>
            <a:ext cx="239649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exchange random start values</a:t>
            </a:r>
            <a:endParaRPr lang="en-GB" sz="2400">
              <a:latin typeface="Times" pitchFamily="18" charset="0"/>
            </a:endParaRPr>
          </a:p>
        </p:txBody>
      </p:sp>
      <p:grpSp>
        <p:nvGrpSpPr>
          <p:cNvPr id="3" name="Group 22"/>
          <p:cNvGrpSpPr>
            <a:grpSpLocks/>
          </p:cNvGrpSpPr>
          <p:nvPr/>
        </p:nvGrpSpPr>
        <p:grpSpPr bwMode="auto">
          <a:xfrm>
            <a:off x="4105275" y="2435225"/>
            <a:ext cx="5861922" cy="889000"/>
            <a:chOff x="1657" y="1553"/>
            <a:chExt cx="4000" cy="560"/>
          </a:xfrm>
        </p:grpSpPr>
        <p:sp>
          <p:nvSpPr>
            <p:cNvPr id="34884" name="Freeform 23"/>
            <p:cNvSpPr>
              <a:spLocks/>
            </p:cNvSpPr>
            <p:nvPr/>
          </p:nvSpPr>
          <p:spPr bwMode="auto">
            <a:xfrm>
              <a:off x="1657" y="1708"/>
              <a:ext cx="54" cy="50"/>
            </a:xfrm>
            <a:custGeom>
              <a:avLst/>
              <a:gdLst>
                <a:gd name="T0" fmla="*/ 40 w 54"/>
                <a:gd name="T1" fmla="*/ 25 h 50"/>
                <a:gd name="T2" fmla="*/ 54 w 54"/>
                <a:gd name="T3" fmla="*/ 50 h 50"/>
                <a:gd name="T4" fmla="*/ 0 w 54"/>
                <a:gd name="T5" fmla="*/ 38 h 50"/>
                <a:gd name="T6" fmla="*/ 40 w 54"/>
                <a:gd name="T7" fmla="*/ 0 h 50"/>
                <a:gd name="T8" fmla="*/ 40 w 54"/>
                <a:gd name="T9" fmla="*/ 25 h 50"/>
                <a:gd name="T10" fmla="*/ 0 60000 65536"/>
                <a:gd name="T11" fmla="*/ 0 60000 65536"/>
                <a:gd name="T12" fmla="*/ 0 60000 65536"/>
                <a:gd name="T13" fmla="*/ 0 60000 65536"/>
                <a:gd name="T14" fmla="*/ 0 60000 65536"/>
                <a:gd name="T15" fmla="*/ 0 w 54"/>
                <a:gd name="T16" fmla="*/ 0 h 50"/>
                <a:gd name="T17" fmla="*/ 54 w 54"/>
                <a:gd name="T18" fmla="*/ 50 h 50"/>
              </a:gdLst>
              <a:ahLst/>
              <a:cxnLst>
                <a:cxn ang="T10">
                  <a:pos x="T0" y="T1"/>
                </a:cxn>
                <a:cxn ang="T11">
                  <a:pos x="T2" y="T3"/>
                </a:cxn>
                <a:cxn ang="T12">
                  <a:pos x="T4" y="T5"/>
                </a:cxn>
                <a:cxn ang="T13">
                  <a:pos x="T6" y="T7"/>
                </a:cxn>
                <a:cxn ang="T14">
                  <a:pos x="T8" y="T9"/>
                </a:cxn>
              </a:cxnLst>
              <a:rect l="T15" t="T16" r="T17" b="T18"/>
              <a:pathLst>
                <a:path w="54" h="50">
                  <a:moveTo>
                    <a:pt x="40" y="25"/>
                  </a:moveTo>
                  <a:lnTo>
                    <a:pt x="54" y="50"/>
                  </a:lnTo>
                  <a:lnTo>
                    <a:pt x="0" y="38"/>
                  </a:lnTo>
                  <a:lnTo>
                    <a:pt x="40" y="0"/>
                  </a:lnTo>
                  <a:lnTo>
                    <a:pt x="40" y="25"/>
                  </a:lnTo>
                  <a:close/>
                </a:path>
              </a:pathLst>
            </a:custGeom>
            <a:solidFill>
              <a:srgbClr val="000000"/>
            </a:solidFill>
            <a:ln w="20638">
              <a:solidFill>
                <a:srgbClr val="000000"/>
              </a:solidFill>
              <a:round/>
              <a:headEnd/>
              <a:tailEnd/>
            </a:ln>
          </p:spPr>
          <p:txBody>
            <a:bodyPr/>
            <a:lstStyle/>
            <a:p>
              <a:endParaRPr lang="en-US"/>
            </a:p>
          </p:txBody>
        </p:sp>
        <p:sp>
          <p:nvSpPr>
            <p:cNvPr id="34885" name="Freeform 24"/>
            <p:cNvSpPr>
              <a:spLocks/>
            </p:cNvSpPr>
            <p:nvPr/>
          </p:nvSpPr>
          <p:spPr bwMode="auto">
            <a:xfrm>
              <a:off x="1711" y="1708"/>
              <a:ext cx="1171" cy="25"/>
            </a:xfrm>
            <a:custGeom>
              <a:avLst/>
              <a:gdLst>
                <a:gd name="T0" fmla="*/ 0 w 1171"/>
                <a:gd name="T1" fmla="*/ 25 h 25"/>
                <a:gd name="T2" fmla="*/ 215 w 1171"/>
                <a:gd name="T3" fmla="*/ 0 h 25"/>
                <a:gd name="T4" fmla="*/ 551 w 1171"/>
                <a:gd name="T5" fmla="*/ 0 h 25"/>
                <a:gd name="T6" fmla="*/ 996 w 1171"/>
                <a:gd name="T7" fmla="*/ 0 h 25"/>
                <a:gd name="T8" fmla="*/ 1171 w 1171"/>
                <a:gd name="T9" fmla="*/ 25 h 25"/>
                <a:gd name="T10" fmla="*/ 0 60000 65536"/>
                <a:gd name="T11" fmla="*/ 0 60000 65536"/>
                <a:gd name="T12" fmla="*/ 0 60000 65536"/>
                <a:gd name="T13" fmla="*/ 0 60000 65536"/>
                <a:gd name="T14" fmla="*/ 0 60000 65536"/>
                <a:gd name="T15" fmla="*/ 0 w 1171"/>
                <a:gd name="T16" fmla="*/ 0 h 25"/>
                <a:gd name="T17" fmla="*/ 1171 w 1171"/>
                <a:gd name="T18" fmla="*/ 25 h 25"/>
              </a:gdLst>
              <a:ahLst/>
              <a:cxnLst>
                <a:cxn ang="T10">
                  <a:pos x="T0" y="T1"/>
                </a:cxn>
                <a:cxn ang="T11">
                  <a:pos x="T2" y="T3"/>
                </a:cxn>
                <a:cxn ang="T12">
                  <a:pos x="T4" y="T5"/>
                </a:cxn>
                <a:cxn ang="T13">
                  <a:pos x="T6" y="T7"/>
                </a:cxn>
                <a:cxn ang="T14">
                  <a:pos x="T8" y="T9"/>
                </a:cxn>
              </a:cxnLst>
              <a:rect l="T15" t="T16" r="T17" b="T18"/>
              <a:pathLst>
                <a:path w="1171" h="25">
                  <a:moveTo>
                    <a:pt x="0" y="25"/>
                  </a:moveTo>
                  <a:lnTo>
                    <a:pt x="215" y="0"/>
                  </a:lnTo>
                  <a:lnTo>
                    <a:pt x="551" y="0"/>
                  </a:lnTo>
                  <a:lnTo>
                    <a:pt x="996" y="0"/>
                  </a:lnTo>
                  <a:lnTo>
                    <a:pt x="1171" y="25"/>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86" name="Freeform 25"/>
            <p:cNvSpPr>
              <a:spLocks/>
            </p:cNvSpPr>
            <p:nvPr/>
          </p:nvSpPr>
          <p:spPr bwMode="auto">
            <a:xfrm>
              <a:off x="1657" y="1885"/>
              <a:ext cx="54" cy="51"/>
            </a:xfrm>
            <a:custGeom>
              <a:avLst/>
              <a:gdLst>
                <a:gd name="T0" fmla="*/ 40 w 54"/>
                <a:gd name="T1" fmla="*/ 25 h 51"/>
                <a:gd name="T2" fmla="*/ 54 w 54"/>
                <a:gd name="T3" fmla="*/ 51 h 51"/>
                <a:gd name="T4" fmla="*/ 0 w 54"/>
                <a:gd name="T5" fmla="*/ 38 h 51"/>
                <a:gd name="T6" fmla="*/ 40 w 54"/>
                <a:gd name="T7" fmla="*/ 0 h 51"/>
                <a:gd name="T8" fmla="*/ 40 w 54"/>
                <a:gd name="T9" fmla="*/ 25 h 51"/>
                <a:gd name="T10" fmla="*/ 0 60000 65536"/>
                <a:gd name="T11" fmla="*/ 0 60000 65536"/>
                <a:gd name="T12" fmla="*/ 0 60000 65536"/>
                <a:gd name="T13" fmla="*/ 0 60000 65536"/>
                <a:gd name="T14" fmla="*/ 0 60000 65536"/>
                <a:gd name="T15" fmla="*/ 0 w 54"/>
                <a:gd name="T16" fmla="*/ 0 h 51"/>
                <a:gd name="T17" fmla="*/ 54 w 54"/>
                <a:gd name="T18" fmla="*/ 51 h 51"/>
              </a:gdLst>
              <a:ahLst/>
              <a:cxnLst>
                <a:cxn ang="T10">
                  <a:pos x="T0" y="T1"/>
                </a:cxn>
                <a:cxn ang="T11">
                  <a:pos x="T2" y="T3"/>
                </a:cxn>
                <a:cxn ang="T12">
                  <a:pos x="T4" y="T5"/>
                </a:cxn>
                <a:cxn ang="T13">
                  <a:pos x="T6" y="T7"/>
                </a:cxn>
                <a:cxn ang="T14">
                  <a:pos x="T8" y="T9"/>
                </a:cxn>
              </a:cxnLst>
              <a:rect l="T15" t="T16" r="T17" b="T18"/>
              <a:pathLst>
                <a:path w="54" h="51">
                  <a:moveTo>
                    <a:pt x="40" y="25"/>
                  </a:moveTo>
                  <a:lnTo>
                    <a:pt x="54" y="51"/>
                  </a:lnTo>
                  <a:lnTo>
                    <a:pt x="0" y="38"/>
                  </a:lnTo>
                  <a:lnTo>
                    <a:pt x="40" y="0"/>
                  </a:lnTo>
                  <a:lnTo>
                    <a:pt x="40" y="25"/>
                  </a:lnTo>
                  <a:close/>
                </a:path>
              </a:pathLst>
            </a:custGeom>
            <a:solidFill>
              <a:srgbClr val="000000"/>
            </a:solidFill>
            <a:ln w="20638">
              <a:solidFill>
                <a:srgbClr val="000000"/>
              </a:solidFill>
              <a:round/>
              <a:headEnd/>
              <a:tailEnd/>
            </a:ln>
          </p:spPr>
          <p:txBody>
            <a:bodyPr/>
            <a:lstStyle/>
            <a:p>
              <a:endParaRPr lang="en-US"/>
            </a:p>
          </p:txBody>
        </p:sp>
        <p:sp>
          <p:nvSpPr>
            <p:cNvPr id="34887" name="Freeform 26"/>
            <p:cNvSpPr>
              <a:spLocks/>
            </p:cNvSpPr>
            <p:nvPr/>
          </p:nvSpPr>
          <p:spPr bwMode="auto">
            <a:xfrm>
              <a:off x="1711" y="1885"/>
              <a:ext cx="1171" cy="25"/>
            </a:xfrm>
            <a:custGeom>
              <a:avLst/>
              <a:gdLst>
                <a:gd name="T0" fmla="*/ 0 w 1171"/>
                <a:gd name="T1" fmla="*/ 25 h 25"/>
                <a:gd name="T2" fmla="*/ 215 w 1171"/>
                <a:gd name="T3" fmla="*/ 0 h 25"/>
                <a:gd name="T4" fmla="*/ 551 w 1171"/>
                <a:gd name="T5" fmla="*/ 0 h 25"/>
                <a:gd name="T6" fmla="*/ 996 w 1171"/>
                <a:gd name="T7" fmla="*/ 0 h 25"/>
                <a:gd name="T8" fmla="*/ 1171 w 1171"/>
                <a:gd name="T9" fmla="*/ 25 h 25"/>
                <a:gd name="T10" fmla="*/ 0 60000 65536"/>
                <a:gd name="T11" fmla="*/ 0 60000 65536"/>
                <a:gd name="T12" fmla="*/ 0 60000 65536"/>
                <a:gd name="T13" fmla="*/ 0 60000 65536"/>
                <a:gd name="T14" fmla="*/ 0 60000 65536"/>
                <a:gd name="T15" fmla="*/ 0 w 1171"/>
                <a:gd name="T16" fmla="*/ 0 h 25"/>
                <a:gd name="T17" fmla="*/ 1171 w 1171"/>
                <a:gd name="T18" fmla="*/ 25 h 25"/>
              </a:gdLst>
              <a:ahLst/>
              <a:cxnLst>
                <a:cxn ang="T10">
                  <a:pos x="T0" y="T1"/>
                </a:cxn>
                <a:cxn ang="T11">
                  <a:pos x="T2" y="T3"/>
                </a:cxn>
                <a:cxn ang="T12">
                  <a:pos x="T4" y="T5"/>
                </a:cxn>
                <a:cxn ang="T13">
                  <a:pos x="T6" y="T7"/>
                </a:cxn>
                <a:cxn ang="T14">
                  <a:pos x="T8" y="T9"/>
                </a:cxn>
              </a:cxnLst>
              <a:rect l="T15" t="T16" r="T17" b="T18"/>
              <a:pathLst>
                <a:path w="1171" h="25">
                  <a:moveTo>
                    <a:pt x="0" y="25"/>
                  </a:moveTo>
                  <a:lnTo>
                    <a:pt x="215" y="0"/>
                  </a:lnTo>
                  <a:lnTo>
                    <a:pt x="551" y="0"/>
                  </a:lnTo>
                  <a:lnTo>
                    <a:pt x="996" y="0"/>
                  </a:lnTo>
                  <a:lnTo>
                    <a:pt x="1171" y="25"/>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88" name="Rectangle 27"/>
            <p:cNvSpPr>
              <a:spLocks noChangeArrowheads="1"/>
            </p:cNvSpPr>
            <p:nvPr/>
          </p:nvSpPr>
          <p:spPr bwMode="auto">
            <a:xfrm>
              <a:off x="2030" y="1553"/>
              <a:ext cx="55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Certificate</a:t>
              </a:r>
              <a:endParaRPr lang="en-GB" sz="2400">
                <a:latin typeface="Times" pitchFamily="18" charset="0"/>
              </a:endParaRPr>
            </a:p>
          </p:txBody>
        </p:sp>
        <p:sp>
          <p:nvSpPr>
            <p:cNvPr id="34889" name="Rectangle 28"/>
            <p:cNvSpPr>
              <a:spLocks noChangeArrowheads="1"/>
            </p:cNvSpPr>
            <p:nvPr/>
          </p:nvSpPr>
          <p:spPr bwMode="auto">
            <a:xfrm>
              <a:off x="1820" y="1744"/>
              <a:ext cx="103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Certificate Request</a:t>
              </a:r>
              <a:endParaRPr lang="en-GB" sz="2400">
                <a:latin typeface="Times" pitchFamily="18" charset="0"/>
              </a:endParaRPr>
            </a:p>
          </p:txBody>
        </p:sp>
        <p:sp>
          <p:nvSpPr>
            <p:cNvPr id="34890" name="Freeform 29"/>
            <p:cNvSpPr>
              <a:spLocks/>
            </p:cNvSpPr>
            <p:nvPr/>
          </p:nvSpPr>
          <p:spPr bwMode="auto">
            <a:xfrm>
              <a:off x="1657" y="2063"/>
              <a:ext cx="54" cy="50"/>
            </a:xfrm>
            <a:custGeom>
              <a:avLst/>
              <a:gdLst>
                <a:gd name="T0" fmla="*/ 40 w 54"/>
                <a:gd name="T1" fmla="*/ 25 h 50"/>
                <a:gd name="T2" fmla="*/ 54 w 54"/>
                <a:gd name="T3" fmla="*/ 50 h 50"/>
                <a:gd name="T4" fmla="*/ 0 w 54"/>
                <a:gd name="T5" fmla="*/ 38 h 50"/>
                <a:gd name="T6" fmla="*/ 40 w 54"/>
                <a:gd name="T7" fmla="*/ 0 h 50"/>
                <a:gd name="T8" fmla="*/ 40 w 54"/>
                <a:gd name="T9" fmla="*/ 25 h 50"/>
                <a:gd name="T10" fmla="*/ 0 60000 65536"/>
                <a:gd name="T11" fmla="*/ 0 60000 65536"/>
                <a:gd name="T12" fmla="*/ 0 60000 65536"/>
                <a:gd name="T13" fmla="*/ 0 60000 65536"/>
                <a:gd name="T14" fmla="*/ 0 60000 65536"/>
                <a:gd name="T15" fmla="*/ 0 w 54"/>
                <a:gd name="T16" fmla="*/ 0 h 50"/>
                <a:gd name="T17" fmla="*/ 54 w 54"/>
                <a:gd name="T18" fmla="*/ 50 h 50"/>
              </a:gdLst>
              <a:ahLst/>
              <a:cxnLst>
                <a:cxn ang="T10">
                  <a:pos x="T0" y="T1"/>
                </a:cxn>
                <a:cxn ang="T11">
                  <a:pos x="T2" y="T3"/>
                </a:cxn>
                <a:cxn ang="T12">
                  <a:pos x="T4" y="T5"/>
                </a:cxn>
                <a:cxn ang="T13">
                  <a:pos x="T6" y="T7"/>
                </a:cxn>
                <a:cxn ang="T14">
                  <a:pos x="T8" y="T9"/>
                </a:cxn>
              </a:cxnLst>
              <a:rect l="T15" t="T16" r="T17" b="T18"/>
              <a:pathLst>
                <a:path w="54" h="50">
                  <a:moveTo>
                    <a:pt x="40" y="25"/>
                  </a:moveTo>
                  <a:lnTo>
                    <a:pt x="54" y="50"/>
                  </a:lnTo>
                  <a:lnTo>
                    <a:pt x="0" y="38"/>
                  </a:lnTo>
                  <a:lnTo>
                    <a:pt x="40" y="0"/>
                  </a:lnTo>
                  <a:lnTo>
                    <a:pt x="40" y="25"/>
                  </a:lnTo>
                  <a:close/>
                </a:path>
              </a:pathLst>
            </a:custGeom>
            <a:solidFill>
              <a:srgbClr val="000000"/>
            </a:solidFill>
            <a:ln w="20638">
              <a:solidFill>
                <a:srgbClr val="000000"/>
              </a:solidFill>
              <a:round/>
              <a:headEnd/>
              <a:tailEnd/>
            </a:ln>
          </p:spPr>
          <p:txBody>
            <a:bodyPr/>
            <a:lstStyle/>
            <a:p>
              <a:endParaRPr lang="en-US"/>
            </a:p>
          </p:txBody>
        </p:sp>
        <p:sp>
          <p:nvSpPr>
            <p:cNvPr id="34891" name="Freeform 30"/>
            <p:cNvSpPr>
              <a:spLocks/>
            </p:cNvSpPr>
            <p:nvPr/>
          </p:nvSpPr>
          <p:spPr bwMode="auto">
            <a:xfrm>
              <a:off x="1711" y="2075"/>
              <a:ext cx="1171" cy="26"/>
            </a:xfrm>
            <a:custGeom>
              <a:avLst/>
              <a:gdLst>
                <a:gd name="T0" fmla="*/ 0 w 1171"/>
                <a:gd name="T1" fmla="*/ 13 h 26"/>
                <a:gd name="T2" fmla="*/ 215 w 1171"/>
                <a:gd name="T3" fmla="*/ 0 h 26"/>
                <a:gd name="T4" fmla="*/ 551 w 1171"/>
                <a:gd name="T5" fmla="*/ 0 h 26"/>
                <a:gd name="T6" fmla="*/ 996 w 1171"/>
                <a:gd name="T7" fmla="*/ 0 h 26"/>
                <a:gd name="T8" fmla="*/ 1171 w 1171"/>
                <a:gd name="T9" fmla="*/ 26 h 26"/>
                <a:gd name="T10" fmla="*/ 0 60000 65536"/>
                <a:gd name="T11" fmla="*/ 0 60000 65536"/>
                <a:gd name="T12" fmla="*/ 0 60000 65536"/>
                <a:gd name="T13" fmla="*/ 0 60000 65536"/>
                <a:gd name="T14" fmla="*/ 0 60000 65536"/>
                <a:gd name="T15" fmla="*/ 0 w 1171"/>
                <a:gd name="T16" fmla="*/ 0 h 26"/>
                <a:gd name="T17" fmla="*/ 1171 w 1171"/>
                <a:gd name="T18" fmla="*/ 26 h 26"/>
              </a:gdLst>
              <a:ahLst/>
              <a:cxnLst>
                <a:cxn ang="T10">
                  <a:pos x="T0" y="T1"/>
                </a:cxn>
                <a:cxn ang="T11">
                  <a:pos x="T2" y="T3"/>
                </a:cxn>
                <a:cxn ang="T12">
                  <a:pos x="T4" y="T5"/>
                </a:cxn>
                <a:cxn ang="T13">
                  <a:pos x="T6" y="T7"/>
                </a:cxn>
                <a:cxn ang="T14">
                  <a:pos x="T8" y="T9"/>
                </a:cxn>
              </a:cxnLst>
              <a:rect l="T15" t="T16" r="T17" b="T18"/>
              <a:pathLst>
                <a:path w="1171" h="26">
                  <a:moveTo>
                    <a:pt x="0" y="13"/>
                  </a:moveTo>
                  <a:lnTo>
                    <a:pt x="215" y="0"/>
                  </a:lnTo>
                  <a:lnTo>
                    <a:pt x="551" y="0"/>
                  </a:lnTo>
                  <a:lnTo>
                    <a:pt x="996" y="0"/>
                  </a:lnTo>
                  <a:lnTo>
                    <a:pt x="1171" y="26"/>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92" name="Rectangle 31"/>
            <p:cNvSpPr>
              <a:spLocks noChangeArrowheads="1"/>
            </p:cNvSpPr>
            <p:nvPr/>
          </p:nvSpPr>
          <p:spPr bwMode="auto">
            <a:xfrm>
              <a:off x="1869" y="1934"/>
              <a:ext cx="93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ServerHelloDone</a:t>
              </a:r>
              <a:endParaRPr lang="en-GB" sz="2400">
                <a:latin typeface="Times" pitchFamily="18" charset="0"/>
              </a:endParaRPr>
            </a:p>
          </p:txBody>
        </p:sp>
        <p:sp>
          <p:nvSpPr>
            <p:cNvPr id="34893" name="Rectangle 32"/>
            <p:cNvSpPr>
              <a:spLocks noChangeArrowheads="1"/>
            </p:cNvSpPr>
            <p:nvPr/>
          </p:nvSpPr>
          <p:spPr bwMode="auto">
            <a:xfrm>
              <a:off x="3614" y="1713"/>
              <a:ext cx="204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Optionally send server certificate and </a:t>
              </a:r>
              <a:endParaRPr lang="en-GB" sz="2400">
                <a:latin typeface="Times" pitchFamily="18" charset="0"/>
              </a:endParaRPr>
            </a:p>
          </p:txBody>
        </p:sp>
        <p:sp>
          <p:nvSpPr>
            <p:cNvPr id="34894" name="Rectangle 33"/>
            <p:cNvSpPr>
              <a:spLocks noChangeArrowheads="1"/>
            </p:cNvSpPr>
            <p:nvPr/>
          </p:nvSpPr>
          <p:spPr bwMode="auto">
            <a:xfrm>
              <a:off x="3610" y="1865"/>
              <a:ext cx="128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request client certificate</a:t>
              </a:r>
              <a:endParaRPr lang="en-GB" sz="2400">
                <a:latin typeface="Times" pitchFamily="18" charset="0"/>
              </a:endParaRPr>
            </a:p>
          </p:txBody>
        </p:sp>
      </p:grpSp>
      <p:grpSp>
        <p:nvGrpSpPr>
          <p:cNvPr id="4" name="Group 34"/>
          <p:cNvGrpSpPr>
            <a:grpSpLocks/>
          </p:cNvGrpSpPr>
          <p:nvPr/>
        </p:nvGrpSpPr>
        <p:grpSpPr bwMode="auto">
          <a:xfrm>
            <a:off x="4086226" y="3643314"/>
            <a:ext cx="5581523" cy="587375"/>
            <a:chOff x="1643" y="2314"/>
            <a:chExt cx="3809" cy="370"/>
          </a:xfrm>
        </p:grpSpPr>
        <p:sp>
          <p:nvSpPr>
            <p:cNvPr id="34876" name="Freeform 35"/>
            <p:cNvSpPr>
              <a:spLocks/>
            </p:cNvSpPr>
            <p:nvPr/>
          </p:nvSpPr>
          <p:spPr bwMode="auto">
            <a:xfrm>
              <a:off x="2814" y="2634"/>
              <a:ext cx="54" cy="50"/>
            </a:xfrm>
            <a:custGeom>
              <a:avLst/>
              <a:gdLst>
                <a:gd name="T0" fmla="*/ 14 w 54"/>
                <a:gd name="T1" fmla="*/ 25 h 50"/>
                <a:gd name="T2" fmla="*/ 14 w 54"/>
                <a:gd name="T3" fmla="*/ 0 h 50"/>
                <a:gd name="T4" fmla="*/ 54 w 54"/>
                <a:gd name="T5" fmla="*/ 38 h 50"/>
                <a:gd name="T6" fmla="*/ 0 w 54"/>
                <a:gd name="T7" fmla="*/ 50 h 50"/>
                <a:gd name="T8" fmla="*/ 14 w 54"/>
                <a:gd name="T9" fmla="*/ 25 h 50"/>
                <a:gd name="T10" fmla="*/ 0 60000 65536"/>
                <a:gd name="T11" fmla="*/ 0 60000 65536"/>
                <a:gd name="T12" fmla="*/ 0 60000 65536"/>
                <a:gd name="T13" fmla="*/ 0 60000 65536"/>
                <a:gd name="T14" fmla="*/ 0 60000 65536"/>
                <a:gd name="T15" fmla="*/ 0 w 54"/>
                <a:gd name="T16" fmla="*/ 0 h 50"/>
                <a:gd name="T17" fmla="*/ 54 w 54"/>
                <a:gd name="T18" fmla="*/ 50 h 50"/>
              </a:gdLst>
              <a:ahLst/>
              <a:cxnLst>
                <a:cxn ang="T10">
                  <a:pos x="T0" y="T1"/>
                </a:cxn>
                <a:cxn ang="T11">
                  <a:pos x="T2" y="T3"/>
                </a:cxn>
                <a:cxn ang="T12">
                  <a:pos x="T4" y="T5"/>
                </a:cxn>
                <a:cxn ang="T13">
                  <a:pos x="T6" y="T7"/>
                </a:cxn>
                <a:cxn ang="T14">
                  <a:pos x="T8" y="T9"/>
                </a:cxn>
              </a:cxnLst>
              <a:rect l="T15" t="T16" r="T17" b="T18"/>
              <a:pathLst>
                <a:path w="54" h="50">
                  <a:moveTo>
                    <a:pt x="14" y="25"/>
                  </a:moveTo>
                  <a:lnTo>
                    <a:pt x="14" y="0"/>
                  </a:lnTo>
                  <a:lnTo>
                    <a:pt x="54" y="38"/>
                  </a:lnTo>
                  <a:lnTo>
                    <a:pt x="0" y="50"/>
                  </a:lnTo>
                  <a:lnTo>
                    <a:pt x="14" y="25"/>
                  </a:lnTo>
                  <a:close/>
                </a:path>
              </a:pathLst>
            </a:custGeom>
            <a:solidFill>
              <a:srgbClr val="000000"/>
            </a:solidFill>
            <a:ln w="20638">
              <a:solidFill>
                <a:srgbClr val="000000"/>
              </a:solidFill>
              <a:round/>
              <a:headEnd/>
              <a:tailEnd/>
            </a:ln>
          </p:spPr>
          <p:txBody>
            <a:bodyPr/>
            <a:lstStyle/>
            <a:p>
              <a:endParaRPr lang="en-US"/>
            </a:p>
          </p:txBody>
        </p:sp>
        <p:sp>
          <p:nvSpPr>
            <p:cNvPr id="34877" name="Freeform 36"/>
            <p:cNvSpPr>
              <a:spLocks/>
            </p:cNvSpPr>
            <p:nvPr/>
          </p:nvSpPr>
          <p:spPr bwMode="auto">
            <a:xfrm>
              <a:off x="1643" y="2634"/>
              <a:ext cx="1171" cy="25"/>
            </a:xfrm>
            <a:custGeom>
              <a:avLst/>
              <a:gdLst>
                <a:gd name="T0" fmla="*/ 1171 w 1171"/>
                <a:gd name="T1" fmla="*/ 25 h 25"/>
                <a:gd name="T2" fmla="*/ 956 w 1171"/>
                <a:gd name="T3" fmla="*/ 12 h 25"/>
                <a:gd name="T4" fmla="*/ 619 w 1171"/>
                <a:gd name="T5" fmla="*/ 0 h 25"/>
                <a:gd name="T6" fmla="*/ 175 w 1171"/>
                <a:gd name="T7" fmla="*/ 12 h 25"/>
                <a:gd name="T8" fmla="*/ 0 w 1171"/>
                <a:gd name="T9" fmla="*/ 25 h 25"/>
                <a:gd name="T10" fmla="*/ 0 60000 65536"/>
                <a:gd name="T11" fmla="*/ 0 60000 65536"/>
                <a:gd name="T12" fmla="*/ 0 60000 65536"/>
                <a:gd name="T13" fmla="*/ 0 60000 65536"/>
                <a:gd name="T14" fmla="*/ 0 60000 65536"/>
                <a:gd name="T15" fmla="*/ 0 w 1171"/>
                <a:gd name="T16" fmla="*/ 0 h 25"/>
                <a:gd name="T17" fmla="*/ 1171 w 1171"/>
                <a:gd name="T18" fmla="*/ 25 h 25"/>
              </a:gdLst>
              <a:ahLst/>
              <a:cxnLst>
                <a:cxn ang="T10">
                  <a:pos x="T0" y="T1"/>
                </a:cxn>
                <a:cxn ang="T11">
                  <a:pos x="T2" y="T3"/>
                </a:cxn>
                <a:cxn ang="T12">
                  <a:pos x="T4" y="T5"/>
                </a:cxn>
                <a:cxn ang="T13">
                  <a:pos x="T6" y="T7"/>
                </a:cxn>
                <a:cxn ang="T14">
                  <a:pos x="T8" y="T9"/>
                </a:cxn>
              </a:cxnLst>
              <a:rect l="T15" t="T16" r="T17" b="T18"/>
              <a:pathLst>
                <a:path w="1171" h="25">
                  <a:moveTo>
                    <a:pt x="1171" y="25"/>
                  </a:moveTo>
                  <a:lnTo>
                    <a:pt x="956" y="12"/>
                  </a:lnTo>
                  <a:lnTo>
                    <a:pt x="619" y="0"/>
                  </a:lnTo>
                  <a:lnTo>
                    <a:pt x="175" y="12"/>
                  </a:lnTo>
                  <a:lnTo>
                    <a:pt x="0" y="25"/>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78" name="Freeform 37"/>
            <p:cNvSpPr>
              <a:spLocks/>
            </p:cNvSpPr>
            <p:nvPr/>
          </p:nvSpPr>
          <p:spPr bwMode="auto">
            <a:xfrm>
              <a:off x="2814" y="2443"/>
              <a:ext cx="54" cy="51"/>
            </a:xfrm>
            <a:custGeom>
              <a:avLst/>
              <a:gdLst>
                <a:gd name="T0" fmla="*/ 14 w 54"/>
                <a:gd name="T1" fmla="*/ 26 h 51"/>
                <a:gd name="T2" fmla="*/ 14 w 54"/>
                <a:gd name="T3" fmla="*/ 0 h 51"/>
                <a:gd name="T4" fmla="*/ 54 w 54"/>
                <a:gd name="T5" fmla="*/ 38 h 51"/>
                <a:gd name="T6" fmla="*/ 0 w 54"/>
                <a:gd name="T7" fmla="*/ 51 h 51"/>
                <a:gd name="T8" fmla="*/ 14 w 54"/>
                <a:gd name="T9" fmla="*/ 26 h 51"/>
                <a:gd name="T10" fmla="*/ 0 60000 65536"/>
                <a:gd name="T11" fmla="*/ 0 60000 65536"/>
                <a:gd name="T12" fmla="*/ 0 60000 65536"/>
                <a:gd name="T13" fmla="*/ 0 60000 65536"/>
                <a:gd name="T14" fmla="*/ 0 60000 65536"/>
                <a:gd name="T15" fmla="*/ 0 w 54"/>
                <a:gd name="T16" fmla="*/ 0 h 51"/>
                <a:gd name="T17" fmla="*/ 54 w 54"/>
                <a:gd name="T18" fmla="*/ 51 h 51"/>
              </a:gdLst>
              <a:ahLst/>
              <a:cxnLst>
                <a:cxn ang="T10">
                  <a:pos x="T0" y="T1"/>
                </a:cxn>
                <a:cxn ang="T11">
                  <a:pos x="T2" y="T3"/>
                </a:cxn>
                <a:cxn ang="T12">
                  <a:pos x="T4" y="T5"/>
                </a:cxn>
                <a:cxn ang="T13">
                  <a:pos x="T6" y="T7"/>
                </a:cxn>
                <a:cxn ang="T14">
                  <a:pos x="T8" y="T9"/>
                </a:cxn>
              </a:cxnLst>
              <a:rect l="T15" t="T16" r="T17" b="T18"/>
              <a:pathLst>
                <a:path w="54" h="51">
                  <a:moveTo>
                    <a:pt x="14" y="26"/>
                  </a:moveTo>
                  <a:lnTo>
                    <a:pt x="14" y="0"/>
                  </a:lnTo>
                  <a:lnTo>
                    <a:pt x="54" y="38"/>
                  </a:lnTo>
                  <a:lnTo>
                    <a:pt x="0" y="51"/>
                  </a:lnTo>
                  <a:lnTo>
                    <a:pt x="14" y="26"/>
                  </a:lnTo>
                  <a:close/>
                </a:path>
              </a:pathLst>
            </a:custGeom>
            <a:solidFill>
              <a:srgbClr val="000000"/>
            </a:solidFill>
            <a:ln w="20638">
              <a:solidFill>
                <a:srgbClr val="000000"/>
              </a:solidFill>
              <a:round/>
              <a:headEnd/>
              <a:tailEnd/>
            </a:ln>
          </p:spPr>
          <p:txBody>
            <a:bodyPr/>
            <a:lstStyle/>
            <a:p>
              <a:endParaRPr lang="en-US"/>
            </a:p>
          </p:txBody>
        </p:sp>
        <p:sp>
          <p:nvSpPr>
            <p:cNvPr id="34879" name="Freeform 38"/>
            <p:cNvSpPr>
              <a:spLocks/>
            </p:cNvSpPr>
            <p:nvPr/>
          </p:nvSpPr>
          <p:spPr bwMode="auto">
            <a:xfrm>
              <a:off x="1643" y="2456"/>
              <a:ext cx="1171" cy="25"/>
            </a:xfrm>
            <a:custGeom>
              <a:avLst/>
              <a:gdLst>
                <a:gd name="T0" fmla="*/ 1171 w 1171"/>
                <a:gd name="T1" fmla="*/ 13 h 25"/>
                <a:gd name="T2" fmla="*/ 956 w 1171"/>
                <a:gd name="T3" fmla="*/ 0 h 25"/>
                <a:gd name="T4" fmla="*/ 619 w 1171"/>
                <a:gd name="T5" fmla="*/ 0 h 25"/>
                <a:gd name="T6" fmla="*/ 175 w 1171"/>
                <a:gd name="T7" fmla="*/ 0 h 25"/>
                <a:gd name="T8" fmla="*/ 0 w 1171"/>
                <a:gd name="T9" fmla="*/ 25 h 25"/>
                <a:gd name="T10" fmla="*/ 0 60000 65536"/>
                <a:gd name="T11" fmla="*/ 0 60000 65536"/>
                <a:gd name="T12" fmla="*/ 0 60000 65536"/>
                <a:gd name="T13" fmla="*/ 0 60000 65536"/>
                <a:gd name="T14" fmla="*/ 0 60000 65536"/>
                <a:gd name="T15" fmla="*/ 0 w 1171"/>
                <a:gd name="T16" fmla="*/ 0 h 25"/>
                <a:gd name="T17" fmla="*/ 1171 w 1171"/>
                <a:gd name="T18" fmla="*/ 25 h 25"/>
              </a:gdLst>
              <a:ahLst/>
              <a:cxnLst>
                <a:cxn ang="T10">
                  <a:pos x="T0" y="T1"/>
                </a:cxn>
                <a:cxn ang="T11">
                  <a:pos x="T2" y="T3"/>
                </a:cxn>
                <a:cxn ang="T12">
                  <a:pos x="T4" y="T5"/>
                </a:cxn>
                <a:cxn ang="T13">
                  <a:pos x="T6" y="T7"/>
                </a:cxn>
                <a:cxn ang="T14">
                  <a:pos x="T8" y="T9"/>
                </a:cxn>
              </a:cxnLst>
              <a:rect l="T15" t="T16" r="T17" b="T18"/>
              <a:pathLst>
                <a:path w="1171" h="25">
                  <a:moveTo>
                    <a:pt x="1171" y="13"/>
                  </a:moveTo>
                  <a:lnTo>
                    <a:pt x="956" y="0"/>
                  </a:lnTo>
                  <a:lnTo>
                    <a:pt x="619" y="0"/>
                  </a:lnTo>
                  <a:lnTo>
                    <a:pt x="175" y="0"/>
                  </a:lnTo>
                  <a:lnTo>
                    <a:pt x="0" y="25"/>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80" name="Rectangle 39"/>
            <p:cNvSpPr>
              <a:spLocks noChangeArrowheads="1"/>
            </p:cNvSpPr>
            <p:nvPr/>
          </p:nvSpPr>
          <p:spPr bwMode="auto">
            <a:xfrm>
              <a:off x="2030" y="2314"/>
              <a:ext cx="55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Certificate</a:t>
              </a:r>
              <a:endParaRPr lang="en-GB" sz="2400">
                <a:latin typeface="Times" pitchFamily="18" charset="0"/>
              </a:endParaRPr>
            </a:p>
          </p:txBody>
        </p:sp>
        <p:sp>
          <p:nvSpPr>
            <p:cNvPr id="34881" name="Rectangle 40"/>
            <p:cNvSpPr>
              <a:spLocks noChangeArrowheads="1"/>
            </p:cNvSpPr>
            <p:nvPr/>
          </p:nvSpPr>
          <p:spPr bwMode="auto">
            <a:xfrm>
              <a:off x="1877" y="2505"/>
              <a:ext cx="89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Certificate Verify</a:t>
              </a:r>
              <a:endParaRPr lang="en-GB" sz="2400">
                <a:latin typeface="Times" pitchFamily="18" charset="0"/>
              </a:endParaRPr>
            </a:p>
          </p:txBody>
        </p:sp>
        <p:sp>
          <p:nvSpPr>
            <p:cNvPr id="34882" name="Rectangle 41"/>
            <p:cNvSpPr>
              <a:spLocks noChangeArrowheads="1"/>
            </p:cNvSpPr>
            <p:nvPr/>
          </p:nvSpPr>
          <p:spPr bwMode="auto">
            <a:xfrm>
              <a:off x="3625" y="2360"/>
              <a:ext cx="182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Send client certificate response if </a:t>
              </a:r>
              <a:endParaRPr lang="en-GB" sz="2400">
                <a:latin typeface="Times" pitchFamily="18" charset="0"/>
              </a:endParaRPr>
            </a:p>
          </p:txBody>
        </p:sp>
        <p:sp>
          <p:nvSpPr>
            <p:cNvPr id="34883" name="Rectangle 42"/>
            <p:cNvSpPr>
              <a:spLocks noChangeArrowheads="1"/>
            </p:cNvSpPr>
            <p:nvPr/>
          </p:nvSpPr>
          <p:spPr bwMode="auto">
            <a:xfrm>
              <a:off x="3610" y="2512"/>
              <a:ext cx="54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requested</a:t>
              </a:r>
              <a:endParaRPr lang="en-GB" sz="2400">
                <a:latin typeface="Times" pitchFamily="18" charset="0"/>
              </a:endParaRPr>
            </a:p>
          </p:txBody>
        </p:sp>
      </p:grpSp>
      <p:grpSp>
        <p:nvGrpSpPr>
          <p:cNvPr id="5" name="Group 43"/>
          <p:cNvGrpSpPr>
            <a:grpSpLocks/>
          </p:cNvGrpSpPr>
          <p:nvPr/>
        </p:nvGrpSpPr>
        <p:grpSpPr bwMode="auto">
          <a:xfrm>
            <a:off x="4086225" y="4549775"/>
            <a:ext cx="5338590" cy="1352550"/>
            <a:chOff x="1643" y="2885"/>
            <a:chExt cx="3644" cy="852"/>
          </a:xfrm>
        </p:grpSpPr>
        <p:sp>
          <p:nvSpPr>
            <p:cNvPr id="34862" name="Freeform 44"/>
            <p:cNvSpPr>
              <a:spLocks/>
            </p:cNvSpPr>
            <p:nvPr/>
          </p:nvSpPr>
          <p:spPr bwMode="auto">
            <a:xfrm>
              <a:off x="2814" y="3014"/>
              <a:ext cx="54" cy="51"/>
            </a:xfrm>
            <a:custGeom>
              <a:avLst/>
              <a:gdLst>
                <a:gd name="T0" fmla="*/ 14 w 54"/>
                <a:gd name="T1" fmla="*/ 25 h 51"/>
                <a:gd name="T2" fmla="*/ 14 w 54"/>
                <a:gd name="T3" fmla="*/ 0 h 51"/>
                <a:gd name="T4" fmla="*/ 54 w 54"/>
                <a:gd name="T5" fmla="*/ 38 h 51"/>
                <a:gd name="T6" fmla="*/ 0 w 54"/>
                <a:gd name="T7" fmla="*/ 51 h 51"/>
                <a:gd name="T8" fmla="*/ 14 w 54"/>
                <a:gd name="T9" fmla="*/ 25 h 51"/>
                <a:gd name="T10" fmla="*/ 0 60000 65536"/>
                <a:gd name="T11" fmla="*/ 0 60000 65536"/>
                <a:gd name="T12" fmla="*/ 0 60000 65536"/>
                <a:gd name="T13" fmla="*/ 0 60000 65536"/>
                <a:gd name="T14" fmla="*/ 0 60000 65536"/>
                <a:gd name="T15" fmla="*/ 0 w 54"/>
                <a:gd name="T16" fmla="*/ 0 h 51"/>
                <a:gd name="T17" fmla="*/ 54 w 54"/>
                <a:gd name="T18" fmla="*/ 51 h 51"/>
              </a:gdLst>
              <a:ahLst/>
              <a:cxnLst>
                <a:cxn ang="T10">
                  <a:pos x="T0" y="T1"/>
                </a:cxn>
                <a:cxn ang="T11">
                  <a:pos x="T2" y="T3"/>
                </a:cxn>
                <a:cxn ang="T12">
                  <a:pos x="T4" y="T5"/>
                </a:cxn>
                <a:cxn ang="T13">
                  <a:pos x="T6" y="T7"/>
                </a:cxn>
                <a:cxn ang="T14">
                  <a:pos x="T8" y="T9"/>
                </a:cxn>
              </a:cxnLst>
              <a:rect l="T15" t="T16" r="T17" b="T18"/>
              <a:pathLst>
                <a:path w="54" h="51">
                  <a:moveTo>
                    <a:pt x="14" y="25"/>
                  </a:moveTo>
                  <a:lnTo>
                    <a:pt x="14" y="0"/>
                  </a:lnTo>
                  <a:lnTo>
                    <a:pt x="54" y="38"/>
                  </a:lnTo>
                  <a:lnTo>
                    <a:pt x="0" y="51"/>
                  </a:lnTo>
                  <a:lnTo>
                    <a:pt x="14" y="25"/>
                  </a:lnTo>
                  <a:close/>
                </a:path>
              </a:pathLst>
            </a:custGeom>
            <a:solidFill>
              <a:srgbClr val="000000"/>
            </a:solidFill>
            <a:ln w="20638">
              <a:solidFill>
                <a:srgbClr val="000000"/>
              </a:solidFill>
              <a:round/>
              <a:headEnd/>
              <a:tailEnd/>
            </a:ln>
          </p:spPr>
          <p:txBody>
            <a:bodyPr/>
            <a:lstStyle/>
            <a:p>
              <a:endParaRPr lang="en-US"/>
            </a:p>
          </p:txBody>
        </p:sp>
        <p:sp>
          <p:nvSpPr>
            <p:cNvPr id="34863" name="Freeform 45"/>
            <p:cNvSpPr>
              <a:spLocks/>
            </p:cNvSpPr>
            <p:nvPr/>
          </p:nvSpPr>
          <p:spPr bwMode="auto">
            <a:xfrm>
              <a:off x="1643" y="3014"/>
              <a:ext cx="1171" cy="25"/>
            </a:xfrm>
            <a:custGeom>
              <a:avLst/>
              <a:gdLst>
                <a:gd name="T0" fmla="*/ 1171 w 1171"/>
                <a:gd name="T1" fmla="*/ 25 h 25"/>
                <a:gd name="T2" fmla="*/ 956 w 1171"/>
                <a:gd name="T3" fmla="*/ 13 h 25"/>
                <a:gd name="T4" fmla="*/ 619 w 1171"/>
                <a:gd name="T5" fmla="*/ 0 h 25"/>
                <a:gd name="T6" fmla="*/ 175 w 1171"/>
                <a:gd name="T7" fmla="*/ 13 h 25"/>
                <a:gd name="T8" fmla="*/ 0 w 1171"/>
                <a:gd name="T9" fmla="*/ 25 h 25"/>
                <a:gd name="T10" fmla="*/ 0 60000 65536"/>
                <a:gd name="T11" fmla="*/ 0 60000 65536"/>
                <a:gd name="T12" fmla="*/ 0 60000 65536"/>
                <a:gd name="T13" fmla="*/ 0 60000 65536"/>
                <a:gd name="T14" fmla="*/ 0 60000 65536"/>
                <a:gd name="T15" fmla="*/ 0 w 1171"/>
                <a:gd name="T16" fmla="*/ 0 h 25"/>
                <a:gd name="T17" fmla="*/ 1171 w 1171"/>
                <a:gd name="T18" fmla="*/ 25 h 25"/>
              </a:gdLst>
              <a:ahLst/>
              <a:cxnLst>
                <a:cxn ang="T10">
                  <a:pos x="T0" y="T1"/>
                </a:cxn>
                <a:cxn ang="T11">
                  <a:pos x="T2" y="T3"/>
                </a:cxn>
                <a:cxn ang="T12">
                  <a:pos x="T4" y="T5"/>
                </a:cxn>
                <a:cxn ang="T13">
                  <a:pos x="T6" y="T7"/>
                </a:cxn>
                <a:cxn ang="T14">
                  <a:pos x="T8" y="T9"/>
                </a:cxn>
              </a:cxnLst>
              <a:rect l="T15" t="T16" r="T17" b="T18"/>
              <a:pathLst>
                <a:path w="1171" h="25">
                  <a:moveTo>
                    <a:pt x="1171" y="25"/>
                  </a:moveTo>
                  <a:lnTo>
                    <a:pt x="956" y="13"/>
                  </a:lnTo>
                  <a:lnTo>
                    <a:pt x="619" y="0"/>
                  </a:lnTo>
                  <a:lnTo>
                    <a:pt x="175" y="13"/>
                  </a:lnTo>
                  <a:lnTo>
                    <a:pt x="0" y="25"/>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64" name="Rectangle 46"/>
            <p:cNvSpPr>
              <a:spLocks noChangeArrowheads="1"/>
            </p:cNvSpPr>
            <p:nvPr/>
          </p:nvSpPr>
          <p:spPr bwMode="auto">
            <a:xfrm>
              <a:off x="1788" y="2885"/>
              <a:ext cx="11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Change Cipher Spec</a:t>
              </a:r>
              <a:endParaRPr lang="en-GB" sz="2400">
                <a:latin typeface="Times" pitchFamily="18" charset="0"/>
              </a:endParaRPr>
            </a:p>
          </p:txBody>
        </p:sp>
        <p:sp>
          <p:nvSpPr>
            <p:cNvPr id="34865" name="Freeform 47"/>
            <p:cNvSpPr>
              <a:spLocks/>
            </p:cNvSpPr>
            <p:nvPr/>
          </p:nvSpPr>
          <p:spPr bwMode="auto">
            <a:xfrm>
              <a:off x="2814" y="3217"/>
              <a:ext cx="54" cy="51"/>
            </a:xfrm>
            <a:custGeom>
              <a:avLst/>
              <a:gdLst>
                <a:gd name="T0" fmla="*/ 14 w 54"/>
                <a:gd name="T1" fmla="*/ 25 h 51"/>
                <a:gd name="T2" fmla="*/ 14 w 54"/>
                <a:gd name="T3" fmla="*/ 0 h 51"/>
                <a:gd name="T4" fmla="*/ 54 w 54"/>
                <a:gd name="T5" fmla="*/ 38 h 51"/>
                <a:gd name="T6" fmla="*/ 0 w 54"/>
                <a:gd name="T7" fmla="*/ 51 h 51"/>
                <a:gd name="T8" fmla="*/ 14 w 54"/>
                <a:gd name="T9" fmla="*/ 25 h 51"/>
                <a:gd name="T10" fmla="*/ 0 60000 65536"/>
                <a:gd name="T11" fmla="*/ 0 60000 65536"/>
                <a:gd name="T12" fmla="*/ 0 60000 65536"/>
                <a:gd name="T13" fmla="*/ 0 60000 65536"/>
                <a:gd name="T14" fmla="*/ 0 60000 65536"/>
                <a:gd name="T15" fmla="*/ 0 w 54"/>
                <a:gd name="T16" fmla="*/ 0 h 51"/>
                <a:gd name="T17" fmla="*/ 54 w 54"/>
                <a:gd name="T18" fmla="*/ 51 h 51"/>
              </a:gdLst>
              <a:ahLst/>
              <a:cxnLst>
                <a:cxn ang="T10">
                  <a:pos x="T0" y="T1"/>
                </a:cxn>
                <a:cxn ang="T11">
                  <a:pos x="T2" y="T3"/>
                </a:cxn>
                <a:cxn ang="T12">
                  <a:pos x="T4" y="T5"/>
                </a:cxn>
                <a:cxn ang="T13">
                  <a:pos x="T6" y="T7"/>
                </a:cxn>
                <a:cxn ang="T14">
                  <a:pos x="T8" y="T9"/>
                </a:cxn>
              </a:cxnLst>
              <a:rect l="T15" t="T16" r="T17" b="T18"/>
              <a:pathLst>
                <a:path w="54" h="51">
                  <a:moveTo>
                    <a:pt x="14" y="25"/>
                  </a:moveTo>
                  <a:lnTo>
                    <a:pt x="14" y="0"/>
                  </a:lnTo>
                  <a:lnTo>
                    <a:pt x="54" y="38"/>
                  </a:lnTo>
                  <a:lnTo>
                    <a:pt x="0" y="51"/>
                  </a:lnTo>
                  <a:lnTo>
                    <a:pt x="14" y="25"/>
                  </a:lnTo>
                  <a:close/>
                </a:path>
              </a:pathLst>
            </a:custGeom>
            <a:solidFill>
              <a:srgbClr val="000000"/>
            </a:solidFill>
            <a:ln w="20638">
              <a:solidFill>
                <a:srgbClr val="000000"/>
              </a:solidFill>
              <a:round/>
              <a:headEnd/>
              <a:tailEnd/>
            </a:ln>
          </p:spPr>
          <p:txBody>
            <a:bodyPr/>
            <a:lstStyle/>
            <a:p>
              <a:endParaRPr lang="en-US"/>
            </a:p>
          </p:txBody>
        </p:sp>
        <p:sp>
          <p:nvSpPr>
            <p:cNvPr id="34866" name="Freeform 48"/>
            <p:cNvSpPr>
              <a:spLocks/>
            </p:cNvSpPr>
            <p:nvPr/>
          </p:nvSpPr>
          <p:spPr bwMode="auto">
            <a:xfrm>
              <a:off x="1643" y="3217"/>
              <a:ext cx="1171" cy="25"/>
            </a:xfrm>
            <a:custGeom>
              <a:avLst/>
              <a:gdLst>
                <a:gd name="T0" fmla="*/ 1171 w 1171"/>
                <a:gd name="T1" fmla="*/ 25 h 25"/>
                <a:gd name="T2" fmla="*/ 956 w 1171"/>
                <a:gd name="T3" fmla="*/ 13 h 25"/>
                <a:gd name="T4" fmla="*/ 619 w 1171"/>
                <a:gd name="T5" fmla="*/ 0 h 25"/>
                <a:gd name="T6" fmla="*/ 175 w 1171"/>
                <a:gd name="T7" fmla="*/ 13 h 25"/>
                <a:gd name="T8" fmla="*/ 0 w 1171"/>
                <a:gd name="T9" fmla="*/ 25 h 25"/>
                <a:gd name="T10" fmla="*/ 0 60000 65536"/>
                <a:gd name="T11" fmla="*/ 0 60000 65536"/>
                <a:gd name="T12" fmla="*/ 0 60000 65536"/>
                <a:gd name="T13" fmla="*/ 0 60000 65536"/>
                <a:gd name="T14" fmla="*/ 0 60000 65536"/>
                <a:gd name="T15" fmla="*/ 0 w 1171"/>
                <a:gd name="T16" fmla="*/ 0 h 25"/>
                <a:gd name="T17" fmla="*/ 1171 w 1171"/>
                <a:gd name="T18" fmla="*/ 25 h 25"/>
              </a:gdLst>
              <a:ahLst/>
              <a:cxnLst>
                <a:cxn ang="T10">
                  <a:pos x="T0" y="T1"/>
                </a:cxn>
                <a:cxn ang="T11">
                  <a:pos x="T2" y="T3"/>
                </a:cxn>
                <a:cxn ang="T12">
                  <a:pos x="T4" y="T5"/>
                </a:cxn>
                <a:cxn ang="T13">
                  <a:pos x="T6" y="T7"/>
                </a:cxn>
                <a:cxn ang="T14">
                  <a:pos x="T8" y="T9"/>
                </a:cxn>
              </a:cxnLst>
              <a:rect l="T15" t="T16" r="T17" b="T18"/>
              <a:pathLst>
                <a:path w="1171" h="25">
                  <a:moveTo>
                    <a:pt x="1171" y="25"/>
                  </a:moveTo>
                  <a:lnTo>
                    <a:pt x="956" y="13"/>
                  </a:lnTo>
                  <a:lnTo>
                    <a:pt x="619" y="0"/>
                  </a:lnTo>
                  <a:lnTo>
                    <a:pt x="175" y="13"/>
                  </a:lnTo>
                  <a:lnTo>
                    <a:pt x="0" y="25"/>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67" name="Rectangle 49"/>
            <p:cNvSpPr>
              <a:spLocks noChangeArrowheads="1"/>
            </p:cNvSpPr>
            <p:nvPr/>
          </p:nvSpPr>
          <p:spPr bwMode="auto">
            <a:xfrm>
              <a:off x="2071" y="3101"/>
              <a:ext cx="46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Finished</a:t>
              </a:r>
              <a:endParaRPr lang="en-GB" sz="2400">
                <a:latin typeface="Times" pitchFamily="18" charset="0"/>
              </a:endParaRPr>
            </a:p>
          </p:txBody>
        </p:sp>
        <p:sp>
          <p:nvSpPr>
            <p:cNvPr id="34868" name="Freeform 50"/>
            <p:cNvSpPr>
              <a:spLocks/>
            </p:cNvSpPr>
            <p:nvPr/>
          </p:nvSpPr>
          <p:spPr bwMode="auto">
            <a:xfrm>
              <a:off x="1657" y="3483"/>
              <a:ext cx="54" cy="51"/>
            </a:xfrm>
            <a:custGeom>
              <a:avLst/>
              <a:gdLst>
                <a:gd name="T0" fmla="*/ 40 w 54"/>
                <a:gd name="T1" fmla="*/ 26 h 51"/>
                <a:gd name="T2" fmla="*/ 54 w 54"/>
                <a:gd name="T3" fmla="*/ 51 h 51"/>
                <a:gd name="T4" fmla="*/ 0 w 54"/>
                <a:gd name="T5" fmla="*/ 39 h 51"/>
                <a:gd name="T6" fmla="*/ 40 w 54"/>
                <a:gd name="T7" fmla="*/ 0 h 51"/>
                <a:gd name="T8" fmla="*/ 40 w 54"/>
                <a:gd name="T9" fmla="*/ 26 h 51"/>
                <a:gd name="T10" fmla="*/ 0 60000 65536"/>
                <a:gd name="T11" fmla="*/ 0 60000 65536"/>
                <a:gd name="T12" fmla="*/ 0 60000 65536"/>
                <a:gd name="T13" fmla="*/ 0 60000 65536"/>
                <a:gd name="T14" fmla="*/ 0 60000 65536"/>
                <a:gd name="T15" fmla="*/ 0 w 54"/>
                <a:gd name="T16" fmla="*/ 0 h 51"/>
                <a:gd name="T17" fmla="*/ 54 w 54"/>
                <a:gd name="T18" fmla="*/ 51 h 51"/>
              </a:gdLst>
              <a:ahLst/>
              <a:cxnLst>
                <a:cxn ang="T10">
                  <a:pos x="T0" y="T1"/>
                </a:cxn>
                <a:cxn ang="T11">
                  <a:pos x="T2" y="T3"/>
                </a:cxn>
                <a:cxn ang="T12">
                  <a:pos x="T4" y="T5"/>
                </a:cxn>
                <a:cxn ang="T13">
                  <a:pos x="T6" y="T7"/>
                </a:cxn>
                <a:cxn ang="T14">
                  <a:pos x="T8" y="T9"/>
                </a:cxn>
              </a:cxnLst>
              <a:rect l="T15" t="T16" r="T17" b="T18"/>
              <a:pathLst>
                <a:path w="54" h="51">
                  <a:moveTo>
                    <a:pt x="40" y="26"/>
                  </a:moveTo>
                  <a:lnTo>
                    <a:pt x="54" y="51"/>
                  </a:lnTo>
                  <a:lnTo>
                    <a:pt x="0" y="39"/>
                  </a:lnTo>
                  <a:lnTo>
                    <a:pt x="40" y="0"/>
                  </a:lnTo>
                  <a:lnTo>
                    <a:pt x="40" y="26"/>
                  </a:lnTo>
                  <a:close/>
                </a:path>
              </a:pathLst>
            </a:custGeom>
            <a:solidFill>
              <a:srgbClr val="000000"/>
            </a:solidFill>
            <a:ln w="20638">
              <a:solidFill>
                <a:srgbClr val="000000"/>
              </a:solidFill>
              <a:round/>
              <a:headEnd/>
              <a:tailEnd/>
            </a:ln>
          </p:spPr>
          <p:txBody>
            <a:bodyPr/>
            <a:lstStyle/>
            <a:p>
              <a:endParaRPr lang="en-US"/>
            </a:p>
          </p:txBody>
        </p:sp>
        <p:sp>
          <p:nvSpPr>
            <p:cNvPr id="34869" name="Freeform 51"/>
            <p:cNvSpPr>
              <a:spLocks/>
            </p:cNvSpPr>
            <p:nvPr/>
          </p:nvSpPr>
          <p:spPr bwMode="auto">
            <a:xfrm>
              <a:off x="1711" y="3496"/>
              <a:ext cx="1171" cy="26"/>
            </a:xfrm>
            <a:custGeom>
              <a:avLst/>
              <a:gdLst>
                <a:gd name="T0" fmla="*/ 0 w 1171"/>
                <a:gd name="T1" fmla="*/ 13 h 26"/>
                <a:gd name="T2" fmla="*/ 215 w 1171"/>
                <a:gd name="T3" fmla="*/ 0 h 26"/>
                <a:gd name="T4" fmla="*/ 551 w 1171"/>
                <a:gd name="T5" fmla="*/ 0 h 26"/>
                <a:gd name="T6" fmla="*/ 996 w 1171"/>
                <a:gd name="T7" fmla="*/ 0 h 26"/>
                <a:gd name="T8" fmla="*/ 1171 w 1171"/>
                <a:gd name="T9" fmla="*/ 26 h 26"/>
                <a:gd name="T10" fmla="*/ 0 60000 65536"/>
                <a:gd name="T11" fmla="*/ 0 60000 65536"/>
                <a:gd name="T12" fmla="*/ 0 60000 65536"/>
                <a:gd name="T13" fmla="*/ 0 60000 65536"/>
                <a:gd name="T14" fmla="*/ 0 60000 65536"/>
                <a:gd name="T15" fmla="*/ 0 w 1171"/>
                <a:gd name="T16" fmla="*/ 0 h 26"/>
                <a:gd name="T17" fmla="*/ 1171 w 1171"/>
                <a:gd name="T18" fmla="*/ 26 h 26"/>
              </a:gdLst>
              <a:ahLst/>
              <a:cxnLst>
                <a:cxn ang="T10">
                  <a:pos x="T0" y="T1"/>
                </a:cxn>
                <a:cxn ang="T11">
                  <a:pos x="T2" y="T3"/>
                </a:cxn>
                <a:cxn ang="T12">
                  <a:pos x="T4" y="T5"/>
                </a:cxn>
                <a:cxn ang="T13">
                  <a:pos x="T6" y="T7"/>
                </a:cxn>
                <a:cxn ang="T14">
                  <a:pos x="T8" y="T9"/>
                </a:cxn>
              </a:cxnLst>
              <a:rect l="T15" t="T16" r="T17" b="T18"/>
              <a:pathLst>
                <a:path w="1171" h="26">
                  <a:moveTo>
                    <a:pt x="0" y="13"/>
                  </a:moveTo>
                  <a:lnTo>
                    <a:pt x="215" y="0"/>
                  </a:lnTo>
                  <a:lnTo>
                    <a:pt x="551" y="0"/>
                  </a:lnTo>
                  <a:lnTo>
                    <a:pt x="996" y="0"/>
                  </a:lnTo>
                  <a:lnTo>
                    <a:pt x="1171" y="26"/>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70" name="Rectangle 52"/>
            <p:cNvSpPr>
              <a:spLocks noChangeArrowheads="1"/>
            </p:cNvSpPr>
            <p:nvPr/>
          </p:nvSpPr>
          <p:spPr bwMode="auto">
            <a:xfrm>
              <a:off x="1788" y="3355"/>
              <a:ext cx="11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Change Cipher Spec</a:t>
              </a:r>
              <a:endParaRPr lang="en-GB" sz="2400">
                <a:latin typeface="Times" pitchFamily="18" charset="0"/>
              </a:endParaRPr>
            </a:p>
          </p:txBody>
        </p:sp>
        <p:sp>
          <p:nvSpPr>
            <p:cNvPr id="34871" name="Freeform 53"/>
            <p:cNvSpPr>
              <a:spLocks/>
            </p:cNvSpPr>
            <p:nvPr/>
          </p:nvSpPr>
          <p:spPr bwMode="auto">
            <a:xfrm>
              <a:off x="1657" y="3686"/>
              <a:ext cx="54" cy="51"/>
            </a:xfrm>
            <a:custGeom>
              <a:avLst/>
              <a:gdLst>
                <a:gd name="T0" fmla="*/ 40 w 54"/>
                <a:gd name="T1" fmla="*/ 26 h 51"/>
                <a:gd name="T2" fmla="*/ 54 w 54"/>
                <a:gd name="T3" fmla="*/ 51 h 51"/>
                <a:gd name="T4" fmla="*/ 0 w 54"/>
                <a:gd name="T5" fmla="*/ 39 h 51"/>
                <a:gd name="T6" fmla="*/ 40 w 54"/>
                <a:gd name="T7" fmla="*/ 0 h 51"/>
                <a:gd name="T8" fmla="*/ 40 w 54"/>
                <a:gd name="T9" fmla="*/ 26 h 51"/>
                <a:gd name="T10" fmla="*/ 0 60000 65536"/>
                <a:gd name="T11" fmla="*/ 0 60000 65536"/>
                <a:gd name="T12" fmla="*/ 0 60000 65536"/>
                <a:gd name="T13" fmla="*/ 0 60000 65536"/>
                <a:gd name="T14" fmla="*/ 0 60000 65536"/>
                <a:gd name="T15" fmla="*/ 0 w 54"/>
                <a:gd name="T16" fmla="*/ 0 h 51"/>
                <a:gd name="T17" fmla="*/ 54 w 54"/>
                <a:gd name="T18" fmla="*/ 51 h 51"/>
              </a:gdLst>
              <a:ahLst/>
              <a:cxnLst>
                <a:cxn ang="T10">
                  <a:pos x="T0" y="T1"/>
                </a:cxn>
                <a:cxn ang="T11">
                  <a:pos x="T2" y="T3"/>
                </a:cxn>
                <a:cxn ang="T12">
                  <a:pos x="T4" y="T5"/>
                </a:cxn>
                <a:cxn ang="T13">
                  <a:pos x="T6" y="T7"/>
                </a:cxn>
                <a:cxn ang="T14">
                  <a:pos x="T8" y="T9"/>
                </a:cxn>
              </a:cxnLst>
              <a:rect l="T15" t="T16" r="T17" b="T18"/>
              <a:pathLst>
                <a:path w="54" h="51">
                  <a:moveTo>
                    <a:pt x="40" y="26"/>
                  </a:moveTo>
                  <a:lnTo>
                    <a:pt x="54" y="51"/>
                  </a:lnTo>
                  <a:lnTo>
                    <a:pt x="0" y="39"/>
                  </a:lnTo>
                  <a:lnTo>
                    <a:pt x="40" y="0"/>
                  </a:lnTo>
                  <a:lnTo>
                    <a:pt x="40" y="26"/>
                  </a:lnTo>
                  <a:close/>
                </a:path>
              </a:pathLst>
            </a:custGeom>
            <a:solidFill>
              <a:srgbClr val="000000"/>
            </a:solidFill>
            <a:ln w="20638">
              <a:solidFill>
                <a:srgbClr val="000000"/>
              </a:solidFill>
              <a:round/>
              <a:headEnd/>
              <a:tailEnd/>
            </a:ln>
          </p:spPr>
          <p:txBody>
            <a:bodyPr/>
            <a:lstStyle/>
            <a:p>
              <a:endParaRPr lang="en-US"/>
            </a:p>
          </p:txBody>
        </p:sp>
        <p:sp>
          <p:nvSpPr>
            <p:cNvPr id="34872" name="Freeform 54"/>
            <p:cNvSpPr>
              <a:spLocks/>
            </p:cNvSpPr>
            <p:nvPr/>
          </p:nvSpPr>
          <p:spPr bwMode="auto">
            <a:xfrm>
              <a:off x="1711" y="3699"/>
              <a:ext cx="1171" cy="26"/>
            </a:xfrm>
            <a:custGeom>
              <a:avLst/>
              <a:gdLst>
                <a:gd name="T0" fmla="*/ 0 w 1171"/>
                <a:gd name="T1" fmla="*/ 13 h 26"/>
                <a:gd name="T2" fmla="*/ 215 w 1171"/>
                <a:gd name="T3" fmla="*/ 0 h 26"/>
                <a:gd name="T4" fmla="*/ 551 w 1171"/>
                <a:gd name="T5" fmla="*/ 0 h 26"/>
                <a:gd name="T6" fmla="*/ 996 w 1171"/>
                <a:gd name="T7" fmla="*/ 0 h 26"/>
                <a:gd name="T8" fmla="*/ 1171 w 1171"/>
                <a:gd name="T9" fmla="*/ 26 h 26"/>
                <a:gd name="T10" fmla="*/ 0 60000 65536"/>
                <a:gd name="T11" fmla="*/ 0 60000 65536"/>
                <a:gd name="T12" fmla="*/ 0 60000 65536"/>
                <a:gd name="T13" fmla="*/ 0 60000 65536"/>
                <a:gd name="T14" fmla="*/ 0 60000 65536"/>
                <a:gd name="T15" fmla="*/ 0 w 1171"/>
                <a:gd name="T16" fmla="*/ 0 h 26"/>
                <a:gd name="T17" fmla="*/ 1171 w 1171"/>
                <a:gd name="T18" fmla="*/ 26 h 26"/>
              </a:gdLst>
              <a:ahLst/>
              <a:cxnLst>
                <a:cxn ang="T10">
                  <a:pos x="T0" y="T1"/>
                </a:cxn>
                <a:cxn ang="T11">
                  <a:pos x="T2" y="T3"/>
                </a:cxn>
                <a:cxn ang="T12">
                  <a:pos x="T4" y="T5"/>
                </a:cxn>
                <a:cxn ang="T13">
                  <a:pos x="T6" y="T7"/>
                </a:cxn>
                <a:cxn ang="T14">
                  <a:pos x="T8" y="T9"/>
                </a:cxn>
              </a:cxnLst>
              <a:rect l="T15" t="T16" r="T17" b="T18"/>
              <a:pathLst>
                <a:path w="1171" h="26">
                  <a:moveTo>
                    <a:pt x="0" y="13"/>
                  </a:moveTo>
                  <a:lnTo>
                    <a:pt x="215" y="0"/>
                  </a:lnTo>
                  <a:lnTo>
                    <a:pt x="551" y="0"/>
                  </a:lnTo>
                  <a:lnTo>
                    <a:pt x="996" y="0"/>
                  </a:lnTo>
                  <a:lnTo>
                    <a:pt x="1171" y="26"/>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73" name="Rectangle 55"/>
            <p:cNvSpPr>
              <a:spLocks noChangeArrowheads="1"/>
            </p:cNvSpPr>
            <p:nvPr/>
          </p:nvSpPr>
          <p:spPr bwMode="auto">
            <a:xfrm>
              <a:off x="2071" y="3570"/>
              <a:ext cx="46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Finished</a:t>
              </a:r>
              <a:endParaRPr lang="en-GB" sz="2400">
                <a:latin typeface="Times" pitchFamily="18" charset="0"/>
              </a:endParaRPr>
            </a:p>
          </p:txBody>
        </p:sp>
        <p:sp>
          <p:nvSpPr>
            <p:cNvPr id="34874" name="Rectangle 56"/>
            <p:cNvSpPr>
              <a:spLocks noChangeArrowheads="1"/>
            </p:cNvSpPr>
            <p:nvPr/>
          </p:nvSpPr>
          <p:spPr bwMode="auto">
            <a:xfrm>
              <a:off x="3610" y="3032"/>
              <a:ext cx="167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Change cipher suite and finish </a:t>
              </a:r>
              <a:endParaRPr lang="en-GB" sz="2400">
                <a:latin typeface="Times" pitchFamily="18" charset="0"/>
              </a:endParaRPr>
            </a:p>
          </p:txBody>
        </p:sp>
        <p:sp>
          <p:nvSpPr>
            <p:cNvPr id="34875" name="Rectangle 57"/>
            <p:cNvSpPr>
              <a:spLocks noChangeArrowheads="1"/>
            </p:cNvSpPr>
            <p:nvPr/>
          </p:nvSpPr>
          <p:spPr bwMode="auto">
            <a:xfrm>
              <a:off x="3610" y="3159"/>
              <a:ext cx="59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handshake</a:t>
              </a:r>
              <a:endParaRPr lang="en-GB" sz="2400">
                <a:latin typeface="Times" pitchFamily="18" charset="0"/>
              </a:endParaRPr>
            </a:p>
          </p:txBody>
        </p:sp>
      </p:grpSp>
      <p:sp>
        <p:nvSpPr>
          <p:cNvPr id="318522" name="Rectangle 58"/>
          <p:cNvSpPr>
            <a:spLocks noChangeArrowheads="1"/>
          </p:cNvSpPr>
          <p:nvPr/>
        </p:nvSpPr>
        <p:spPr bwMode="auto">
          <a:xfrm>
            <a:off x="10388600" y="6496050"/>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400">
                <a:latin typeface="Times" pitchFamily="18" charset="0"/>
              </a:rPr>
              <a:t>*</a:t>
            </a:r>
          </a:p>
        </p:txBody>
      </p:sp>
      <p:sp>
        <p:nvSpPr>
          <p:cNvPr id="34827" name="Rectangle 59"/>
          <p:cNvSpPr>
            <a:spLocks noChangeArrowheads="1"/>
          </p:cNvSpPr>
          <p:nvPr/>
        </p:nvSpPr>
        <p:spPr bwMode="auto">
          <a:xfrm>
            <a:off x="1731963" y="1220788"/>
            <a:ext cx="13516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en-GB" sz="1800">
                <a:solidFill>
                  <a:schemeClr val="accent1"/>
                </a:solidFill>
              </a:rPr>
              <a:t>Figure 7.18</a:t>
            </a:r>
          </a:p>
        </p:txBody>
      </p:sp>
      <p:sp>
        <p:nvSpPr>
          <p:cNvPr id="318524" name="Rectangle 60"/>
          <p:cNvSpPr>
            <a:spLocks noChangeArrowheads="1"/>
          </p:cNvSpPr>
          <p:nvPr/>
        </p:nvSpPr>
        <p:spPr bwMode="auto">
          <a:xfrm>
            <a:off x="6891339" y="5172075"/>
            <a:ext cx="3274807"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lnSpc>
                <a:spcPct val="90000"/>
              </a:lnSpc>
              <a:tabLst>
                <a:tab pos="349250" algn="l"/>
                <a:tab pos="1492250" algn="l"/>
                <a:tab pos="1651000" algn="l"/>
              </a:tabLst>
            </a:pPr>
            <a:r>
              <a:rPr lang="en-GB" sz="1500">
                <a:solidFill>
                  <a:srgbClr val="0208A6"/>
                </a:solidFill>
              </a:rPr>
              <a:t>Includes key master exchange.</a:t>
            </a:r>
          </a:p>
          <a:p>
            <a:pPr eaLnBrk="0" hangingPunct="0">
              <a:lnSpc>
                <a:spcPct val="90000"/>
              </a:lnSpc>
              <a:tabLst>
                <a:tab pos="349250" algn="l"/>
                <a:tab pos="1492250" algn="l"/>
                <a:tab pos="1651000" algn="l"/>
              </a:tabLst>
            </a:pPr>
            <a:r>
              <a:rPr lang="en-GB" sz="1500">
                <a:solidFill>
                  <a:srgbClr val="0208A6"/>
                </a:solidFill>
              </a:rPr>
              <a:t>Key master is used  by both A and B</a:t>
            </a:r>
          </a:p>
          <a:p>
            <a:pPr eaLnBrk="0" hangingPunct="0">
              <a:lnSpc>
                <a:spcPct val="90000"/>
              </a:lnSpc>
              <a:tabLst>
                <a:tab pos="349250" algn="l"/>
                <a:tab pos="1492250" algn="l"/>
                <a:tab pos="1651000" algn="l"/>
              </a:tabLst>
            </a:pPr>
            <a:r>
              <a:rPr lang="en-GB" sz="1500">
                <a:solidFill>
                  <a:srgbClr val="0208A6"/>
                </a:solidFill>
              </a:rPr>
              <a:t>to generate:</a:t>
            </a:r>
          </a:p>
          <a:p>
            <a:pPr eaLnBrk="0" hangingPunct="0">
              <a:lnSpc>
                <a:spcPct val="90000"/>
              </a:lnSpc>
              <a:tabLst>
                <a:tab pos="349250" algn="l"/>
                <a:tab pos="1492250" algn="l"/>
                <a:tab pos="1651000" algn="l"/>
              </a:tabLst>
            </a:pPr>
            <a:r>
              <a:rPr lang="en-GB" sz="1500" i="1">
                <a:solidFill>
                  <a:srgbClr val="0208A6"/>
                </a:solidFill>
              </a:rPr>
              <a:t>2 session keys	2 MAC keys</a:t>
            </a:r>
            <a:endParaRPr lang="en-GB" sz="1500">
              <a:solidFill>
                <a:srgbClr val="0208A6"/>
              </a:solidFill>
            </a:endParaRPr>
          </a:p>
          <a:p>
            <a:pPr eaLnBrk="0" hangingPunct="0">
              <a:lnSpc>
                <a:spcPct val="90000"/>
              </a:lnSpc>
              <a:tabLst>
                <a:tab pos="349250" algn="l"/>
                <a:tab pos="1492250" algn="l"/>
                <a:tab pos="1651000" algn="l"/>
              </a:tabLst>
            </a:pPr>
            <a:r>
              <a:rPr lang="en-GB" sz="1500">
                <a:solidFill>
                  <a:srgbClr val="0208A6"/>
                </a:solidFill>
              </a:rPr>
              <a:t>	K</a:t>
            </a:r>
            <a:r>
              <a:rPr lang="en-GB" sz="1500" baseline="-25000">
                <a:solidFill>
                  <a:srgbClr val="0208A6"/>
                </a:solidFill>
              </a:rPr>
              <a:t>AB</a:t>
            </a:r>
            <a:r>
              <a:rPr lang="en-GB" sz="1500">
                <a:solidFill>
                  <a:srgbClr val="0208A6"/>
                </a:solidFill>
              </a:rPr>
              <a:t>		M</a:t>
            </a:r>
            <a:r>
              <a:rPr lang="en-GB" sz="1500" baseline="-25000">
                <a:solidFill>
                  <a:srgbClr val="0208A6"/>
                </a:solidFill>
              </a:rPr>
              <a:t>AB</a:t>
            </a:r>
            <a:r>
              <a:rPr lang="en-GB" sz="1500">
                <a:solidFill>
                  <a:srgbClr val="0208A6"/>
                </a:solidFill>
              </a:rPr>
              <a:t>	</a:t>
            </a:r>
          </a:p>
          <a:p>
            <a:pPr eaLnBrk="0" hangingPunct="0">
              <a:lnSpc>
                <a:spcPct val="90000"/>
              </a:lnSpc>
              <a:tabLst>
                <a:tab pos="349250" algn="l"/>
                <a:tab pos="1492250" algn="l"/>
                <a:tab pos="1651000" algn="l"/>
              </a:tabLst>
            </a:pPr>
            <a:r>
              <a:rPr lang="en-GB" sz="1500">
                <a:solidFill>
                  <a:srgbClr val="0208A6"/>
                </a:solidFill>
              </a:rPr>
              <a:t>	K</a:t>
            </a:r>
            <a:r>
              <a:rPr lang="en-GB" sz="1500" baseline="-25000">
                <a:solidFill>
                  <a:srgbClr val="0208A6"/>
                </a:solidFill>
              </a:rPr>
              <a:t>BA</a:t>
            </a:r>
            <a:r>
              <a:rPr lang="en-GB" sz="1500">
                <a:solidFill>
                  <a:srgbClr val="0208A6"/>
                </a:solidFill>
              </a:rPr>
              <a:t>		M</a:t>
            </a:r>
            <a:r>
              <a:rPr lang="en-GB" sz="1500" baseline="-25000">
                <a:solidFill>
                  <a:srgbClr val="0208A6"/>
                </a:solidFill>
              </a:rPr>
              <a:t>BA</a:t>
            </a:r>
          </a:p>
        </p:txBody>
      </p:sp>
      <p:sp>
        <p:nvSpPr>
          <p:cNvPr id="34830" name="AutoShape 93">
            <a:hlinkClick r:id="" action="ppaction://noaction" highlightClick="1"/>
          </p:cNvPr>
          <p:cNvSpPr>
            <a:spLocks noChangeArrowheads="1"/>
          </p:cNvSpPr>
          <p:nvPr/>
        </p:nvSpPr>
        <p:spPr bwMode="auto">
          <a:xfrm>
            <a:off x="9612313" y="5857876"/>
            <a:ext cx="176212" cy="206375"/>
          </a:xfrm>
          <a:prstGeom prst="actionButtonBlank">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37796099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18524"/>
                                        </p:tgtEl>
                                        <p:attrNameLst>
                                          <p:attrName>style.visibility</p:attrName>
                                        </p:attrNameLst>
                                      </p:cBhvr>
                                      <p:to>
                                        <p:strVal val="visible"/>
                                      </p:to>
                                    </p:set>
                                    <p:animEffect transition="in" filter="wipe(up)">
                                      <p:cBhvr>
                                        <p:cTn id="22" dur="500"/>
                                        <p:tgtEl>
                                          <p:spTgt spid="318524"/>
                                        </p:tgtEl>
                                      </p:cBhvr>
                                    </p:animEffect>
                                  </p:childTnLst>
                                </p:cTn>
                              </p:par>
                            </p:childTnLst>
                          </p:cTn>
                        </p:par>
                        <p:par>
                          <p:cTn id="23" fill="hold" nodeType="afterGroup">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318522"/>
                                        </p:tgtEl>
                                        <p:attrNameLst>
                                          <p:attrName>style.visibility</p:attrName>
                                        </p:attrNameLst>
                                      </p:cBhvr>
                                      <p:to>
                                        <p:strVal val="visible"/>
                                      </p:to>
                                    </p:set>
                                  </p:childTnLst>
                                  <p:subTnLst>
                                    <p:audio>
                                      <p:cMediaNode>
                                        <p:cTn display="0" masterRel="sameClick">
                                          <p:stCondLst>
                                            <p:cond evt="begin" delay="0">
                                              <p:tn val="24"/>
                                            </p:cond>
                                          </p:stCondLst>
                                          <p:endCondLst>
                                            <p:cond evt="onStopAudio" delay="0">
                                              <p:tgtEl>
                                                <p:sldTgt/>
                                              </p:tgtEl>
                                            </p:cond>
                                          </p:endCondLst>
                                        </p:cTn>
                                        <p:tgtEl>
                                          <p:sndTgt r:embed="rId2"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522" grpId="0" autoUpdateAnimBg="0"/>
      <p:bldP spid="318524"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282" name="Group 2"/>
          <p:cNvGrpSpPr>
            <a:grpSpLocks/>
          </p:cNvGrpSpPr>
          <p:nvPr/>
        </p:nvGrpSpPr>
        <p:grpSpPr bwMode="auto">
          <a:xfrm>
            <a:off x="3157539" y="1431925"/>
            <a:ext cx="6491287" cy="4572000"/>
            <a:chOff x="1010" y="921"/>
            <a:chExt cx="4430" cy="2880"/>
          </a:xfrm>
        </p:grpSpPr>
        <p:sp>
          <p:nvSpPr>
            <p:cNvPr id="97283" name="Rectangle 3"/>
            <p:cNvSpPr>
              <a:spLocks noChangeArrowheads="1"/>
            </p:cNvSpPr>
            <p:nvPr/>
          </p:nvSpPr>
          <p:spPr bwMode="auto">
            <a:xfrm>
              <a:off x="1010" y="921"/>
              <a:ext cx="633" cy="2880"/>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7284" name="Oval 4"/>
            <p:cNvSpPr>
              <a:spLocks noChangeArrowheads="1"/>
            </p:cNvSpPr>
            <p:nvPr/>
          </p:nvSpPr>
          <p:spPr bwMode="auto">
            <a:xfrm>
              <a:off x="1078" y="1086"/>
              <a:ext cx="498" cy="2562"/>
            </a:xfrm>
            <a:prstGeom prst="ellipse">
              <a:avLst/>
            </a:prstGeom>
            <a:solidFill>
              <a:srgbClr val="FFFFFF"/>
            </a:solidFill>
            <a:ln w="20638">
              <a:solidFill>
                <a:srgbClr val="000000"/>
              </a:solidFill>
              <a:round/>
              <a:headEnd/>
              <a:tailEnd/>
            </a:ln>
          </p:spPr>
          <p:txBody>
            <a:bodyPr/>
            <a:lstStyle/>
            <a:p>
              <a:endParaRPr lang="en-US"/>
            </a:p>
          </p:txBody>
        </p:sp>
        <p:sp>
          <p:nvSpPr>
            <p:cNvPr id="97285" name="Rectangle 5"/>
            <p:cNvSpPr>
              <a:spLocks noChangeArrowheads="1"/>
            </p:cNvSpPr>
            <p:nvPr/>
          </p:nvSpPr>
          <p:spPr bwMode="auto">
            <a:xfrm>
              <a:off x="1179" y="2347"/>
              <a:ext cx="31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400">
                  <a:solidFill>
                    <a:srgbClr val="000000"/>
                  </a:solidFill>
                </a:rPr>
                <a:t>Client</a:t>
              </a:r>
              <a:br>
                <a:rPr lang="en-US" sz="1400">
                  <a:solidFill>
                    <a:srgbClr val="000000"/>
                  </a:solidFill>
                </a:rPr>
              </a:br>
              <a:r>
                <a:rPr lang="en-US" sz="1400">
                  <a:solidFill>
                    <a:srgbClr val="000000"/>
                  </a:solidFill>
                </a:rPr>
                <a:t>A</a:t>
              </a:r>
              <a:endParaRPr lang="en-GB" sz="2400">
                <a:latin typeface="Times" pitchFamily="18" charset="0"/>
              </a:endParaRPr>
            </a:p>
          </p:txBody>
        </p:sp>
        <p:sp>
          <p:nvSpPr>
            <p:cNvPr id="97286" name="Rectangle 6"/>
            <p:cNvSpPr>
              <a:spLocks noChangeArrowheads="1"/>
            </p:cNvSpPr>
            <p:nvPr/>
          </p:nvSpPr>
          <p:spPr bwMode="auto">
            <a:xfrm>
              <a:off x="2882" y="921"/>
              <a:ext cx="633" cy="2880"/>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7287" name="Oval 7"/>
            <p:cNvSpPr>
              <a:spLocks noChangeArrowheads="1"/>
            </p:cNvSpPr>
            <p:nvPr/>
          </p:nvSpPr>
          <p:spPr bwMode="auto">
            <a:xfrm>
              <a:off x="2949" y="1086"/>
              <a:ext cx="498" cy="2562"/>
            </a:xfrm>
            <a:prstGeom prst="ellipse">
              <a:avLst/>
            </a:prstGeom>
            <a:solidFill>
              <a:srgbClr val="FFFFFF"/>
            </a:solidFill>
            <a:ln w="20638">
              <a:solidFill>
                <a:srgbClr val="000000"/>
              </a:solidFill>
              <a:round/>
              <a:headEnd/>
              <a:tailEnd/>
            </a:ln>
          </p:spPr>
          <p:txBody>
            <a:bodyPr/>
            <a:lstStyle/>
            <a:p>
              <a:endParaRPr lang="en-US"/>
            </a:p>
          </p:txBody>
        </p:sp>
        <p:sp>
          <p:nvSpPr>
            <p:cNvPr id="97288" name="Rectangle 8"/>
            <p:cNvSpPr>
              <a:spLocks noChangeArrowheads="1"/>
            </p:cNvSpPr>
            <p:nvPr/>
          </p:nvSpPr>
          <p:spPr bwMode="auto">
            <a:xfrm>
              <a:off x="3053" y="2347"/>
              <a:ext cx="36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400">
                  <a:solidFill>
                    <a:srgbClr val="000000"/>
                  </a:solidFill>
                </a:rPr>
                <a:t>Server</a:t>
              </a:r>
              <a:br>
                <a:rPr lang="en-US" sz="1400">
                  <a:solidFill>
                    <a:srgbClr val="000000"/>
                  </a:solidFill>
                </a:rPr>
              </a:br>
              <a:r>
                <a:rPr lang="en-US" sz="1400">
                  <a:solidFill>
                    <a:srgbClr val="000000"/>
                  </a:solidFill>
                </a:rPr>
                <a:t>B</a:t>
              </a:r>
              <a:endParaRPr lang="en-GB" sz="2400">
                <a:latin typeface="Times" pitchFamily="18" charset="0"/>
              </a:endParaRPr>
            </a:p>
          </p:txBody>
        </p:sp>
        <p:sp>
          <p:nvSpPr>
            <p:cNvPr id="97289" name="Freeform 9"/>
            <p:cNvSpPr>
              <a:spLocks/>
            </p:cNvSpPr>
            <p:nvPr/>
          </p:nvSpPr>
          <p:spPr bwMode="auto">
            <a:xfrm>
              <a:off x="2814" y="1162"/>
              <a:ext cx="54" cy="51"/>
            </a:xfrm>
            <a:custGeom>
              <a:avLst/>
              <a:gdLst>
                <a:gd name="T0" fmla="*/ 14 w 54"/>
                <a:gd name="T1" fmla="*/ 25 h 51"/>
                <a:gd name="T2" fmla="*/ 14 w 54"/>
                <a:gd name="T3" fmla="*/ 0 h 51"/>
                <a:gd name="T4" fmla="*/ 54 w 54"/>
                <a:gd name="T5" fmla="*/ 38 h 51"/>
                <a:gd name="T6" fmla="*/ 0 w 54"/>
                <a:gd name="T7" fmla="*/ 51 h 51"/>
                <a:gd name="T8" fmla="*/ 14 w 54"/>
                <a:gd name="T9" fmla="*/ 25 h 51"/>
                <a:gd name="T10" fmla="*/ 0 60000 65536"/>
                <a:gd name="T11" fmla="*/ 0 60000 65536"/>
                <a:gd name="T12" fmla="*/ 0 60000 65536"/>
                <a:gd name="T13" fmla="*/ 0 60000 65536"/>
                <a:gd name="T14" fmla="*/ 0 60000 65536"/>
                <a:gd name="T15" fmla="*/ 0 w 54"/>
                <a:gd name="T16" fmla="*/ 0 h 51"/>
                <a:gd name="T17" fmla="*/ 54 w 54"/>
                <a:gd name="T18" fmla="*/ 51 h 51"/>
              </a:gdLst>
              <a:ahLst/>
              <a:cxnLst>
                <a:cxn ang="T10">
                  <a:pos x="T0" y="T1"/>
                </a:cxn>
                <a:cxn ang="T11">
                  <a:pos x="T2" y="T3"/>
                </a:cxn>
                <a:cxn ang="T12">
                  <a:pos x="T4" y="T5"/>
                </a:cxn>
                <a:cxn ang="T13">
                  <a:pos x="T6" y="T7"/>
                </a:cxn>
                <a:cxn ang="T14">
                  <a:pos x="T8" y="T9"/>
                </a:cxn>
              </a:cxnLst>
              <a:rect l="T15" t="T16" r="T17" b="T18"/>
              <a:pathLst>
                <a:path w="54" h="51">
                  <a:moveTo>
                    <a:pt x="14" y="25"/>
                  </a:moveTo>
                  <a:lnTo>
                    <a:pt x="14" y="0"/>
                  </a:lnTo>
                  <a:lnTo>
                    <a:pt x="54" y="38"/>
                  </a:lnTo>
                  <a:lnTo>
                    <a:pt x="0" y="51"/>
                  </a:lnTo>
                  <a:lnTo>
                    <a:pt x="14" y="25"/>
                  </a:lnTo>
                  <a:close/>
                </a:path>
              </a:pathLst>
            </a:custGeom>
            <a:solidFill>
              <a:srgbClr val="000000"/>
            </a:solidFill>
            <a:ln w="20638">
              <a:solidFill>
                <a:srgbClr val="000000"/>
              </a:solidFill>
              <a:round/>
              <a:headEnd/>
              <a:tailEnd/>
            </a:ln>
          </p:spPr>
          <p:txBody>
            <a:bodyPr/>
            <a:lstStyle/>
            <a:p>
              <a:endParaRPr lang="en-US"/>
            </a:p>
          </p:txBody>
        </p:sp>
        <p:sp>
          <p:nvSpPr>
            <p:cNvPr id="97290" name="Freeform 10"/>
            <p:cNvSpPr>
              <a:spLocks/>
            </p:cNvSpPr>
            <p:nvPr/>
          </p:nvSpPr>
          <p:spPr bwMode="auto">
            <a:xfrm>
              <a:off x="1643" y="1162"/>
              <a:ext cx="1171" cy="25"/>
            </a:xfrm>
            <a:custGeom>
              <a:avLst/>
              <a:gdLst>
                <a:gd name="T0" fmla="*/ 1171 w 1171"/>
                <a:gd name="T1" fmla="*/ 25 h 25"/>
                <a:gd name="T2" fmla="*/ 956 w 1171"/>
                <a:gd name="T3" fmla="*/ 13 h 25"/>
                <a:gd name="T4" fmla="*/ 619 w 1171"/>
                <a:gd name="T5" fmla="*/ 0 h 25"/>
                <a:gd name="T6" fmla="*/ 175 w 1171"/>
                <a:gd name="T7" fmla="*/ 13 h 25"/>
                <a:gd name="T8" fmla="*/ 0 w 1171"/>
                <a:gd name="T9" fmla="*/ 25 h 25"/>
                <a:gd name="T10" fmla="*/ 0 60000 65536"/>
                <a:gd name="T11" fmla="*/ 0 60000 65536"/>
                <a:gd name="T12" fmla="*/ 0 60000 65536"/>
                <a:gd name="T13" fmla="*/ 0 60000 65536"/>
                <a:gd name="T14" fmla="*/ 0 60000 65536"/>
                <a:gd name="T15" fmla="*/ 0 w 1171"/>
                <a:gd name="T16" fmla="*/ 0 h 25"/>
                <a:gd name="T17" fmla="*/ 1171 w 1171"/>
                <a:gd name="T18" fmla="*/ 25 h 25"/>
              </a:gdLst>
              <a:ahLst/>
              <a:cxnLst>
                <a:cxn ang="T10">
                  <a:pos x="T0" y="T1"/>
                </a:cxn>
                <a:cxn ang="T11">
                  <a:pos x="T2" y="T3"/>
                </a:cxn>
                <a:cxn ang="T12">
                  <a:pos x="T4" y="T5"/>
                </a:cxn>
                <a:cxn ang="T13">
                  <a:pos x="T6" y="T7"/>
                </a:cxn>
                <a:cxn ang="T14">
                  <a:pos x="T8" y="T9"/>
                </a:cxn>
              </a:cxnLst>
              <a:rect l="T15" t="T16" r="T17" b="T18"/>
              <a:pathLst>
                <a:path w="1171" h="25">
                  <a:moveTo>
                    <a:pt x="1171" y="25"/>
                  </a:moveTo>
                  <a:lnTo>
                    <a:pt x="956" y="13"/>
                  </a:lnTo>
                  <a:lnTo>
                    <a:pt x="619" y="0"/>
                  </a:lnTo>
                  <a:lnTo>
                    <a:pt x="175" y="13"/>
                  </a:lnTo>
                  <a:lnTo>
                    <a:pt x="0" y="25"/>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7291" name="Rectangle 11"/>
            <p:cNvSpPr>
              <a:spLocks noChangeArrowheads="1"/>
            </p:cNvSpPr>
            <p:nvPr/>
          </p:nvSpPr>
          <p:spPr bwMode="auto">
            <a:xfrm>
              <a:off x="2013" y="1033"/>
              <a:ext cx="59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ClientHello</a:t>
              </a:r>
              <a:endParaRPr lang="en-GB" sz="2400">
                <a:latin typeface="Times" pitchFamily="18" charset="0"/>
              </a:endParaRPr>
            </a:p>
          </p:txBody>
        </p:sp>
        <p:sp>
          <p:nvSpPr>
            <p:cNvPr id="97292" name="Rectangle 12"/>
            <p:cNvSpPr>
              <a:spLocks noChangeArrowheads="1"/>
            </p:cNvSpPr>
            <p:nvPr/>
          </p:nvSpPr>
          <p:spPr bwMode="auto">
            <a:xfrm>
              <a:off x="1993" y="1198"/>
              <a:ext cx="63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ServerHello</a:t>
              </a:r>
              <a:endParaRPr lang="en-GB" sz="2400">
                <a:latin typeface="Times" pitchFamily="18" charset="0"/>
              </a:endParaRPr>
            </a:p>
          </p:txBody>
        </p:sp>
        <p:sp>
          <p:nvSpPr>
            <p:cNvPr id="97293" name="Freeform 13"/>
            <p:cNvSpPr>
              <a:spLocks/>
            </p:cNvSpPr>
            <p:nvPr/>
          </p:nvSpPr>
          <p:spPr bwMode="auto">
            <a:xfrm>
              <a:off x="1657" y="1340"/>
              <a:ext cx="54" cy="50"/>
            </a:xfrm>
            <a:custGeom>
              <a:avLst/>
              <a:gdLst>
                <a:gd name="T0" fmla="*/ 40 w 54"/>
                <a:gd name="T1" fmla="*/ 25 h 50"/>
                <a:gd name="T2" fmla="*/ 54 w 54"/>
                <a:gd name="T3" fmla="*/ 50 h 50"/>
                <a:gd name="T4" fmla="*/ 0 w 54"/>
                <a:gd name="T5" fmla="*/ 38 h 50"/>
                <a:gd name="T6" fmla="*/ 40 w 54"/>
                <a:gd name="T7" fmla="*/ 0 h 50"/>
                <a:gd name="T8" fmla="*/ 40 w 54"/>
                <a:gd name="T9" fmla="*/ 25 h 50"/>
                <a:gd name="T10" fmla="*/ 0 60000 65536"/>
                <a:gd name="T11" fmla="*/ 0 60000 65536"/>
                <a:gd name="T12" fmla="*/ 0 60000 65536"/>
                <a:gd name="T13" fmla="*/ 0 60000 65536"/>
                <a:gd name="T14" fmla="*/ 0 60000 65536"/>
                <a:gd name="T15" fmla="*/ 0 w 54"/>
                <a:gd name="T16" fmla="*/ 0 h 50"/>
                <a:gd name="T17" fmla="*/ 54 w 54"/>
                <a:gd name="T18" fmla="*/ 50 h 50"/>
              </a:gdLst>
              <a:ahLst/>
              <a:cxnLst>
                <a:cxn ang="T10">
                  <a:pos x="T0" y="T1"/>
                </a:cxn>
                <a:cxn ang="T11">
                  <a:pos x="T2" y="T3"/>
                </a:cxn>
                <a:cxn ang="T12">
                  <a:pos x="T4" y="T5"/>
                </a:cxn>
                <a:cxn ang="T13">
                  <a:pos x="T6" y="T7"/>
                </a:cxn>
                <a:cxn ang="T14">
                  <a:pos x="T8" y="T9"/>
                </a:cxn>
              </a:cxnLst>
              <a:rect l="T15" t="T16" r="T17" b="T18"/>
              <a:pathLst>
                <a:path w="54" h="50">
                  <a:moveTo>
                    <a:pt x="40" y="25"/>
                  </a:moveTo>
                  <a:lnTo>
                    <a:pt x="54" y="50"/>
                  </a:lnTo>
                  <a:lnTo>
                    <a:pt x="0" y="38"/>
                  </a:lnTo>
                  <a:lnTo>
                    <a:pt x="40" y="0"/>
                  </a:lnTo>
                  <a:lnTo>
                    <a:pt x="40" y="25"/>
                  </a:lnTo>
                  <a:close/>
                </a:path>
              </a:pathLst>
            </a:custGeom>
            <a:solidFill>
              <a:srgbClr val="000000"/>
            </a:solidFill>
            <a:ln w="20638">
              <a:solidFill>
                <a:srgbClr val="000000"/>
              </a:solidFill>
              <a:round/>
              <a:headEnd/>
              <a:tailEnd/>
            </a:ln>
          </p:spPr>
          <p:txBody>
            <a:bodyPr/>
            <a:lstStyle/>
            <a:p>
              <a:endParaRPr lang="en-US"/>
            </a:p>
          </p:txBody>
        </p:sp>
        <p:sp>
          <p:nvSpPr>
            <p:cNvPr id="97294" name="Freeform 14"/>
            <p:cNvSpPr>
              <a:spLocks/>
            </p:cNvSpPr>
            <p:nvPr/>
          </p:nvSpPr>
          <p:spPr bwMode="auto">
            <a:xfrm>
              <a:off x="1711" y="1340"/>
              <a:ext cx="1171" cy="25"/>
            </a:xfrm>
            <a:custGeom>
              <a:avLst/>
              <a:gdLst>
                <a:gd name="T0" fmla="*/ 0 w 1171"/>
                <a:gd name="T1" fmla="*/ 25 h 25"/>
                <a:gd name="T2" fmla="*/ 215 w 1171"/>
                <a:gd name="T3" fmla="*/ 12 h 25"/>
                <a:gd name="T4" fmla="*/ 551 w 1171"/>
                <a:gd name="T5" fmla="*/ 0 h 25"/>
                <a:gd name="T6" fmla="*/ 996 w 1171"/>
                <a:gd name="T7" fmla="*/ 12 h 25"/>
                <a:gd name="T8" fmla="*/ 1171 w 1171"/>
                <a:gd name="T9" fmla="*/ 25 h 25"/>
                <a:gd name="T10" fmla="*/ 0 60000 65536"/>
                <a:gd name="T11" fmla="*/ 0 60000 65536"/>
                <a:gd name="T12" fmla="*/ 0 60000 65536"/>
                <a:gd name="T13" fmla="*/ 0 60000 65536"/>
                <a:gd name="T14" fmla="*/ 0 60000 65536"/>
                <a:gd name="T15" fmla="*/ 0 w 1171"/>
                <a:gd name="T16" fmla="*/ 0 h 25"/>
                <a:gd name="T17" fmla="*/ 1171 w 1171"/>
                <a:gd name="T18" fmla="*/ 25 h 25"/>
              </a:gdLst>
              <a:ahLst/>
              <a:cxnLst>
                <a:cxn ang="T10">
                  <a:pos x="T0" y="T1"/>
                </a:cxn>
                <a:cxn ang="T11">
                  <a:pos x="T2" y="T3"/>
                </a:cxn>
                <a:cxn ang="T12">
                  <a:pos x="T4" y="T5"/>
                </a:cxn>
                <a:cxn ang="T13">
                  <a:pos x="T6" y="T7"/>
                </a:cxn>
                <a:cxn ang="T14">
                  <a:pos x="T8" y="T9"/>
                </a:cxn>
              </a:cxnLst>
              <a:rect l="T15" t="T16" r="T17" b="T18"/>
              <a:pathLst>
                <a:path w="1171" h="25">
                  <a:moveTo>
                    <a:pt x="0" y="25"/>
                  </a:moveTo>
                  <a:lnTo>
                    <a:pt x="215" y="12"/>
                  </a:lnTo>
                  <a:lnTo>
                    <a:pt x="551" y="0"/>
                  </a:lnTo>
                  <a:lnTo>
                    <a:pt x="996" y="12"/>
                  </a:lnTo>
                  <a:lnTo>
                    <a:pt x="1171" y="25"/>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7295" name="Line 15"/>
            <p:cNvSpPr>
              <a:spLocks noChangeShapeType="1"/>
            </p:cNvSpPr>
            <p:nvPr/>
          </p:nvSpPr>
          <p:spPr bwMode="auto">
            <a:xfrm>
              <a:off x="1010" y="1466"/>
              <a:ext cx="4430" cy="1"/>
            </a:xfrm>
            <a:prstGeom prst="line">
              <a:avLst/>
            </a:prstGeom>
            <a:noFill/>
            <a:ln w="20638">
              <a:solidFill>
                <a:srgbClr val="D9AA7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96" name="Line 16"/>
            <p:cNvSpPr>
              <a:spLocks noChangeShapeType="1"/>
            </p:cNvSpPr>
            <p:nvPr/>
          </p:nvSpPr>
          <p:spPr bwMode="auto">
            <a:xfrm>
              <a:off x="1024" y="2215"/>
              <a:ext cx="4416" cy="1"/>
            </a:xfrm>
            <a:prstGeom prst="line">
              <a:avLst/>
            </a:prstGeom>
            <a:noFill/>
            <a:ln w="20638">
              <a:solidFill>
                <a:srgbClr val="D9AA7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97" name="Line 17"/>
            <p:cNvSpPr>
              <a:spLocks noChangeShapeType="1"/>
            </p:cNvSpPr>
            <p:nvPr/>
          </p:nvSpPr>
          <p:spPr bwMode="auto">
            <a:xfrm>
              <a:off x="1010" y="2786"/>
              <a:ext cx="4430" cy="1"/>
            </a:xfrm>
            <a:prstGeom prst="line">
              <a:avLst/>
            </a:prstGeom>
            <a:noFill/>
            <a:ln w="20638">
              <a:solidFill>
                <a:srgbClr val="D9AA73"/>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7298" name="Rectangle 18"/>
          <p:cNvSpPr>
            <a:spLocks noGrp="1" noChangeArrowheads="1"/>
          </p:cNvSpPr>
          <p:nvPr>
            <p:ph type="title" idx="4294967295"/>
          </p:nvPr>
        </p:nvSpPr>
        <p:spPr/>
        <p:txBody>
          <a:bodyPr/>
          <a:lstStyle/>
          <a:p>
            <a:r>
              <a:rPr lang="en-GB"/>
              <a:t>SSL handshake protocol</a:t>
            </a:r>
          </a:p>
        </p:txBody>
      </p:sp>
      <p:sp>
        <p:nvSpPr>
          <p:cNvPr id="97299" name="Rectangle 19"/>
          <p:cNvSpPr>
            <a:spLocks noChangeArrowheads="1"/>
          </p:cNvSpPr>
          <p:nvPr/>
        </p:nvSpPr>
        <p:spPr bwMode="auto">
          <a:xfrm>
            <a:off x="6967539" y="1520825"/>
            <a:ext cx="307616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Establish protocol version, session ID, </a:t>
            </a:r>
            <a:endParaRPr lang="en-GB" sz="2400">
              <a:latin typeface="Times" pitchFamily="18" charset="0"/>
            </a:endParaRPr>
          </a:p>
        </p:txBody>
      </p:sp>
      <p:sp>
        <p:nvSpPr>
          <p:cNvPr id="97300" name="Rectangle 20"/>
          <p:cNvSpPr>
            <a:spLocks noChangeArrowheads="1"/>
          </p:cNvSpPr>
          <p:nvPr/>
        </p:nvSpPr>
        <p:spPr bwMode="auto">
          <a:xfrm>
            <a:off x="6967539" y="1722438"/>
            <a:ext cx="277479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cipher suite, compression method, </a:t>
            </a:r>
            <a:endParaRPr lang="en-GB" sz="2400">
              <a:latin typeface="Times" pitchFamily="18" charset="0"/>
            </a:endParaRPr>
          </a:p>
        </p:txBody>
      </p:sp>
      <p:sp>
        <p:nvSpPr>
          <p:cNvPr id="97301" name="Rectangle 21"/>
          <p:cNvSpPr>
            <a:spLocks noChangeArrowheads="1"/>
          </p:cNvSpPr>
          <p:nvPr/>
        </p:nvSpPr>
        <p:spPr bwMode="auto">
          <a:xfrm>
            <a:off x="6967538" y="1924050"/>
            <a:ext cx="239649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exchange random start values</a:t>
            </a:r>
            <a:endParaRPr lang="en-GB" sz="2400">
              <a:latin typeface="Times" pitchFamily="18" charset="0"/>
            </a:endParaRPr>
          </a:p>
        </p:txBody>
      </p:sp>
      <p:grpSp>
        <p:nvGrpSpPr>
          <p:cNvPr id="3" name="Group 22"/>
          <p:cNvGrpSpPr>
            <a:grpSpLocks/>
          </p:cNvGrpSpPr>
          <p:nvPr/>
        </p:nvGrpSpPr>
        <p:grpSpPr bwMode="auto">
          <a:xfrm>
            <a:off x="4105275" y="2435225"/>
            <a:ext cx="5861922" cy="889000"/>
            <a:chOff x="1657" y="1553"/>
            <a:chExt cx="4000" cy="560"/>
          </a:xfrm>
        </p:grpSpPr>
        <p:sp>
          <p:nvSpPr>
            <p:cNvPr id="97303" name="Freeform 23"/>
            <p:cNvSpPr>
              <a:spLocks/>
            </p:cNvSpPr>
            <p:nvPr/>
          </p:nvSpPr>
          <p:spPr bwMode="auto">
            <a:xfrm>
              <a:off x="1657" y="1708"/>
              <a:ext cx="54" cy="50"/>
            </a:xfrm>
            <a:custGeom>
              <a:avLst/>
              <a:gdLst>
                <a:gd name="T0" fmla="*/ 40 w 54"/>
                <a:gd name="T1" fmla="*/ 25 h 50"/>
                <a:gd name="T2" fmla="*/ 54 w 54"/>
                <a:gd name="T3" fmla="*/ 50 h 50"/>
                <a:gd name="T4" fmla="*/ 0 w 54"/>
                <a:gd name="T5" fmla="*/ 38 h 50"/>
                <a:gd name="T6" fmla="*/ 40 w 54"/>
                <a:gd name="T7" fmla="*/ 0 h 50"/>
                <a:gd name="T8" fmla="*/ 40 w 54"/>
                <a:gd name="T9" fmla="*/ 25 h 50"/>
                <a:gd name="T10" fmla="*/ 0 60000 65536"/>
                <a:gd name="T11" fmla="*/ 0 60000 65536"/>
                <a:gd name="T12" fmla="*/ 0 60000 65536"/>
                <a:gd name="T13" fmla="*/ 0 60000 65536"/>
                <a:gd name="T14" fmla="*/ 0 60000 65536"/>
                <a:gd name="T15" fmla="*/ 0 w 54"/>
                <a:gd name="T16" fmla="*/ 0 h 50"/>
                <a:gd name="T17" fmla="*/ 54 w 54"/>
                <a:gd name="T18" fmla="*/ 50 h 50"/>
              </a:gdLst>
              <a:ahLst/>
              <a:cxnLst>
                <a:cxn ang="T10">
                  <a:pos x="T0" y="T1"/>
                </a:cxn>
                <a:cxn ang="T11">
                  <a:pos x="T2" y="T3"/>
                </a:cxn>
                <a:cxn ang="T12">
                  <a:pos x="T4" y="T5"/>
                </a:cxn>
                <a:cxn ang="T13">
                  <a:pos x="T6" y="T7"/>
                </a:cxn>
                <a:cxn ang="T14">
                  <a:pos x="T8" y="T9"/>
                </a:cxn>
              </a:cxnLst>
              <a:rect l="T15" t="T16" r="T17" b="T18"/>
              <a:pathLst>
                <a:path w="54" h="50">
                  <a:moveTo>
                    <a:pt x="40" y="25"/>
                  </a:moveTo>
                  <a:lnTo>
                    <a:pt x="54" y="50"/>
                  </a:lnTo>
                  <a:lnTo>
                    <a:pt x="0" y="38"/>
                  </a:lnTo>
                  <a:lnTo>
                    <a:pt x="40" y="0"/>
                  </a:lnTo>
                  <a:lnTo>
                    <a:pt x="40" y="25"/>
                  </a:lnTo>
                  <a:close/>
                </a:path>
              </a:pathLst>
            </a:custGeom>
            <a:solidFill>
              <a:srgbClr val="000000"/>
            </a:solidFill>
            <a:ln w="20638">
              <a:solidFill>
                <a:srgbClr val="000000"/>
              </a:solidFill>
              <a:round/>
              <a:headEnd/>
              <a:tailEnd/>
            </a:ln>
          </p:spPr>
          <p:txBody>
            <a:bodyPr/>
            <a:lstStyle/>
            <a:p>
              <a:endParaRPr lang="en-US"/>
            </a:p>
          </p:txBody>
        </p:sp>
        <p:sp>
          <p:nvSpPr>
            <p:cNvPr id="97304" name="Freeform 24"/>
            <p:cNvSpPr>
              <a:spLocks/>
            </p:cNvSpPr>
            <p:nvPr/>
          </p:nvSpPr>
          <p:spPr bwMode="auto">
            <a:xfrm>
              <a:off x="1711" y="1708"/>
              <a:ext cx="1171" cy="25"/>
            </a:xfrm>
            <a:custGeom>
              <a:avLst/>
              <a:gdLst>
                <a:gd name="T0" fmla="*/ 0 w 1171"/>
                <a:gd name="T1" fmla="*/ 25 h 25"/>
                <a:gd name="T2" fmla="*/ 215 w 1171"/>
                <a:gd name="T3" fmla="*/ 0 h 25"/>
                <a:gd name="T4" fmla="*/ 551 w 1171"/>
                <a:gd name="T5" fmla="*/ 0 h 25"/>
                <a:gd name="T6" fmla="*/ 996 w 1171"/>
                <a:gd name="T7" fmla="*/ 0 h 25"/>
                <a:gd name="T8" fmla="*/ 1171 w 1171"/>
                <a:gd name="T9" fmla="*/ 25 h 25"/>
                <a:gd name="T10" fmla="*/ 0 60000 65536"/>
                <a:gd name="T11" fmla="*/ 0 60000 65536"/>
                <a:gd name="T12" fmla="*/ 0 60000 65536"/>
                <a:gd name="T13" fmla="*/ 0 60000 65536"/>
                <a:gd name="T14" fmla="*/ 0 60000 65536"/>
                <a:gd name="T15" fmla="*/ 0 w 1171"/>
                <a:gd name="T16" fmla="*/ 0 h 25"/>
                <a:gd name="T17" fmla="*/ 1171 w 1171"/>
                <a:gd name="T18" fmla="*/ 25 h 25"/>
              </a:gdLst>
              <a:ahLst/>
              <a:cxnLst>
                <a:cxn ang="T10">
                  <a:pos x="T0" y="T1"/>
                </a:cxn>
                <a:cxn ang="T11">
                  <a:pos x="T2" y="T3"/>
                </a:cxn>
                <a:cxn ang="T12">
                  <a:pos x="T4" y="T5"/>
                </a:cxn>
                <a:cxn ang="T13">
                  <a:pos x="T6" y="T7"/>
                </a:cxn>
                <a:cxn ang="T14">
                  <a:pos x="T8" y="T9"/>
                </a:cxn>
              </a:cxnLst>
              <a:rect l="T15" t="T16" r="T17" b="T18"/>
              <a:pathLst>
                <a:path w="1171" h="25">
                  <a:moveTo>
                    <a:pt x="0" y="25"/>
                  </a:moveTo>
                  <a:lnTo>
                    <a:pt x="215" y="0"/>
                  </a:lnTo>
                  <a:lnTo>
                    <a:pt x="551" y="0"/>
                  </a:lnTo>
                  <a:lnTo>
                    <a:pt x="996" y="0"/>
                  </a:lnTo>
                  <a:lnTo>
                    <a:pt x="1171" y="25"/>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7305" name="Freeform 25"/>
            <p:cNvSpPr>
              <a:spLocks/>
            </p:cNvSpPr>
            <p:nvPr/>
          </p:nvSpPr>
          <p:spPr bwMode="auto">
            <a:xfrm>
              <a:off x="1657" y="1885"/>
              <a:ext cx="54" cy="51"/>
            </a:xfrm>
            <a:custGeom>
              <a:avLst/>
              <a:gdLst>
                <a:gd name="T0" fmla="*/ 40 w 54"/>
                <a:gd name="T1" fmla="*/ 25 h 51"/>
                <a:gd name="T2" fmla="*/ 54 w 54"/>
                <a:gd name="T3" fmla="*/ 51 h 51"/>
                <a:gd name="T4" fmla="*/ 0 w 54"/>
                <a:gd name="T5" fmla="*/ 38 h 51"/>
                <a:gd name="T6" fmla="*/ 40 w 54"/>
                <a:gd name="T7" fmla="*/ 0 h 51"/>
                <a:gd name="T8" fmla="*/ 40 w 54"/>
                <a:gd name="T9" fmla="*/ 25 h 51"/>
                <a:gd name="T10" fmla="*/ 0 60000 65536"/>
                <a:gd name="T11" fmla="*/ 0 60000 65536"/>
                <a:gd name="T12" fmla="*/ 0 60000 65536"/>
                <a:gd name="T13" fmla="*/ 0 60000 65536"/>
                <a:gd name="T14" fmla="*/ 0 60000 65536"/>
                <a:gd name="T15" fmla="*/ 0 w 54"/>
                <a:gd name="T16" fmla="*/ 0 h 51"/>
                <a:gd name="T17" fmla="*/ 54 w 54"/>
                <a:gd name="T18" fmla="*/ 51 h 51"/>
              </a:gdLst>
              <a:ahLst/>
              <a:cxnLst>
                <a:cxn ang="T10">
                  <a:pos x="T0" y="T1"/>
                </a:cxn>
                <a:cxn ang="T11">
                  <a:pos x="T2" y="T3"/>
                </a:cxn>
                <a:cxn ang="T12">
                  <a:pos x="T4" y="T5"/>
                </a:cxn>
                <a:cxn ang="T13">
                  <a:pos x="T6" y="T7"/>
                </a:cxn>
                <a:cxn ang="T14">
                  <a:pos x="T8" y="T9"/>
                </a:cxn>
              </a:cxnLst>
              <a:rect l="T15" t="T16" r="T17" b="T18"/>
              <a:pathLst>
                <a:path w="54" h="51">
                  <a:moveTo>
                    <a:pt x="40" y="25"/>
                  </a:moveTo>
                  <a:lnTo>
                    <a:pt x="54" y="51"/>
                  </a:lnTo>
                  <a:lnTo>
                    <a:pt x="0" y="38"/>
                  </a:lnTo>
                  <a:lnTo>
                    <a:pt x="40" y="0"/>
                  </a:lnTo>
                  <a:lnTo>
                    <a:pt x="40" y="25"/>
                  </a:lnTo>
                  <a:close/>
                </a:path>
              </a:pathLst>
            </a:custGeom>
            <a:solidFill>
              <a:srgbClr val="000000"/>
            </a:solidFill>
            <a:ln w="20638">
              <a:solidFill>
                <a:srgbClr val="000000"/>
              </a:solidFill>
              <a:round/>
              <a:headEnd/>
              <a:tailEnd/>
            </a:ln>
          </p:spPr>
          <p:txBody>
            <a:bodyPr/>
            <a:lstStyle/>
            <a:p>
              <a:endParaRPr lang="en-US"/>
            </a:p>
          </p:txBody>
        </p:sp>
        <p:sp>
          <p:nvSpPr>
            <p:cNvPr id="97306" name="Freeform 26"/>
            <p:cNvSpPr>
              <a:spLocks/>
            </p:cNvSpPr>
            <p:nvPr/>
          </p:nvSpPr>
          <p:spPr bwMode="auto">
            <a:xfrm>
              <a:off x="1711" y="1885"/>
              <a:ext cx="1171" cy="25"/>
            </a:xfrm>
            <a:custGeom>
              <a:avLst/>
              <a:gdLst>
                <a:gd name="T0" fmla="*/ 0 w 1171"/>
                <a:gd name="T1" fmla="*/ 25 h 25"/>
                <a:gd name="T2" fmla="*/ 215 w 1171"/>
                <a:gd name="T3" fmla="*/ 0 h 25"/>
                <a:gd name="T4" fmla="*/ 551 w 1171"/>
                <a:gd name="T5" fmla="*/ 0 h 25"/>
                <a:gd name="T6" fmla="*/ 996 w 1171"/>
                <a:gd name="T7" fmla="*/ 0 h 25"/>
                <a:gd name="T8" fmla="*/ 1171 w 1171"/>
                <a:gd name="T9" fmla="*/ 25 h 25"/>
                <a:gd name="T10" fmla="*/ 0 60000 65536"/>
                <a:gd name="T11" fmla="*/ 0 60000 65536"/>
                <a:gd name="T12" fmla="*/ 0 60000 65536"/>
                <a:gd name="T13" fmla="*/ 0 60000 65536"/>
                <a:gd name="T14" fmla="*/ 0 60000 65536"/>
                <a:gd name="T15" fmla="*/ 0 w 1171"/>
                <a:gd name="T16" fmla="*/ 0 h 25"/>
                <a:gd name="T17" fmla="*/ 1171 w 1171"/>
                <a:gd name="T18" fmla="*/ 25 h 25"/>
              </a:gdLst>
              <a:ahLst/>
              <a:cxnLst>
                <a:cxn ang="T10">
                  <a:pos x="T0" y="T1"/>
                </a:cxn>
                <a:cxn ang="T11">
                  <a:pos x="T2" y="T3"/>
                </a:cxn>
                <a:cxn ang="T12">
                  <a:pos x="T4" y="T5"/>
                </a:cxn>
                <a:cxn ang="T13">
                  <a:pos x="T6" y="T7"/>
                </a:cxn>
                <a:cxn ang="T14">
                  <a:pos x="T8" y="T9"/>
                </a:cxn>
              </a:cxnLst>
              <a:rect l="T15" t="T16" r="T17" b="T18"/>
              <a:pathLst>
                <a:path w="1171" h="25">
                  <a:moveTo>
                    <a:pt x="0" y="25"/>
                  </a:moveTo>
                  <a:lnTo>
                    <a:pt x="215" y="0"/>
                  </a:lnTo>
                  <a:lnTo>
                    <a:pt x="551" y="0"/>
                  </a:lnTo>
                  <a:lnTo>
                    <a:pt x="996" y="0"/>
                  </a:lnTo>
                  <a:lnTo>
                    <a:pt x="1171" y="25"/>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7307" name="Rectangle 27"/>
            <p:cNvSpPr>
              <a:spLocks noChangeArrowheads="1"/>
            </p:cNvSpPr>
            <p:nvPr/>
          </p:nvSpPr>
          <p:spPr bwMode="auto">
            <a:xfrm>
              <a:off x="2030" y="1553"/>
              <a:ext cx="55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Certificate</a:t>
              </a:r>
              <a:endParaRPr lang="en-GB" sz="2400">
                <a:latin typeface="Times" pitchFamily="18" charset="0"/>
              </a:endParaRPr>
            </a:p>
          </p:txBody>
        </p:sp>
        <p:sp>
          <p:nvSpPr>
            <p:cNvPr id="97308" name="Rectangle 28"/>
            <p:cNvSpPr>
              <a:spLocks noChangeArrowheads="1"/>
            </p:cNvSpPr>
            <p:nvPr/>
          </p:nvSpPr>
          <p:spPr bwMode="auto">
            <a:xfrm>
              <a:off x="1820" y="1744"/>
              <a:ext cx="103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Certificate Request</a:t>
              </a:r>
              <a:endParaRPr lang="en-GB" sz="2400">
                <a:latin typeface="Times" pitchFamily="18" charset="0"/>
              </a:endParaRPr>
            </a:p>
          </p:txBody>
        </p:sp>
        <p:sp>
          <p:nvSpPr>
            <p:cNvPr id="97309" name="Freeform 29"/>
            <p:cNvSpPr>
              <a:spLocks/>
            </p:cNvSpPr>
            <p:nvPr/>
          </p:nvSpPr>
          <p:spPr bwMode="auto">
            <a:xfrm>
              <a:off x="1657" y="2063"/>
              <a:ext cx="54" cy="50"/>
            </a:xfrm>
            <a:custGeom>
              <a:avLst/>
              <a:gdLst>
                <a:gd name="T0" fmla="*/ 40 w 54"/>
                <a:gd name="T1" fmla="*/ 25 h 50"/>
                <a:gd name="T2" fmla="*/ 54 w 54"/>
                <a:gd name="T3" fmla="*/ 50 h 50"/>
                <a:gd name="T4" fmla="*/ 0 w 54"/>
                <a:gd name="T5" fmla="*/ 38 h 50"/>
                <a:gd name="T6" fmla="*/ 40 w 54"/>
                <a:gd name="T7" fmla="*/ 0 h 50"/>
                <a:gd name="T8" fmla="*/ 40 w 54"/>
                <a:gd name="T9" fmla="*/ 25 h 50"/>
                <a:gd name="T10" fmla="*/ 0 60000 65536"/>
                <a:gd name="T11" fmla="*/ 0 60000 65536"/>
                <a:gd name="T12" fmla="*/ 0 60000 65536"/>
                <a:gd name="T13" fmla="*/ 0 60000 65536"/>
                <a:gd name="T14" fmla="*/ 0 60000 65536"/>
                <a:gd name="T15" fmla="*/ 0 w 54"/>
                <a:gd name="T16" fmla="*/ 0 h 50"/>
                <a:gd name="T17" fmla="*/ 54 w 54"/>
                <a:gd name="T18" fmla="*/ 50 h 50"/>
              </a:gdLst>
              <a:ahLst/>
              <a:cxnLst>
                <a:cxn ang="T10">
                  <a:pos x="T0" y="T1"/>
                </a:cxn>
                <a:cxn ang="T11">
                  <a:pos x="T2" y="T3"/>
                </a:cxn>
                <a:cxn ang="T12">
                  <a:pos x="T4" y="T5"/>
                </a:cxn>
                <a:cxn ang="T13">
                  <a:pos x="T6" y="T7"/>
                </a:cxn>
                <a:cxn ang="T14">
                  <a:pos x="T8" y="T9"/>
                </a:cxn>
              </a:cxnLst>
              <a:rect l="T15" t="T16" r="T17" b="T18"/>
              <a:pathLst>
                <a:path w="54" h="50">
                  <a:moveTo>
                    <a:pt x="40" y="25"/>
                  </a:moveTo>
                  <a:lnTo>
                    <a:pt x="54" y="50"/>
                  </a:lnTo>
                  <a:lnTo>
                    <a:pt x="0" y="38"/>
                  </a:lnTo>
                  <a:lnTo>
                    <a:pt x="40" y="0"/>
                  </a:lnTo>
                  <a:lnTo>
                    <a:pt x="40" y="25"/>
                  </a:lnTo>
                  <a:close/>
                </a:path>
              </a:pathLst>
            </a:custGeom>
            <a:solidFill>
              <a:srgbClr val="000000"/>
            </a:solidFill>
            <a:ln w="20638">
              <a:solidFill>
                <a:srgbClr val="000000"/>
              </a:solidFill>
              <a:round/>
              <a:headEnd/>
              <a:tailEnd/>
            </a:ln>
          </p:spPr>
          <p:txBody>
            <a:bodyPr/>
            <a:lstStyle/>
            <a:p>
              <a:endParaRPr lang="en-US"/>
            </a:p>
          </p:txBody>
        </p:sp>
        <p:sp>
          <p:nvSpPr>
            <p:cNvPr id="97310" name="Freeform 30"/>
            <p:cNvSpPr>
              <a:spLocks/>
            </p:cNvSpPr>
            <p:nvPr/>
          </p:nvSpPr>
          <p:spPr bwMode="auto">
            <a:xfrm>
              <a:off x="1711" y="2075"/>
              <a:ext cx="1171" cy="26"/>
            </a:xfrm>
            <a:custGeom>
              <a:avLst/>
              <a:gdLst>
                <a:gd name="T0" fmla="*/ 0 w 1171"/>
                <a:gd name="T1" fmla="*/ 13 h 26"/>
                <a:gd name="T2" fmla="*/ 215 w 1171"/>
                <a:gd name="T3" fmla="*/ 0 h 26"/>
                <a:gd name="T4" fmla="*/ 551 w 1171"/>
                <a:gd name="T5" fmla="*/ 0 h 26"/>
                <a:gd name="T6" fmla="*/ 996 w 1171"/>
                <a:gd name="T7" fmla="*/ 0 h 26"/>
                <a:gd name="T8" fmla="*/ 1171 w 1171"/>
                <a:gd name="T9" fmla="*/ 26 h 26"/>
                <a:gd name="T10" fmla="*/ 0 60000 65536"/>
                <a:gd name="T11" fmla="*/ 0 60000 65536"/>
                <a:gd name="T12" fmla="*/ 0 60000 65536"/>
                <a:gd name="T13" fmla="*/ 0 60000 65536"/>
                <a:gd name="T14" fmla="*/ 0 60000 65536"/>
                <a:gd name="T15" fmla="*/ 0 w 1171"/>
                <a:gd name="T16" fmla="*/ 0 h 26"/>
                <a:gd name="T17" fmla="*/ 1171 w 1171"/>
                <a:gd name="T18" fmla="*/ 26 h 26"/>
              </a:gdLst>
              <a:ahLst/>
              <a:cxnLst>
                <a:cxn ang="T10">
                  <a:pos x="T0" y="T1"/>
                </a:cxn>
                <a:cxn ang="T11">
                  <a:pos x="T2" y="T3"/>
                </a:cxn>
                <a:cxn ang="T12">
                  <a:pos x="T4" y="T5"/>
                </a:cxn>
                <a:cxn ang="T13">
                  <a:pos x="T6" y="T7"/>
                </a:cxn>
                <a:cxn ang="T14">
                  <a:pos x="T8" y="T9"/>
                </a:cxn>
              </a:cxnLst>
              <a:rect l="T15" t="T16" r="T17" b="T18"/>
              <a:pathLst>
                <a:path w="1171" h="26">
                  <a:moveTo>
                    <a:pt x="0" y="13"/>
                  </a:moveTo>
                  <a:lnTo>
                    <a:pt x="215" y="0"/>
                  </a:lnTo>
                  <a:lnTo>
                    <a:pt x="551" y="0"/>
                  </a:lnTo>
                  <a:lnTo>
                    <a:pt x="996" y="0"/>
                  </a:lnTo>
                  <a:lnTo>
                    <a:pt x="1171" y="26"/>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7311" name="Rectangle 31"/>
            <p:cNvSpPr>
              <a:spLocks noChangeArrowheads="1"/>
            </p:cNvSpPr>
            <p:nvPr/>
          </p:nvSpPr>
          <p:spPr bwMode="auto">
            <a:xfrm>
              <a:off x="1869" y="1934"/>
              <a:ext cx="93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ServerHelloDone</a:t>
              </a:r>
              <a:endParaRPr lang="en-GB" sz="2400">
                <a:latin typeface="Times" pitchFamily="18" charset="0"/>
              </a:endParaRPr>
            </a:p>
          </p:txBody>
        </p:sp>
        <p:sp>
          <p:nvSpPr>
            <p:cNvPr id="97312" name="Rectangle 32"/>
            <p:cNvSpPr>
              <a:spLocks noChangeArrowheads="1"/>
            </p:cNvSpPr>
            <p:nvPr/>
          </p:nvSpPr>
          <p:spPr bwMode="auto">
            <a:xfrm>
              <a:off x="3614" y="1713"/>
              <a:ext cx="204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Optionally send server certificate and </a:t>
              </a:r>
              <a:endParaRPr lang="en-GB" sz="2400">
                <a:latin typeface="Times" pitchFamily="18" charset="0"/>
              </a:endParaRPr>
            </a:p>
          </p:txBody>
        </p:sp>
        <p:sp>
          <p:nvSpPr>
            <p:cNvPr id="97313" name="Rectangle 33"/>
            <p:cNvSpPr>
              <a:spLocks noChangeArrowheads="1"/>
            </p:cNvSpPr>
            <p:nvPr/>
          </p:nvSpPr>
          <p:spPr bwMode="auto">
            <a:xfrm>
              <a:off x="3610" y="1865"/>
              <a:ext cx="128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request client certificate</a:t>
              </a:r>
              <a:endParaRPr lang="en-GB" sz="2400">
                <a:latin typeface="Times" pitchFamily="18" charset="0"/>
              </a:endParaRPr>
            </a:p>
          </p:txBody>
        </p:sp>
      </p:grpSp>
      <p:grpSp>
        <p:nvGrpSpPr>
          <p:cNvPr id="4" name="Group 34"/>
          <p:cNvGrpSpPr>
            <a:grpSpLocks/>
          </p:cNvGrpSpPr>
          <p:nvPr/>
        </p:nvGrpSpPr>
        <p:grpSpPr bwMode="auto">
          <a:xfrm>
            <a:off x="4086226" y="3643314"/>
            <a:ext cx="5581523" cy="587375"/>
            <a:chOff x="1643" y="2314"/>
            <a:chExt cx="3809" cy="370"/>
          </a:xfrm>
        </p:grpSpPr>
        <p:sp>
          <p:nvSpPr>
            <p:cNvPr id="97315" name="Freeform 35"/>
            <p:cNvSpPr>
              <a:spLocks/>
            </p:cNvSpPr>
            <p:nvPr/>
          </p:nvSpPr>
          <p:spPr bwMode="auto">
            <a:xfrm>
              <a:off x="2814" y="2634"/>
              <a:ext cx="54" cy="50"/>
            </a:xfrm>
            <a:custGeom>
              <a:avLst/>
              <a:gdLst>
                <a:gd name="T0" fmla="*/ 14 w 54"/>
                <a:gd name="T1" fmla="*/ 25 h 50"/>
                <a:gd name="T2" fmla="*/ 14 w 54"/>
                <a:gd name="T3" fmla="*/ 0 h 50"/>
                <a:gd name="T4" fmla="*/ 54 w 54"/>
                <a:gd name="T5" fmla="*/ 38 h 50"/>
                <a:gd name="T6" fmla="*/ 0 w 54"/>
                <a:gd name="T7" fmla="*/ 50 h 50"/>
                <a:gd name="T8" fmla="*/ 14 w 54"/>
                <a:gd name="T9" fmla="*/ 25 h 50"/>
                <a:gd name="T10" fmla="*/ 0 60000 65536"/>
                <a:gd name="T11" fmla="*/ 0 60000 65536"/>
                <a:gd name="T12" fmla="*/ 0 60000 65536"/>
                <a:gd name="T13" fmla="*/ 0 60000 65536"/>
                <a:gd name="T14" fmla="*/ 0 60000 65536"/>
                <a:gd name="T15" fmla="*/ 0 w 54"/>
                <a:gd name="T16" fmla="*/ 0 h 50"/>
                <a:gd name="T17" fmla="*/ 54 w 54"/>
                <a:gd name="T18" fmla="*/ 50 h 50"/>
              </a:gdLst>
              <a:ahLst/>
              <a:cxnLst>
                <a:cxn ang="T10">
                  <a:pos x="T0" y="T1"/>
                </a:cxn>
                <a:cxn ang="T11">
                  <a:pos x="T2" y="T3"/>
                </a:cxn>
                <a:cxn ang="T12">
                  <a:pos x="T4" y="T5"/>
                </a:cxn>
                <a:cxn ang="T13">
                  <a:pos x="T6" y="T7"/>
                </a:cxn>
                <a:cxn ang="T14">
                  <a:pos x="T8" y="T9"/>
                </a:cxn>
              </a:cxnLst>
              <a:rect l="T15" t="T16" r="T17" b="T18"/>
              <a:pathLst>
                <a:path w="54" h="50">
                  <a:moveTo>
                    <a:pt x="14" y="25"/>
                  </a:moveTo>
                  <a:lnTo>
                    <a:pt x="14" y="0"/>
                  </a:lnTo>
                  <a:lnTo>
                    <a:pt x="54" y="38"/>
                  </a:lnTo>
                  <a:lnTo>
                    <a:pt x="0" y="50"/>
                  </a:lnTo>
                  <a:lnTo>
                    <a:pt x="14" y="25"/>
                  </a:lnTo>
                  <a:close/>
                </a:path>
              </a:pathLst>
            </a:custGeom>
            <a:solidFill>
              <a:srgbClr val="000000"/>
            </a:solidFill>
            <a:ln w="20638">
              <a:solidFill>
                <a:srgbClr val="000000"/>
              </a:solidFill>
              <a:round/>
              <a:headEnd/>
              <a:tailEnd/>
            </a:ln>
          </p:spPr>
          <p:txBody>
            <a:bodyPr/>
            <a:lstStyle/>
            <a:p>
              <a:endParaRPr lang="en-US"/>
            </a:p>
          </p:txBody>
        </p:sp>
        <p:sp>
          <p:nvSpPr>
            <p:cNvPr id="97316" name="Freeform 36"/>
            <p:cNvSpPr>
              <a:spLocks/>
            </p:cNvSpPr>
            <p:nvPr/>
          </p:nvSpPr>
          <p:spPr bwMode="auto">
            <a:xfrm>
              <a:off x="1643" y="2634"/>
              <a:ext cx="1171" cy="25"/>
            </a:xfrm>
            <a:custGeom>
              <a:avLst/>
              <a:gdLst>
                <a:gd name="T0" fmla="*/ 1171 w 1171"/>
                <a:gd name="T1" fmla="*/ 25 h 25"/>
                <a:gd name="T2" fmla="*/ 956 w 1171"/>
                <a:gd name="T3" fmla="*/ 12 h 25"/>
                <a:gd name="T4" fmla="*/ 619 w 1171"/>
                <a:gd name="T5" fmla="*/ 0 h 25"/>
                <a:gd name="T6" fmla="*/ 175 w 1171"/>
                <a:gd name="T7" fmla="*/ 12 h 25"/>
                <a:gd name="T8" fmla="*/ 0 w 1171"/>
                <a:gd name="T9" fmla="*/ 25 h 25"/>
                <a:gd name="T10" fmla="*/ 0 60000 65536"/>
                <a:gd name="T11" fmla="*/ 0 60000 65536"/>
                <a:gd name="T12" fmla="*/ 0 60000 65536"/>
                <a:gd name="T13" fmla="*/ 0 60000 65536"/>
                <a:gd name="T14" fmla="*/ 0 60000 65536"/>
                <a:gd name="T15" fmla="*/ 0 w 1171"/>
                <a:gd name="T16" fmla="*/ 0 h 25"/>
                <a:gd name="T17" fmla="*/ 1171 w 1171"/>
                <a:gd name="T18" fmla="*/ 25 h 25"/>
              </a:gdLst>
              <a:ahLst/>
              <a:cxnLst>
                <a:cxn ang="T10">
                  <a:pos x="T0" y="T1"/>
                </a:cxn>
                <a:cxn ang="T11">
                  <a:pos x="T2" y="T3"/>
                </a:cxn>
                <a:cxn ang="T12">
                  <a:pos x="T4" y="T5"/>
                </a:cxn>
                <a:cxn ang="T13">
                  <a:pos x="T6" y="T7"/>
                </a:cxn>
                <a:cxn ang="T14">
                  <a:pos x="T8" y="T9"/>
                </a:cxn>
              </a:cxnLst>
              <a:rect l="T15" t="T16" r="T17" b="T18"/>
              <a:pathLst>
                <a:path w="1171" h="25">
                  <a:moveTo>
                    <a:pt x="1171" y="25"/>
                  </a:moveTo>
                  <a:lnTo>
                    <a:pt x="956" y="12"/>
                  </a:lnTo>
                  <a:lnTo>
                    <a:pt x="619" y="0"/>
                  </a:lnTo>
                  <a:lnTo>
                    <a:pt x="175" y="12"/>
                  </a:lnTo>
                  <a:lnTo>
                    <a:pt x="0" y="25"/>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7317" name="Freeform 37"/>
            <p:cNvSpPr>
              <a:spLocks/>
            </p:cNvSpPr>
            <p:nvPr/>
          </p:nvSpPr>
          <p:spPr bwMode="auto">
            <a:xfrm>
              <a:off x="2814" y="2443"/>
              <a:ext cx="54" cy="51"/>
            </a:xfrm>
            <a:custGeom>
              <a:avLst/>
              <a:gdLst>
                <a:gd name="T0" fmla="*/ 14 w 54"/>
                <a:gd name="T1" fmla="*/ 26 h 51"/>
                <a:gd name="T2" fmla="*/ 14 w 54"/>
                <a:gd name="T3" fmla="*/ 0 h 51"/>
                <a:gd name="T4" fmla="*/ 54 w 54"/>
                <a:gd name="T5" fmla="*/ 38 h 51"/>
                <a:gd name="T6" fmla="*/ 0 w 54"/>
                <a:gd name="T7" fmla="*/ 51 h 51"/>
                <a:gd name="T8" fmla="*/ 14 w 54"/>
                <a:gd name="T9" fmla="*/ 26 h 51"/>
                <a:gd name="T10" fmla="*/ 0 60000 65536"/>
                <a:gd name="T11" fmla="*/ 0 60000 65536"/>
                <a:gd name="T12" fmla="*/ 0 60000 65536"/>
                <a:gd name="T13" fmla="*/ 0 60000 65536"/>
                <a:gd name="T14" fmla="*/ 0 60000 65536"/>
                <a:gd name="T15" fmla="*/ 0 w 54"/>
                <a:gd name="T16" fmla="*/ 0 h 51"/>
                <a:gd name="T17" fmla="*/ 54 w 54"/>
                <a:gd name="T18" fmla="*/ 51 h 51"/>
              </a:gdLst>
              <a:ahLst/>
              <a:cxnLst>
                <a:cxn ang="T10">
                  <a:pos x="T0" y="T1"/>
                </a:cxn>
                <a:cxn ang="T11">
                  <a:pos x="T2" y="T3"/>
                </a:cxn>
                <a:cxn ang="T12">
                  <a:pos x="T4" y="T5"/>
                </a:cxn>
                <a:cxn ang="T13">
                  <a:pos x="T6" y="T7"/>
                </a:cxn>
                <a:cxn ang="T14">
                  <a:pos x="T8" y="T9"/>
                </a:cxn>
              </a:cxnLst>
              <a:rect l="T15" t="T16" r="T17" b="T18"/>
              <a:pathLst>
                <a:path w="54" h="51">
                  <a:moveTo>
                    <a:pt x="14" y="26"/>
                  </a:moveTo>
                  <a:lnTo>
                    <a:pt x="14" y="0"/>
                  </a:lnTo>
                  <a:lnTo>
                    <a:pt x="54" y="38"/>
                  </a:lnTo>
                  <a:lnTo>
                    <a:pt x="0" y="51"/>
                  </a:lnTo>
                  <a:lnTo>
                    <a:pt x="14" y="26"/>
                  </a:lnTo>
                  <a:close/>
                </a:path>
              </a:pathLst>
            </a:custGeom>
            <a:solidFill>
              <a:srgbClr val="000000"/>
            </a:solidFill>
            <a:ln w="20638">
              <a:solidFill>
                <a:srgbClr val="000000"/>
              </a:solidFill>
              <a:round/>
              <a:headEnd/>
              <a:tailEnd/>
            </a:ln>
          </p:spPr>
          <p:txBody>
            <a:bodyPr/>
            <a:lstStyle/>
            <a:p>
              <a:endParaRPr lang="en-US"/>
            </a:p>
          </p:txBody>
        </p:sp>
        <p:sp>
          <p:nvSpPr>
            <p:cNvPr id="97318" name="Freeform 38"/>
            <p:cNvSpPr>
              <a:spLocks/>
            </p:cNvSpPr>
            <p:nvPr/>
          </p:nvSpPr>
          <p:spPr bwMode="auto">
            <a:xfrm>
              <a:off x="1643" y="2456"/>
              <a:ext cx="1171" cy="25"/>
            </a:xfrm>
            <a:custGeom>
              <a:avLst/>
              <a:gdLst>
                <a:gd name="T0" fmla="*/ 1171 w 1171"/>
                <a:gd name="T1" fmla="*/ 13 h 25"/>
                <a:gd name="T2" fmla="*/ 956 w 1171"/>
                <a:gd name="T3" fmla="*/ 0 h 25"/>
                <a:gd name="T4" fmla="*/ 619 w 1171"/>
                <a:gd name="T5" fmla="*/ 0 h 25"/>
                <a:gd name="T6" fmla="*/ 175 w 1171"/>
                <a:gd name="T7" fmla="*/ 0 h 25"/>
                <a:gd name="T8" fmla="*/ 0 w 1171"/>
                <a:gd name="T9" fmla="*/ 25 h 25"/>
                <a:gd name="T10" fmla="*/ 0 60000 65536"/>
                <a:gd name="T11" fmla="*/ 0 60000 65536"/>
                <a:gd name="T12" fmla="*/ 0 60000 65536"/>
                <a:gd name="T13" fmla="*/ 0 60000 65536"/>
                <a:gd name="T14" fmla="*/ 0 60000 65536"/>
                <a:gd name="T15" fmla="*/ 0 w 1171"/>
                <a:gd name="T16" fmla="*/ 0 h 25"/>
                <a:gd name="T17" fmla="*/ 1171 w 1171"/>
                <a:gd name="T18" fmla="*/ 25 h 25"/>
              </a:gdLst>
              <a:ahLst/>
              <a:cxnLst>
                <a:cxn ang="T10">
                  <a:pos x="T0" y="T1"/>
                </a:cxn>
                <a:cxn ang="T11">
                  <a:pos x="T2" y="T3"/>
                </a:cxn>
                <a:cxn ang="T12">
                  <a:pos x="T4" y="T5"/>
                </a:cxn>
                <a:cxn ang="T13">
                  <a:pos x="T6" y="T7"/>
                </a:cxn>
                <a:cxn ang="T14">
                  <a:pos x="T8" y="T9"/>
                </a:cxn>
              </a:cxnLst>
              <a:rect l="T15" t="T16" r="T17" b="T18"/>
              <a:pathLst>
                <a:path w="1171" h="25">
                  <a:moveTo>
                    <a:pt x="1171" y="13"/>
                  </a:moveTo>
                  <a:lnTo>
                    <a:pt x="956" y="0"/>
                  </a:lnTo>
                  <a:lnTo>
                    <a:pt x="619" y="0"/>
                  </a:lnTo>
                  <a:lnTo>
                    <a:pt x="175" y="0"/>
                  </a:lnTo>
                  <a:lnTo>
                    <a:pt x="0" y="25"/>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7319" name="Rectangle 39"/>
            <p:cNvSpPr>
              <a:spLocks noChangeArrowheads="1"/>
            </p:cNvSpPr>
            <p:nvPr/>
          </p:nvSpPr>
          <p:spPr bwMode="auto">
            <a:xfrm>
              <a:off x="2030" y="2314"/>
              <a:ext cx="55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Certificate</a:t>
              </a:r>
              <a:endParaRPr lang="en-GB" sz="2400">
                <a:latin typeface="Times" pitchFamily="18" charset="0"/>
              </a:endParaRPr>
            </a:p>
          </p:txBody>
        </p:sp>
        <p:sp>
          <p:nvSpPr>
            <p:cNvPr id="97320" name="Rectangle 40"/>
            <p:cNvSpPr>
              <a:spLocks noChangeArrowheads="1"/>
            </p:cNvSpPr>
            <p:nvPr/>
          </p:nvSpPr>
          <p:spPr bwMode="auto">
            <a:xfrm>
              <a:off x="1877" y="2505"/>
              <a:ext cx="89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Certificate Verify</a:t>
              </a:r>
              <a:endParaRPr lang="en-GB" sz="2400">
                <a:latin typeface="Times" pitchFamily="18" charset="0"/>
              </a:endParaRPr>
            </a:p>
          </p:txBody>
        </p:sp>
        <p:sp>
          <p:nvSpPr>
            <p:cNvPr id="97321" name="Rectangle 41"/>
            <p:cNvSpPr>
              <a:spLocks noChangeArrowheads="1"/>
            </p:cNvSpPr>
            <p:nvPr/>
          </p:nvSpPr>
          <p:spPr bwMode="auto">
            <a:xfrm>
              <a:off x="3625" y="2360"/>
              <a:ext cx="182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Send client certificate response if </a:t>
              </a:r>
              <a:endParaRPr lang="en-GB" sz="2400">
                <a:latin typeface="Times" pitchFamily="18" charset="0"/>
              </a:endParaRPr>
            </a:p>
          </p:txBody>
        </p:sp>
        <p:sp>
          <p:nvSpPr>
            <p:cNvPr id="97322" name="Rectangle 42"/>
            <p:cNvSpPr>
              <a:spLocks noChangeArrowheads="1"/>
            </p:cNvSpPr>
            <p:nvPr/>
          </p:nvSpPr>
          <p:spPr bwMode="auto">
            <a:xfrm>
              <a:off x="3610" y="2512"/>
              <a:ext cx="54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requested</a:t>
              </a:r>
              <a:endParaRPr lang="en-GB" sz="2400">
                <a:latin typeface="Times" pitchFamily="18" charset="0"/>
              </a:endParaRPr>
            </a:p>
          </p:txBody>
        </p:sp>
      </p:grpSp>
      <p:grpSp>
        <p:nvGrpSpPr>
          <p:cNvPr id="5" name="Group 43"/>
          <p:cNvGrpSpPr>
            <a:grpSpLocks/>
          </p:cNvGrpSpPr>
          <p:nvPr/>
        </p:nvGrpSpPr>
        <p:grpSpPr bwMode="auto">
          <a:xfrm>
            <a:off x="4086225" y="4549775"/>
            <a:ext cx="5338590" cy="1352550"/>
            <a:chOff x="1643" y="2885"/>
            <a:chExt cx="3644" cy="852"/>
          </a:xfrm>
        </p:grpSpPr>
        <p:sp>
          <p:nvSpPr>
            <p:cNvPr id="97324" name="Freeform 44"/>
            <p:cNvSpPr>
              <a:spLocks/>
            </p:cNvSpPr>
            <p:nvPr/>
          </p:nvSpPr>
          <p:spPr bwMode="auto">
            <a:xfrm>
              <a:off x="2814" y="3014"/>
              <a:ext cx="54" cy="51"/>
            </a:xfrm>
            <a:custGeom>
              <a:avLst/>
              <a:gdLst>
                <a:gd name="T0" fmla="*/ 14 w 54"/>
                <a:gd name="T1" fmla="*/ 25 h 51"/>
                <a:gd name="T2" fmla="*/ 14 w 54"/>
                <a:gd name="T3" fmla="*/ 0 h 51"/>
                <a:gd name="T4" fmla="*/ 54 w 54"/>
                <a:gd name="T5" fmla="*/ 38 h 51"/>
                <a:gd name="T6" fmla="*/ 0 w 54"/>
                <a:gd name="T7" fmla="*/ 51 h 51"/>
                <a:gd name="T8" fmla="*/ 14 w 54"/>
                <a:gd name="T9" fmla="*/ 25 h 51"/>
                <a:gd name="T10" fmla="*/ 0 60000 65536"/>
                <a:gd name="T11" fmla="*/ 0 60000 65536"/>
                <a:gd name="T12" fmla="*/ 0 60000 65536"/>
                <a:gd name="T13" fmla="*/ 0 60000 65536"/>
                <a:gd name="T14" fmla="*/ 0 60000 65536"/>
                <a:gd name="T15" fmla="*/ 0 w 54"/>
                <a:gd name="T16" fmla="*/ 0 h 51"/>
                <a:gd name="T17" fmla="*/ 54 w 54"/>
                <a:gd name="T18" fmla="*/ 51 h 51"/>
              </a:gdLst>
              <a:ahLst/>
              <a:cxnLst>
                <a:cxn ang="T10">
                  <a:pos x="T0" y="T1"/>
                </a:cxn>
                <a:cxn ang="T11">
                  <a:pos x="T2" y="T3"/>
                </a:cxn>
                <a:cxn ang="T12">
                  <a:pos x="T4" y="T5"/>
                </a:cxn>
                <a:cxn ang="T13">
                  <a:pos x="T6" y="T7"/>
                </a:cxn>
                <a:cxn ang="T14">
                  <a:pos x="T8" y="T9"/>
                </a:cxn>
              </a:cxnLst>
              <a:rect l="T15" t="T16" r="T17" b="T18"/>
              <a:pathLst>
                <a:path w="54" h="51">
                  <a:moveTo>
                    <a:pt x="14" y="25"/>
                  </a:moveTo>
                  <a:lnTo>
                    <a:pt x="14" y="0"/>
                  </a:lnTo>
                  <a:lnTo>
                    <a:pt x="54" y="38"/>
                  </a:lnTo>
                  <a:lnTo>
                    <a:pt x="0" y="51"/>
                  </a:lnTo>
                  <a:lnTo>
                    <a:pt x="14" y="25"/>
                  </a:lnTo>
                  <a:close/>
                </a:path>
              </a:pathLst>
            </a:custGeom>
            <a:solidFill>
              <a:srgbClr val="000000"/>
            </a:solidFill>
            <a:ln w="20638">
              <a:solidFill>
                <a:srgbClr val="000000"/>
              </a:solidFill>
              <a:round/>
              <a:headEnd/>
              <a:tailEnd/>
            </a:ln>
          </p:spPr>
          <p:txBody>
            <a:bodyPr/>
            <a:lstStyle/>
            <a:p>
              <a:endParaRPr lang="en-US"/>
            </a:p>
          </p:txBody>
        </p:sp>
        <p:sp>
          <p:nvSpPr>
            <p:cNvPr id="97325" name="Freeform 45"/>
            <p:cNvSpPr>
              <a:spLocks/>
            </p:cNvSpPr>
            <p:nvPr/>
          </p:nvSpPr>
          <p:spPr bwMode="auto">
            <a:xfrm>
              <a:off x="1643" y="3014"/>
              <a:ext cx="1171" cy="25"/>
            </a:xfrm>
            <a:custGeom>
              <a:avLst/>
              <a:gdLst>
                <a:gd name="T0" fmla="*/ 1171 w 1171"/>
                <a:gd name="T1" fmla="*/ 25 h 25"/>
                <a:gd name="T2" fmla="*/ 956 w 1171"/>
                <a:gd name="T3" fmla="*/ 13 h 25"/>
                <a:gd name="T4" fmla="*/ 619 w 1171"/>
                <a:gd name="T5" fmla="*/ 0 h 25"/>
                <a:gd name="T6" fmla="*/ 175 w 1171"/>
                <a:gd name="T7" fmla="*/ 13 h 25"/>
                <a:gd name="T8" fmla="*/ 0 w 1171"/>
                <a:gd name="T9" fmla="*/ 25 h 25"/>
                <a:gd name="T10" fmla="*/ 0 60000 65536"/>
                <a:gd name="T11" fmla="*/ 0 60000 65536"/>
                <a:gd name="T12" fmla="*/ 0 60000 65536"/>
                <a:gd name="T13" fmla="*/ 0 60000 65536"/>
                <a:gd name="T14" fmla="*/ 0 60000 65536"/>
                <a:gd name="T15" fmla="*/ 0 w 1171"/>
                <a:gd name="T16" fmla="*/ 0 h 25"/>
                <a:gd name="T17" fmla="*/ 1171 w 1171"/>
                <a:gd name="T18" fmla="*/ 25 h 25"/>
              </a:gdLst>
              <a:ahLst/>
              <a:cxnLst>
                <a:cxn ang="T10">
                  <a:pos x="T0" y="T1"/>
                </a:cxn>
                <a:cxn ang="T11">
                  <a:pos x="T2" y="T3"/>
                </a:cxn>
                <a:cxn ang="T12">
                  <a:pos x="T4" y="T5"/>
                </a:cxn>
                <a:cxn ang="T13">
                  <a:pos x="T6" y="T7"/>
                </a:cxn>
                <a:cxn ang="T14">
                  <a:pos x="T8" y="T9"/>
                </a:cxn>
              </a:cxnLst>
              <a:rect l="T15" t="T16" r="T17" b="T18"/>
              <a:pathLst>
                <a:path w="1171" h="25">
                  <a:moveTo>
                    <a:pt x="1171" y="25"/>
                  </a:moveTo>
                  <a:lnTo>
                    <a:pt x="956" y="13"/>
                  </a:lnTo>
                  <a:lnTo>
                    <a:pt x="619" y="0"/>
                  </a:lnTo>
                  <a:lnTo>
                    <a:pt x="175" y="13"/>
                  </a:lnTo>
                  <a:lnTo>
                    <a:pt x="0" y="25"/>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7326" name="Rectangle 46"/>
            <p:cNvSpPr>
              <a:spLocks noChangeArrowheads="1"/>
            </p:cNvSpPr>
            <p:nvPr/>
          </p:nvSpPr>
          <p:spPr bwMode="auto">
            <a:xfrm>
              <a:off x="1788" y="2885"/>
              <a:ext cx="11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Change Cipher Spec</a:t>
              </a:r>
              <a:endParaRPr lang="en-GB" sz="2400">
                <a:latin typeface="Times" pitchFamily="18" charset="0"/>
              </a:endParaRPr>
            </a:p>
          </p:txBody>
        </p:sp>
        <p:sp>
          <p:nvSpPr>
            <p:cNvPr id="97327" name="Freeform 47"/>
            <p:cNvSpPr>
              <a:spLocks/>
            </p:cNvSpPr>
            <p:nvPr/>
          </p:nvSpPr>
          <p:spPr bwMode="auto">
            <a:xfrm>
              <a:off x="2814" y="3217"/>
              <a:ext cx="54" cy="51"/>
            </a:xfrm>
            <a:custGeom>
              <a:avLst/>
              <a:gdLst>
                <a:gd name="T0" fmla="*/ 14 w 54"/>
                <a:gd name="T1" fmla="*/ 25 h 51"/>
                <a:gd name="T2" fmla="*/ 14 w 54"/>
                <a:gd name="T3" fmla="*/ 0 h 51"/>
                <a:gd name="T4" fmla="*/ 54 w 54"/>
                <a:gd name="T5" fmla="*/ 38 h 51"/>
                <a:gd name="T6" fmla="*/ 0 w 54"/>
                <a:gd name="T7" fmla="*/ 51 h 51"/>
                <a:gd name="T8" fmla="*/ 14 w 54"/>
                <a:gd name="T9" fmla="*/ 25 h 51"/>
                <a:gd name="T10" fmla="*/ 0 60000 65536"/>
                <a:gd name="T11" fmla="*/ 0 60000 65536"/>
                <a:gd name="T12" fmla="*/ 0 60000 65536"/>
                <a:gd name="T13" fmla="*/ 0 60000 65536"/>
                <a:gd name="T14" fmla="*/ 0 60000 65536"/>
                <a:gd name="T15" fmla="*/ 0 w 54"/>
                <a:gd name="T16" fmla="*/ 0 h 51"/>
                <a:gd name="T17" fmla="*/ 54 w 54"/>
                <a:gd name="T18" fmla="*/ 51 h 51"/>
              </a:gdLst>
              <a:ahLst/>
              <a:cxnLst>
                <a:cxn ang="T10">
                  <a:pos x="T0" y="T1"/>
                </a:cxn>
                <a:cxn ang="T11">
                  <a:pos x="T2" y="T3"/>
                </a:cxn>
                <a:cxn ang="T12">
                  <a:pos x="T4" y="T5"/>
                </a:cxn>
                <a:cxn ang="T13">
                  <a:pos x="T6" y="T7"/>
                </a:cxn>
                <a:cxn ang="T14">
                  <a:pos x="T8" y="T9"/>
                </a:cxn>
              </a:cxnLst>
              <a:rect l="T15" t="T16" r="T17" b="T18"/>
              <a:pathLst>
                <a:path w="54" h="51">
                  <a:moveTo>
                    <a:pt x="14" y="25"/>
                  </a:moveTo>
                  <a:lnTo>
                    <a:pt x="14" y="0"/>
                  </a:lnTo>
                  <a:lnTo>
                    <a:pt x="54" y="38"/>
                  </a:lnTo>
                  <a:lnTo>
                    <a:pt x="0" y="51"/>
                  </a:lnTo>
                  <a:lnTo>
                    <a:pt x="14" y="25"/>
                  </a:lnTo>
                  <a:close/>
                </a:path>
              </a:pathLst>
            </a:custGeom>
            <a:solidFill>
              <a:srgbClr val="000000"/>
            </a:solidFill>
            <a:ln w="20638">
              <a:solidFill>
                <a:srgbClr val="000000"/>
              </a:solidFill>
              <a:round/>
              <a:headEnd/>
              <a:tailEnd/>
            </a:ln>
          </p:spPr>
          <p:txBody>
            <a:bodyPr/>
            <a:lstStyle/>
            <a:p>
              <a:endParaRPr lang="en-US"/>
            </a:p>
          </p:txBody>
        </p:sp>
        <p:sp>
          <p:nvSpPr>
            <p:cNvPr id="97328" name="Freeform 48"/>
            <p:cNvSpPr>
              <a:spLocks/>
            </p:cNvSpPr>
            <p:nvPr/>
          </p:nvSpPr>
          <p:spPr bwMode="auto">
            <a:xfrm>
              <a:off x="1643" y="3217"/>
              <a:ext cx="1171" cy="25"/>
            </a:xfrm>
            <a:custGeom>
              <a:avLst/>
              <a:gdLst>
                <a:gd name="T0" fmla="*/ 1171 w 1171"/>
                <a:gd name="T1" fmla="*/ 25 h 25"/>
                <a:gd name="T2" fmla="*/ 956 w 1171"/>
                <a:gd name="T3" fmla="*/ 13 h 25"/>
                <a:gd name="T4" fmla="*/ 619 w 1171"/>
                <a:gd name="T5" fmla="*/ 0 h 25"/>
                <a:gd name="T6" fmla="*/ 175 w 1171"/>
                <a:gd name="T7" fmla="*/ 13 h 25"/>
                <a:gd name="T8" fmla="*/ 0 w 1171"/>
                <a:gd name="T9" fmla="*/ 25 h 25"/>
                <a:gd name="T10" fmla="*/ 0 60000 65536"/>
                <a:gd name="T11" fmla="*/ 0 60000 65536"/>
                <a:gd name="T12" fmla="*/ 0 60000 65536"/>
                <a:gd name="T13" fmla="*/ 0 60000 65536"/>
                <a:gd name="T14" fmla="*/ 0 60000 65536"/>
                <a:gd name="T15" fmla="*/ 0 w 1171"/>
                <a:gd name="T16" fmla="*/ 0 h 25"/>
                <a:gd name="T17" fmla="*/ 1171 w 1171"/>
                <a:gd name="T18" fmla="*/ 25 h 25"/>
              </a:gdLst>
              <a:ahLst/>
              <a:cxnLst>
                <a:cxn ang="T10">
                  <a:pos x="T0" y="T1"/>
                </a:cxn>
                <a:cxn ang="T11">
                  <a:pos x="T2" y="T3"/>
                </a:cxn>
                <a:cxn ang="T12">
                  <a:pos x="T4" y="T5"/>
                </a:cxn>
                <a:cxn ang="T13">
                  <a:pos x="T6" y="T7"/>
                </a:cxn>
                <a:cxn ang="T14">
                  <a:pos x="T8" y="T9"/>
                </a:cxn>
              </a:cxnLst>
              <a:rect l="T15" t="T16" r="T17" b="T18"/>
              <a:pathLst>
                <a:path w="1171" h="25">
                  <a:moveTo>
                    <a:pt x="1171" y="25"/>
                  </a:moveTo>
                  <a:lnTo>
                    <a:pt x="956" y="13"/>
                  </a:lnTo>
                  <a:lnTo>
                    <a:pt x="619" y="0"/>
                  </a:lnTo>
                  <a:lnTo>
                    <a:pt x="175" y="13"/>
                  </a:lnTo>
                  <a:lnTo>
                    <a:pt x="0" y="25"/>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7329" name="Rectangle 49"/>
            <p:cNvSpPr>
              <a:spLocks noChangeArrowheads="1"/>
            </p:cNvSpPr>
            <p:nvPr/>
          </p:nvSpPr>
          <p:spPr bwMode="auto">
            <a:xfrm>
              <a:off x="2071" y="3101"/>
              <a:ext cx="46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Finished</a:t>
              </a:r>
              <a:endParaRPr lang="en-GB" sz="2400">
                <a:latin typeface="Times" pitchFamily="18" charset="0"/>
              </a:endParaRPr>
            </a:p>
          </p:txBody>
        </p:sp>
        <p:sp>
          <p:nvSpPr>
            <p:cNvPr id="97330" name="Freeform 50"/>
            <p:cNvSpPr>
              <a:spLocks/>
            </p:cNvSpPr>
            <p:nvPr/>
          </p:nvSpPr>
          <p:spPr bwMode="auto">
            <a:xfrm>
              <a:off x="1657" y="3483"/>
              <a:ext cx="54" cy="51"/>
            </a:xfrm>
            <a:custGeom>
              <a:avLst/>
              <a:gdLst>
                <a:gd name="T0" fmla="*/ 40 w 54"/>
                <a:gd name="T1" fmla="*/ 26 h 51"/>
                <a:gd name="T2" fmla="*/ 54 w 54"/>
                <a:gd name="T3" fmla="*/ 51 h 51"/>
                <a:gd name="T4" fmla="*/ 0 w 54"/>
                <a:gd name="T5" fmla="*/ 39 h 51"/>
                <a:gd name="T6" fmla="*/ 40 w 54"/>
                <a:gd name="T7" fmla="*/ 0 h 51"/>
                <a:gd name="T8" fmla="*/ 40 w 54"/>
                <a:gd name="T9" fmla="*/ 26 h 51"/>
                <a:gd name="T10" fmla="*/ 0 60000 65536"/>
                <a:gd name="T11" fmla="*/ 0 60000 65536"/>
                <a:gd name="T12" fmla="*/ 0 60000 65536"/>
                <a:gd name="T13" fmla="*/ 0 60000 65536"/>
                <a:gd name="T14" fmla="*/ 0 60000 65536"/>
                <a:gd name="T15" fmla="*/ 0 w 54"/>
                <a:gd name="T16" fmla="*/ 0 h 51"/>
                <a:gd name="T17" fmla="*/ 54 w 54"/>
                <a:gd name="T18" fmla="*/ 51 h 51"/>
              </a:gdLst>
              <a:ahLst/>
              <a:cxnLst>
                <a:cxn ang="T10">
                  <a:pos x="T0" y="T1"/>
                </a:cxn>
                <a:cxn ang="T11">
                  <a:pos x="T2" y="T3"/>
                </a:cxn>
                <a:cxn ang="T12">
                  <a:pos x="T4" y="T5"/>
                </a:cxn>
                <a:cxn ang="T13">
                  <a:pos x="T6" y="T7"/>
                </a:cxn>
                <a:cxn ang="T14">
                  <a:pos x="T8" y="T9"/>
                </a:cxn>
              </a:cxnLst>
              <a:rect l="T15" t="T16" r="T17" b="T18"/>
              <a:pathLst>
                <a:path w="54" h="51">
                  <a:moveTo>
                    <a:pt x="40" y="26"/>
                  </a:moveTo>
                  <a:lnTo>
                    <a:pt x="54" y="51"/>
                  </a:lnTo>
                  <a:lnTo>
                    <a:pt x="0" y="39"/>
                  </a:lnTo>
                  <a:lnTo>
                    <a:pt x="40" y="0"/>
                  </a:lnTo>
                  <a:lnTo>
                    <a:pt x="40" y="26"/>
                  </a:lnTo>
                  <a:close/>
                </a:path>
              </a:pathLst>
            </a:custGeom>
            <a:solidFill>
              <a:srgbClr val="000000"/>
            </a:solidFill>
            <a:ln w="20638">
              <a:solidFill>
                <a:srgbClr val="000000"/>
              </a:solidFill>
              <a:round/>
              <a:headEnd/>
              <a:tailEnd/>
            </a:ln>
          </p:spPr>
          <p:txBody>
            <a:bodyPr/>
            <a:lstStyle/>
            <a:p>
              <a:endParaRPr lang="en-US"/>
            </a:p>
          </p:txBody>
        </p:sp>
        <p:sp>
          <p:nvSpPr>
            <p:cNvPr id="97331" name="Freeform 51"/>
            <p:cNvSpPr>
              <a:spLocks/>
            </p:cNvSpPr>
            <p:nvPr/>
          </p:nvSpPr>
          <p:spPr bwMode="auto">
            <a:xfrm>
              <a:off x="1711" y="3496"/>
              <a:ext cx="1171" cy="26"/>
            </a:xfrm>
            <a:custGeom>
              <a:avLst/>
              <a:gdLst>
                <a:gd name="T0" fmla="*/ 0 w 1171"/>
                <a:gd name="T1" fmla="*/ 13 h 26"/>
                <a:gd name="T2" fmla="*/ 215 w 1171"/>
                <a:gd name="T3" fmla="*/ 0 h 26"/>
                <a:gd name="T4" fmla="*/ 551 w 1171"/>
                <a:gd name="T5" fmla="*/ 0 h 26"/>
                <a:gd name="T6" fmla="*/ 996 w 1171"/>
                <a:gd name="T7" fmla="*/ 0 h 26"/>
                <a:gd name="T8" fmla="*/ 1171 w 1171"/>
                <a:gd name="T9" fmla="*/ 26 h 26"/>
                <a:gd name="T10" fmla="*/ 0 60000 65536"/>
                <a:gd name="T11" fmla="*/ 0 60000 65536"/>
                <a:gd name="T12" fmla="*/ 0 60000 65536"/>
                <a:gd name="T13" fmla="*/ 0 60000 65536"/>
                <a:gd name="T14" fmla="*/ 0 60000 65536"/>
                <a:gd name="T15" fmla="*/ 0 w 1171"/>
                <a:gd name="T16" fmla="*/ 0 h 26"/>
                <a:gd name="T17" fmla="*/ 1171 w 1171"/>
                <a:gd name="T18" fmla="*/ 26 h 26"/>
              </a:gdLst>
              <a:ahLst/>
              <a:cxnLst>
                <a:cxn ang="T10">
                  <a:pos x="T0" y="T1"/>
                </a:cxn>
                <a:cxn ang="T11">
                  <a:pos x="T2" y="T3"/>
                </a:cxn>
                <a:cxn ang="T12">
                  <a:pos x="T4" y="T5"/>
                </a:cxn>
                <a:cxn ang="T13">
                  <a:pos x="T6" y="T7"/>
                </a:cxn>
                <a:cxn ang="T14">
                  <a:pos x="T8" y="T9"/>
                </a:cxn>
              </a:cxnLst>
              <a:rect l="T15" t="T16" r="T17" b="T18"/>
              <a:pathLst>
                <a:path w="1171" h="26">
                  <a:moveTo>
                    <a:pt x="0" y="13"/>
                  </a:moveTo>
                  <a:lnTo>
                    <a:pt x="215" y="0"/>
                  </a:lnTo>
                  <a:lnTo>
                    <a:pt x="551" y="0"/>
                  </a:lnTo>
                  <a:lnTo>
                    <a:pt x="996" y="0"/>
                  </a:lnTo>
                  <a:lnTo>
                    <a:pt x="1171" y="26"/>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7332" name="Rectangle 52"/>
            <p:cNvSpPr>
              <a:spLocks noChangeArrowheads="1"/>
            </p:cNvSpPr>
            <p:nvPr/>
          </p:nvSpPr>
          <p:spPr bwMode="auto">
            <a:xfrm>
              <a:off x="1788" y="3355"/>
              <a:ext cx="11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Change Cipher Spec</a:t>
              </a:r>
              <a:endParaRPr lang="en-GB" sz="2400">
                <a:latin typeface="Times" pitchFamily="18" charset="0"/>
              </a:endParaRPr>
            </a:p>
          </p:txBody>
        </p:sp>
        <p:sp>
          <p:nvSpPr>
            <p:cNvPr id="97333" name="Freeform 53"/>
            <p:cNvSpPr>
              <a:spLocks/>
            </p:cNvSpPr>
            <p:nvPr/>
          </p:nvSpPr>
          <p:spPr bwMode="auto">
            <a:xfrm>
              <a:off x="1657" y="3686"/>
              <a:ext cx="54" cy="51"/>
            </a:xfrm>
            <a:custGeom>
              <a:avLst/>
              <a:gdLst>
                <a:gd name="T0" fmla="*/ 40 w 54"/>
                <a:gd name="T1" fmla="*/ 26 h 51"/>
                <a:gd name="T2" fmla="*/ 54 w 54"/>
                <a:gd name="T3" fmla="*/ 51 h 51"/>
                <a:gd name="T4" fmla="*/ 0 w 54"/>
                <a:gd name="T5" fmla="*/ 39 h 51"/>
                <a:gd name="T6" fmla="*/ 40 w 54"/>
                <a:gd name="T7" fmla="*/ 0 h 51"/>
                <a:gd name="T8" fmla="*/ 40 w 54"/>
                <a:gd name="T9" fmla="*/ 26 h 51"/>
                <a:gd name="T10" fmla="*/ 0 60000 65536"/>
                <a:gd name="T11" fmla="*/ 0 60000 65536"/>
                <a:gd name="T12" fmla="*/ 0 60000 65536"/>
                <a:gd name="T13" fmla="*/ 0 60000 65536"/>
                <a:gd name="T14" fmla="*/ 0 60000 65536"/>
                <a:gd name="T15" fmla="*/ 0 w 54"/>
                <a:gd name="T16" fmla="*/ 0 h 51"/>
                <a:gd name="T17" fmla="*/ 54 w 54"/>
                <a:gd name="T18" fmla="*/ 51 h 51"/>
              </a:gdLst>
              <a:ahLst/>
              <a:cxnLst>
                <a:cxn ang="T10">
                  <a:pos x="T0" y="T1"/>
                </a:cxn>
                <a:cxn ang="T11">
                  <a:pos x="T2" y="T3"/>
                </a:cxn>
                <a:cxn ang="T12">
                  <a:pos x="T4" y="T5"/>
                </a:cxn>
                <a:cxn ang="T13">
                  <a:pos x="T6" y="T7"/>
                </a:cxn>
                <a:cxn ang="T14">
                  <a:pos x="T8" y="T9"/>
                </a:cxn>
              </a:cxnLst>
              <a:rect l="T15" t="T16" r="T17" b="T18"/>
              <a:pathLst>
                <a:path w="54" h="51">
                  <a:moveTo>
                    <a:pt x="40" y="26"/>
                  </a:moveTo>
                  <a:lnTo>
                    <a:pt x="54" y="51"/>
                  </a:lnTo>
                  <a:lnTo>
                    <a:pt x="0" y="39"/>
                  </a:lnTo>
                  <a:lnTo>
                    <a:pt x="40" y="0"/>
                  </a:lnTo>
                  <a:lnTo>
                    <a:pt x="40" y="26"/>
                  </a:lnTo>
                  <a:close/>
                </a:path>
              </a:pathLst>
            </a:custGeom>
            <a:solidFill>
              <a:srgbClr val="000000"/>
            </a:solidFill>
            <a:ln w="20638">
              <a:solidFill>
                <a:srgbClr val="000000"/>
              </a:solidFill>
              <a:round/>
              <a:headEnd/>
              <a:tailEnd/>
            </a:ln>
          </p:spPr>
          <p:txBody>
            <a:bodyPr/>
            <a:lstStyle/>
            <a:p>
              <a:endParaRPr lang="en-US"/>
            </a:p>
          </p:txBody>
        </p:sp>
        <p:sp>
          <p:nvSpPr>
            <p:cNvPr id="97334" name="Freeform 54"/>
            <p:cNvSpPr>
              <a:spLocks/>
            </p:cNvSpPr>
            <p:nvPr/>
          </p:nvSpPr>
          <p:spPr bwMode="auto">
            <a:xfrm>
              <a:off x="1711" y="3699"/>
              <a:ext cx="1171" cy="26"/>
            </a:xfrm>
            <a:custGeom>
              <a:avLst/>
              <a:gdLst>
                <a:gd name="T0" fmla="*/ 0 w 1171"/>
                <a:gd name="T1" fmla="*/ 13 h 26"/>
                <a:gd name="T2" fmla="*/ 215 w 1171"/>
                <a:gd name="T3" fmla="*/ 0 h 26"/>
                <a:gd name="T4" fmla="*/ 551 w 1171"/>
                <a:gd name="T5" fmla="*/ 0 h 26"/>
                <a:gd name="T6" fmla="*/ 996 w 1171"/>
                <a:gd name="T7" fmla="*/ 0 h 26"/>
                <a:gd name="T8" fmla="*/ 1171 w 1171"/>
                <a:gd name="T9" fmla="*/ 26 h 26"/>
                <a:gd name="T10" fmla="*/ 0 60000 65536"/>
                <a:gd name="T11" fmla="*/ 0 60000 65536"/>
                <a:gd name="T12" fmla="*/ 0 60000 65536"/>
                <a:gd name="T13" fmla="*/ 0 60000 65536"/>
                <a:gd name="T14" fmla="*/ 0 60000 65536"/>
                <a:gd name="T15" fmla="*/ 0 w 1171"/>
                <a:gd name="T16" fmla="*/ 0 h 26"/>
                <a:gd name="T17" fmla="*/ 1171 w 1171"/>
                <a:gd name="T18" fmla="*/ 26 h 26"/>
              </a:gdLst>
              <a:ahLst/>
              <a:cxnLst>
                <a:cxn ang="T10">
                  <a:pos x="T0" y="T1"/>
                </a:cxn>
                <a:cxn ang="T11">
                  <a:pos x="T2" y="T3"/>
                </a:cxn>
                <a:cxn ang="T12">
                  <a:pos x="T4" y="T5"/>
                </a:cxn>
                <a:cxn ang="T13">
                  <a:pos x="T6" y="T7"/>
                </a:cxn>
                <a:cxn ang="T14">
                  <a:pos x="T8" y="T9"/>
                </a:cxn>
              </a:cxnLst>
              <a:rect l="T15" t="T16" r="T17" b="T18"/>
              <a:pathLst>
                <a:path w="1171" h="26">
                  <a:moveTo>
                    <a:pt x="0" y="13"/>
                  </a:moveTo>
                  <a:lnTo>
                    <a:pt x="215" y="0"/>
                  </a:lnTo>
                  <a:lnTo>
                    <a:pt x="551" y="0"/>
                  </a:lnTo>
                  <a:lnTo>
                    <a:pt x="996" y="0"/>
                  </a:lnTo>
                  <a:lnTo>
                    <a:pt x="1171" y="26"/>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7335" name="Rectangle 55"/>
            <p:cNvSpPr>
              <a:spLocks noChangeArrowheads="1"/>
            </p:cNvSpPr>
            <p:nvPr/>
          </p:nvSpPr>
          <p:spPr bwMode="auto">
            <a:xfrm>
              <a:off x="2071" y="3570"/>
              <a:ext cx="46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Finished</a:t>
              </a:r>
              <a:endParaRPr lang="en-GB" sz="2400">
                <a:latin typeface="Times" pitchFamily="18" charset="0"/>
              </a:endParaRPr>
            </a:p>
          </p:txBody>
        </p:sp>
        <p:sp>
          <p:nvSpPr>
            <p:cNvPr id="97336" name="Rectangle 56"/>
            <p:cNvSpPr>
              <a:spLocks noChangeArrowheads="1"/>
            </p:cNvSpPr>
            <p:nvPr/>
          </p:nvSpPr>
          <p:spPr bwMode="auto">
            <a:xfrm>
              <a:off x="3610" y="3032"/>
              <a:ext cx="167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Change cipher suite and finish </a:t>
              </a:r>
              <a:endParaRPr lang="en-GB" sz="2400">
                <a:latin typeface="Times" pitchFamily="18" charset="0"/>
              </a:endParaRPr>
            </a:p>
          </p:txBody>
        </p:sp>
        <p:sp>
          <p:nvSpPr>
            <p:cNvPr id="97337" name="Rectangle 57"/>
            <p:cNvSpPr>
              <a:spLocks noChangeArrowheads="1"/>
            </p:cNvSpPr>
            <p:nvPr/>
          </p:nvSpPr>
          <p:spPr bwMode="auto">
            <a:xfrm>
              <a:off x="3610" y="3159"/>
              <a:ext cx="59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handshake</a:t>
              </a:r>
              <a:endParaRPr lang="en-GB" sz="2400">
                <a:latin typeface="Times" pitchFamily="18" charset="0"/>
              </a:endParaRPr>
            </a:p>
          </p:txBody>
        </p:sp>
      </p:grpSp>
      <p:sp>
        <p:nvSpPr>
          <p:cNvPr id="318522" name="Rectangle 58"/>
          <p:cNvSpPr>
            <a:spLocks noChangeArrowheads="1"/>
          </p:cNvSpPr>
          <p:nvPr/>
        </p:nvSpPr>
        <p:spPr bwMode="auto">
          <a:xfrm>
            <a:off x="10388600" y="6496050"/>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400">
                <a:latin typeface="Times" pitchFamily="18" charset="0"/>
              </a:rPr>
              <a:t>*</a:t>
            </a:r>
          </a:p>
        </p:txBody>
      </p:sp>
      <p:sp>
        <p:nvSpPr>
          <p:cNvPr id="97339" name="Rectangle 59"/>
          <p:cNvSpPr>
            <a:spLocks noChangeArrowheads="1"/>
          </p:cNvSpPr>
          <p:nvPr/>
        </p:nvSpPr>
        <p:spPr bwMode="auto">
          <a:xfrm>
            <a:off x="1731963" y="1220788"/>
            <a:ext cx="13516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en-GB" sz="1800">
                <a:solidFill>
                  <a:schemeClr val="accent1"/>
                </a:solidFill>
              </a:rPr>
              <a:t>Figure 7.18</a:t>
            </a:r>
          </a:p>
        </p:txBody>
      </p:sp>
      <p:sp>
        <p:nvSpPr>
          <p:cNvPr id="318524" name="Rectangle 60"/>
          <p:cNvSpPr>
            <a:spLocks noChangeArrowheads="1"/>
          </p:cNvSpPr>
          <p:nvPr/>
        </p:nvSpPr>
        <p:spPr bwMode="auto">
          <a:xfrm>
            <a:off x="6891339" y="5172075"/>
            <a:ext cx="3274807"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lnSpc>
                <a:spcPct val="90000"/>
              </a:lnSpc>
              <a:tabLst>
                <a:tab pos="349250" algn="l"/>
                <a:tab pos="1492250" algn="l"/>
                <a:tab pos="1651000" algn="l"/>
              </a:tabLst>
            </a:pPr>
            <a:r>
              <a:rPr lang="en-GB" sz="1500">
                <a:solidFill>
                  <a:srgbClr val="0208A6"/>
                </a:solidFill>
              </a:rPr>
              <a:t>Includes key master exchange.</a:t>
            </a:r>
          </a:p>
          <a:p>
            <a:pPr eaLnBrk="0" hangingPunct="0">
              <a:lnSpc>
                <a:spcPct val="90000"/>
              </a:lnSpc>
              <a:tabLst>
                <a:tab pos="349250" algn="l"/>
                <a:tab pos="1492250" algn="l"/>
                <a:tab pos="1651000" algn="l"/>
              </a:tabLst>
            </a:pPr>
            <a:r>
              <a:rPr lang="en-GB" sz="1500">
                <a:solidFill>
                  <a:srgbClr val="0208A6"/>
                </a:solidFill>
              </a:rPr>
              <a:t>Key master is used  by both A and B</a:t>
            </a:r>
          </a:p>
          <a:p>
            <a:pPr eaLnBrk="0" hangingPunct="0">
              <a:lnSpc>
                <a:spcPct val="90000"/>
              </a:lnSpc>
              <a:tabLst>
                <a:tab pos="349250" algn="l"/>
                <a:tab pos="1492250" algn="l"/>
                <a:tab pos="1651000" algn="l"/>
              </a:tabLst>
            </a:pPr>
            <a:r>
              <a:rPr lang="en-GB" sz="1500">
                <a:solidFill>
                  <a:srgbClr val="0208A6"/>
                </a:solidFill>
              </a:rPr>
              <a:t>to generate:</a:t>
            </a:r>
          </a:p>
          <a:p>
            <a:pPr eaLnBrk="0" hangingPunct="0">
              <a:lnSpc>
                <a:spcPct val="90000"/>
              </a:lnSpc>
              <a:tabLst>
                <a:tab pos="349250" algn="l"/>
                <a:tab pos="1492250" algn="l"/>
                <a:tab pos="1651000" algn="l"/>
              </a:tabLst>
            </a:pPr>
            <a:r>
              <a:rPr lang="en-GB" sz="1500" i="1">
                <a:solidFill>
                  <a:srgbClr val="0208A6"/>
                </a:solidFill>
              </a:rPr>
              <a:t>2 session keys	2 MAC keys</a:t>
            </a:r>
            <a:endParaRPr lang="en-GB" sz="1500">
              <a:solidFill>
                <a:srgbClr val="0208A6"/>
              </a:solidFill>
            </a:endParaRPr>
          </a:p>
          <a:p>
            <a:pPr eaLnBrk="0" hangingPunct="0">
              <a:lnSpc>
                <a:spcPct val="90000"/>
              </a:lnSpc>
              <a:tabLst>
                <a:tab pos="349250" algn="l"/>
                <a:tab pos="1492250" algn="l"/>
                <a:tab pos="1651000" algn="l"/>
              </a:tabLst>
            </a:pPr>
            <a:r>
              <a:rPr lang="en-GB" sz="1500">
                <a:solidFill>
                  <a:srgbClr val="0208A6"/>
                </a:solidFill>
              </a:rPr>
              <a:t>	K</a:t>
            </a:r>
            <a:r>
              <a:rPr lang="en-GB" sz="1500" baseline="-25000">
                <a:solidFill>
                  <a:srgbClr val="0208A6"/>
                </a:solidFill>
              </a:rPr>
              <a:t>AB</a:t>
            </a:r>
            <a:r>
              <a:rPr lang="en-GB" sz="1500">
                <a:solidFill>
                  <a:srgbClr val="0208A6"/>
                </a:solidFill>
              </a:rPr>
              <a:t>		M</a:t>
            </a:r>
            <a:r>
              <a:rPr lang="en-GB" sz="1500" baseline="-25000">
                <a:solidFill>
                  <a:srgbClr val="0208A6"/>
                </a:solidFill>
              </a:rPr>
              <a:t>AB</a:t>
            </a:r>
            <a:r>
              <a:rPr lang="en-GB" sz="1500">
                <a:solidFill>
                  <a:srgbClr val="0208A6"/>
                </a:solidFill>
              </a:rPr>
              <a:t>	</a:t>
            </a:r>
          </a:p>
          <a:p>
            <a:pPr eaLnBrk="0" hangingPunct="0">
              <a:lnSpc>
                <a:spcPct val="90000"/>
              </a:lnSpc>
              <a:tabLst>
                <a:tab pos="349250" algn="l"/>
                <a:tab pos="1492250" algn="l"/>
                <a:tab pos="1651000" algn="l"/>
              </a:tabLst>
            </a:pPr>
            <a:r>
              <a:rPr lang="en-GB" sz="1500">
                <a:solidFill>
                  <a:srgbClr val="0208A6"/>
                </a:solidFill>
              </a:rPr>
              <a:t>	K</a:t>
            </a:r>
            <a:r>
              <a:rPr lang="en-GB" sz="1500" baseline="-25000">
                <a:solidFill>
                  <a:srgbClr val="0208A6"/>
                </a:solidFill>
              </a:rPr>
              <a:t>BA</a:t>
            </a:r>
            <a:r>
              <a:rPr lang="en-GB" sz="1500">
                <a:solidFill>
                  <a:srgbClr val="0208A6"/>
                </a:solidFill>
              </a:rPr>
              <a:t>		M</a:t>
            </a:r>
            <a:r>
              <a:rPr lang="en-GB" sz="1500" baseline="-25000">
                <a:solidFill>
                  <a:srgbClr val="0208A6"/>
                </a:solidFill>
              </a:rPr>
              <a:t>BA</a:t>
            </a:r>
          </a:p>
        </p:txBody>
      </p:sp>
      <p:grpSp>
        <p:nvGrpSpPr>
          <p:cNvPr id="6" name="Group 61"/>
          <p:cNvGrpSpPr>
            <a:grpSpLocks/>
          </p:cNvGrpSpPr>
          <p:nvPr/>
        </p:nvGrpSpPr>
        <p:grpSpPr bwMode="auto">
          <a:xfrm>
            <a:off x="1963739" y="2460625"/>
            <a:ext cx="8205787" cy="3175000"/>
            <a:chOff x="300" y="1550"/>
            <a:chExt cx="5600" cy="2000"/>
          </a:xfrm>
        </p:grpSpPr>
        <p:sp>
          <p:nvSpPr>
            <p:cNvPr id="97342" name="Rectangle 62"/>
            <p:cNvSpPr>
              <a:spLocks noChangeArrowheads="1"/>
            </p:cNvSpPr>
            <p:nvPr/>
          </p:nvSpPr>
          <p:spPr bwMode="auto">
            <a:xfrm>
              <a:off x="300" y="1550"/>
              <a:ext cx="5600" cy="2000"/>
            </a:xfrm>
            <a:prstGeom prst="rect">
              <a:avLst/>
            </a:prstGeom>
            <a:solidFill>
              <a:srgbClr val="D6D6D6"/>
            </a:solidFill>
            <a:ln w="9525">
              <a:solidFill>
                <a:schemeClr val="tx1"/>
              </a:solidFill>
              <a:miter lim="800000"/>
              <a:headEnd/>
              <a:tailEnd/>
            </a:ln>
          </p:spPr>
          <p:txBody>
            <a:bodyPr wrap="none" anchor="ctr"/>
            <a:lstStyle/>
            <a:p>
              <a:endParaRPr lang="en-US"/>
            </a:p>
          </p:txBody>
        </p:sp>
        <p:grpSp>
          <p:nvGrpSpPr>
            <p:cNvPr id="97343" name="Group 63"/>
            <p:cNvGrpSpPr>
              <a:grpSpLocks/>
            </p:cNvGrpSpPr>
            <p:nvPr/>
          </p:nvGrpSpPr>
          <p:grpSpPr bwMode="auto">
            <a:xfrm>
              <a:off x="450" y="1861"/>
              <a:ext cx="5300" cy="1653"/>
              <a:chOff x="426" y="1391"/>
              <a:chExt cx="5300" cy="1653"/>
            </a:xfrm>
          </p:grpSpPr>
          <p:sp>
            <p:nvSpPr>
              <p:cNvPr id="97344" name="Rectangle 64"/>
              <p:cNvSpPr>
                <a:spLocks noChangeArrowheads="1"/>
              </p:cNvSpPr>
              <p:nvPr/>
            </p:nvSpPr>
            <p:spPr bwMode="auto">
              <a:xfrm>
                <a:off x="451" y="1461"/>
                <a:ext cx="848"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i="1">
                    <a:solidFill>
                      <a:srgbClr val="000000"/>
                    </a:solidFill>
                    <a:latin typeface="Times" pitchFamily="18" charset="0"/>
                  </a:rPr>
                  <a:t>Component</a:t>
                </a:r>
                <a:endParaRPr lang="en-GB" sz="2400">
                  <a:latin typeface="Times" pitchFamily="18" charset="0"/>
                </a:endParaRPr>
              </a:p>
            </p:txBody>
          </p:sp>
          <p:sp>
            <p:nvSpPr>
              <p:cNvPr id="97345" name="Rectangle 65"/>
              <p:cNvSpPr>
                <a:spLocks noChangeArrowheads="1"/>
              </p:cNvSpPr>
              <p:nvPr/>
            </p:nvSpPr>
            <p:spPr bwMode="auto">
              <a:xfrm>
                <a:off x="1707" y="1461"/>
                <a:ext cx="869"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i="1">
                    <a:solidFill>
                      <a:srgbClr val="000000"/>
                    </a:solidFill>
                    <a:latin typeface="Times" pitchFamily="18" charset="0"/>
                  </a:rPr>
                  <a:t>Description</a:t>
                </a:r>
                <a:endParaRPr lang="en-GB" sz="2400">
                  <a:latin typeface="Times" pitchFamily="18" charset="0"/>
                </a:endParaRPr>
              </a:p>
            </p:txBody>
          </p:sp>
          <p:sp>
            <p:nvSpPr>
              <p:cNvPr id="97346" name="Rectangle 66"/>
              <p:cNvSpPr>
                <a:spLocks noChangeArrowheads="1"/>
              </p:cNvSpPr>
              <p:nvPr/>
            </p:nvSpPr>
            <p:spPr bwMode="auto">
              <a:xfrm>
                <a:off x="4006" y="1461"/>
                <a:ext cx="64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i="1">
                    <a:solidFill>
                      <a:srgbClr val="000000"/>
                    </a:solidFill>
                    <a:latin typeface="Times" pitchFamily="18" charset="0"/>
                  </a:rPr>
                  <a:t>Example</a:t>
                </a:r>
                <a:endParaRPr lang="en-GB" sz="2400">
                  <a:latin typeface="Times" pitchFamily="18" charset="0"/>
                </a:endParaRPr>
              </a:p>
            </p:txBody>
          </p:sp>
          <p:sp>
            <p:nvSpPr>
              <p:cNvPr id="97347" name="Line 67"/>
              <p:cNvSpPr>
                <a:spLocks noChangeShapeType="1"/>
              </p:cNvSpPr>
              <p:nvPr/>
            </p:nvSpPr>
            <p:spPr bwMode="auto">
              <a:xfrm>
                <a:off x="426" y="1391"/>
                <a:ext cx="1241"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48" name="Line 68"/>
              <p:cNvSpPr>
                <a:spLocks noChangeShapeType="1"/>
              </p:cNvSpPr>
              <p:nvPr/>
            </p:nvSpPr>
            <p:spPr bwMode="auto">
              <a:xfrm>
                <a:off x="1640" y="1391"/>
                <a:ext cx="2265"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49" name="Line 69"/>
              <p:cNvSpPr>
                <a:spLocks noChangeShapeType="1"/>
              </p:cNvSpPr>
              <p:nvPr/>
            </p:nvSpPr>
            <p:spPr bwMode="auto">
              <a:xfrm>
                <a:off x="3890" y="1391"/>
                <a:ext cx="1836"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50" name="Rectangle 70"/>
              <p:cNvSpPr>
                <a:spLocks noChangeArrowheads="1"/>
              </p:cNvSpPr>
              <p:nvPr/>
            </p:nvSpPr>
            <p:spPr bwMode="auto">
              <a:xfrm>
                <a:off x="451" y="1742"/>
                <a:ext cx="1048"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Key exchange</a:t>
                </a:r>
                <a:endParaRPr lang="en-GB" sz="2400">
                  <a:latin typeface="Times" pitchFamily="18" charset="0"/>
                </a:endParaRPr>
              </a:p>
            </p:txBody>
          </p:sp>
          <p:sp>
            <p:nvSpPr>
              <p:cNvPr id="97351" name="Rectangle 71"/>
              <p:cNvSpPr>
                <a:spLocks noChangeArrowheads="1"/>
              </p:cNvSpPr>
              <p:nvPr/>
            </p:nvSpPr>
            <p:spPr bwMode="auto">
              <a:xfrm>
                <a:off x="451" y="1924"/>
                <a:ext cx="55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method</a:t>
                </a:r>
                <a:endParaRPr lang="en-GB" sz="2400">
                  <a:latin typeface="Times" pitchFamily="18" charset="0"/>
                </a:endParaRPr>
              </a:p>
            </p:txBody>
          </p:sp>
          <p:sp>
            <p:nvSpPr>
              <p:cNvPr id="97352" name="Rectangle 72"/>
              <p:cNvSpPr>
                <a:spLocks noChangeArrowheads="1"/>
              </p:cNvSpPr>
              <p:nvPr/>
            </p:nvSpPr>
            <p:spPr bwMode="auto">
              <a:xfrm>
                <a:off x="1707" y="1742"/>
                <a:ext cx="187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the method to be used for</a:t>
                </a:r>
                <a:endParaRPr lang="en-GB" sz="2400">
                  <a:latin typeface="Times" pitchFamily="18" charset="0"/>
                </a:endParaRPr>
              </a:p>
            </p:txBody>
          </p:sp>
          <p:sp>
            <p:nvSpPr>
              <p:cNvPr id="97353" name="Rectangle 73"/>
              <p:cNvSpPr>
                <a:spLocks noChangeArrowheads="1"/>
              </p:cNvSpPr>
              <p:nvPr/>
            </p:nvSpPr>
            <p:spPr bwMode="auto">
              <a:xfrm>
                <a:off x="1707" y="1924"/>
                <a:ext cx="191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exchange of a session key</a:t>
                </a:r>
                <a:endParaRPr lang="en-GB" sz="2400">
                  <a:latin typeface="Times" pitchFamily="18" charset="0"/>
                </a:endParaRPr>
              </a:p>
            </p:txBody>
          </p:sp>
          <p:sp>
            <p:nvSpPr>
              <p:cNvPr id="97354" name="Rectangle 74"/>
              <p:cNvSpPr>
                <a:spLocks noChangeArrowheads="1"/>
              </p:cNvSpPr>
              <p:nvPr/>
            </p:nvSpPr>
            <p:spPr bwMode="auto">
              <a:xfrm>
                <a:off x="4006" y="1742"/>
                <a:ext cx="1553"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RSA with public-key</a:t>
                </a:r>
                <a:endParaRPr lang="en-GB" sz="2400">
                  <a:latin typeface="Times" pitchFamily="18" charset="0"/>
                </a:endParaRPr>
              </a:p>
            </p:txBody>
          </p:sp>
          <p:sp>
            <p:nvSpPr>
              <p:cNvPr id="97355" name="Rectangle 75"/>
              <p:cNvSpPr>
                <a:spLocks noChangeArrowheads="1"/>
              </p:cNvSpPr>
              <p:nvPr/>
            </p:nvSpPr>
            <p:spPr bwMode="auto">
              <a:xfrm>
                <a:off x="4006" y="1924"/>
                <a:ext cx="810"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certificates</a:t>
                </a:r>
                <a:endParaRPr lang="en-GB" sz="2400">
                  <a:latin typeface="Times" pitchFamily="18" charset="0"/>
                </a:endParaRPr>
              </a:p>
            </p:txBody>
          </p:sp>
          <p:sp>
            <p:nvSpPr>
              <p:cNvPr id="97356" name="Line 76"/>
              <p:cNvSpPr>
                <a:spLocks noChangeShapeType="1"/>
              </p:cNvSpPr>
              <p:nvPr/>
            </p:nvSpPr>
            <p:spPr bwMode="auto">
              <a:xfrm>
                <a:off x="426" y="1704"/>
                <a:ext cx="1241"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57" name="Line 77"/>
              <p:cNvSpPr>
                <a:spLocks noChangeShapeType="1"/>
              </p:cNvSpPr>
              <p:nvPr/>
            </p:nvSpPr>
            <p:spPr bwMode="auto">
              <a:xfrm>
                <a:off x="1640" y="1704"/>
                <a:ext cx="2265"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58" name="Line 78"/>
              <p:cNvSpPr>
                <a:spLocks noChangeShapeType="1"/>
              </p:cNvSpPr>
              <p:nvPr/>
            </p:nvSpPr>
            <p:spPr bwMode="auto">
              <a:xfrm>
                <a:off x="3890" y="1704"/>
                <a:ext cx="1836"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59" name="Rectangle 79"/>
              <p:cNvSpPr>
                <a:spLocks noChangeArrowheads="1"/>
              </p:cNvSpPr>
              <p:nvPr/>
            </p:nvSpPr>
            <p:spPr bwMode="auto">
              <a:xfrm>
                <a:off x="451" y="2189"/>
                <a:ext cx="111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Cipher for data</a:t>
                </a:r>
                <a:endParaRPr lang="en-GB" sz="2400">
                  <a:latin typeface="Times" pitchFamily="18" charset="0"/>
                </a:endParaRPr>
              </a:p>
            </p:txBody>
          </p:sp>
          <p:sp>
            <p:nvSpPr>
              <p:cNvPr id="97360" name="Rectangle 80"/>
              <p:cNvSpPr>
                <a:spLocks noChangeArrowheads="1"/>
              </p:cNvSpPr>
              <p:nvPr/>
            </p:nvSpPr>
            <p:spPr bwMode="auto">
              <a:xfrm>
                <a:off x="451" y="2371"/>
                <a:ext cx="56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transfer</a:t>
                </a:r>
                <a:endParaRPr lang="en-GB" sz="2400">
                  <a:latin typeface="Times" pitchFamily="18" charset="0"/>
                </a:endParaRPr>
              </a:p>
            </p:txBody>
          </p:sp>
          <p:sp>
            <p:nvSpPr>
              <p:cNvPr id="97361" name="Rectangle 81"/>
              <p:cNvSpPr>
                <a:spLocks noChangeArrowheads="1"/>
              </p:cNvSpPr>
              <p:nvPr/>
            </p:nvSpPr>
            <p:spPr bwMode="auto">
              <a:xfrm>
                <a:off x="1707" y="2189"/>
                <a:ext cx="233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the block or stream cipher to be</a:t>
                </a:r>
                <a:endParaRPr lang="en-GB" sz="2400">
                  <a:latin typeface="Times" pitchFamily="18" charset="0"/>
                </a:endParaRPr>
              </a:p>
            </p:txBody>
          </p:sp>
          <p:sp>
            <p:nvSpPr>
              <p:cNvPr id="97362" name="Rectangle 82"/>
              <p:cNvSpPr>
                <a:spLocks noChangeArrowheads="1"/>
              </p:cNvSpPr>
              <p:nvPr/>
            </p:nvSpPr>
            <p:spPr bwMode="auto">
              <a:xfrm>
                <a:off x="1707" y="2371"/>
                <a:ext cx="95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used for data</a:t>
                </a:r>
                <a:endParaRPr lang="en-GB" sz="2400">
                  <a:latin typeface="Times" pitchFamily="18" charset="0"/>
                </a:endParaRPr>
              </a:p>
            </p:txBody>
          </p:sp>
          <p:sp>
            <p:nvSpPr>
              <p:cNvPr id="97363" name="Rectangle 83"/>
              <p:cNvSpPr>
                <a:spLocks noChangeArrowheads="1"/>
              </p:cNvSpPr>
              <p:nvPr/>
            </p:nvSpPr>
            <p:spPr bwMode="auto">
              <a:xfrm>
                <a:off x="4006" y="2189"/>
                <a:ext cx="439"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IDEA</a:t>
                </a:r>
                <a:endParaRPr lang="en-GB" sz="2400">
                  <a:latin typeface="Times" pitchFamily="18" charset="0"/>
                </a:endParaRPr>
              </a:p>
            </p:txBody>
          </p:sp>
          <p:sp>
            <p:nvSpPr>
              <p:cNvPr id="97364" name="Rectangle 84"/>
              <p:cNvSpPr>
                <a:spLocks noChangeArrowheads="1"/>
              </p:cNvSpPr>
              <p:nvPr/>
            </p:nvSpPr>
            <p:spPr bwMode="auto">
              <a:xfrm>
                <a:off x="451" y="2635"/>
                <a:ext cx="1129"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Message digest</a:t>
                </a:r>
                <a:endParaRPr lang="en-GB" sz="2400">
                  <a:latin typeface="Times" pitchFamily="18" charset="0"/>
                </a:endParaRPr>
              </a:p>
            </p:txBody>
          </p:sp>
          <p:sp>
            <p:nvSpPr>
              <p:cNvPr id="97365" name="Rectangle 85"/>
              <p:cNvSpPr>
                <a:spLocks noChangeArrowheads="1"/>
              </p:cNvSpPr>
              <p:nvPr/>
            </p:nvSpPr>
            <p:spPr bwMode="auto">
              <a:xfrm>
                <a:off x="451" y="2817"/>
                <a:ext cx="61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function</a:t>
                </a:r>
                <a:endParaRPr lang="en-GB" sz="2400">
                  <a:latin typeface="Times" pitchFamily="18" charset="0"/>
                </a:endParaRPr>
              </a:p>
            </p:txBody>
          </p:sp>
          <p:sp>
            <p:nvSpPr>
              <p:cNvPr id="97366" name="Rectangle 86"/>
              <p:cNvSpPr>
                <a:spLocks noChangeArrowheads="1"/>
              </p:cNvSpPr>
              <p:nvPr/>
            </p:nvSpPr>
            <p:spPr bwMode="auto">
              <a:xfrm>
                <a:off x="1707" y="2635"/>
                <a:ext cx="152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for creating message</a:t>
                </a:r>
                <a:endParaRPr lang="en-GB" sz="2400">
                  <a:latin typeface="Times" pitchFamily="18" charset="0"/>
                </a:endParaRPr>
              </a:p>
            </p:txBody>
          </p:sp>
          <p:sp>
            <p:nvSpPr>
              <p:cNvPr id="97367" name="Rectangle 87"/>
              <p:cNvSpPr>
                <a:spLocks noChangeArrowheads="1"/>
              </p:cNvSpPr>
              <p:nvPr/>
            </p:nvSpPr>
            <p:spPr bwMode="auto">
              <a:xfrm>
                <a:off x="1707" y="2817"/>
                <a:ext cx="216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authentication codes (MACs)</a:t>
                </a:r>
                <a:endParaRPr lang="en-GB" sz="2400">
                  <a:latin typeface="Times" pitchFamily="18" charset="0"/>
                </a:endParaRPr>
              </a:p>
            </p:txBody>
          </p:sp>
          <p:sp>
            <p:nvSpPr>
              <p:cNvPr id="97368" name="Rectangle 88"/>
              <p:cNvSpPr>
                <a:spLocks noChangeArrowheads="1"/>
              </p:cNvSpPr>
              <p:nvPr/>
            </p:nvSpPr>
            <p:spPr bwMode="auto">
              <a:xfrm>
                <a:off x="4006" y="2635"/>
                <a:ext cx="36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SHA</a:t>
                </a:r>
                <a:endParaRPr lang="en-GB" sz="2400">
                  <a:latin typeface="Times" pitchFamily="18" charset="0"/>
                </a:endParaRPr>
              </a:p>
            </p:txBody>
          </p:sp>
          <p:sp>
            <p:nvSpPr>
              <p:cNvPr id="97369" name="Line 89"/>
              <p:cNvSpPr>
                <a:spLocks noChangeShapeType="1"/>
              </p:cNvSpPr>
              <p:nvPr/>
            </p:nvSpPr>
            <p:spPr bwMode="auto">
              <a:xfrm>
                <a:off x="426" y="3043"/>
                <a:ext cx="1241"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70" name="Line 90"/>
              <p:cNvSpPr>
                <a:spLocks noChangeShapeType="1"/>
              </p:cNvSpPr>
              <p:nvPr/>
            </p:nvSpPr>
            <p:spPr bwMode="auto">
              <a:xfrm>
                <a:off x="1640" y="3043"/>
                <a:ext cx="2265"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71" name="Line 91"/>
              <p:cNvSpPr>
                <a:spLocks noChangeShapeType="1"/>
              </p:cNvSpPr>
              <p:nvPr/>
            </p:nvSpPr>
            <p:spPr bwMode="auto">
              <a:xfrm>
                <a:off x="3890" y="3043"/>
                <a:ext cx="1836"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7372" name="Rectangle 92"/>
            <p:cNvSpPr>
              <a:spLocks noChangeArrowheads="1"/>
            </p:cNvSpPr>
            <p:nvPr/>
          </p:nvSpPr>
          <p:spPr bwMode="auto">
            <a:xfrm>
              <a:off x="418" y="1585"/>
              <a:ext cx="84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en-GB" sz="1800">
                  <a:solidFill>
                    <a:schemeClr val="accent1"/>
                  </a:solidFill>
                </a:rPr>
                <a:t>ipher suite</a:t>
              </a:r>
            </a:p>
          </p:txBody>
        </p:sp>
      </p:grpSp>
      <p:sp>
        <p:nvSpPr>
          <p:cNvPr id="97373" name="AutoShape 93">
            <a:hlinkClick r:id="" action="ppaction://noaction" highlightClick="1"/>
          </p:cNvPr>
          <p:cNvSpPr>
            <a:spLocks noChangeArrowheads="1"/>
          </p:cNvSpPr>
          <p:nvPr/>
        </p:nvSpPr>
        <p:spPr bwMode="auto">
          <a:xfrm>
            <a:off x="9612313" y="5857876"/>
            <a:ext cx="176212" cy="206375"/>
          </a:xfrm>
          <a:prstGeom prst="actionButtonBlank">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2994422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up)">
                                      <p:cBhvr>
                                        <p:cTn id="13" dur="500"/>
                                        <p:tgtEl>
                                          <p:spTgt spid="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500"/>
                                        <p:tgtEl>
                                          <p:spTgt spid="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up)">
                                      <p:cBhvr>
                                        <p:cTn id="23" dur="500"/>
                                        <p:tgtEl>
                                          <p:spTgt spid="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18524"/>
                                        </p:tgtEl>
                                        <p:attrNameLst>
                                          <p:attrName>style.visibility</p:attrName>
                                        </p:attrNameLst>
                                      </p:cBhvr>
                                      <p:to>
                                        <p:strVal val="visible"/>
                                      </p:to>
                                    </p:set>
                                    <p:animEffect transition="in" filter="wipe(up)">
                                      <p:cBhvr>
                                        <p:cTn id="28" dur="500"/>
                                        <p:tgtEl>
                                          <p:spTgt spid="318524"/>
                                        </p:tgtEl>
                                      </p:cBhvr>
                                    </p:animEffect>
                                  </p:childTnLst>
                                </p:cTn>
                              </p:par>
                            </p:childTnLst>
                          </p:cTn>
                        </p:par>
                        <p:par>
                          <p:cTn id="29" fill="hold" nodeType="afterGroup">
                            <p:stCondLst>
                              <p:cond delay="500"/>
                            </p:stCondLst>
                            <p:childTnLst>
                              <p:par>
                                <p:cTn id="30" presetID="1" presetClass="entr" presetSubtype="0" fill="hold" grpId="0" nodeType="afterEffect">
                                  <p:stCondLst>
                                    <p:cond delay="0"/>
                                  </p:stCondLst>
                                  <p:childTnLst>
                                    <p:set>
                                      <p:cBhvr>
                                        <p:cTn id="31" dur="1" fill="hold">
                                          <p:stCondLst>
                                            <p:cond delay="499"/>
                                          </p:stCondLst>
                                        </p:cTn>
                                        <p:tgtEl>
                                          <p:spTgt spid="318522"/>
                                        </p:tgtEl>
                                        <p:attrNameLst>
                                          <p:attrName>style.visibility</p:attrName>
                                        </p:attrNameLst>
                                      </p:cBhvr>
                                      <p:to>
                                        <p:strVal val="visible"/>
                                      </p:to>
                                    </p:set>
                                  </p:childTnLst>
                                  <p:subTnLst>
                                    <p:audio>
                                      <p:cMediaNode>
                                        <p:cTn display="0" masterRel="sameClick">
                                          <p:stCondLst>
                                            <p:cond evt="begin" delay="0">
                                              <p:tn val="30"/>
                                            </p:cond>
                                          </p:stCondLst>
                                          <p:endCondLst>
                                            <p:cond evt="onStopAudio" delay="0">
                                              <p:tgtEl>
                                                <p:sldTgt/>
                                              </p:tgtEl>
                                            </p:cond>
                                          </p:endCondLst>
                                        </p:cTn>
                                        <p:tgtEl>
                                          <p:sndTgt r:embed="rId2"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522" grpId="0" autoUpdateAnimBg="0"/>
      <p:bldP spid="318524" grpId="0"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2346325" y="1450976"/>
            <a:ext cx="7740650" cy="3065455"/>
          </a:xfrm>
          <a:prstGeom prst="rect">
            <a:avLst/>
          </a:prstGeom>
          <a:solidFill>
            <a:srgbClr val="FFEEC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0" hangingPunct="0">
              <a:spcBef>
                <a:spcPct val="30000"/>
              </a:spcBef>
            </a:pPr>
            <a:r>
              <a:rPr lang="en-GB" sz="2200">
                <a:latin typeface="Times" pitchFamily="18" charset="0"/>
              </a:rPr>
              <a:t>Bob has a public/private key pair &lt;K</a:t>
            </a:r>
            <a:r>
              <a:rPr lang="en-GB" sz="2200" baseline="-25000">
                <a:latin typeface="Times" pitchFamily="18" charset="0"/>
              </a:rPr>
              <a:t>Bpub</a:t>
            </a:r>
            <a:r>
              <a:rPr lang="en-GB" sz="2200">
                <a:latin typeface="Times" pitchFamily="18" charset="0"/>
              </a:rPr>
              <a:t>,</a:t>
            </a:r>
            <a:r>
              <a:rPr lang="en-GB" sz="2200" baseline="-25000">
                <a:latin typeface="Times" pitchFamily="18" charset="0"/>
              </a:rPr>
              <a:t> </a:t>
            </a:r>
            <a:r>
              <a:rPr lang="en-GB" sz="2200">
                <a:latin typeface="Times" pitchFamily="18" charset="0"/>
              </a:rPr>
              <a:t>K</a:t>
            </a:r>
            <a:r>
              <a:rPr lang="en-GB" sz="2200" baseline="-25000">
                <a:latin typeface="Times" pitchFamily="18" charset="0"/>
              </a:rPr>
              <a:t>Bpriv</a:t>
            </a:r>
            <a:r>
              <a:rPr lang="en-GB" sz="2200">
                <a:latin typeface="Times" pitchFamily="18" charset="0"/>
              </a:rPr>
              <a:t>&gt;</a:t>
            </a:r>
          </a:p>
          <a:p>
            <a:pPr marL="457200" indent="-457200" eaLnBrk="0" hangingPunct="0">
              <a:spcBef>
                <a:spcPct val="30000"/>
              </a:spcBef>
              <a:buFont typeface="Times" pitchFamily="18" charset="0"/>
              <a:buAutoNum type="arabicPeriod"/>
            </a:pPr>
            <a:r>
              <a:rPr lang="en-GB" sz="2200">
                <a:latin typeface="Times" pitchFamily="18" charset="0"/>
              </a:rPr>
              <a:t>Alice obtains a certificate that was signed by a trusted authority stating Bob's public key K</a:t>
            </a:r>
            <a:r>
              <a:rPr lang="en-GB" sz="2200" baseline="-25000">
                <a:latin typeface="Times" pitchFamily="18" charset="0"/>
              </a:rPr>
              <a:t>Bpub</a:t>
            </a:r>
            <a:endParaRPr lang="en-GB" sz="2200">
              <a:latin typeface="Times" pitchFamily="18" charset="0"/>
            </a:endParaRPr>
          </a:p>
          <a:p>
            <a:pPr marL="457200" indent="-457200" eaLnBrk="0" hangingPunct="0">
              <a:spcBef>
                <a:spcPct val="30000"/>
              </a:spcBef>
              <a:buFont typeface="Times" pitchFamily="18" charset="0"/>
              <a:buAutoNum type="arabicPeriod"/>
            </a:pPr>
            <a:r>
              <a:rPr lang="en-GB" sz="2200">
                <a:latin typeface="Times" pitchFamily="18" charset="0"/>
              </a:rPr>
              <a:t>Alice creates a new shared key K</a:t>
            </a:r>
            <a:r>
              <a:rPr lang="en-GB" sz="2200" baseline="-25000">
                <a:latin typeface="Times" pitchFamily="18" charset="0"/>
              </a:rPr>
              <a:t>AB</a:t>
            </a:r>
            <a:r>
              <a:rPr lang="en-GB" sz="2200">
                <a:latin typeface="Times" pitchFamily="18" charset="0"/>
              </a:rPr>
              <a:t> , encrypts it using K</a:t>
            </a:r>
            <a:r>
              <a:rPr lang="en-GB" sz="2200" baseline="-25000">
                <a:latin typeface="Times" pitchFamily="18" charset="0"/>
              </a:rPr>
              <a:t>Bpub</a:t>
            </a:r>
            <a:r>
              <a:rPr lang="en-GB" sz="2200">
                <a:latin typeface="Times" pitchFamily="18" charset="0"/>
              </a:rPr>
              <a:t> using a public-key algorithm and sends the result to Bob.</a:t>
            </a:r>
            <a:endParaRPr lang="en-GB" sz="2200" baseline="-25000">
              <a:latin typeface="Times" pitchFamily="18" charset="0"/>
            </a:endParaRPr>
          </a:p>
          <a:p>
            <a:pPr marL="457200" indent="-457200" eaLnBrk="0" hangingPunct="0">
              <a:spcBef>
                <a:spcPct val="30000"/>
              </a:spcBef>
            </a:pPr>
            <a:r>
              <a:rPr lang="en-GB" sz="2200">
                <a:latin typeface="Times" pitchFamily="18" charset="0"/>
              </a:rPr>
              <a:t>3.	Bob uses the corresponding private key K</a:t>
            </a:r>
            <a:r>
              <a:rPr lang="en-GB" sz="2200" baseline="-25000">
                <a:latin typeface="Times" pitchFamily="18" charset="0"/>
              </a:rPr>
              <a:t>Bpriv</a:t>
            </a:r>
            <a:r>
              <a:rPr lang="en-GB" sz="2200">
                <a:latin typeface="Times" pitchFamily="18" charset="0"/>
              </a:rPr>
              <a:t> to decrypt it.</a:t>
            </a:r>
          </a:p>
          <a:p>
            <a:pPr marL="457200" indent="-457200" eaLnBrk="0" hangingPunct="0">
              <a:spcBef>
                <a:spcPct val="30000"/>
              </a:spcBef>
            </a:pPr>
            <a:r>
              <a:rPr lang="en-GB" sz="1800">
                <a:latin typeface="Times" pitchFamily="18" charset="0"/>
              </a:rPr>
              <a:t>(If they want to be sure that the message hasn't been tampered with, Alice can add an agreed value to it and Bob can check it.)</a:t>
            </a:r>
          </a:p>
        </p:txBody>
      </p:sp>
      <p:sp>
        <p:nvSpPr>
          <p:cNvPr id="95235" name="Rectangle 3"/>
          <p:cNvSpPr>
            <a:spLocks noGrp="1" noChangeArrowheads="1"/>
          </p:cNvSpPr>
          <p:nvPr>
            <p:ph type="title" idx="4294967295"/>
          </p:nvPr>
        </p:nvSpPr>
        <p:spPr/>
        <p:txBody>
          <a:bodyPr/>
          <a:lstStyle/>
          <a:p>
            <a:r>
              <a:rPr lang="en-GB" sz="2800"/>
              <a:t>Scenario 3: </a:t>
            </a:r>
            <a:br>
              <a:rPr lang="en-GB" sz="2800"/>
            </a:br>
            <a:r>
              <a:rPr lang="en-GB" sz="2800"/>
              <a:t>Authenticated communication with public keys</a:t>
            </a:r>
          </a:p>
        </p:txBody>
      </p:sp>
      <p:sp>
        <p:nvSpPr>
          <p:cNvPr id="363525" name="Rectangle 5"/>
          <p:cNvSpPr>
            <a:spLocks noChangeArrowheads="1"/>
          </p:cNvSpPr>
          <p:nvPr/>
        </p:nvSpPr>
        <p:spPr bwMode="auto">
          <a:xfrm>
            <a:off x="10383838" y="6494463"/>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400">
                <a:latin typeface="Times" pitchFamily="18" charset="0"/>
              </a:rPr>
              <a:t>*</a:t>
            </a:r>
          </a:p>
        </p:txBody>
      </p:sp>
    </p:spTree>
    <p:extLst>
      <p:ext uri="{BB962C8B-B14F-4D97-AF65-F5344CB8AC3E}">
        <p14:creationId xmlns:p14="http://schemas.microsoft.com/office/powerpoint/2010/main" val="5727099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63525"/>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5" grpId="0" autoUpdateAnimBg="0"/>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7299</TotalTime>
  <Words>8303</Words>
  <Application>Microsoft Office PowerPoint</Application>
  <PresentationFormat>Widescreen</PresentationFormat>
  <Paragraphs>1205</Paragraphs>
  <Slides>110</Slides>
  <Notes>80</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110</vt:i4>
      </vt:variant>
    </vt:vector>
  </HeadingPairs>
  <TitlesOfParts>
    <vt:vector size="120" baseType="lpstr">
      <vt:lpstr>Arial</vt:lpstr>
      <vt:lpstr>C Helvetica Condensed</vt:lpstr>
      <vt:lpstr>Cambria</vt:lpstr>
      <vt:lpstr>Times</vt:lpstr>
      <vt:lpstr>Times New Roman</vt:lpstr>
      <vt:lpstr>Verdana</vt:lpstr>
      <vt:lpstr>Wingdings 2</vt:lpstr>
      <vt:lpstr>Wingdings 3</vt:lpstr>
      <vt:lpstr>Default Design</vt:lpstr>
      <vt:lpstr>Concourse</vt:lpstr>
      <vt:lpstr>Slides for Chapter 7:  Security  </vt:lpstr>
      <vt:lpstr>Figure 7.1 Familiar names for the protagonists in security protocols</vt:lpstr>
      <vt:lpstr>Figure 7.2 Cryptography notations</vt:lpstr>
      <vt:lpstr>Symmetric key encryption</vt:lpstr>
      <vt:lpstr>…the length of the key!</vt:lpstr>
      <vt:lpstr>Public key encryption</vt:lpstr>
      <vt:lpstr>Public / Private Asymmetric keys</vt:lpstr>
      <vt:lpstr>Public key (RSA) encryption example</vt:lpstr>
      <vt:lpstr>Public key (RSA) signing example</vt:lpstr>
      <vt:lpstr>Constraints</vt:lpstr>
      <vt:lpstr>Using public-key encryption</vt:lpstr>
      <vt:lpstr>Using public-key signing</vt:lpstr>
      <vt:lpstr>Third party registration</vt:lpstr>
      <vt:lpstr>Certification sites</vt:lpstr>
      <vt:lpstr>Publish bindings of stakeholders to their public keys</vt:lpstr>
      <vt:lpstr>Publish bindings of stakeholders to their public keys</vt:lpstr>
      <vt:lpstr>Certification</vt:lpstr>
      <vt:lpstr>PowerPoint Presentation</vt:lpstr>
      <vt:lpstr>PowerPoint Presentation</vt:lpstr>
      <vt:lpstr>Ad hoc certification</vt:lpstr>
      <vt:lpstr>Example</vt:lpstr>
      <vt:lpstr>Next week</vt:lpstr>
      <vt:lpstr>Signing weakness</vt:lpstr>
      <vt:lpstr>PowerPoint Presentation</vt:lpstr>
      <vt:lpstr>PowerPoint Presentation</vt:lpstr>
      <vt:lpstr>Root certificates—authorities</vt:lpstr>
      <vt:lpstr>PowerPoint Presentation</vt:lpstr>
      <vt:lpstr>Examples</vt:lpstr>
      <vt:lpstr>PowerPoint Presentation</vt:lpstr>
      <vt:lpstr>X509 Certificate format</vt:lpstr>
      <vt:lpstr>PowerPoint Presentation</vt:lpstr>
      <vt:lpstr>Cryptographic hash function</vt:lpstr>
      <vt:lpstr>Simple, terrible, hash function </vt:lpstr>
      <vt:lpstr>Efficient encryption for Internet transactions</vt:lpstr>
      <vt:lpstr>PowerPoint Presentation</vt:lpstr>
      <vt:lpstr>Digital signatures—summary</vt:lpstr>
      <vt:lpstr>Efficient signing</vt:lpstr>
      <vt:lpstr>PowerPoint Presentation</vt:lpstr>
      <vt:lpstr>Digital signatures with public keys</vt:lpstr>
      <vt:lpstr>Signing with a session key</vt:lpstr>
      <vt:lpstr>MACs: Low-cost signatures with a shared secret key</vt:lpstr>
      <vt:lpstr>PowerPoint Presentation</vt:lpstr>
      <vt:lpstr>Evil practices of Discover Card, AT&amp;T and others</vt:lpstr>
      <vt:lpstr>PowerPoint Presentation</vt:lpstr>
      <vt:lpstr>Why it is insidious…</vt:lpstr>
      <vt:lpstr>How it works</vt:lpstr>
      <vt:lpstr>Here is how to correctly use a password</vt:lpstr>
      <vt:lpstr>PowerPoint Presentation</vt:lpstr>
      <vt:lpstr>PowerPoint Presentation</vt:lpstr>
      <vt:lpstr>PowerPoint Presentation</vt:lpstr>
      <vt:lpstr>A note about passwords</vt:lpstr>
      <vt:lpstr>PowerPoint Presentation</vt:lpstr>
      <vt:lpstr>How long to crack</vt:lpstr>
      <vt:lpstr>Some resources</vt:lpstr>
      <vt:lpstr>Some powerful free tools</vt:lpstr>
      <vt:lpstr>Code table—perfect secrecy</vt:lpstr>
      <vt:lpstr>One-time pad = theoretically perfect encryption</vt:lpstr>
      <vt:lpstr>PowerPoint Presentation</vt:lpstr>
      <vt:lpstr>Practical and cheap</vt:lpstr>
      <vt:lpstr>Re-using the pad</vt:lpstr>
      <vt:lpstr>Edge case, a one-bit pad…</vt:lpstr>
      <vt:lpstr>Each bit doubles the search space</vt:lpstr>
      <vt:lpstr>PowerPoint Presentation</vt:lpstr>
      <vt:lpstr>Your toolbox!</vt:lpstr>
      <vt:lpstr>PowerPoint Presentation</vt:lpstr>
      <vt:lpstr>PowerPoint Presentation</vt:lpstr>
      <vt:lpstr>PowerPoint Presentation</vt:lpstr>
      <vt:lpstr>Secure digest functions</vt:lpstr>
      <vt:lpstr>PowerPoint Presentation</vt:lpstr>
      <vt:lpstr>Scenario 4:  Digital signatures with a secure digest function</vt:lpstr>
      <vt:lpstr>Worst case assumptions and design guidelines</vt:lpstr>
      <vt:lpstr>Figure 7.1 Familiar names for the protagonists in security protocols</vt:lpstr>
      <vt:lpstr>Figure 7.2 Cryptography notations</vt:lpstr>
      <vt:lpstr>Threats and forms of attack</vt:lpstr>
      <vt:lpstr>Scenario 1:  Secret communication with  a shared secret key</vt:lpstr>
      <vt:lpstr>Scenario 3:  Authenticated communication with public keys</vt:lpstr>
      <vt:lpstr>Symmetric encryption algorithms</vt:lpstr>
      <vt:lpstr>Scenario 3:  Authenticated communication with public keys</vt:lpstr>
      <vt:lpstr>Scenario 3:  Authenticated communication with public keys</vt:lpstr>
      <vt:lpstr>Scenario 4:  Digital signatures with a secure digest function</vt:lpstr>
      <vt:lpstr>Not Used</vt:lpstr>
      <vt:lpstr>Birthday attack</vt:lpstr>
      <vt:lpstr>Certificates</vt:lpstr>
      <vt:lpstr>X509 Certificate format</vt:lpstr>
      <vt:lpstr>Certificates as credentials</vt:lpstr>
      <vt:lpstr>Access control</vt:lpstr>
      <vt:lpstr>X.509 weaknesses</vt:lpstr>
      <vt:lpstr>No delegation control</vt:lpstr>
      <vt:lpstr>Certificate Revocation Lists</vt:lpstr>
      <vt:lpstr>Wikipedia example OSCP</vt:lpstr>
      <vt:lpstr>PowerPoint Presentation</vt:lpstr>
      <vt:lpstr>PowerPoint Presentation</vt:lpstr>
      <vt:lpstr>X.509 weaknesses…</vt:lpstr>
      <vt:lpstr>Credentials</vt:lpstr>
      <vt:lpstr>Delegation</vt:lpstr>
      <vt:lpstr>Symmetric encryption algorithms</vt:lpstr>
      <vt:lpstr>SSL handshake protocol</vt:lpstr>
      <vt:lpstr>SSL handshake protocol</vt:lpstr>
      <vt:lpstr>Scenario 3:  Authenticated communication with public keys</vt:lpstr>
      <vt:lpstr>Mallory -- attacker</vt:lpstr>
      <vt:lpstr>SSL handshake configuration options</vt:lpstr>
      <vt:lpstr>Summary</vt:lpstr>
      <vt:lpstr>Threats and forms of attack</vt:lpstr>
      <vt:lpstr>Threats not defeated by secure channels  or other cryptographic techniques</vt:lpstr>
      <vt:lpstr>Crypto-proof threats continued…</vt:lpstr>
      <vt:lpstr>The February 2000 IP Spoofing DDoS attack</vt:lpstr>
      <vt:lpstr>Scenario 1:  Secret communication with  a shared secret key</vt:lpstr>
      <vt:lpstr>Authenticated communication with a server</vt:lpstr>
      <vt:lpstr>Scenario 3:  Authenticated communication with public keys</vt:lpstr>
      <vt:lpstr>Scenario 3:  Authenticated communication with public keys</vt:lpstr>
    </vt:vector>
  </TitlesOfParts>
  <Company>DePaul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elliott</dc:creator>
  <cp:lastModifiedBy>Elliott, Clark</cp:lastModifiedBy>
  <cp:revision>326</cp:revision>
  <dcterms:created xsi:type="dcterms:W3CDTF">2008-09-12T15:40:18Z</dcterms:created>
  <dcterms:modified xsi:type="dcterms:W3CDTF">2020-04-28T05:37:32Z</dcterms:modified>
</cp:coreProperties>
</file>