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425" r:id="rId2"/>
    <p:sldId id="453" r:id="rId3"/>
    <p:sldId id="454" r:id="rId4"/>
    <p:sldId id="455" r:id="rId5"/>
    <p:sldId id="452" r:id="rId6"/>
    <p:sldId id="456" r:id="rId7"/>
    <p:sldId id="457" r:id="rId8"/>
    <p:sldId id="438" r:id="rId9"/>
    <p:sldId id="439" r:id="rId10"/>
    <p:sldId id="448" r:id="rId11"/>
    <p:sldId id="449" r:id="rId12"/>
    <p:sldId id="450" r:id="rId13"/>
    <p:sldId id="451" r:id="rId14"/>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Times New Roman" pitchFamily="18" charset="0"/>
        <a:ea typeface="+mn-ea"/>
        <a:cs typeface="+mn-cs"/>
      </a:defRPr>
    </a:lvl1pPr>
    <a:lvl2pPr marL="457200" algn="l" rtl="0" fontAlgn="base">
      <a:spcBef>
        <a:spcPct val="0"/>
      </a:spcBef>
      <a:spcAft>
        <a:spcPct val="0"/>
      </a:spcAft>
      <a:defRPr sz="3200" kern="1200">
        <a:solidFill>
          <a:schemeClr val="tx1"/>
        </a:solidFill>
        <a:latin typeface="Times New Roman" pitchFamily="18" charset="0"/>
        <a:ea typeface="+mn-ea"/>
        <a:cs typeface="+mn-cs"/>
      </a:defRPr>
    </a:lvl2pPr>
    <a:lvl3pPr marL="914400" algn="l" rtl="0" fontAlgn="base">
      <a:spcBef>
        <a:spcPct val="0"/>
      </a:spcBef>
      <a:spcAft>
        <a:spcPct val="0"/>
      </a:spcAft>
      <a:defRPr sz="3200" kern="1200">
        <a:solidFill>
          <a:schemeClr val="tx1"/>
        </a:solidFill>
        <a:latin typeface="Times New Roman" pitchFamily="18" charset="0"/>
        <a:ea typeface="+mn-ea"/>
        <a:cs typeface="+mn-cs"/>
      </a:defRPr>
    </a:lvl3pPr>
    <a:lvl4pPr marL="1371600" algn="l" rtl="0" fontAlgn="base">
      <a:spcBef>
        <a:spcPct val="0"/>
      </a:spcBef>
      <a:spcAft>
        <a:spcPct val="0"/>
      </a:spcAft>
      <a:defRPr sz="3200" kern="1200">
        <a:solidFill>
          <a:schemeClr val="tx1"/>
        </a:solidFill>
        <a:latin typeface="Times New Roman" pitchFamily="18" charset="0"/>
        <a:ea typeface="+mn-ea"/>
        <a:cs typeface="+mn-cs"/>
      </a:defRPr>
    </a:lvl4pPr>
    <a:lvl5pPr marL="1828800" algn="l" rtl="0" fontAlgn="base">
      <a:spcBef>
        <a:spcPct val="0"/>
      </a:spcBef>
      <a:spcAft>
        <a:spcPct val="0"/>
      </a:spcAft>
      <a:defRPr sz="3200" kern="1200">
        <a:solidFill>
          <a:schemeClr val="tx1"/>
        </a:solidFill>
        <a:latin typeface="Times New Roman" pitchFamily="18" charset="0"/>
        <a:ea typeface="+mn-ea"/>
        <a:cs typeface="+mn-cs"/>
      </a:defRPr>
    </a:lvl5pPr>
    <a:lvl6pPr marL="2286000" algn="l" defTabSz="914400" rtl="0" eaLnBrk="1" latinLnBrk="0" hangingPunct="1">
      <a:defRPr sz="3200" kern="1200">
        <a:solidFill>
          <a:schemeClr val="tx1"/>
        </a:solidFill>
        <a:latin typeface="Times New Roman" pitchFamily="18" charset="0"/>
        <a:ea typeface="+mn-ea"/>
        <a:cs typeface="+mn-cs"/>
      </a:defRPr>
    </a:lvl6pPr>
    <a:lvl7pPr marL="2743200" algn="l" defTabSz="914400" rtl="0" eaLnBrk="1" latinLnBrk="0" hangingPunct="1">
      <a:defRPr sz="3200" kern="1200">
        <a:solidFill>
          <a:schemeClr val="tx1"/>
        </a:solidFill>
        <a:latin typeface="Times New Roman" pitchFamily="18" charset="0"/>
        <a:ea typeface="+mn-ea"/>
        <a:cs typeface="+mn-cs"/>
      </a:defRPr>
    </a:lvl7pPr>
    <a:lvl8pPr marL="3200400" algn="l" defTabSz="914400" rtl="0" eaLnBrk="1" latinLnBrk="0" hangingPunct="1">
      <a:defRPr sz="3200" kern="1200">
        <a:solidFill>
          <a:schemeClr val="tx1"/>
        </a:solidFill>
        <a:latin typeface="Times New Roman" pitchFamily="18" charset="0"/>
        <a:ea typeface="+mn-ea"/>
        <a:cs typeface="+mn-cs"/>
      </a:defRPr>
    </a:lvl8pPr>
    <a:lvl9pPr marL="3657600" algn="l" defTabSz="914400" rtl="0" eaLnBrk="1" latinLnBrk="0" hangingPunct="1">
      <a:defRPr sz="32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3" autoAdjust="0"/>
    <p:restoredTop sz="94683" autoAdjust="0"/>
  </p:normalViewPr>
  <p:slideViewPr>
    <p:cSldViewPr snapToGrid="0">
      <p:cViewPr>
        <p:scale>
          <a:sx n="64" d="100"/>
          <a:sy n="64" d="100"/>
        </p:scale>
        <p:origin x="-1397" y="-57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1146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FCBCFC23-868D-499E-9799-811111D962E9}" type="slidenum">
              <a:rPr lang="en-US"/>
              <a:pPr>
                <a:defRPr/>
              </a:pPr>
              <a:t>‹#›</a:t>
            </a:fld>
            <a:endParaRPr lang="en-US"/>
          </a:p>
        </p:txBody>
      </p:sp>
    </p:spTree>
    <p:extLst>
      <p:ext uri="{BB962C8B-B14F-4D97-AF65-F5344CB8AC3E}">
        <p14:creationId xmlns:p14="http://schemas.microsoft.com/office/powerpoint/2010/main" val="748100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pPr>
              <a:defRPr/>
            </a:pPr>
            <a:fld id="{5CD6C9CA-379F-4132-8545-B156DBB3A598}" type="slidenum">
              <a:rPr lang="en-US"/>
              <a:pPr>
                <a:defRPr/>
              </a:pPr>
              <a:t>‹#›</a:t>
            </a:fld>
            <a:endParaRPr lang="en-US"/>
          </a:p>
        </p:txBody>
      </p:sp>
    </p:spTree>
    <p:extLst>
      <p:ext uri="{BB962C8B-B14F-4D97-AF65-F5344CB8AC3E}">
        <p14:creationId xmlns:p14="http://schemas.microsoft.com/office/powerpoint/2010/main" val="1035130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pPr>
              <a:defRPr/>
            </a:pPr>
            <a:fld id="{B80104EA-4ED8-48DC-86E8-3A75724E5E3E}" type="slidenum">
              <a:rPr lang="en-US"/>
              <a:pPr>
                <a:defRPr/>
              </a:pPr>
              <a:t>‹#›</a:t>
            </a:fld>
            <a:endParaRPr lang="en-US"/>
          </a:p>
        </p:txBody>
      </p:sp>
    </p:spTree>
    <p:extLst>
      <p:ext uri="{BB962C8B-B14F-4D97-AF65-F5344CB8AC3E}">
        <p14:creationId xmlns:p14="http://schemas.microsoft.com/office/powerpoint/2010/main" val="336211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pPr>
              <a:defRPr/>
            </a:pPr>
            <a:fld id="{27B025AD-7B89-433D-BB0E-F503644DB96D}" type="slidenum">
              <a:rPr lang="en-US"/>
              <a:pPr>
                <a:defRPr/>
              </a:pPr>
              <a:t>‹#›</a:t>
            </a:fld>
            <a:endParaRPr lang="en-US"/>
          </a:p>
        </p:txBody>
      </p:sp>
    </p:spTree>
    <p:extLst>
      <p:ext uri="{BB962C8B-B14F-4D97-AF65-F5344CB8AC3E}">
        <p14:creationId xmlns:p14="http://schemas.microsoft.com/office/powerpoint/2010/main" val="164413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pPr>
              <a:defRPr/>
            </a:pPr>
            <a:fld id="{760A1A4B-D3AD-4B5D-AC7B-EEB0F2F3CDB4}" type="slidenum">
              <a:rPr lang="en-US"/>
              <a:pPr>
                <a:defRPr/>
              </a:pPr>
              <a:t>‹#›</a:t>
            </a:fld>
            <a:endParaRPr lang="en-US"/>
          </a:p>
        </p:txBody>
      </p:sp>
    </p:spTree>
    <p:extLst>
      <p:ext uri="{BB962C8B-B14F-4D97-AF65-F5344CB8AC3E}">
        <p14:creationId xmlns:p14="http://schemas.microsoft.com/office/powerpoint/2010/main" val="3062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6" name="Rectangle 6"/>
          <p:cNvSpPr>
            <a:spLocks noGrp="1" noChangeArrowheads="1"/>
          </p:cNvSpPr>
          <p:nvPr>
            <p:ph type="sldNum" sz="quarter" idx="12"/>
          </p:nvPr>
        </p:nvSpPr>
        <p:spPr>
          <a:ln/>
        </p:spPr>
        <p:txBody>
          <a:bodyPr/>
          <a:lstStyle>
            <a:lvl1pPr>
              <a:defRPr/>
            </a:lvl1pPr>
          </a:lstStyle>
          <a:p>
            <a:pPr>
              <a:defRPr/>
            </a:pPr>
            <a:fld id="{2B57550B-45F6-479C-ABE0-7F4B95F37C50}" type="slidenum">
              <a:rPr lang="en-US"/>
              <a:pPr>
                <a:defRPr/>
              </a:pPr>
              <a:t>‹#›</a:t>
            </a:fld>
            <a:endParaRPr lang="en-US"/>
          </a:p>
        </p:txBody>
      </p:sp>
    </p:spTree>
    <p:extLst>
      <p:ext uri="{BB962C8B-B14F-4D97-AF65-F5344CB8AC3E}">
        <p14:creationId xmlns:p14="http://schemas.microsoft.com/office/powerpoint/2010/main" val="316089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pPr>
              <a:defRPr/>
            </a:pPr>
            <a:fld id="{8AAF70C2-2217-48A1-909B-438EA1E61B19}" type="slidenum">
              <a:rPr lang="en-US"/>
              <a:pPr>
                <a:defRPr/>
              </a:pPr>
              <a:t>‹#›</a:t>
            </a:fld>
            <a:endParaRPr lang="en-US"/>
          </a:p>
        </p:txBody>
      </p:sp>
    </p:spTree>
    <p:extLst>
      <p:ext uri="{BB962C8B-B14F-4D97-AF65-F5344CB8AC3E}">
        <p14:creationId xmlns:p14="http://schemas.microsoft.com/office/powerpoint/2010/main" val="1055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9" name="Rectangle 6"/>
          <p:cNvSpPr>
            <a:spLocks noGrp="1" noChangeArrowheads="1"/>
          </p:cNvSpPr>
          <p:nvPr>
            <p:ph type="sldNum" sz="quarter" idx="12"/>
          </p:nvPr>
        </p:nvSpPr>
        <p:spPr>
          <a:ln/>
        </p:spPr>
        <p:txBody>
          <a:bodyPr/>
          <a:lstStyle>
            <a:lvl1pPr>
              <a:defRPr/>
            </a:lvl1pPr>
          </a:lstStyle>
          <a:p>
            <a:pPr>
              <a:defRPr/>
            </a:pPr>
            <a:fld id="{D506B60B-210B-4823-A3CB-EC50CD542BEF}" type="slidenum">
              <a:rPr lang="en-US"/>
              <a:pPr>
                <a:defRPr/>
              </a:pPr>
              <a:t>‹#›</a:t>
            </a:fld>
            <a:endParaRPr lang="en-US"/>
          </a:p>
        </p:txBody>
      </p:sp>
    </p:spTree>
    <p:extLst>
      <p:ext uri="{BB962C8B-B14F-4D97-AF65-F5344CB8AC3E}">
        <p14:creationId xmlns:p14="http://schemas.microsoft.com/office/powerpoint/2010/main" val="343957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5" name="Rectangle 6"/>
          <p:cNvSpPr>
            <a:spLocks noGrp="1" noChangeArrowheads="1"/>
          </p:cNvSpPr>
          <p:nvPr>
            <p:ph type="sldNum" sz="quarter" idx="12"/>
          </p:nvPr>
        </p:nvSpPr>
        <p:spPr>
          <a:ln/>
        </p:spPr>
        <p:txBody>
          <a:bodyPr/>
          <a:lstStyle>
            <a:lvl1pPr>
              <a:defRPr/>
            </a:lvl1pPr>
          </a:lstStyle>
          <a:p>
            <a:pPr>
              <a:defRPr/>
            </a:pPr>
            <a:fld id="{FC71A546-30C0-4A1C-89A5-C4B7F6CA6362}" type="slidenum">
              <a:rPr lang="en-US"/>
              <a:pPr>
                <a:defRPr/>
              </a:pPr>
              <a:t>‹#›</a:t>
            </a:fld>
            <a:endParaRPr lang="en-US"/>
          </a:p>
        </p:txBody>
      </p:sp>
    </p:spTree>
    <p:extLst>
      <p:ext uri="{BB962C8B-B14F-4D97-AF65-F5344CB8AC3E}">
        <p14:creationId xmlns:p14="http://schemas.microsoft.com/office/powerpoint/2010/main" val="329972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4" name="Rectangle 6"/>
          <p:cNvSpPr>
            <a:spLocks noGrp="1" noChangeArrowheads="1"/>
          </p:cNvSpPr>
          <p:nvPr>
            <p:ph type="sldNum" sz="quarter" idx="12"/>
          </p:nvPr>
        </p:nvSpPr>
        <p:spPr>
          <a:ln/>
        </p:spPr>
        <p:txBody>
          <a:bodyPr/>
          <a:lstStyle>
            <a:lvl1pPr>
              <a:defRPr/>
            </a:lvl1pPr>
          </a:lstStyle>
          <a:p>
            <a:pPr>
              <a:defRPr/>
            </a:pPr>
            <a:fld id="{9CBF6D5D-798B-46C3-8E2F-97899CA647ED}" type="slidenum">
              <a:rPr lang="en-US"/>
              <a:pPr>
                <a:defRPr/>
              </a:pPr>
              <a:t>‹#›</a:t>
            </a:fld>
            <a:endParaRPr lang="en-US"/>
          </a:p>
        </p:txBody>
      </p:sp>
    </p:spTree>
    <p:extLst>
      <p:ext uri="{BB962C8B-B14F-4D97-AF65-F5344CB8AC3E}">
        <p14:creationId xmlns:p14="http://schemas.microsoft.com/office/powerpoint/2010/main" val="175208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pPr>
              <a:defRPr/>
            </a:pPr>
            <a:fld id="{A3D8B453-7279-4237-91A0-88958C9C2111}" type="slidenum">
              <a:rPr lang="en-US"/>
              <a:pPr>
                <a:defRPr/>
              </a:pPr>
              <a:t>‹#›</a:t>
            </a:fld>
            <a:endParaRPr lang="en-US"/>
          </a:p>
        </p:txBody>
      </p:sp>
    </p:spTree>
    <p:extLst>
      <p:ext uri="{BB962C8B-B14F-4D97-AF65-F5344CB8AC3E}">
        <p14:creationId xmlns:p14="http://schemas.microsoft.com/office/powerpoint/2010/main" val="367243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Tanenbaum &amp; Van Steen, Distributed Systems: Principles and Paradigms, 2e, (c) 2007 Prentice-Hall, Inc. All rights reserved. 0-13-239227-5</a:t>
            </a:r>
          </a:p>
        </p:txBody>
      </p:sp>
      <p:sp>
        <p:nvSpPr>
          <p:cNvPr id="7" name="Rectangle 6"/>
          <p:cNvSpPr>
            <a:spLocks noGrp="1" noChangeArrowheads="1"/>
          </p:cNvSpPr>
          <p:nvPr>
            <p:ph type="sldNum" sz="quarter" idx="12"/>
          </p:nvPr>
        </p:nvSpPr>
        <p:spPr>
          <a:ln/>
        </p:spPr>
        <p:txBody>
          <a:bodyPr/>
          <a:lstStyle>
            <a:lvl1pPr>
              <a:defRPr/>
            </a:lvl1pPr>
          </a:lstStyle>
          <a:p>
            <a:pPr>
              <a:defRPr/>
            </a:pPr>
            <a:fld id="{E44BAE03-E3A0-45E7-BCDC-B80B9166C04F}" type="slidenum">
              <a:rPr lang="en-US"/>
              <a:pPr>
                <a:defRPr/>
              </a:pPr>
              <a:t>‹#›</a:t>
            </a:fld>
            <a:endParaRPr lang="en-US"/>
          </a:p>
        </p:txBody>
      </p:sp>
    </p:spTree>
    <p:extLst>
      <p:ext uri="{BB962C8B-B14F-4D97-AF65-F5344CB8AC3E}">
        <p14:creationId xmlns:p14="http://schemas.microsoft.com/office/powerpoint/2010/main" val="40572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mtClean="0"/>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4101" name="Rectangle 5"/>
          <p:cNvSpPr>
            <a:spLocks noGrp="1" noChangeArrowheads="1"/>
          </p:cNvSpPr>
          <p:nvPr>
            <p:ph type="ftr" sz="quarter" idx="3"/>
          </p:nvPr>
        </p:nvSpPr>
        <p:spPr bwMode="auto">
          <a:xfrm>
            <a:off x="0" y="6597650"/>
            <a:ext cx="9144000" cy="174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r>
              <a:rPr lang="en-US"/>
              <a:t>Tanenbaum &amp; Van Steen, Distributed Systems: Principles and Paradigms, 2e, (c) 2007 Prentice-Hall, Inc. All rights reserved. 0-13-239227-5</a:t>
            </a: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A04AFB6-E94A-46CF-A5F0-BA9950E8DA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pitchFamily="34" charset="0"/>
        </a:defRPr>
      </a:lvl2pPr>
      <a:lvl3pPr algn="ctr" rtl="0" eaLnBrk="0" fontAlgn="base" hangingPunct="0">
        <a:spcBef>
          <a:spcPct val="0"/>
        </a:spcBef>
        <a:spcAft>
          <a:spcPct val="0"/>
        </a:spcAft>
        <a:defRPr sz="4400">
          <a:solidFill>
            <a:srgbClr val="FF0000"/>
          </a:solidFill>
          <a:latin typeface="Arial" pitchFamily="34" charset="0"/>
        </a:defRPr>
      </a:lvl3pPr>
      <a:lvl4pPr algn="ctr" rtl="0" eaLnBrk="0" fontAlgn="base" hangingPunct="0">
        <a:spcBef>
          <a:spcPct val="0"/>
        </a:spcBef>
        <a:spcAft>
          <a:spcPct val="0"/>
        </a:spcAft>
        <a:defRPr sz="4400">
          <a:solidFill>
            <a:srgbClr val="FF0000"/>
          </a:solidFill>
          <a:latin typeface="Arial" pitchFamily="34" charset="0"/>
        </a:defRPr>
      </a:lvl4pPr>
      <a:lvl5pPr algn="ctr" rtl="0" eaLnBrk="0" fontAlgn="base" hangingPunct="0">
        <a:spcBef>
          <a:spcPct val="0"/>
        </a:spcBef>
        <a:spcAft>
          <a:spcPct val="0"/>
        </a:spcAft>
        <a:defRPr sz="4400">
          <a:solidFill>
            <a:srgbClr val="FF0000"/>
          </a:solidFill>
          <a:latin typeface="Arial" pitchFamily="34" charset="0"/>
        </a:defRPr>
      </a:lvl5pPr>
      <a:lvl6pPr marL="457200" algn="ctr" rtl="0" fontAlgn="base">
        <a:spcBef>
          <a:spcPct val="0"/>
        </a:spcBef>
        <a:spcAft>
          <a:spcPct val="0"/>
        </a:spcAft>
        <a:defRPr sz="4400">
          <a:solidFill>
            <a:srgbClr val="FF0000"/>
          </a:solidFill>
          <a:latin typeface="Arial" pitchFamily="34" charset="0"/>
        </a:defRPr>
      </a:lvl6pPr>
      <a:lvl7pPr marL="914400" algn="ctr" rtl="0" fontAlgn="base">
        <a:spcBef>
          <a:spcPct val="0"/>
        </a:spcBef>
        <a:spcAft>
          <a:spcPct val="0"/>
        </a:spcAft>
        <a:defRPr sz="4400">
          <a:solidFill>
            <a:srgbClr val="FF0000"/>
          </a:solidFill>
          <a:latin typeface="Arial" pitchFamily="34" charset="0"/>
        </a:defRPr>
      </a:lvl7pPr>
      <a:lvl8pPr marL="1371600" algn="ctr" rtl="0" fontAlgn="base">
        <a:spcBef>
          <a:spcPct val="0"/>
        </a:spcBef>
        <a:spcAft>
          <a:spcPct val="0"/>
        </a:spcAft>
        <a:defRPr sz="4400">
          <a:solidFill>
            <a:srgbClr val="FF0000"/>
          </a:solidFill>
          <a:latin typeface="Arial" pitchFamily="34" charset="0"/>
        </a:defRPr>
      </a:lvl8pPr>
      <a:lvl9pPr marL="1828800" algn="ctr" rtl="0" fontAlgn="base">
        <a:spcBef>
          <a:spcPct val="0"/>
        </a:spcBef>
        <a:spcAft>
          <a:spcPct val="0"/>
        </a:spcAft>
        <a:defRPr sz="4400">
          <a:solidFill>
            <a:srgbClr val="FF0000"/>
          </a:solidFill>
          <a:latin typeface="Arial" pitchFamily="34"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Times New Roman" pitchFamily="18"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5pPr>
      <a:lvl6pPr marL="2667000" indent="-381000" algn="l" rtl="0" fontAlgn="base">
        <a:spcBef>
          <a:spcPct val="20000"/>
        </a:spcBef>
        <a:spcAft>
          <a:spcPct val="0"/>
        </a:spcAft>
        <a:buClr>
          <a:schemeClr val="accent2"/>
        </a:buClr>
        <a:buChar char="»"/>
        <a:defRPr sz="2000">
          <a:solidFill>
            <a:schemeClr val="tx1"/>
          </a:solidFill>
          <a:latin typeface="Times New Roman" pitchFamily="18" charset="0"/>
        </a:defRPr>
      </a:lvl6pPr>
      <a:lvl7pPr marL="3124200" indent="-381000" algn="l" rtl="0" fontAlgn="base">
        <a:spcBef>
          <a:spcPct val="20000"/>
        </a:spcBef>
        <a:spcAft>
          <a:spcPct val="0"/>
        </a:spcAft>
        <a:buClr>
          <a:schemeClr val="accent2"/>
        </a:buClr>
        <a:buChar char="»"/>
        <a:defRPr sz="2000">
          <a:solidFill>
            <a:schemeClr val="tx1"/>
          </a:solidFill>
          <a:latin typeface="Times New Roman" pitchFamily="18" charset="0"/>
        </a:defRPr>
      </a:lvl7pPr>
      <a:lvl8pPr marL="3581400" indent="-381000" algn="l" rtl="0" fontAlgn="base">
        <a:spcBef>
          <a:spcPct val="20000"/>
        </a:spcBef>
        <a:spcAft>
          <a:spcPct val="0"/>
        </a:spcAft>
        <a:buClr>
          <a:schemeClr val="accent2"/>
        </a:buClr>
        <a:buChar char="»"/>
        <a:defRPr sz="2000">
          <a:solidFill>
            <a:schemeClr val="tx1"/>
          </a:solidFill>
          <a:latin typeface="Times New Roman" pitchFamily="18" charset="0"/>
        </a:defRPr>
      </a:lvl8pPr>
      <a:lvl9pPr marL="4038600" indent="-381000" algn="l" rtl="0" fontAlgn="base">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rfc-editor.org/rfc/rfc2046.txt"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rfc-editor.org/rfc/rfc2046.tx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The problem.</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600" dirty="0" smtClean="0"/>
              <a:t>RFC2046</a:t>
            </a:r>
          </a:p>
          <a:p>
            <a:pPr lvl="1" eaLnBrk="1" hangingPunct="1"/>
            <a:r>
              <a:rPr lang="en-US" dirty="0">
                <a:hlinkClick r:id="rId2"/>
              </a:rPr>
              <a:t>http://www.rfc-editor.org/rfc/rfc2046.txt</a:t>
            </a:r>
            <a:endParaRPr lang="en-US" dirty="0" smtClean="0"/>
          </a:p>
          <a:p>
            <a:pPr algn="l" eaLnBrk="1" hangingPunct="1"/>
            <a:r>
              <a:rPr lang="en-US" sz="3600" dirty="0" smtClean="0"/>
              <a:t>SMTP  mail attachments – mail reader does not know how to interpret the [binary] data. Chokes and dies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endParaRPr lang="en-US" sz="3600" dirty="0" smtClean="0">
              <a:solidFill>
                <a:srgbClr val="7030A0"/>
              </a:solidFill>
            </a:endParaRP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Handler (running as sub-process of client):</a:t>
            </a:r>
          </a:p>
          <a:p>
            <a:pPr lvl="1" eaLnBrk="1" hangingPunct="1"/>
            <a:r>
              <a:rPr lang="en-US" sz="2800" dirty="0" smtClean="0">
                <a:latin typeface="+mn-lt"/>
              </a:rPr>
              <a:t>Read the data in from the file passed as the first argument.</a:t>
            </a:r>
          </a:p>
          <a:p>
            <a:pPr lvl="1" eaLnBrk="1" hangingPunct="1"/>
            <a:r>
              <a:rPr lang="en-US" sz="2800" dirty="0" smtClean="0">
                <a:latin typeface="+mn-lt"/>
              </a:rPr>
              <a:t>Process it</a:t>
            </a:r>
            <a:r>
              <a:rPr lang="en-US" sz="2800" dirty="0" smtClean="0">
                <a:latin typeface="+mn-lt"/>
              </a:rPr>
              <a:t>. (That is, “Handle” it!)</a:t>
            </a:r>
            <a:endParaRPr lang="en-US" sz="2800" dirty="0" smtClean="0">
              <a:latin typeface="+mn-lt"/>
            </a:endParaRPr>
          </a:p>
        </p:txBody>
      </p:sp>
    </p:spTree>
    <p:extLst>
      <p:ext uri="{BB962C8B-B14F-4D97-AF65-F5344CB8AC3E}">
        <p14:creationId xmlns:p14="http://schemas.microsoft.com/office/powerpoint/2010/main" val="2044951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Notes:</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The Server just passes the data with a </a:t>
            </a:r>
            <a:r>
              <a:rPr lang="en-US" sz="3200" dirty="0" smtClean="0"/>
              <a:t>MIME-type</a:t>
            </a:r>
            <a:r>
              <a:rPr lang="en-US" sz="3200" dirty="0" smtClean="0"/>
              <a:t>.</a:t>
            </a:r>
          </a:p>
          <a:p>
            <a:pPr algn="l" eaLnBrk="1" hangingPunct="1"/>
            <a:r>
              <a:rPr lang="en-US" sz="3200" dirty="0" smtClean="0"/>
              <a:t>The Client Browser just looks up the handler to “handle” the data, then washes its hands of further processing.</a:t>
            </a:r>
          </a:p>
          <a:p>
            <a:pPr algn="l" eaLnBrk="1" hangingPunct="1"/>
            <a:r>
              <a:rPr lang="en-US" sz="3200" dirty="0" smtClean="0"/>
              <a:t>The Handler handles the data.</a:t>
            </a:r>
          </a:p>
          <a:p>
            <a:pPr algn="l" eaLnBrk="1" hangingPunct="1"/>
            <a:r>
              <a:rPr lang="en-US" sz="3200" dirty="0" smtClean="0"/>
              <a:t>You can thus handle your own data, with your own </a:t>
            </a:r>
            <a:r>
              <a:rPr lang="en-US" sz="3200" dirty="0" smtClean="0"/>
              <a:t>MIME-type </a:t>
            </a:r>
            <a:r>
              <a:rPr lang="en-US" sz="3200" dirty="0" smtClean="0"/>
              <a:t>with your own program code (the handler).</a:t>
            </a:r>
          </a:p>
        </p:txBody>
      </p:sp>
    </p:spTree>
    <p:extLst>
      <p:ext uri="{BB962C8B-B14F-4D97-AF65-F5344CB8AC3E}">
        <p14:creationId xmlns:p14="http://schemas.microsoft.com/office/powerpoint/2010/main" val="20449519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err="1" smtClean="0">
                <a:solidFill>
                  <a:srgbClr val="7030A0"/>
                </a:solidFill>
              </a:rPr>
              <a:t>Mimer</a:t>
            </a:r>
            <a:r>
              <a:rPr lang="en-US" sz="3600" dirty="0" smtClean="0">
                <a:solidFill>
                  <a:srgbClr val="7030A0"/>
                </a:solidFill>
              </a:rPr>
              <a:t> </a:t>
            </a:r>
            <a:r>
              <a:rPr lang="en-US" sz="3600" dirty="0" err="1" smtClean="0">
                <a:solidFill>
                  <a:srgbClr val="7030A0"/>
                </a:solidFill>
              </a:rPr>
              <a:t>assignmnet</a:t>
            </a:r>
            <a:r>
              <a:rPr lang="en-US" sz="3600" dirty="0" smtClean="0">
                <a:solidFill>
                  <a:srgbClr val="7030A0"/>
                </a:solidFill>
              </a:rPr>
              <a:t> / Java</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In </a:t>
            </a:r>
            <a:r>
              <a:rPr lang="en-US" sz="3200" i="1" dirty="0" err="1" smtClean="0"/>
              <a:t>Mimer</a:t>
            </a:r>
            <a:r>
              <a:rPr lang="en-US" sz="3200" dirty="0" smtClean="0"/>
              <a:t> we extend these procedures:</a:t>
            </a:r>
          </a:p>
          <a:p>
            <a:pPr lvl="1" eaLnBrk="1" hangingPunct="1"/>
            <a:r>
              <a:rPr lang="en-US" sz="2800" dirty="0" smtClean="0">
                <a:latin typeface="+mn-lt"/>
              </a:rPr>
              <a:t>The Handler calls back to the server on some agreed-upon </a:t>
            </a:r>
            <a:r>
              <a:rPr lang="en-US" sz="2800" i="1" dirty="0" smtClean="0">
                <a:latin typeface="+mn-lt"/>
              </a:rPr>
              <a:t>back channel</a:t>
            </a:r>
            <a:r>
              <a:rPr lang="en-US" sz="2800" dirty="0" smtClean="0">
                <a:latin typeface="+mn-lt"/>
              </a:rPr>
              <a:t> of communication</a:t>
            </a:r>
          </a:p>
          <a:p>
            <a:pPr lvl="1" eaLnBrk="1" hangingPunct="1"/>
            <a:r>
              <a:rPr lang="en-US" sz="2800" dirty="0" smtClean="0">
                <a:latin typeface="+mn-lt"/>
              </a:rPr>
              <a:t>The data passed to the Handler could be used to set up the endpoints and handshaking for this scheme, including secure data if SSL were used in the initial web request.</a:t>
            </a:r>
          </a:p>
          <a:p>
            <a:pPr lvl="1" eaLnBrk="1" hangingPunct="1"/>
            <a:r>
              <a:rPr lang="en-US" sz="2800" dirty="0" smtClean="0">
                <a:latin typeface="+mn-lt"/>
              </a:rPr>
              <a:t>The back channel communication can be at any endpoint using any </a:t>
            </a:r>
            <a:r>
              <a:rPr lang="en-US" sz="2800" dirty="0" smtClean="0">
                <a:latin typeface="+mn-lt"/>
              </a:rPr>
              <a:t>protocol…</a:t>
            </a:r>
            <a:endParaRPr lang="en-US" sz="2800" dirty="0" smtClean="0">
              <a:latin typeface="+mn-lt"/>
            </a:endParaRPr>
          </a:p>
          <a:p>
            <a:pPr lvl="1" eaLnBrk="1" hangingPunct="1"/>
            <a:r>
              <a:rPr lang="en-US" sz="2800" dirty="0" smtClean="0">
                <a:latin typeface="+mn-lt"/>
              </a:rPr>
              <a:t>…i</a:t>
            </a:r>
            <a:r>
              <a:rPr lang="en-US" sz="2800" dirty="0" smtClean="0">
                <a:latin typeface="+mn-lt"/>
              </a:rPr>
              <a:t>ncluding </a:t>
            </a:r>
            <a:r>
              <a:rPr lang="en-US" sz="2800" dirty="0" smtClean="0">
                <a:latin typeface="+mn-lt"/>
              </a:rPr>
              <a:t>handing off the connection to a “secret” server machine.</a:t>
            </a:r>
          </a:p>
        </p:txBody>
      </p:sp>
    </p:spTree>
    <p:extLst>
      <p:ext uri="{BB962C8B-B14F-4D97-AF65-F5344CB8AC3E}">
        <p14:creationId xmlns:p14="http://schemas.microsoft.com/office/powerpoint/2010/main" val="20449519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err="1" smtClean="0">
                <a:solidFill>
                  <a:srgbClr val="7030A0"/>
                </a:solidFill>
              </a:rPr>
              <a:t>Xstream</a:t>
            </a:r>
            <a:endParaRPr lang="en-US" sz="3600" dirty="0" smtClean="0">
              <a:solidFill>
                <a:srgbClr val="7030A0"/>
              </a:solidFill>
            </a:endParaRP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Java has libraries for XML</a:t>
            </a:r>
          </a:p>
          <a:p>
            <a:pPr algn="l" eaLnBrk="1" hangingPunct="1"/>
            <a:r>
              <a:rPr lang="en-US" sz="3200" dirty="0" smtClean="0"/>
              <a:t>We use </a:t>
            </a:r>
            <a:r>
              <a:rPr lang="en-US" sz="3200" dirty="0" err="1" smtClean="0"/>
              <a:t>Xstream</a:t>
            </a:r>
            <a:r>
              <a:rPr lang="en-US" sz="3200" dirty="0" smtClean="0"/>
              <a:t> which has some nice functionality.</a:t>
            </a:r>
          </a:p>
          <a:p>
            <a:pPr algn="l" eaLnBrk="1" hangingPunct="1"/>
            <a:r>
              <a:rPr lang="en-US" sz="3200" dirty="0" smtClean="0"/>
              <a:t>You will have to suffer through explaining to Java where the </a:t>
            </a:r>
            <a:r>
              <a:rPr lang="en-US" sz="3200" dirty="0" err="1" smtClean="0"/>
              <a:t>Xstream</a:t>
            </a:r>
            <a:r>
              <a:rPr lang="en-US" sz="3200" dirty="0" smtClean="0"/>
              <a:t> libraries are.</a:t>
            </a:r>
          </a:p>
          <a:p>
            <a:pPr algn="l" eaLnBrk="1" hangingPunct="1"/>
            <a:r>
              <a:rPr lang="en-US" sz="3200" dirty="0" smtClean="0"/>
              <a:t>Marshal our data to the network in XML format.</a:t>
            </a:r>
            <a:endParaRPr lang="en-US" sz="3200" dirty="0" smtClean="0"/>
          </a:p>
        </p:txBody>
      </p:sp>
      <p:sp>
        <p:nvSpPr>
          <p:cNvPr id="2" name="Rectangle 1"/>
          <p:cNvSpPr/>
          <p:nvPr/>
        </p:nvSpPr>
        <p:spPr>
          <a:xfrm>
            <a:off x="2286000" y="6136700"/>
            <a:ext cx="4572000" cy="584775"/>
          </a:xfrm>
          <a:prstGeom prst="rect">
            <a:avLst/>
          </a:prstGeom>
        </p:spPr>
        <p:txBody>
          <a:bodyPr>
            <a:spAutoFit/>
          </a:bodyPr>
          <a:lstStyle/>
          <a:p>
            <a:r>
              <a:rPr lang="en-US" dirty="0" smtClean="0">
                <a:hlinkClick r:id="rId2"/>
              </a:rPr>
              <a:t>t</a:t>
            </a:r>
            <a:endParaRPr lang="en-US" dirty="0"/>
          </a:p>
        </p:txBody>
      </p:sp>
    </p:spTree>
    <p:extLst>
      <p:ext uri="{BB962C8B-B14F-4D97-AF65-F5344CB8AC3E}">
        <p14:creationId xmlns:p14="http://schemas.microsoft.com/office/powerpoint/2010/main" val="2044951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Example</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Bill at UCB trades text email with Lisa at MIT</a:t>
            </a:r>
          </a:p>
          <a:p>
            <a:pPr algn="l" eaLnBrk="1" hangingPunct="1"/>
            <a:r>
              <a:rPr lang="en-US" sz="3200" dirty="0" smtClean="0"/>
              <a:t>One day Bill sends an image file to Lisa in email.</a:t>
            </a:r>
          </a:p>
          <a:p>
            <a:pPr algn="l" eaLnBrk="1" hangingPunct="1"/>
            <a:r>
              <a:rPr lang="en-US" sz="3200" dirty="0" smtClean="0"/>
              <a:t>Lisa’s email reader chokes &amp; dies</a:t>
            </a:r>
          </a:p>
          <a:p>
            <a:pPr algn="l" eaLnBrk="1" hangingPunct="1"/>
            <a:r>
              <a:rPr lang="en-US" sz="3200" dirty="0" smtClean="0"/>
              <a:t>Lisa complains.</a:t>
            </a:r>
          </a:p>
          <a:p>
            <a:pPr algn="l" eaLnBrk="1" hangingPunct="1"/>
            <a:r>
              <a:rPr lang="en-US" sz="3200" dirty="0" smtClean="0"/>
              <a:t>Bill promises to send a warning email preceding any binary image files</a:t>
            </a:r>
            <a:endParaRPr lang="en-US" sz="3200" dirty="0"/>
          </a:p>
        </p:txBody>
      </p:sp>
    </p:spTree>
    <p:extLst>
      <p:ext uri="{BB962C8B-B14F-4D97-AF65-F5344CB8AC3E}">
        <p14:creationId xmlns:p14="http://schemas.microsoft.com/office/powerpoint/2010/main" val="2505459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600" dirty="0" smtClean="0"/>
              <a:t>This works fine, and others adopt the idea too.</a:t>
            </a:r>
          </a:p>
          <a:p>
            <a:pPr algn="l" eaLnBrk="1" hangingPunct="1"/>
            <a:r>
              <a:rPr lang="en-US" sz="3600" dirty="0" smtClean="0"/>
              <a:t>One day Bill sends the message: “Content Type of </a:t>
            </a:r>
            <a:r>
              <a:rPr lang="en-US" sz="3600" i="1" dirty="0" smtClean="0"/>
              <a:t>Image</a:t>
            </a:r>
            <a:r>
              <a:rPr lang="en-US" sz="3600" dirty="0" smtClean="0"/>
              <a:t> to follow – don’t try to </a:t>
            </a:r>
            <a:r>
              <a:rPr lang="en-US" sz="3600" i="1" dirty="0" smtClean="0"/>
              <a:t>read</a:t>
            </a:r>
            <a:r>
              <a:rPr lang="en-US" sz="3600" dirty="0" smtClean="0"/>
              <a:t> it Lisa!”</a:t>
            </a:r>
          </a:p>
          <a:p>
            <a:pPr algn="l" eaLnBrk="1" hangingPunct="1"/>
            <a:r>
              <a:rPr lang="en-US" sz="3600" dirty="0" smtClean="0"/>
              <a:t>Roy’s email slips into Lisa’s queue</a:t>
            </a:r>
          </a:p>
          <a:p>
            <a:pPr algn="l" eaLnBrk="1" hangingPunct="1"/>
            <a:r>
              <a:rPr lang="en-US" sz="3600" dirty="0" smtClean="0"/>
              <a:t>Bill sends the image file.</a:t>
            </a:r>
          </a:p>
          <a:p>
            <a:pPr algn="l" eaLnBrk="1" hangingPunct="1"/>
            <a:r>
              <a:rPr lang="en-US" sz="3600" dirty="0" smtClean="0"/>
              <a:t>Lisa’s email reader chokes on the image file.</a:t>
            </a:r>
            <a:endParaRPr lang="en-US" sz="3600" dirty="0"/>
          </a:p>
        </p:txBody>
      </p:sp>
    </p:spTree>
    <p:extLst>
      <p:ext uri="{BB962C8B-B14F-4D97-AF65-F5344CB8AC3E}">
        <p14:creationId xmlns:p14="http://schemas.microsoft.com/office/powerpoint/2010/main" val="25054592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MIME Types</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600" dirty="0" smtClean="0"/>
              <a:t>Bill and Lisa decide to include the type of the message as a mail </a:t>
            </a:r>
            <a:r>
              <a:rPr lang="en-US" sz="3600" i="1" dirty="0" smtClean="0"/>
              <a:t>header</a:t>
            </a:r>
            <a:r>
              <a:rPr lang="en-US" sz="3600" dirty="0" smtClean="0"/>
              <a:t> and let the reader decide how to </a:t>
            </a:r>
            <a:r>
              <a:rPr lang="en-US" sz="3600" i="1" dirty="0" smtClean="0"/>
              <a:t>handle </a:t>
            </a:r>
            <a:r>
              <a:rPr lang="en-US" sz="3600" dirty="0" smtClean="0"/>
              <a:t>it.</a:t>
            </a:r>
          </a:p>
          <a:p>
            <a:pPr algn="l" eaLnBrk="1" hangingPunct="1"/>
            <a:r>
              <a:rPr lang="en-US" sz="3600" dirty="0" err="1" smtClean="0"/>
              <a:t>Mutipurpose</a:t>
            </a:r>
            <a:r>
              <a:rPr lang="en-US" sz="3600" dirty="0" smtClean="0"/>
              <a:t> Internet Mail Extension</a:t>
            </a:r>
          </a:p>
          <a:p>
            <a:pPr algn="l" eaLnBrk="1" hangingPunct="1"/>
            <a:r>
              <a:rPr lang="en-US" sz="3600" dirty="0" smtClean="0"/>
              <a:t>Content-Type: main/sub  parm1 parm2... </a:t>
            </a:r>
            <a:r>
              <a:rPr lang="en-US" sz="3600" dirty="0" err="1" smtClean="0"/>
              <a:t>cr</a:t>
            </a:r>
            <a:r>
              <a:rPr lang="en-US" sz="3600" dirty="0" smtClean="0"/>
              <a:t>/lf, </a:t>
            </a:r>
            <a:r>
              <a:rPr lang="en-US" sz="3600" dirty="0" err="1" smtClean="0"/>
              <a:t>cr</a:t>
            </a:r>
            <a:r>
              <a:rPr lang="en-US" sz="3600" dirty="0" smtClean="0"/>
              <a:t>/lf</a:t>
            </a:r>
          </a:p>
          <a:p>
            <a:pPr algn="l" eaLnBrk="1" hangingPunct="1"/>
            <a:r>
              <a:rPr lang="en-US" sz="3600" dirty="0" smtClean="0"/>
              <a:t>E.g.: </a:t>
            </a:r>
            <a:r>
              <a:rPr lang="en-US" sz="2800" b="1" dirty="0" smtClean="0"/>
              <a:t>Content-Type: text/plain charset=UTF-8</a:t>
            </a:r>
            <a:endParaRPr lang="en-US" sz="3600" b="1" dirty="0"/>
          </a:p>
        </p:txBody>
      </p:sp>
    </p:spTree>
    <p:extLst>
      <p:ext uri="{BB962C8B-B14F-4D97-AF65-F5344CB8AC3E}">
        <p14:creationId xmlns:p14="http://schemas.microsoft.com/office/powerpoint/2010/main" val="2139323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File types…</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600" dirty="0" smtClean="0"/>
              <a:t>MIME type is typically determined by a server from the file </a:t>
            </a:r>
            <a:r>
              <a:rPr lang="en-US" sz="3600" dirty="0" smtClean="0"/>
              <a:t>type of the data file.</a:t>
            </a:r>
            <a:endParaRPr lang="en-US" sz="3600" dirty="0" smtClean="0"/>
          </a:p>
          <a:p>
            <a:pPr algn="l" eaLnBrk="1" hangingPunct="1"/>
            <a:r>
              <a:rPr lang="en-US" sz="3600" dirty="0" smtClean="0"/>
              <a:t>Umm – some files have no file type, such as is common on UNIX systems</a:t>
            </a:r>
          </a:p>
          <a:p>
            <a:pPr algn="l" eaLnBrk="1" hangingPunct="1"/>
            <a:r>
              <a:rPr lang="en-US" sz="3600" dirty="0" smtClean="0"/>
              <a:t>Some file types are shared by different data formats  [e.g., .dot]</a:t>
            </a:r>
          </a:p>
        </p:txBody>
      </p:sp>
    </p:spTree>
    <p:extLst>
      <p:ext uri="{BB962C8B-B14F-4D97-AF65-F5344CB8AC3E}">
        <p14:creationId xmlns:p14="http://schemas.microsoft.com/office/powerpoint/2010/main" val="2426425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Other methods</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600" dirty="0" smtClean="0"/>
              <a:t>A server and/or a browser might try examining the data and guessing the MIME type.</a:t>
            </a:r>
          </a:p>
          <a:p>
            <a:pPr algn="l" eaLnBrk="1" hangingPunct="1"/>
            <a:r>
              <a:rPr lang="en-US" sz="3600" dirty="0" smtClean="0"/>
              <a:t>Some files, such as .</a:t>
            </a:r>
            <a:r>
              <a:rPr lang="en-US" sz="3600" dirty="0" err="1" smtClean="0"/>
              <a:t>docx</a:t>
            </a:r>
            <a:r>
              <a:rPr lang="en-US" sz="3600" dirty="0" smtClean="0"/>
              <a:t> and .jar use internally zipped formats, so examining the data gives a type of zipped archive.</a:t>
            </a:r>
          </a:p>
          <a:p>
            <a:pPr algn="l" eaLnBrk="1" hangingPunct="1"/>
            <a:r>
              <a:rPr lang="en-US" sz="3600" dirty="0" smtClean="0"/>
              <a:t>Much web data is ill-formed, so browsers will try to guess</a:t>
            </a:r>
            <a:endParaRPr lang="en-US" sz="3600" dirty="0"/>
          </a:p>
        </p:txBody>
      </p:sp>
    </p:spTree>
    <p:extLst>
      <p:ext uri="{BB962C8B-B14F-4D97-AF65-F5344CB8AC3E}">
        <p14:creationId xmlns:p14="http://schemas.microsoft.com/office/powerpoint/2010/main" val="94953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r>
              <a:rPr lang="en-US" sz="3600" dirty="0" smtClean="0">
                <a:solidFill>
                  <a:srgbClr val="7030A0"/>
                </a:solidFill>
              </a:rPr>
              <a:t>How Mime Data is Passed.</a:t>
            </a: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Client:</a:t>
            </a:r>
          </a:p>
          <a:p>
            <a:pPr lvl="1" eaLnBrk="1" hangingPunct="1"/>
            <a:r>
              <a:rPr lang="en-US" sz="2800" dirty="0" smtClean="0">
                <a:latin typeface="+mn-lt"/>
              </a:rPr>
              <a:t>Send request to server:</a:t>
            </a:r>
          </a:p>
          <a:p>
            <a:pPr lvl="1" eaLnBrk="1" hangingPunct="1"/>
            <a:r>
              <a:rPr lang="en-US" sz="2400" b="1" dirty="0" smtClean="0">
                <a:latin typeface="+mn-lt"/>
              </a:rPr>
              <a:t>http://localhost:2540/mimer-data.xyz </a:t>
            </a:r>
            <a:endParaRPr lang="en-US" sz="3600" dirty="0"/>
          </a:p>
        </p:txBody>
      </p:sp>
    </p:spTree>
    <p:extLst>
      <p:ext uri="{BB962C8B-B14F-4D97-AF65-F5344CB8AC3E}">
        <p14:creationId xmlns:p14="http://schemas.microsoft.com/office/powerpoint/2010/main" val="1443191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endParaRPr lang="en-US" sz="3600" dirty="0" smtClean="0">
              <a:solidFill>
                <a:srgbClr val="7030A0"/>
              </a:solidFill>
            </a:endParaRP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4000" dirty="0" smtClean="0"/>
              <a:t>Server:</a:t>
            </a:r>
            <a:endParaRPr lang="en-US" sz="3600" dirty="0"/>
          </a:p>
          <a:p>
            <a:pPr lvl="1" eaLnBrk="1" hangingPunct="1"/>
            <a:r>
              <a:rPr lang="en-US" sz="2800" dirty="0" smtClean="0">
                <a:latin typeface="+mn-lt"/>
              </a:rPr>
              <a:t>Look at the file extension.</a:t>
            </a:r>
          </a:p>
          <a:p>
            <a:pPr lvl="1" eaLnBrk="1" hangingPunct="1"/>
            <a:r>
              <a:rPr lang="en-US" sz="2800" dirty="0" smtClean="0">
                <a:latin typeface="+mn-lt"/>
              </a:rPr>
              <a:t>Look up file extension in </a:t>
            </a:r>
            <a:r>
              <a:rPr lang="en-US" sz="2800" dirty="0" smtClean="0">
                <a:latin typeface="+mn-lt"/>
              </a:rPr>
              <a:t>MIME</a:t>
            </a:r>
            <a:r>
              <a:rPr lang="en-US" sz="2800" dirty="0" smtClean="0">
                <a:latin typeface="+mn-lt"/>
              </a:rPr>
              <a:t>-type </a:t>
            </a:r>
            <a:r>
              <a:rPr lang="en-US" sz="2800" dirty="0" smtClean="0">
                <a:latin typeface="+mn-lt"/>
              </a:rPr>
              <a:t>table</a:t>
            </a:r>
          </a:p>
          <a:p>
            <a:pPr lvl="1" eaLnBrk="1" hangingPunct="1"/>
            <a:r>
              <a:rPr lang="en-US" sz="2800" dirty="0" smtClean="0">
                <a:latin typeface="+mn-lt"/>
              </a:rPr>
              <a:t>Send the Mime-Type (Content-type: …) first then &lt;</a:t>
            </a:r>
            <a:r>
              <a:rPr lang="en-US" sz="2800" dirty="0" err="1" smtClean="0">
                <a:latin typeface="+mn-lt"/>
              </a:rPr>
              <a:t>cr</a:t>
            </a:r>
            <a:r>
              <a:rPr lang="en-US" sz="2800" dirty="0" smtClean="0">
                <a:latin typeface="+mn-lt"/>
              </a:rPr>
              <a:t>/lf&gt; &lt;</a:t>
            </a:r>
            <a:r>
              <a:rPr lang="en-US" sz="2800" dirty="0" err="1" smtClean="0">
                <a:latin typeface="+mn-lt"/>
              </a:rPr>
              <a:t>cr</a:t>
            </a:r>
            <a:r>
              <a:rPr lang="en-US" sz="2800" dirty="0" smtClean="0">
                <a:latin typeface="+mn-lt"/>
              </a:rPr>
              <a:t>/lf&gt;</a:t>
            </a:r>
          </a:p>
          <a:p>
            <a:pPr lvl="1" eaLnBrk="1" hangingPunct="1"/>
            <a:r>
              <a:rPr lang="en-US" sz="2800" dirty="0" smtClean="0">
                <a:latin typeface="+mn-lt"/>
              </a:rPr>
              <a:t>Send the data</a:t>
            </a:r>
          </a:p>
          <a:p>
            <a:pPr algn="l" eaLnBrk="1" hangingPunct="1"/>
            <a:endParaRPr lang="en-US" sz="3200" dirty="0" smtClean="0"/>
          </a:p>
        </p:txBody>
      </p:sp>
    </p:spTree>
    <p:extLst>
      <p:ext uri="{BB962C8B-B14F-4D97-AF65-F5344CB8AC3E}">
        <p14:creationId xmlns:p14="http://schemas.microsoft.com/office/powerpoint/2010/main" val="2315591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eaLnBrk="0" fontAlgn="base" hangingPunct="0">
              <a:spcBef>
                <a:spcPct val="0"/>
              </a:spcBef>
              <a:spcAft>
                <a:spcPct val="0"/>
              </a:spcAft>
              <a:defRPr sz="3200">
                <a:solidFill>
                  <a:schemeClr val="tx1"/>
                </a:solidFill>
                <a:latin typeface="Times New Roman" pitchFamily="18" charset="0"/>
              </a:defRPr>
            </a:lvl6pPr>
            <a:lvl7pPr marL="2971800" indent="-228600" eaLnBrk="0" fontAlgn="base" hangingPunct="0">
              <a:spcBef>
                <a:spcPct val="0"/>
              </a:spcBef>
              <a:spcAft>
                <a:spcPct val="0"/>
              </a:spcAft>
              <a:defRPr sz="3200">
                <a:solidFill>
                  <a:schemeClr val="tx1"/>
                </a:solidFill>
                <a:latin typeface="Times New Roman" pitchFamily="18" charset="0"/>
              </a:defRPr>
            </a:lvl7pPr>
            <a:lvl8pPr marL="3429000" indent="-228600" eaLnBrk="0" fontAlgn="base" hangingPunct="0">
              <a:spcBef>
                <a:spcPct val="0"/>
              </a:spcBef>
              <a:spcAft>
                <a:spcPct val="0"/>
              </a:spcAft>
              <a:defRPr sz="3200">
                <a:solidFill>
                  <a:schemeClr val="tx1"/>
                </a:solidFill>
                <a:latin typeface="Times New Roman" pitchFamily="18" charset="0"/>
              </a:defRPr>
            </a:lvl8pPr>
            <a:lvl9pPr marL="3886200" indent="-228600" eaLnBrk="0" fontAlgn="base" hangingPunct="0">
              <a:spcBef>
                <a:spcPct val="0"/>
              </a:spcBef>
              <a:spcAft>
                <a:spcPct val="0"/>
              </a:spcAft>
              <a:defRPr sz="3200">
                <a:solidFill>
                  <a:schemeClr val="tx1"/>
                </a:solidFill>
                <a:latin typeface="Times New Roman" pitchFamily="18" charset="0"/>
              </a:defRPr>
            </a:lvl9pPr>
          </a:lstStyle>
          <a:p>
            <a:pPr algn="ctr" eaLnBrk="1" hangingPunct="1"/>
            <a:r>
              <a:rPr lang="en-US" sz="1400"/>
              <a:t>Copyright 2008 Clark Elliott</a:t>
            </a:r>
          </a:p>
        </p:txBody>
      </p:sp>
      <p:sp>
        <p:nvSpPr>
          <p:cNvPr id="4099" name="Rectangle 2"/>
          <p:cNvSpPr>
            <a:spLocks noGrp="1" noChangeArrowheads="1"/>
          </p:cNvSpPr>
          <p:nvPr>
            <p:ph type="title" idx="4294967295"/>
          </p:nvPr>
        </p:nvSpPr>
        <p:spPr/>
        <p:txBody>
          <a:bodyPr/>
          <a:lstStyle/>
          <a:p>
            <a:pPr eaLnBrk="1" hangingPunct="1"/>
            <a:endParaRPr lang="en-US" sz="3600" dirty="0" smtClean="0">
              <a:solidFill>
                <a:srgbClr val="7030A0"/>
              </a:solidFill>
            </a:endParaRPr>
          </a:p>
        </p:txBody>
      </p:sp>
      <p:sp>
        <p:nvSpPr>
          <p:cNvPr id="4100" name="Rectangle 3"/>
          <p:cNvSpPr>
            <a:spLocks noGrp="1" noChangeArrowheads="1"/>
          </p:cNvSpPr>
          <p:nvPr>
            <p:ph type="body" idx="4294967295"/>
          </p:nvPr>
        </p:nvSpPr>
        <p:spPr>
          <a:xfrm>
            <a:off x="268288" y="1065213"/>
            <a:ext cx="8875712" cy="5086350"/>
          </a:xfrm>
        </p:spPr>
        <p:txBody>
          <a:bodyPr/>
          <a:lstStyle/>
          <a:p>
            <a:pPr algn="l" eaLnBrk="1" hangingPunct="1"/>
            <a:r>
              <a:rPr lang="en-US" sz="3200" dirty="0" smtClean="0"/>
              <a:t>Client:</a:t>
            </a:r>
          </a:p>
          <a:p>
            <a:pPr lvl="1" eaLnBrk="1" hangingPunct="1"/>
            <a:r>
              <a:rPr lang="en-US" sz="2800" dirty="0" smtClean="0">
                <a:latin typeface="+mn-lt"/>
              </a:rPr>
              <a:t>Read </a:t>
            </a:r>
            <a:r>
              <a:rPr lang="en-US" sz="2800" dirty="0" smtClean="0">
                <a:latin typeface="+mn-lt"/>
              </a:rPr>
              <a:t>MIME-type</a:t>
            </a:r>
            <a:endParaRPr lang="en-US" sz="2800" dirty="0" smtClean="0">
              <a:latin typeface="+mn-lt"/>
            </a:endParaRPr>
          </a:p>
          <a:p>
            <a:pPr lvl="1" eaLnBrk="1" hangingPunct="1"/>
            <a:r>
              <a:rPr lang="en-US" sz="2800" dirty="0" smtClean="0">
                <a:latin typeface="+mn-lt"/>
              </a:rPr>
              <a:t>Look up handler </a:t>
            </a:r>
            <a:r>
              <a:rPr lang="en-US" sz="2800" dirty="0" smtClean="0">
                <a:latin typeface="+mn-lt"/>
              </a:rPr>
              <a:t>program in </a:t>
            </a:r>
            <a:r>
              <a:rPr lang="en-US" sz="2800" dirty="0" smtClean="0">
                <a:latin typeface="+mn-lt"/>
              </a:rPr>
              <a:t>a table</a:t>
            </a:r>
          </a:p>
          <a:p>
            <a:pPr lvl="1" eaLnBrk="1" hangingPunct="1"/>
            <a:r>
              <a:rPr lang="en-US" sz="2800" dirty="0" smtClean="0">
                <a:latin typeface="+mn-lt"/>
              </a:rPr>
              <a:t>Throw out the </a:t>
            </a:r>
            <a:r>
              <a:rPr lang="en-US" sz="2800" dirty="0" smtClean="0">
                <a:latin typeface="+mn-lt"/>
              </a:rPr>
              <a:t>MIME-type </a:t>
            </a:r>
            <a:r>
              <a:rPr lang="en-US" sz="2800" dirty="0" smtClean="0">
                <a:latin typeface="+mn-lt"/>
              </a:rPr>
              <a:t>information</a:t>
            </a:r>
          </a:p>
          <a:p>
            <a:pPr lvl="1" eaLnBrk="1" hangingPunct="1"/>
            <a:r>
              <a:rPr lang="en-US" sz="2800" dirty="0" smtClean="0">
                <a:latin typeface="+mn-lt"/>
              </a:rPr>
              <a:t>Generate a unique temporary name</a:t>
            </a:r>
          </a:p>
          <a:p>
            <a:pPr lvl="1" eaLnBrk="1" hangingPunct="1"/>
            <a:r>
              <a:rPr lang="en-US" sz="2800" dirty="0" smtClean="0">
                <a:latin typeface="+mn-lt"/>
              </a:rPr>
              <a:t>Write all the data </a:t>
            </a:r>
            <a:r>
              <a:rPr lang="en-US" sz="2800" dirty="0" smtClean="0">
                <a:latin typeface="+mn-lt"/>
              </a:rPr>
              <a:t>into a </a:t>
            </a:r>
            <a:r>
              <a:rPr lang="en-US" sz="2800" dirty="0" smtClean="0">
                <a:latin typeface="+mn-lt"/>
              </a:rPr>
              <a:t>file with the unique </a:t>
            </a:r>
            <a:r>
              <a:rPr lang="en-US" sz="2800" dirty="0" smtClean="0">
                <a:latin typeface="+mn-lt"/>
              </a:rPr>
              <a:t>name, in a directory for temporary files</a:t>
            </a:r>
            <a:endParaRPr lang="en-US" sz="2800" dirty="0" smtClean="0">
              <a:latin typeface="+mn-lt"/>
            </a:endParaRPr>
          </a:p>
          <a:p>
            <a:pPr lvl="1" eaLnBrk="1" hangingPunct="1"/>
            <a:r>
              <a:rPr lang="en-US" sz="2800" dirty="0" smtClean="0">
                <a:latin typeface="+mn-lt"/>
              </a:rPr>
              <a:t>Call the handler as a sub-process, passing the name of the data file as the first argument.</a:t>
            </a:r>
          </a:p>
          <a:p>
            <a:pPr lvl="1" eaLnBrk="1" hangingPunct="1"/>
            <a:r>
              <a:rPr lang="en-US" sz="2800" dirty="0" smtClean="0">
                <a:latin typeface="+mn-lt"/>
              </a:rPr>
              <a:t>Possibly wait around and when the handler is done, erase the temporary file, otherwise DONE.</a:t>
            </a:r>
          </a:p>
          <a:p>
            <a:pPr lvl="1" eaLnBrk="1" hangingPunct="1"/>
            <a:endParaRPr lang="en-US" sz="2800" dirty="0" smtClean="0">
              <a:latin typeface="+mn-lt"/>
            </a:endParaRPr>
          </a:p>
        </p:txBody>
      </p:sp>
    </p:spTree>
    <p:extLst>
      <p:ext uri="{BB962C8B-B14F-4D97-AF65-F5344CB8AC3E}">
        <p14:creationId xmlns:p14="http://schemas.microsoft.com/office/powerpoint/2010/main" val="3906651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TannnenbaumTemplate">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TannenbaumOS-Template</Template>
  <TotalTime>1626</TotalTime>
  <Words>678</Words>
  <Application>Microsoft Office PowerPoint</Application>
  <PresentationFormat>On-screen Show (4:3)</PresentationFormat>
  <Paragraphs>79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TannnenbaumTemplate</vt:lpstr>
      <vt:lpstr>The problem.</vt:lpstr>
      <vt:lpstr>Example</vt:lpstr>
      <vt:lpstr>.</vt:lpstr>
      <vt:lpstr>MIME Types</vt:lpstr>
      <vt:lpstr>File types…</vt:lpstr>
      <vt:lpstr>Other methods</vt:lpstr>
      <vt:lpstr>How Mime Data is Passed.</vt:lpstr>
      <vt:lpstr>PowerPoint Presentation</vt:lpstr>
      <vt:lpstr>PowerPoint Presentation</vt:lpstr>
      <vt:lpstr>PowerPoint Presentation</vt:lpstr>
      <vt:lpstr>Notes:</vt:lpstr>
      <vt:lpstr>Mimer assignmnet / Java</vt:lpstr>
      <vt:lpstr>Xstream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Clark Elliott</cp:lastModifiedBy>
  <cp:revision>116</cp:revision>
  <dcterms:created xsi:type="dcterms:W3CDTF">2005-10-24T20:12:14Z</dcterms:created>
  <dcterms:modified xsi:type="dcterms:W3CDTF">2013-05-09T22:07:38Z</dcterms:modified>
</cp:coreProperties>
</file>