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47"/>
  </p:notesMasterIdLst>
  <p:handoutMasterIdLst>
    <p:handoutMasterId r:id="rId48"/>
  </p:handoutMasterIdLst>
  <p:sldIdLst>
    <p:sldId id="256" r:id="rId4"/>
    <p:sldId id="277" r:id="rId5"/>
    <p:sldId id="549" r:id="rId6"/>
    <p:sldId id="553" r:id="rId7"/>
    <p:sldId id="554" r:id="rId8"/>
    <p:sldId id="555" r:id="rId9"/>
    <p:sldId id="556" r:id="rId10"/>
    <p:sldId id="561" r:id="rId11"/>
    <p:sldId id="562" r:id="rId12"/>
    <p:sldId id="563" r:id="rId13"/>
    <p:sldId id="566" r:id="rId14"/>
    <p:sldId id="564" r:id="rId15"/>
    <p:sldId id="560" r:id="rId16"/>
    <p:sldId id="527" r:id="rId17"/>
    <p:sldId id="528" r:id="rId18"/>
    <p:sldId id="529" r:id="rId19"/>
    <p:sldId id="536" r:id="rId20"/>
    <p:sldId id="537" r:id="rId21"/>
    <p:sldId id="538" r:id="rId22"/>
    <p:sldId id="540" r:id="rId23"/>
    <p:sldId id="543" r:id="rId24"/>
    <p:sldId id="546" r:id="rId25"/>
    <p:sldId id="547" r:id="rId26"/>
    <p:sldId id="548" r:id="rId27"/>
    <p:sldId id="453" r:id="rId28"/>
    <p:sldId id="511" r:id="rId29"/>
    <p:sldId id="514" r:id="rId30"/>
    <p:sldId id="515" r:id="rId31"/>
    <p:sldId id="516" r:id="rId32"/>
    <p:sldId id="567" r:id="rId33"/>
    <p:sldId id="568" r:id="rId34"/>
    <p:sldId id="569" r:id="rId35"/>
    <p:sldId id="570" r:id="rId36"/>
    <p:sldId id="571" r:id="rId37"/>
    <p:sldId id="576" r:id="rId38"/>
    <p:sldId id="577" r:id="rId39"/>
    <p:sldId id="578" r:id="rId40"/>
    <p:sldId id="582" r:id="rId41"/>
    <p:sldId id="579" r:id="rId42"/>
    <p:sldId id="584" r:id="rId43"/>
    <p:sldId id="583" r:id="rId44"/>
    <p:sldId id="586" r:id="rId45"/>
    <p:sldId id="585" r:id="rId4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92763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1331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233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68736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0707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9166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8046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3722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6097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077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47642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87879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4852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67631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24693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33498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96055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343214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52573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0500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7527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84704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32513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5794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56264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879683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227758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35529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424119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09102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37502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350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75154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838456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65836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699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4059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9635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01792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8792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296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</a:t>
            </a:r>
            <a:r>
              <a:rPr kumimoji="0" lang="en-US" dirty="0"/>
              <a:t>to </a:t>
            </a:r>
            <a:r>
              <a:rPr kumimoji="0" lang="en-US"/>
              <a:t>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4/24/2019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048000"/>
            <a:ext cx="7162800" cy="2971800"/>
          </a:xfrm>
        </p:spPr>
        <p:txBody>
          <a:bodyPr>
            <a:normAutofit/>
          </a:bodyPr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Clark Elliott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DePaul University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/>
          </a:p>
          <a:p>
            <a:pPr algn="ctr">
              <a:buFont typeface="Monotype Sorts" pitchFamily="2" charset="2"/>
              <a:buNone/>
              <a:defRPr/>
            </a:pPr>
            <a:endParaRPr lang="en-US" sz="3600" dirty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3600" dirty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4400" dirty="0">
              <a:latin typeface="Arial" pitchFamily="34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77200" cy="2514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Measuring “proof” of an effect.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4400" dirty="0">
                <a:latin typeface="+mn-lt"/>
              </a:rPr>
              <a:t/>
            </a:r>
            <a:br>
              <a:rPr lang="en-US" sz="4400" dirty="0">
                <a:latin typeface="+mn-lt"/>
              </a:rPr>
            </a:br>
            <a:endParaRPr lang="en-US" sz="3100" dirty="0"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It could take years to complete a scholarly review: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Finding reviewers willing to put in the time</a:t>
            </a:r>
          </a:p>
          <a:p>
            <a:pPr lvl="1">
              <a:defRPr/>
            </a:pPr>
            <a:r>
              <a:rPr lang="en-US" sz="2800" dirty="0"/>
              <a:t>Getting them to complete their review</a:t>
            </a:r>
          </a:p>
          <a:p>
            <a:pPr lvl="1">
              <a:defRPr/>
            </a:pPr>
            <a:r>
              <a:rPr lang="en-US" sz="2800" dirty="0"/>
              <a:t>Rounds of back-and-forth for accept-with-questions discussion</a:t>
            </a:r>
          </a:p>
          <a:p>
            <a:pPr lvl="1">
              <a:defRPr/>
            </a:pPr>
            <a:r>
              <a:rPr lang="en-US" sz="2800" dirty="0"/>
              <a:t>Rounds of back-and-forth with a scholarly editor.</a:t>
            </a:r>
          </a:p>
          <a:p>
            <a:pPr lvl="1">
              <a:defRPr/>
            </a:pPr>
            <a:r>
              <a:rPr lang="en-US" sz="2800" dirty="0"/>
              <a:t>Many months for the print version to arrive.</a:t>
            </a:r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307959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/>
              <a:t>With the Internet we still have the turnaround time with reviewers and editors, but communication is much more rapid.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Online journals are much cheaper to produce, and articles are available much sooner.</a:t>
            </a:r>
          </a:p>
          <a:p>
            <a:pPr>
              <a:defRPr/>
            </a:pPr>
            <a:endParaRPr lang="en-US" sz="3200" b="0" dirty="0"/>
          </a:p>
          <a:p>
            <a:pPr marL="109728" indent="0">
              <a:buNone/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093524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/>
              <a:t>When good work shows no results, this can be important for others to know—especially with replication studies. It is now trivial to place these results on the Web.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However, “non-results” generally do not receive the same level of scholarly review. When this is true, we should not have the same level of confidence in these otherwise important results.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Good and bad when no results…</a:t>
            </a:r>
          </a:p>
        </p:txBody>
      </p:sp>
    </p:spTree>
    <p:extLst>
      <p:ext uri="{BB962C8B-B14F-4D97-AF65-F5344CB8AC3E}">
        <p14:creationId xmlns:p14="http://schemas.microsoft.com/office/powerpoint/2010/main" val="380409037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0" dirty="0"/>
              <a:t>Engage in peer discussion of your work at conferences, on campus and online.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This cross-pollination of ideas, and criticisms is invaluable.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Students: </a:t>
            </a:r>
            <a:r>
              <a:rPr lang="en-US" sz="3200" b="1" i="1" dirty="0"/>
              <a:t>go to conferences</a:t>
            </a:r>
            <a:r>
              <a:rPr lang="en-US" sz="3200" dirty="0"/>
              <a:t>. Submit your work. Attend. Take part in discussions. There is no substitute for this activity.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Peer discussion</a:t>
            </a:r>
          </a:p>
        </p:txBody>
      </p:sp>
    </p:spTree>
    <p:extLst>
      <p:ext uri="{BB962C8B-B14F-4D97-AF65-F5344CB8AC3E}">
        <p14:creationId xmlns:p14="http://schemas.microsoft.com/office/powerpoint/2010/main" val="37803433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/>
              <a:t>Hypothesis &amp; </a:t>
            </a:r>
            <a:r>
              <a:rPr lang="en-US" sz="3200" dirty="0"/>
              <a:t>Null hypothesis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Odds against chance / t-test / Bayes factors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Reputation of the researcher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Independent replications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Effect size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Some basics of science</a:t>
            </a:r>
          </a:p>
        </p:txBody>
      </p:sp>
    </p:spTree>
    <p:extLst>
      <p:ext uri="{BB962C8B-B14F-4D97-AF65-F5344CB8AC3E}">
        <p14:creationId xmlns:p14="http://schemas.microsoft.com/office/powerpoint/2010/main" val="32894048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200" dirty="0"/>
              <a:t>A t</a:t>
            </a:r>
            <a:r>
              <a:rPr lang="en-US" sz="3200" b="0" dirty="0"/>
              <a:t>entative explanation of observations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Ex: </a:t>
            </a:r>
            <a:r>
              <a:rPr lang="en-US" sz="3200" b="0" i="1" dirty="0"/>
              <a:t>Men’s hands are larger than women’s.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Null hypothesis: </a:t>
            </a:r>
            <a:r>
              <a:rPr lang="en-US" sz="3200" b="0" i="1" dirty="0"/>
              <a:t>There is no significant hand size difference between males and females. </a:t>
            </a:r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r>
              <a:rPr lang="en-US" sz="3200" b="0" dirty="0"/>
              <a:t>A claim is considered valid if its counter-claim is improbable.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How confidently can we reject the null hypothesis?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>
                <a:latin typeface="+mn-lt"/>
              </a:rPr>
              <a:t>(Null) Hypothesis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510813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Hypothesis—if a person stands on one leg and flips a coin it will usually be heads.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I flip a coin once, and it is heads. What are the odds it is a coincidence only? 1 in 2. How confident are you of the effect?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2 flips, both heads…? 1 in 4. Confidence?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Odds against chance—example</a:t>
            </a:r>
          </a:p>
        </p:txBody>
      </p:sp>
    </p:spTree>
    <p:extLst>
      <p:ext uri="{BB962C8B-B14F-4D97-AF65-F5344CB8AC3E}">
        <p14:creationId xmlns:p14="http://schemas.microsoft.com/office/powerpoint/2010/main" val="7342848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0" dirty="0"/>
              <a:t>3 flips, all heads. 1 in 8 (2</a:t>
            </a:r>
            <a:r>
              <a:rPr lang="en-US" sz="3200" b="0" baseline="30000" dirty="0"/>
              <a:t>3</a:t>
            </a:r>
            <a:r>
              <a:rPr lang="en-US" sz="3200" b="0" dirty="0"/>
              <a:t>). Confidence?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4 flips, 1 in 16; 5: 1 in 32; 6: 1 in 64 […]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32 flips: 1 in 4,</a:t>
            </a:r>
            <a:r>
              <a:rPr lang="en-US" sz="3200" dirty="0"/>
              <a:t>294,967,296. Confidence?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The higher the odds against chance of it being merely a coincidence, the more confident we are the hypothesis is proven.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41303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0" dirty="0"/>
              <a:t>Common sense suggests that at some point we have to take the hypothesis seriously.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We can compare this to the odds against chance when not standing on one leg in our control group. (Assume 1 to 1.)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This suggests a correlation with standing on one leg.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385502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b="0" dirty="0"/>
              <a:t>Probability of an observed result, assuming the null hypothesis is </a:t>
            </a:r>
            <a:r>
              <a:rPr lang="en-US" sz="3200" b="0" dirty="0" smtClean="0"/>
              <a:t>true: likelihood of a coincidence. </a:t>
            </a:r>
            <a:r>
              <a:rPr lang="en-US" sz="3200" b="0" dirty="0"/>
              <a:t>Think of shading the edge of  your bell curve.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Tradition has p &lt; 0.05 (1 in 20) yielding statistical significance. Moder</a:t>
            </a:r>
            <a:r>
              <a:rPr lang="en-US" sz="3200" dirty="0"/>
              <a:t>n push for p &lt; 0.01 (1 in 100) and use of Bayes factors.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The smaller the p-value, the stronger the results.</a:t>
            </a:r>
            <a:endParaRPr lang="en-US" sz="3200" b="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7485057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 eaLnBrk="1" hangingPunct="1">
              <a:defRPr/>
            </a:pPr>
            <a:r>
              <a:rPr lang="en-US"/>
              <a:t>Basic science</a:t>
            </a:r>
            <a:endParaRPr lang="en-US" dirty="0"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b="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(Wikipedia)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7BF46-3403-435A-9850-5AE5F90C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08" y="850708"/>
            <a:ext cx="59889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452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/>
              <a:t>Who was flipping the coin?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Could Elliott be a fraud? Is it a magic trick? What does he have to gain?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Did he consider all the factors like some weird magnetism or bias in the coin? Confident of a good study design?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How good is DePaul’s reputation?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Status 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193360546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/>
              <a:t>With staggering OAC now our curiosity is </a:t>
            </a:r>
            <a:r>
              <a:rPr lang="en-US" sz="3200" dirty="0"/>
              <a:t>piqued, but we don’t believe it.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Repeat at another university, with another coin, and another flipper. Completely independent, but the same experiment.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Same results. 32 flips: 1 in 4,294,967,296. 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Replications</a:t>
            </a:r>
          </a:p>
        </p:txBody>
      </p:sp>
    </p:spTree>
    <p:extLst>
      <p:ext uri="{BB962C8B-B14F-4D97-AF65-F5344CB8AC3E}">
        <p14:creationId xmlns:p14="http://schemas.microsoft.com/office/powerpoint/2010/main" val="37314149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Each time we gather another replication, our confidence goes up.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i="1" dirty="0"/>
              <a:t>Meta-analysis</a:t>
            </a:r>
            <a:r>
              <a:rPr lang="en-US" sz="3200" dirty="0"/>
              <a:t> gathers all the results of similar studies together.</a:t>
            </a:r>
            <a:endParaRPr lang="en-US" sz="3200" b="0" i="1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29213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0" dirty="0"/>
              <a:t>An alternate method of calculating how unlikely the null hypothesis is.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i="1" dirty="0"/>
              <a:t>Compare</a:t>
            </a:r>
            <a:r>
              <a:rPr lang="en-US" sz="3200" b="0" dirty="0"/>
              <a:t> two models, often null hypothesis and the experimental hypothesis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Include </a:t>
            </a:r>
            <a:r>
              <a:rPr lang="en-US" sz="3200" b="0" i="1" dirty="0"/>
              <a:t>a prior </a:t>
            </a:r>
            <a:r>
              <a:rPr lang="en-US" sz="3200" b="0" dirty="0"/>
              <a:t>and </a:t>
            </a:r>
            <a:r>
              <a:rPr lang="en-US" sz="3200" b="0" i="1" dirty="0"/>
              <a:t>post prior </a:t>
            </a:r>
            <a:r>
              <a:rPr lang="en-US" sz="3200" b="0" dirty="0"/>
              <a:t>values, so some weight is given to how things have been believed to be before.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Bayes factors</a:t>
            </a:r>
          </a:p>
        </p:txBody>
      </p:sp>
    </p:spTree>
    <p:extLst>
      <p:ext uri="{BB962C8B-B14F-4D97-AF65-F5344CB8AC3E}">
        <p14:creationId xmlns:p14="http://schemas.microsoft.com/office/powerpoint/2010/main" val="312401936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7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sz="3200" dirty="0"/>
                  <a:t>Quantify the </a:t>
                </a:r>
                <a:r>
                  <a:rPr lang="en-US" sz="3200" i="1" dirty="0"/>
                  <a:t>size </a:t>
                </a:r>
                <a:r>
                  <a:rPr lang="en-US" sz="3200" dirty="0"/>
                  <a:t>of the difference between two groups.</a:t>
                </a:r>
              </a:p>
              <a:p>
                <a:pPr>
                  <a:defRPr/>
                </a:pPr>
                <a:endParaRPr lang="en-US" sz="3200" dirty="0"/>
              </a:p>
              <a:p>
                <a:pPr>
                  <a:defRPr/>
                </a:pPr>
                <a:r>
                  <a:rPr lang="en-US" sz="3200" dirty="0"/>
                  <a:t>Not just </a:t>
                </a:r>
                <a:r>
                  <a:rPr lang="en-US" sz="3200" i="1" dirty="0"/>
                  <a:t>is some effect present </a:t>
                </a:r>
                <a:r>
                  <a:rPr lang="en-US" sz="3200" dirty="0"/>
                  <a:t>(e.g., did the treatment work), but </a:t>
                </a:r>
                <a:r>
                  <a:rPr lang="en-US" sz="3200" i="1" dirty="0"/>
                  <a:t>how big </a:t>
                </a:r>
                <a:r>
                  <a:rPr lang="en-US" sz="3200" dirty="0"/>
                  <a:t>was the effect.</a:t>
                </a:r>
              </a:p>
              <a:p>
                <a:pPr>
                  <a:defRPr/>
                </a:pPr>
                <a:endParaRPr lang="en-US" sz="3200" dirty="0"/>
              </a:p>
              <a:p>
                <a:pPr marL="109728" indent="0" algn="ctr">
                  <a:buNone/>
                  <a:defRPr/>
                </a:pPr>
                <a:r>
                  <a:rPr lang="en-US" sz="2800" b="1" dirty="0"/>
                  <a:t>Effect 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800" b="1" dirty="0"/>
                          <m:t>μ</m:t>
                        </m:r>
                        <m:r>
                          <m:rPr>
                            <m:nor/>
                          </m:rPr>
                          <a:rPr lang="en-US" sz="28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/>
                          <m:t>exper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l-GR" sz="2800" b="1" dirty="0"/>
                          <m:t>μ</m:t>
                        </m:r>
                        <m:r>
                          <m:rPr>
                            <m:nor/>
                          </m:rPr>
                          <a:rPr lang="en-US" sz="28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/>
                          <m:t>control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800" b="1" dirty="0"/>
                          <m:t>σ</m:t>
                        </m:r>
                        <m:r>
                          <m:rPr>
                            <m:nor/>
                          </m:rPr>
                          <a:rPr lang="en-US" sz="2800" b="1" dirty="0"/>
                          <m:t> 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pPr>
                  <a:defRPr/>
                </a:pPr>
                <a:endParaRPr lang="en-US" sz="2800" dirty="0"/>
              </a:p>
              <a:p>
                <a:pPr>
                  <a:defRPr/>
                </a:pPr>
                <a:r>
                  <a:rPr lang="en-US" sz="2800" dirty="0"/>
                  <a:t>[Mean of Experimental Group – Mean of Control Group / </a:t>
                </a:r>
                <a:r>
                  <a:rPr lang="en-US" sz="2800" b="1" dirty="0"/>
                  <a:t>Standard Deviation.]</a:t>
                </a:r>
              </a:p>
            </p:txBody>
          </p:sp>
        </mc:Choice>
        <mc:Fallback xmlns="">
          <p:sp>
            <p:nvSpPr>
              <p:cNvPr id="47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30" r="-17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Effect Size</a:t>
            </a:r>
          </a:p>
        </p:txBody>
      </p:sp>
    </p:spTree>
    <p:extLst>
      <p:ext uri="{BB962C8B-B14F-4D97-AF65-F5344CB8AC3E}">
        <p14:creationId xmlns:p14="http://schemas.microsoft.com/office/powerpoint/2010/main" val="240285063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larger the standard deviation, the wider the curve, and the more overlap there is between groups.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 more overlap there is, the less of an effect we see, even if the </a:t>
            </a:r>
            <a:r>
              <a:rPr lang="en-US" sz="3200" i="1" dirty="0"/>
              <a:t>average </a:t>
            </a:r>
            <a:r>
              <a:rPr lang="en-US" sz="3200" dirty="0"/>
              <a:t>of the two groups is significant.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65509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Each of these conditions has the same difference in average scores between the two conditions. But the overlap on the left is much smaller, so the effect is larger.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F0301-235C-4CCF-A340-3600486371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89742"/>
            <a:ext cx="4075803" cy="2503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0B1CF-0BDC-46EC-9484-E7FA8BC793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00154"/>
            <a:ext cx="4191000" cy="2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69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7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09728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3200" b="1" dirty="0"/>
                            <m:t>μ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exper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l-GR" sz="3200" b="1" dirty="0"/>
                            <m:t>μ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control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 sz="3200" b="1" dirty="0"/>
                            <m:t>σ</m:t>
                          </m:r>
                          <m:r>
                            <m:rPr>
                              <m:nor/>
                            </m:rPr>
                            <a:rPr lang="en-US" sz="3200" b="1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>
                  <a:defRPr/>
                </a:pPr>
                <a:endParaRPr lang="en-US" sz="3200" dirty="0"/>
              </a:p>
              <a:p>
                <a:pPr>
                  <a:defRPr/>
                </a:pPr>
                <a:r>
                  <a:rPr lang="en-US" sz="3200" dirty="0"/>
                  <a:t>When the difference between two groups is zero, the effect size is zero.</a:t>
                </a:r>
              </a:p>
              <a:p>
                <a:pPr>
                  <a:defRPr/>
                </a:pPr>
                <a:endParaRPr lang="en-US" sz="3200" dirty="0"/>
              </a:p>
              <a:p>
                <a:pPr>
                  <a:defRPr/>
                </a:pPr>
                <a:r>
                  <a:rPr lang="en-US" sz="3200" dirty="0"/>
                  <a:t>When the distribution is very wide relative to the difference in the means (e.g., the standard deviation 𝞼 is very large) the overlap is high and the effect size is small.</a:t>
                </a:r>
              </a:p>
            </p:txBody>
          </p:sp>
        </mc:Choice>
        <mc:Fallback xmlns="">
          <p:sp>
            <p:nvSpPr>
              <p:cNvPr id="477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468108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/>
              <a:t>Effect size is equivalent to a </a:t>
            </a:r>
            <a:r>
              <a:rPr lang="en-US" sz="3200" b="0" i="1" dirty="0"/>
              <a:t>Z-score </a:t>
            </a:r>
            <a:r>
              <a:rPr lang="en-US" sz="3200" b="0" dirty="0"/>
              <a:t>of a standard Normal Distribution.</a:t>
            </a:r>
          </a:p>
          <a:p>
            <a:pPr>
              <a:defRPr/>
            </a:pPr>
            <a:endParaRPr lang="en-US" sz="3200" b="0" i="1" dirty="0"/>
          </a:p>
          <a:p>
            <a:pPr>
              <a:defRPr/>
            </a:pPr>
            <a:r>
              <a:rPr lang="en-US" sz="3200" dirty="0"/>
              <a:t>An effect size of 0.2 means that the average score in exp. group is 0.2 SDs above the average score in control group and exceeds the scores of 58% of the control group.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 algn="ctr"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28743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/>
              <a:t>Can these results be repeated by a [completely] independent lab?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Provide a careful written record of all procedures with the prior </a:t>
            </a:r>
            <a:r>
              <a:rPr lang="en-US" sz="3200" i="1" dirty="0"/>
              <a:t>intention</a:t>
            </a:r>
            <a:r>
              <a:rPr lang="en-US" sz="3200" dirty="0"/>
              <a:t> that the experiments will be replicated by others—preferably without consultation prior to the replication design.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Repeatability</a:t>
            </a:r>
          </a:p>
        </p:txBody>
      </p:sp>
    </p:spTree>
    <p:extLst>
      <p:ext uri="{BB962C8B-B14F-4D97-AF65-F5344CB8AC3E}">
        <p14:creationId xmlns:p14="http://schemas.microsoft.com/office/powerpoint/2010/main" val="334339497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In the modern world, these are not given the same way as evidence-based science.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This is a shame, because scrupulously detailed case reports have a much higher level of what might later turn out to be critically important detail than does controlled experiments.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65631707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200" b="0" dirty="0"/>
              <a:t>With controlled experiments we tend to do our best to limit the number of variables. We often do this artificially.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The rich details in the natural worl</a:t>
            </a:r>
            <a:r>
              <a:rPr lang="en-US" sz="3200" dirty="0"/>
              <a:t>d are lost.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Some of this came with the Flexner report in 1911, which set the tone for modern American </a:t>
            </a:r>
            <a:r>
              <a:rPr lang="en-US" sz="3200"/>
              <a:t>Allopathic medicine.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37792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Another challenge we might make to work is that it suffers from a file drawer problem.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 smtClean="0"/>
              <a:t>There is no </a:t>
            </a:r>
            <a:r>
              <a:rPr lang="en-US" sz="3200" i="1" dirty="0" smtClean="0"/>
              <a:t>Journal of non-results </a:t>
            </a:r>
            <a:endParaRPr lang="en-US" sz="3200" dirty="0" smtClean="0"/>
          </a:p>
          <a:p>
            <a:pPr>
              <a:defRPr/>
            </a:pPr>
            <a:endParaRPr lang="en-US" sz="3200" i="1" dirty="0"/>
          </a:p>
          <a:p>
            <a:pPr>
              <a:defRPr/>
            </a:pPr>
            <a:r>
              <a:rPr lang="en-US" sz="3200" dirty="0" smtClean="0"/>
              <a:t>Suppose we stood on one leg and flipped a coin 16 times and it came up heads 8 times. No one would publish those results.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File drawer / publication bias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50593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b="0" dirty="0" smtClean="0"/>
              <a:t>But if we stand on one leg and flip a coin 16 times and it comes up heads 16 times, we have very strong odds against chance (1 in 65,536). So we submit our paper.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An argument against accepting our paper for publication is that there might be that there are 65,000 people who flipped coins with pretty normal results. And they never published a paper. Instead they stuffed their “non-results” in a file drawer and left them there.</a:t>
            </a:r>
            <a:endParaRPr lang="en-US" sz="3200" b="0" dirty="0" smtClean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507453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First, use common sense. How difficult is it to run this </a:t>
            </a:r>
            <a:r>
              <a:rPr lang="en-US" sz="3200" dirty="0" smtClean="0"/>
              <a:t>kind of study? How likely is it than anyone ever did?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Is this kind of study dependent on newer results or technology, so no history?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 smtClean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>
                <a:latin typeface="+mn-lt"/>
              </a:rPr>
              <a:t>How to address it—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common sense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19392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Make your entire design public. Provide access to computer code, databases, and equipment sources.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 smtClean="0"/>
              <a:t>Provide commentary on difficulties to be avoided.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 smtClean="0"/>
              <a:t>Solicit replications in the academic community.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Encourage replication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441155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 smtClean="0"/>
              <a:t>Provide a pre-registration site.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 smtClean="0"/>
              <a:t>Make it known that ONLY pre-registered studies will be included in any follow-up meta-analysis of replication studies.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 smtClean="0"/>
              <a:t>During later meta-analysis, use ONLY pre-registered studies, and include all that have been completed. Note all failures—in effect publishing “non-results” along with results.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Pre-register replications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876516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In 2016 </a:t>
            </a:r>
            <a:r>
              <a:rPr lang="en-US" sz="3200" i="1" dirty="0" smtClean="0"/>
              <a:t>Nature </a:t>
            </a:r>
            <a:r>
              <a:rPr lang="en-US" sz="3200" dirty="0" smtClean="0"/>
              <a:t>reported that of 1,500 </a:t>
            </a:r>
            <a:r>
              <a:rPr lang="en-US" sz="3200" dirty="0"/>
              <a:t>scientists </a:t>
            </a:r>
            <a:r>
              <a:rPr lang="en-US" sz="3200" dirty="0" smtClean="0"/>
              <a:t>responding to a poll, 70</a:t>
            </a:r>
            <a:r>
              <a:rPr lang="en-US" sz="3200" dirty="0"/>
              <a:t>% of them had failed to reproduce at least one other scientist's </a:t>
            </a:r>
            <a:r>
              <a:rPr lang="en-US" sz="3200" dirty="0" smtClean="0"/>
              <a:t>experiment.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50</a:t>
            </a:r>
            <a:r>
              <a:rPr lang="en-US" sz="3200" dirty="0"/>
              <a:t>% had failed to reproduce one of their own </a:t>
            </a:r>
            <a:r>
              <a:rPr lang="en-US" sz="3200" dirty="0" smtClean="0"/>
              <a:t>experiments.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 smtClean="0"/>
              <a:t>Most published work is not replicated.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Replication crisis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086305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Some prestigious journals have a policy of never publishing replications, only original research—even if the replication failure is of much interest.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 smtClean="0"/>
              <a:t>Academics don’t receive nearly as much credit for replications.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858463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In science, we are rarely certain.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 smtClean="0"/>
              <a:t>We simply align ourselves with the best odds against chance to separate scientific effects and knowledge from coincidence.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Certainty?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34534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0" dirty="0"/>
              <a:t>Provide all your data [online]. This is now required for acceptance at many journals.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Others can verify your statistical results, without hav</a:t>
            </a:r>
            <a:r>
              <a:rPr lang="en-US" sz="3200" dirty="0"/>
              <a:t>ing to re-run the study (a huge savings in time).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They can use other statistical methods as well.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55986161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95+% of climate scientists agree that not only is the environment changing in potentially catastrophic ways, but also that humans are the primary cause.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 smtClean="0"/>
              <a:t>But there is a (small) possibility that it just happens to be a coincidence that CO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is rising and humans are producing CO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92820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Politicians use this to convince large numbers of voters that no one knows the cause because “it is not certain.”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91178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 smtClean="0"/>
              <a:t>When we don’t have good OAC, statistics, design, reputations, repeatability, effect size, then we should consider that the results </a:t>
            </a:r>
            <a:r>
              <a:rPr lang="en-US" sz="3200" b="0" i="1" dirty="0" smtClean="0"/>
              <a:t>might </a:t>
            </a:r>
            <a:r>
              <a:rPr lang="en-US" sz="3200" b="0" dirty="0" smtClean="0"/>
              <a:t>be suspect. We would not want to rely on them.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Weak science should be vetted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443316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When we see repeatable results, strong OAC, reasonable effect size, good reputations and good study design… we should agree the results are good science.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 smtClean="0"/>
              <a:t>If we don’t like the results, we are allowed our opinion, but it should not change the science.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+mn-lt"/>
              </a:rPr>
              <a:t>Good science should be accepted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16972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/>
              <a:t>What you did.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How you selected subjects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Motivation behind your design (e.g., when looking at gambling outcomes, accounting for the fact that most gamblers have consumed alcohol.)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Etc. 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Design for repeatability</a:t>
            </a:r>
          </a:p>
        </p:txBody>
      </p:sp>
    </p:spTree>
    <p:extLst>
      <p:ext uri="{BB962C8B-B14F-4D97-AF65-F5344CB8AC3E}">
        <p14:creationId xmlns:p14="http://schemas.microsoft.com/office/powerpoint/2010/main" val="28073249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b="0" dirty="0"/>
              <a:t>Make your computer code, questionnaires, device manufacturers, etc. available and explicit.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Have a protocol for answering design questions for replication studies.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7724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b="0" dirty="0"/>
              <a:t>Establish a protocol fo</a:t>
            </a:r>
            <a:r>
              <a:rPr lang="en-US" sz="3200" dirty="0"/>
              <a:t>r </a:t>
            </a:r>
            <a:r>
              <a:rPr lang="en-US" sz="3200" b="1" dirty="0"/>
              <a:t>pre-registration</a:t>
            </a:r>
            <a:r>
              <a:rPr lang="en-US" sz="3200" dirty="0"/>
              <a:t> of studies that will be included in any later meta-analysis of results.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This helps to reduce the publication-bias / file-drawer problem.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There is no </a:t>
            </a:r>
            <a:r>
              <a:rPr lang="en-US" sz="3200" i="1" dirty="0"/>
              <a:t>Journal of Non-results</a:t>
            </a:r>
            <a:r>
              <a:rPr lang="en-US" sz="3200" dirty="0"/>
              <a:t> so studies that don’t reject the null hypothesis tend to get stuffed in file drawers.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7270"/>
            <a:ext cx="6838950" cy="7668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Pre-registration of replications!</a:t>
            </a:r>
          </a:p>
        </p:txBody>
      </p:sp>
    </p:spTree>
    <p:extLst>
      <p:ext uri="{BB962C8B-B14F-4D97-AF65-F5344CB8AC3E}">
        <p14:creationId xmlns:p14="http://schemas.microsoft.com/office/powerpoint/2010/main" val="142378778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A very large percentage of the published experiments from the twentieth century on have either never been replicated, or have failed replication attempts.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Most of those failed replication attempts have gone unreported.</a:t>
            </a:r>
          </a:p>
          <a:p>
            <a:pPr>
              <a:defRPr/>
            </a:pPr>
            <a:endParaRPr lang="en-US" sz="3200" b="0" dirty="0"/>
          </a:p>
          <a:p>
            <a:pPr>
              <a:defRPr/>
            </a:pPr>
            <a:r>
              <a:rPr lang="en-US" sz="3200" dirty="0"/>
              <a:t>This has brought historical statistical methods and standards (e.g., p &lt; 0.5) into question.</a:t>
            </a: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Replication crisis</a:t>
            </a:r>
          </a:p>
        </p:txBody>
      </p:sp>
    </p:spTree>
    <p:extLst>
      <p:ext uri="{BB962C8B-B14F-4D97-AF65-F5344CB8AC3E}">
        <p14:creationId xmlns:p14="http://schemas.microsoft.com/office/powerpoint/2010/main" val="298203972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Prior to the web, publishing results may take several years from the start of a major experiment.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0" dirty="0"/>
              <a:t>I</a:t>
            </a:r>
            <a:r>
              <a:rPr lang="en-US" sz="3200" dirty="0"/>
              <a:t>t could take many months to gather data, analyze it, and write up the results.</a:t>
            </a:r>
          </a:p>
          <a:p>
            <a:pPr>
              <a:defRPr/>
            </a:pPr>
            <a:endParaRPr lang="en-US" sz="3200" b="0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991350" cy="8531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Why the web helps</a:t>
            </a:r>
          </a:p>
        </p:txBody>
      </p:sp>
    </p:spTree>
    <p:extLst>
      <p:ext uri="{BB962C8B-B14F-4D97-AF65-F5344CB8AC3E}">
        <p14:creationId xmlns:p14="http://schemas.microsoft.com/office/powerpoint/2010/main" val="3830610343"/>
      </p:ext>
    </p:extLst>
  </p:cSld>
  <p:clrMapOvr>
    <a:masterClrMapping/>
  </p:clrMapOvr>
  <p:transition spd="slow"/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16236854</TotalTime>
  <Pages>62</Pages>
  <Words>1859</Words>
  <Application>Microsoft Office PowerPoint</Application>
  <PresentationFormat>On-screen Show (4:3)</PresentationFormat>
  <Paragraphs>224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Cambria</vt:lpstr>
      <vt:lpstr>Cambria Math</vt:lpstr>
      <vt:lpstr>Monotype Sorts</vt:lpstr>
      <vt:lpstr>Times New Roman</vt:lpstr>
      <vt:lpstr>Verdana</vt:lpstr>
      <vt:lpstr>Wingdings 2</vt:lpstr>
      <vt:lpstr>Wingdings 3</vt:lpstr>
      <vt:lpstr>Custom Design</vt:lpstr>
      <vt:lpstr>1_Custom Design</vt:lpstr>
      <vt:lpstr>Concourse</vt:lpstr>
      <vt:lpstr>Measuring “proof” of an effect.   </vt:lpstr>
      <vt:lpstr>Basic science</vt:lpstr>
      <vt:lpstr>Repeatability</vt:lpstr>
      <vt:lpstr>Verification</vt:lpstr>
      <vt:lpstr>Design for repeatability</vt:lpstr>
      <vt:lpstr>PowerPoint Presentation</vt:lpstr>
      <vt:lpstr>Pre-registration of replications!</vt:lpstr>
      <vt:lpstr>Replication crisis</vt:lpstr>
      <vt:lpstr>Why the web helps</vt:lpstr>
      <vt:lpstr>PowerPoint Presentation</vt:lpstr>
      <vt:lpstr>PowerPoint Presentation</vt:lpstr>
      <vt:lpstr>Good and bad when no results…</vt:lpstr>
      <vt:lpstr>Peer discussion</vt:lpstr>
      <vt:lpstr>Some basics of science</vt:lpstr>
      <vt:lpstr>(Null) Hypothesis</vt:lpstr>
      <vt:lpstr>Odds against chance—example</vt:lpstr>
      <vt:lpstr>PowerPoint Presentation</vt:lpstr>
      <vt:lpstr>PowerPoint Presentation</vt:lpstr>
      <vt:lpstr>P-value</vt:lpstr>
      <vt:lpstr>PowerPoint Presentation</vt:lpstr>
      <vt:lpstr>Status and reputation.</vt:lpstr>
      <vt:lpstr>Replications</vt:lpstr>
      <vt:lpstr>PowerPoint Presentation</vt:lpstr>
      <vt:lpstr>Bayes factors</vt:lpstr>
      <vt:lpstr>Effect Size</vt:lpstr>
      <vt:lpstr>PowerPoint Presentation</vt:lpstr>
      <vt:lpstr>PowerPoint Presentation</vt:lpstr>
      <vt:lpstr>PowerPoint Presentation</vt:lpstr>
      <vt:lpstr>PowerPoint Presentation</vt:lpstr>
      <vt:lpstr>Case studies</vt:lpstr>
      <vt:lpstr>PowerPoint Presentation</vt:lpstr>
      <vt:lpstr>File drawer / publication bias</vt:lpstr>
      <vt:lpstr>PowerPoint Presentation</vt:lpstr>
      <vt:lpstr>How to address it— common sense</vt:lpstr>
      <vt:lpstr>Encourage replication</vt:lpstr>
      <vt:lpstr>Pre-register replications</vt:lpstr>
      <vt:lpstr>Replication crisis</vt:lpstr>
      <vt:lpstr>PowerPoint Presentation</vt:lpstr>
      <vt:lpstr>Certainty?</vt:lpstr>
      <vt:lpstr>PowerPoint Presentation</vt:lpstr>
      <vt:lpstr>PowerPoint Presentation</vt:lpstr>
      <vt:lpstr>Weak science should be vetted</vt:lpstr>
      <vt:lpstr>Good science should be accepted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Elliott, Clark</cp:lastModifiedBy>
  <cp:revision>403</cp:revision>
  <cp:lastPrinted>2004-09-09T22:23:27Z</cp:lastPrinted>
  <dcterms:created xsi:type="dcterms:W3CDTF">1995-06-02T21:41:18Z</dcterms:created>
  <dcterms:modified xsi:type="dcterms:W3CDTF">2019-04-24T21:45:45Z</dcterms:modified>
</cp:coreProperties>
</file>