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88"/>
  </p:notesMasterIdLst>
  <p:handoutMasterIdLst>
    <p:handoutMasterId r:id="rId89"/>
  </p:handoutMasterIdLst>
  <p:sldIdLst>
    <p:sldId id="256" r:id="rId2"/>
    <p:sldId id="377" r:id="rId3"/>
    <p:sldId id="397" r:id="rId4"/>
    <p:sldId id="520" r:id="rId5"/>
    <p:sldId id="478" r:id="rId6"/>
    <p:sldId id="479" r:id="rId7"/>
    <p:sldId id="480" r:id="rId8"/>
    <p:sldId id="521" r:id="rId9"/>
    <p:sldId id="481" r:id="rId10"/>
    <p:sldId id="519" r:id="rId11"/>
    <p:sldId id="482" r:id="rId12"/>
    <p:sldId id="483" r:id="rId13"/>
    <p:sldId id="522" r:id="rId14"/>
    <p:sldId id="491" r:id="rId15"/>
    <p:sldId id="523" r:id="rId16"/>
    <p:sldId id="484" r:id="rId17"/>
    <p:sldId id="486" r:id="rId18"/>
    <p:sldId id="487" r:id="rId19"/>
    <p:sldId id="511" r:id="rId20"/>
    <p:sldId id="518" r:id="rId21"/>
    <p:sldId id="516" r:id="rId22"/>
    <p:sldId id="517" r:id="rId23"/>
    <p:sldId id="515" r:id="rId24"/>
    <p:sldId id="514" r:id="rId25"/>
    <p:sldId id="398" r:id="rId26"/>
    <p:sldId id="524" r:id="rId27"/>
    <p:sldId id="403" r:id="rId28"/>
    <p:sldId id="421" r:id="rId29"/>
    <p:sldId id="467" r:id="rId30"/>
    <p:sldId id="468" r:id="rId31"/>
    <p:sldId id="469" r:id="rId32"/>
    <p:sldId id="458" r:id="rId33"/>
    <p:sldId id="459" r:id="rId34"/>
    <p:sldId id="460" r:id="rId35"/>
    <p:sldId id="496" r:id="rId36"/>
    <p:sldId id="461" r:id="rId37"/>
    <p:sldId id="497" r:id="rId38"/>
    <p:sldId id="462" r:id="rId39"/>
    <p:sldId id="463" r:id="rId40"/>
    <p:sldId id="464" r:id="rId41"/>
    <p:sldId id="465" r:id="rId42"/>
    <p:sldId id="466" r:id="rId43"/>
    <p:sldId id="489" r:id="rId44"/>
    <p:sldId id="452" r:id="rId45"/>
    <p:sldId id="493" r:id="rId46"/>
    <p:sldId id="454" r:id="rId47"/>
    <p:sldId id="453" r:id="rId48"/>
    <p:sldId id="494" r:id="rId49"/>
    <p:sldId id="455" r:id="rId50"/>
    <p:sldId id="456" r:id="rId51"/>
    <p:sldId id="457" r:id="rId52"/>
    <p:sldId id="498" r:id="rId53"/>
    <p:sldId id="503" r:id="rId54"/>
    <p:sldId id="444" r:id="rId55"/>
    <p:sldId id="508" r:id="rId56"/>
    <p:sldId id="509" r:id="rId57"/>
    <p:sldId id="510" r:id="rId58"/>
    <p:sldId id="432" r:id="rId59"/>
    <p:sldId id="433" r:id="rId60"/>
    <p:sldId id="434" r:id="rId61"/>
    <p:sldId id="423" r:id="rId62"/>
    <p:sldId id="445" r:id="rId63"/>
    <p:sldId id="446" r:id="rId64"/>
    <p:sldId id="471" r:id="rId65"/>
    <p:sldId id="447" r:id="rId66"/>
    <p:sldId id="448" r:id="rId67"/>
    <p:sldId id="441" r:id="rId68"/>
    <p:sldId id="442" r:id="rId69"/>
    <p:sldId id="443" r:id="rId70"/>
    <p:sldId id="435" r:id="rId71"/>
    <p:sldId id="436" r:id="rId72"/>
    <p:sldId id="472" r:id="rId73"/>
    <p:sldId id="473" r:id="rId74"/>
    <p:sldId id="437" r:id="rId75"/>
    <p:sldId id="429" r:id="rId76"/>
    <p:sldId id="430" r:id="rId77"/>
    <p:sldId id="431" r:id="rId78"/>
    <p:sldId id="449" r:id="rId79"/>
    <p:sldId id="450" r:id="rId80"/>
    <p:sldId id="451" r:id="rId81"/>
    <p:sldId id="424" r:id="rId82"/>
    <p:sldId id="474" r:id="rId83"/>
    <p:sldId id="475" r:id="rId84"/>
    <p:sldId id="476" r:id="rId85"/>
    <p:sldId id="425" r:id="rId86"/>
    <p:sldId id="492" r:id="rId87"/>
  </p:sldIdLst>
  <p:sldSz cx="9144000" cy="6858000" type="screen4x3"/>
  <p:notesSz cx="6881813"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CDA49A33-9235-4CD8-BB0E-51E3477FDDAC}">
          <p14:sldIdLst>
            <p14:sldId id="256"/>
            <p14:sldId id="377"/>
            <p14:sldId id="397"/>
            <p14:sldId id="520"/>
            <p14:sldId id="478"/>
            <p14:sldId id="479"/>
            <p14:sldId id="480"/>
            <p14:sldId id="521"/>
            <p14:sldId id="481"/>
            <p14:sldId id="519"/>
            <p14:sldId id="482"/>
            <p14:sldId id="483"/>
            <p14:sldId id="522"/>
            <p14:sldId id="491"/>
            <p14:sldId id="523"/>
            <p14:sldId id="484"/>
            <p14:sldId id="486"/>
            <p14:sldId id="487"/>
            <p14:sldId id="511"/>
            <p14:sldId id="518"/>
            <p14:sldId id="516"/>
            <p14:sldId id="517"/>
            <p14:sldId id="515"/>
            <p14:sldId id="514"/>
            <p14:sldId id="398"/>
            <p14:sldId id="524"/>
            <p14:sldId id="403"/>
            <p14:sldId id="421"/>
            <p14:sldId id="467"/>
            <p14:sldId id="468"/>
            <p14:sldId id="469"/>
            <p14:sldId id="458"/>
            <p14:sldId id="459"/>
            <p14:sldId id="460"/>
            <p14:sldId id="496"/>
            <p14:sldId id="461"/>
            <p14:sldId id="497"/>
            <p14:sldId id="462"/>
            <p14:sldId id="463"/>
            <p14:sldId id="464"/>
            <p14:sldId id="465"/>
            <p14:sldId id="466"/>
            <p14:sldId id="489"/>
            <p14:sldId id="452"/>
            <p14:sldId id="493"/>
            <p14:sldId id="454"/>
            <p14:sldId id="453"/>
            <p14:sldId id="494"/>
            <p14:sldId id="455"/>
            <p14:sldId id="456"/>
            <p14:sldId id="457"/>
            <p14:sldId id="498"/>
            <p14:sldId id="503"/>
            <p14:sldId id="444"/>
            <p14:sldId id="508"/>
            <p14:sldId id="509"/>
            <p14:sldId id="510"/>
            <p14:sldId id="432"/>
            <p14:sldId id="433"/>
            <p14:sldId id="434"/>
            <p14:sldId id="423"/>
            <p14:sldId id="445"/>
            <p14:sldId id="446"/>
            <p14:sldId id="471"/>
            <p14:sldId id="447"/>
            <p14:sldId id="448"/>
            <p14:sldId id="441"/>
            <p14:sldId id="442"/>
            <p14:sldId id="443"/>
            <p14:sldId id="435"/>
            <p14:sldId id="436"/>
            <p14:sldId id="472"/>
            <p14:sldId id="473"/>
            <p14:sldId id="437"/>
            <p14:sldId id="429"/>
            <p14:sldId id="430"/>
            <p14:sldId id="431"/>
            <p14:sldId id="449"/>
            <p14:sldId id="450"/>
            <p14:sldId id="451"/>
            <p14:sldId id="424"/>
            <p14:sldId id="474"/>
            <p14:sldId id="475"/>
            <p14:sldId id="476"/>
          </p14:sldIdLst>
        </p14:section>
        <p14:section name="Untitled Section" id="{9E74F091-0541-4C82-AB05-7DF6661E6EE4}">
          <p14:sldIdLst>
            <p14:sldId id="425"/>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29"/>
    <p:restoredTop sz="94606"/>
  </p:normalViewPr>
  <p:slideViewPr>
    <p:cSldViewPr>
      <p:cViewPr varScale="1">
        <p:scale>
          <a:sx n="86" d="100"/>
          <a:sy n="86" d="100"/>
        </p:scale>
        <p:origin x="282"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D59124A8-15E5-425D-B2F3-7A007821C7C4}" type="slidenum">
              <a:rPr lang="en-US"/>
              <a:pPr algn="r"/>
              <a:t>‹#›</a:t>
            </a:fld>
            <a:endParaRPr lang="en-US"/>
          </a:p>
        </p:txBody>
      </p:sp>
    </p:spTree>
    <p:extLst>
      <p:ext uri="{BB962C8B-B14F-4D97-AF65-F5344CB8AC3E}">
        <p14:creationId xmlns:p14="http://schemas.microsoft.com/office/powerpoint/2010/main" val="6552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415790"/>
            <a:ext cx="5046663" cy="4183380"/>
          </a:xfrm>
          <a:prstGeom prst="rect">
            <a:avLst/>
          </a:prstGeom>
          <a:noFill/>
          <a:ln w="12700">
            <a:noFill/>
            <a:miter lim="800000"/>
            <a:headEnd/>
            <a:tailEnd/>
          </a:ln>
          <a:effectLst/>
        </p:spPr>
        <p:txBody>
          <a:bodyPr vert="horz" wrap="square" lIns="92207" tIns="45295" rIns="92207" bIns="4529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3" name="Rectangle 3"/>
          <p:cNvSpPr>
            <a:spLocks noGrp="1" noRot="1" noChangeAspect="1" noChangeArrowheads="1" noTextEdit="1"/>
          </p:cNvSpPr>
          <p:nvPr>
            <p:ph type="sldImg" idx="2"/>
          </p:nvPr>
        </p:nvSpPr>
        <p:spPr bwMode="auto">
          <a:xfrm>
            <a:off x="1125538" y="703263"/>
            <a:ext cx="4630737"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4"/>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43D743B5-EDE7-46D3-B917-7D978B355262}" type="slidenum">
              <a:rPr lang="en-US"/>
              <a:pPr algn="r"/>
              <a:t>‹#›</a:t>
            </a:fld>
            <a:endParaRPr lang="en-US"/>
          </a:p>
        </p:txBody>
      </p:sp>
    </p:spTree>
    <p:extLst>
      <p:ext uri="{BB962C8B-B14F-4D97-AF65-F5344CB8AC3E}">
        <p14:creationId xmlns:p14="http://schemas.microsoft.com/office/powerpoint/2010/main" val="1691197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latin typeface="Times New Roman" pitchFamily="18" charset="0"/>
            </a:endParaRPr>
          </a:p>
        </p:txBody>
      </p:sp>
      <p:sp>
        <p:nvSpPr>
          <p:cNvPr id="21507"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body" idx="1"/>
          </p:nvPr>
        </p:nvSpPr>
        <p:spPr>
          <a:ln/>
        </p:spPr>
        <p:txBody>
          <a:bodyPr/>
          <a:lstStyle/>
          <a:p>
            <a:endParaRPr lang="en-US"/>
          </a:p>
        </p:txBody>
      </p:sp>
      <p:sp>
        <p:nvSpPr>
          <p:cNvPr id="1028099"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body" idx="1"/>
          </p:nvPr>
        </p:nvSpPr>
        <p:spPr>
          <a:ln/>
        </p:spPr>
        <p:txBody>
          <a:bodyPr/>
          <a:lstStyle/>
          <a:p>
            <a:endParaRPr lang="en-US"/>
          </a:p>
        </p:txBody>
      </p:sp>
      <p:sp>
        <p:nvSpPr>
          <p:cNvPr id="104141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body" idx="1"/>
          </p:nvPr>
        </p:nvSpPr>
        <p:spPr>
          <a:ln/>
        </p:spPr>
        <p:txBody>
          <a:bodyPr/>
          <a:lstStyle/>
          <a:p>
            <a:endParaRPr lang="en-US"/>
          </a:p>
        </p:txBody>
      </p:sp>
      <p:sp>
        <p:nvSpPr>
          <p:cNvPr id="10516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body" idx="1"/>
          </p:nvPr>
        </p:nvSpPr>
        <p:spPr>
          <a:ln/>
        </p:spPr>
        <p:txBody>
          <a:bodyPr/>
          <a:lstStyle/>
          <a:p>
            <a:endParaRPr lang="en-US"/>
          </a:p>
        </p:txBody>
      </p:sp>
      <p:sp>
        <p:nvSpPr>
          <p:cNvPr id="1082371"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69635"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2707"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937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584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17412" name="Slide Number Placeholder 3"/>
          <p:cNvSpPr>
            <a:spLocks noGrp="1"/>
          </p:cNvSpPr>
          <p:nvPr>
            <p:ph type="sldNum" sz="quarter" idx="5"/>
          </p:nvPr>
        </p:nvSpPr>
        <p:spPr bwMode="auto">
          <a:xfrm>
            <a:off x="3898102" y="8829967"/>
            <a:ext cx="2982119"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BCD0AC9-FB68-4945-9F4F-58B8D3213BC0}" type="slidenum">
              <a:rPr lang="en-US"/>
              <a:pPr fontAlgn="base">
                <a:spcBef>
                  <a:spcPct val="0"/>
                </a:spcBef>
                <a:spcAft>
                  <a:spcPct val="0"/>
                </a:spcAft>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body" idx="1"/>
          </p:nvPr>
        </p:nvSpPr>
        <p:spPr>
          <a:ln/>
        </p:spPr>
        <p:txBody>
          <a:bodyPr/>
          <a:lstStyle/>
          <a:p>
            <a:endParaRPr lang="en-US"/>
          </a:p>
        </p:txBody>
      </p:sp>
      <p:sp>
        <p:nvSpPr>
          <p:cNvPr id="104960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body" idx="1"/>
          </p:nvPr>
        </p:nvSpPr>
        <p:spPr>
          <a:ln/>
        </p:spPr>
        <p:txBody>
          <a:bodyPr/>
          <a:lstStyle/>
          <a:p>
            <a:endParaRPr lang="en-US"/>
          </a:p>
        </p:txBody>
      </p:sp>
      <p:sp>
        <p:nvSpPr>
          <p:cNvPr id="104755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body" idx="1"/>
          </p:nvPr>
        </p:nvSpPr>
        <p:spPr>
          <a:ln/>
        </p:spPr>
        <p:txBody>
          <a:bodyPr/>
          <a:lstStyle/>
          <a:p>
            <a:endParaRPr lang="en-US"/>
          </a:p>
        </p:txBody>
      </p:sp>
      <p:sp>
        <p:nvSpPr>
          <p:cNvPr id="1026051"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6/5/2019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25821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6/5/2019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418771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6/5/2019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107705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D5C2C204-DA8A-421B-B448-86129A9B51E3}" type="slidenum">
              <a:rPr lang="en-US"/>
              <a:pPr/>
              <a:t>‹#›</a:t>
            </a:fld>
            <a:endParaRPr lang="en-US"/>
          </a:p>
        </p:txBody>
      </p:sp>
    </p:spTree>
    <p:extLst>
      <p:ext uri="{BB962C8B-B14F-4D97-AF65-F5344CB8AC3E}">
        <p14:creationId xmlns:p14="http://schemas.microsoft.com/office/powerpoint/2010/main" val="16165268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6/5/2019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56849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6/5/2019</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1395380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6/5/2019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19041120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6/5/2019</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39089752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6/5/2019</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4229460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6/5/2019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123669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6/5/2019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7160247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6/5/2019</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4665493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6/5/2019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7" r:id="rId4"/>
    <p:sldLayoutId id="2147483698" r:id="rId5"/>
    <p:sldLayoutId id="2147483699" r:id="rId6"/>
    <p:sldLayoutId id="2147483692" r:id="rId7"/>
    <p:sldLayoutId id="2147483700" r:id="rId8"/>
    <p:sldLayoutId id="2147483701" r:id="rId9"/>
    <p:sldLayoutId id="2147483693" r:id="rId10"/>
    <p:sldLayoutId id="2147483694" r:id="rId11"/>
    <p:sldLayoutId id="2147483702"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2.le.ac.uk/news/blog/2013/july/the-final-frontier-just-how-easy-is-it-to-teleport-humans-into-space-ask-leicester-physics-stud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God_helm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ts.blogs.nytimes.com/2013/08/27/researcher-controls-another-persons-brain-over-the-internet/?_r=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ed.com/talks/miguel_nicolelis_a_monkey_that_controls_a_robot_with_its_thoughts_no_really.html" TargetMode="External"/><Relationship Id="rId2" Type="http://schemas.openxmlformats.org/officeDocument/2006/relationships/hyperlink" Target="http://www.nytimes.com/2008/05/29/science/29brain.html?_r=0" TargetMode="External"/><Relationship Id="rId1" Type="http://schemas.openxmlformats.org/officeDocument/2006/relationships/slideLayout" Target="../slideLayouts/slideLayout2.xml"/><Relationship Id="rId4" Type="http://schemas.openxmlformats.org/officeDocument/2006/relationships/hyperlink" Target="http://www.nature.com/news/2008/080528/full/news.2008.861.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mccormick.northwestern.edu/news/articles/2013/05/opening-doors-to-foldable-electronics-with-inkjet-printed-graphene.html" TargetMode="External"/><Relationship Id="rId2" Type="http://schemas.openxmlformats.org/officeDocument/2006/relationships/hyperlink" Target="http://www.northwestern.edu/newscenter/stories/2013/11/researchers-grow-graphene-on-silver.html" TargetMode="External"/><Relationship Id="rId1" Type="http://schemas.openxmlformats.org/officeDocument/2006/relationships/slideLayout" Target="../slideLayouts/slideLayout2.xml"/><Relationship Id="rId4" Type="http://schemas.openxmlformats.org/officeDocument/2006/relationships/hyperlink" Target="http://www.hersam-group.northwestern.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rainworksneurotherapy.com/what-are-different-types-neurofeedbac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boundaryinstitute.org/articles/tri2.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838200" y="3429000"/>
            <a:ext cx="7162800" cy="2971800"/>
          </a:xfrm>
        </p:spPr>
        <p:txBody>
          <a:bodyPr/>
          <a:lstStyle/>
          <a:p>
            <a:pPr algn="ctr">
              <a:buFont typeface="Monotype Sorts" pitchFamily="2" charset="2"/>
              <a:buNone/>
            </a:pPr>
            <a:r>
              <a:rPr lang="en-US" sz="3600" dirty="0"/>
              <a:t>Clark Elliott</a:t>
            </a:r>
          </a:p>
          <a:p>
            <a:pPr algn="ctr">
              <a:buFont typeface="Monotype Sorts" pitchFamily="2" charset="2"/>
              <a:buNone/>
            </a:pPr>
            <a:endParaRPr lang="en-US" sz="3600" dirty="0"/>
          </a:p>
          <a:p>
            <a:pPr algn="ctr">
              <a:buFont typeface="Monotype Sorts" pitchFamily="2" charset="2"/>
              <a:buNone/>
            </a:pPr>
            <a:r>
              <a:rPr lang="en-US" sz="3600" dirty="0"/>
              <a:t>DePaul University</a:t>
            </a:r>
          </a:p>
          <a:p>
            <a:pPr algn="ctr">
              <a:buFont typeface="Monotype Sorts" pitchFamily="2" charset="2"/>
              <a:buNone/>
            </a:pPr>
            <a:r>
              <a:rPr lang="en-US" sz="2000" dirty="0"/>
              <a:t>Copyright 2013</a:t>
            </a:r>
          </a:p>
        </p:txBody>
      </p:sp>
      <p:sp>
        <p:nvSpPr>
          <p:cNvPr id="475138" name="Rectangle 2"/>
          <p:cNvSpPr>
            <a:spLocks noGrp="1" noChangeArrowheads="1"/>
          </p:cNvSpPr>
          <p:nvPr>
            <p:ph type="title"/>
          </p:nvPr>
        </p:nvSpPr>
        <p:spPr>
          <a:xfrm>
            <a:off x="381000" y="1143000"/>
            <a:ext cx="8458200" cy="1079500"/>
          </a:xfrm>
        </p:spPr>
        <p:txBody>
          <a:bodyPr>
            <a:normAutofit fontScale="90000"/>
          </a:bodyPr>
          <a:lstStyle/>
          <a:p>
            <a:pPr algn="ctr" fontAlgn="auto">
              <a:spcAft>
                <a:spcPts val="0"/>
              </a:spcAft>
              <a:defRPr/>
            </a:pPr>
            <a:r>
              <a:rPr lang="en-US" dirty="0"/>
              <a:t>Ethical concerns as we approach the singularity</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…350,000 times the current age of the universe to teleport a human mind from this room to the next at current Internet speeds.</a:t>
            </a:r>
          </a:p>
          <a:p>
            <a:endParaRPr lang="en-US" dirty="0"/>
          </a:p>
          <a:p>
            <a:r>
              <a:rPr lang="en-US" sz="800" dirty="0">
                <a:hlinkClick r:id="rId2"/>
              </a:rPr>
              <a:t>https://www2.le.ac.uk/news/blog/2013/july/the-final-frontier-just-how-easy-is-it-to-teleport-humans-into-space-ask-leicester-physics-students</a:t>
            </a:r>
            <a:endParaRPr lang="en-US" sz="800"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7629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Advances in technology continue not only through increments in the speed and size of computers, but also in surprising discoveries that lead to new fields of human endeavor:</a:t>
            </a:r>
          </a:p>
        </p:txBody>
      </p:sp>
      <p:sp>
        <p:nvSpPr>
          <p:cNvPr id="3" name="Title 2"/>
          <p:cNvSpPr>
            <a:spLocks noGrp="1"/>
          </p:cNvSpPr>
          <p:nvPr>
            <p:ph type="title"/>
          </p:nvPr>
        </p:nvSpPr>
        <p:spPr/>
        <p:txBody>
          <a:bodyPr/>
          <a:lstStyle/>
          <a:p>
            <a:r>
              <a:rPr lang="en-US"/>
              <a:t>The technology is coming…</a:t>
            </a:r>
          </a:p>
        </p:txBody>
      </p:sp>
    </p:spTree>
    <p:extLst>
      <p:ext uri="{BB962C8B-B14F-4D97-AF65-F5344CB8AC3E}">
        <p14:creationId xmlns:p14="http://schemas.microsoft.com/office/powerpoint/2010/main" val="390899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Through electrical stimulation (or suggestion) we </a:t>
            </a:r>
            <a:r>
              <a:rPr lang="en-US" sz="2800" dirty="0"/>
              <a:t>can artificially stimulate people's brains to, roughly, have a sense of spiritual communion. Let's imagine that we perfect our understanding of this part of the brain.</a:t>
            </a:r>
          </a:p>
          <a:p>
            <a:endParaRPr lang="en-US" sz="2800" dirty="0"/>
          </a:p>
          <a:p>
            <a:r>
              <a:rPr lang="en-US" sz="2800" dirty="0"/>
              <a:t>Common sense (careful!) suggests that, like taking a hallucinogenic drug we are just creating a local condition in the brain.</a:t>
            </a:r>
          </a:p>
          <a:p>
            <a:pPr marL="109537" indent="0">
              <a:buNone/>
            </a:pPr>
            <a:endParaRPr lang="en-US" sz="2000" dirty="0"/>
          </a:p>
          <a:p>
            <a:endParaRPr lang="en-US" dirty="0"/>
          </a:p>
        </p:txBody>
      </p:sp>
      <p:sp>
        <p:nvSpPr>
          <p:cNvPr id="3" name="Title 2"/>
          <p:cNvSpPr>
            <a:spLocks noGrp="1"/>
          </p:cNvSpPr>
          <p:nvPr>
            <p:ph type="title"/>
          </p:nvPr>
        </p:nvSpPr>
        <p:spPr/>
        <p:txBody>
          <a:bodyPr/>
          <a:lstStyle/>
          <a:p>
            <a:r>
              <a:rPr lang="en-US"/>
              <a:t>The </a:t>
            </a:r>
            <a:r>
              <a:rPr lang="en-US" i="1"/>
              <a:t>God Helmet</a:t>
            </a:r>
            <a:endParaRPr lang="en-US"/>
          </a:p>
        </p:txBody>
      </p:sp>
    </p:spTree>
    <p:extLst>
      <p:ext uri="{BB962C8B-B14F-4D97-AF65-F5344CB8AC3E}">
        <p14:creationId xmlns:p14="http://schemas.microsoft.com/office/powerpoint/2010/main" val="42239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a:p>
          <a:p>
            <a:r>
              <a:rPr lang="en-US" sz="2800" dirty="0"/>
              <a:t>But theoretically, </a:t>
            </a:r>
            <a:r>
              <a:rPr lang="en-US" sz="2800" dirty="0" smtClean="0"/>
              <a:t>and empirically, the </a:t>
            </a:r>
            <a:r>
              <a:rPr lang="en-US" sz="2800" dirty="0"/>
              <a:t>question remains unanswered (and maybe </a:t>
            </a:r>
            <a:r>
              <a:rPr lang="en-US" sz="2800" dirty="0" smtClean="0"/>
              <a:t>unanswerable…) </a:t>
            </a:r>
            <a:r>
              <a:rPr lang="en-US" sz="2800" dirty="0"/>
              <a:t>whether such stimulation generates the local illusion of communion with God, or stimulates that part of humans that actually allows some form of </a:t>
            </a:r>
            <a:r>
              <a:rPr lang="en-US" sz="2800" dirty="0" smtClean="0"/>
              <a:t>“</a:t>
            </a:r>
            <a:r>
              <a:rPr lang="en-US" sz="2800" dirty="0" smtClean="0"/>
              <a:t>communion </a:t>
            </a:r>
            <a:r>
              <a:rPr lang="en-US" sz="2800" dirty="0"/>
              <a:t>with God</a:t>
            </a:r>
            <a:r>
              <a:rPr lang="en-US" sz="2800" dirty="0" smtClean="0"/>
              <a:t>.”</a:t>
            </a:r>
          </a:p>
          <a:p>
            <a:endParaRPr lang="en-US" sz="2800" dirty="0"/>
          </a:p>
          <a:p>
            <a:r>
              <a:rPr lang="en-US" sz="2800" dirty="0">
                <a:hlinkClick r:id="rId2"/>
              </a:rPr>
              <a:t>http://en.wikipedia.org/wiki/God_helmet</a:t>
            </a:r>
            <a:endParaRPr lang="en-US" sz="2800" dirty="0"/>
          </a:p>
          <a:p>
            <a:endParaRPr lang="en-US" sz="2000"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1257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58901"/>
            <a:ext cx="8229600" cy="4525962"/>
          </a:xfrm>
        </p:spPr>
        <p:txBody>
          <a:bodyPr/>
          <a:lstStyle/>
          <a:p>
            <a:r>
              <a:rPr lang="en-US" sz="3200" dirty="0" smtClean="0"/>
              <a:t>Consider:</a:t>
            </a:r>
          </a:p>
          <a:p>
            <a:endParaRPr lang="en-US" sz="3200" dirty="0"/>
          </a:p>
          <a:p>
            <a:pPr lvl="1"/>
            <a:r>
              <a:rPr lang="en-US" sz="2800" dirty="0"/>
              <a:t>We hear waves on the beach at night</a:t>
            </a:r>
            <a:r>
              <a:rPr lang="en-US" sz="2800" dirty="0" smtClean="0"/>
              <a:t>.</a:t>
            </a:r>
          </a:p>
          <a:p>
            <a:pPr lvl="1"/>
            <a:endParaRPr lang="en-US" sz="2800" dirty="0"/>
          </a:p>
          <a:p>
            <a:pPr lvl="1"/>
            <a:r>
              <a:rPr lang="en-US" sz="2800" dirty="0"/>
              <a:t>We </a:t>
            </a:r>
            <a:r>
              <a:rPr lang="en-US" sz="2800" dirty="0" smtClean="0"/>
              <a:t>climb over the sand dunes and can’t hear them any more.</a:t>
            </a:r>
            <a:endParaRPr lang="en-US" sz="2800" dirty="0" smtClean="0"/>
          </a:p>
          <a:p>
            <a:pPr lvl="1"/>
            <a:endParaRPr lang="en-US" sz="2800" dirty="0"/>
          </a:p>
          <a:p>
            <a:pPr lvl="1"/>
            <a:r>
              <a:rPr lang="en-US" sz="2800" dirty="0"/>
              <a:t>Just because we don’t hear the waves doesn’t mean they </a:t>
            </a:r>
            <a:r>
              <a:rPr lang="en-US" sz="2800" dirty="0" smtClean="0"/>
              <a:t>aren’t still there.</a:t>
            </a:r>
            <a:endParaRPr lang="en-US" sz="2800" dirty="0"/>
          </a:p>
          <a:p>
            <a:pPr marL="109537" indent="0">
              <a:buNone/>
            </a:pPr>
            <a:endParaRPr lang="en-US" i="1" dirty="0"/>
          </a:p>
          <a:p>
            <a:endParaRPr lang="en-US" i="1" dirty="0"/>
          </a:p>
          <a:p>
            <a:pPr marL="109537" indent="0">
              <a:buNone/>
            </a:pPr>
            <a:endParaRPr lang="en-US" dirty="0"/>
          </a:p>
        </p:txBody>
      </p:sp>
      <p:sp>
        <p:nvSpPr>
          <p:cNvPr id="3" name="Title 2"/>
          <p:cNvSpPr>
            <a:spLocks noGrp="1"/>
          </p:cNvSpPr>
          <p:nvPr>
            <p:ph type="title"/>
          </p:nvPr>
        </p:nvSpPr>
        <p:spPr/>
        <p:txBody>
          <a:bodyPr>
            <a:normAutofit fontScale="90000"/>
          </a:bodyPr>
          <a:lstStyle/>
          <a:p>
            <a:r>
              <a:rPr lang="en-US" dirty="0" err="1" smtClean="0"/>
              <a:t>Neurotheology</a:t>
            </a:r>
            <a:r>
              <a:rPr lang="en-US" dirty="0" smtClean="0"/>
              <a:t>—a branch of study</a:t>
            </a:r>
            <a:endParaRPr lang="en-US" dirty="0"/>
          </a:p>
        </p:txBody>
      </p:sp>
    </p:spTree>
    <p:extLst>
      <p:ext uri="{BB962C8B-B14F-4D97-AF65-F5344CB8AC3E}">
        <p14:creationId xmlns:p14="http://schemas.microsoft.com/office/powerpoint/2010/main" val="269708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58901"/>
            <a:ext cx="8229600" cy="4525962"/>
          </a:xfrm>
        </p:spPr>
        <p:txBody>
          <a:bodyPr/>
          <a:lstStyle/>
          <a:p>
            <a:endParaRPr lang="en-US" sz="2400" dirty="0"/>
          </a:p>
          <a:p>
            <a:r>
              <a:rPr lang="en-US" sz="2400" dirty="0"/>
              <a:t>It is conceivable that the brain has hardware for communion with God, but we just aren’t using our </a:t>
            </a:r>
            <a:r>
              <a:rPr lang="en-US" sz="2400" dirty="0" smtClean="0"/>
              <a:t>“spiritual ears” to do so.</a:t>
            </a:r>
            <a:endParaRPr lang="en-US" sz="2400" dirty="0"/>
          </a:p>
          <a:p>
            <a:endParaRPr lang="en-US" sz="2400" dirty="0"/>
          </a:p>
          <a:p>
            <a:r>
              <a:rPr lang="en-US" sz="2400" dirty="0"/>
              <a:t>It is conceivable that we also just make God up, locally, in our brains</a:t>
            </a:r>
            <a:r>
              <a:rPr lang="en-US" sz="2400" dirty="0" smtClean="0"/>
              <a:t>.</a:t>
            </a:r>
          </a:p>
          <a:p>
            <a:endParaRPr lang="en-US" sz="2400" dirty="0"/>
          </a:p>
          <a:p>
            <a:r>
              <a:rPr lang="en-US" sz="2400" dirty="0" smtClean="0"/>
              <a:t>The point is, that things like this having to do with consciousness and sentience are hard to study empirically.</a:t>
            </a:r>
            <a:endParaRPr lang="en-US" sz="2400" dirty="0"/>
          </a:p>
          <a:p>
            <a:pPr marL="109537" indent="0">
              <a:buNone/>
            </a:pPr>
            <a:endParaRPr lang="en-US" sz="2400" i="1" dirty="0"/>
          </a:p>
          <a:p>
            <a:endParaRPr lang="en-US" i="1" dirty="0"/>
          </a:p>
          <a:p>
            <a:pPr marL="109537"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0392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Rat brains, and now human brains, are connected over the internet.</a:t>
            </a:r>
          </a:p>
          <a:p>
            <a:r>
              <a:rPr lang="en-US" sz="1200" dirty="0">
                <a:hlinkClick r:id="rId2"/>
              </a:rPr>
              <a:t>http://bits.blogs.nytimes.com/2013/08/27/researcher-controls-another-persons-brain-over-the-internet/?_r=0</a:t>
            </a:r>
            <a:endParaRPr lang="en-US" dirty="0"/>
          </a:p>
          <a:p>
            <a:endParaRPr lang="en-US" dirty="0"/>
          </a:p>
          <a:p>
            <a:r>
              <a:rPr lang="en-US" dirty="0" smtClean="0"/>
              <a:t>People can wear</a:t>
            </a:r>
            <a:r>
              <a:rPr lang="en-US" dirty="0" smtClean="0"/>
              <a:t> </a:t>
            </a:r>
            <a:r>
              <a:rPr lang="en-US" dirty="0"/>
              <a:t>“magnetic stimulation </a:t>
            </a:r>
            <a:r>
              <a:rPr lang="en-US" dirty="0" smtClean="0"/>
              <a:t>coils,” </a:t>
            </a:r>
            <a:r>
              <a:rPr lang="en-US" dirty="0"/>
              <a:t>which can read and stimulate the brain. </a:t>
            </a:r>
            <a:r>
              <a:rPr lang="en-US" dirty="0" smtClean="0"/>
              <a:t>Person </a:t>
            </a:r>
            <a:r>
              <a:rPr lang="en-US" i="1" dirty="0" smtClean="0"/>
              <a:t>A</a:t>
            </a:r>
            <a:r>
              <a:rPr lang="en-US" dirty="0" smtClean="0"/>
              <a:t> can send </a:t>
            </a:r>
            <a:r>
              <a:rPr lang="en-US" dirty="0"/>
              <a:t>a signal to </a:t>
            </a:r>
            <a:r>
              <a:rPr lang="en-US" dirty="0" smtClean="0"/>
              <a:t>person </a:t>
            </a:r>
            <a:r>
              <a:rPr lang="en-US" i="1" dirty="0" smtClean="0"/>
              <a:t>B</a:t>
            </a:r>
            <a:r>
              <a:rPr lang="en-US" dirty="0" smtClean="0"/>
              <a:t>’s </a:t>
            </a:r>
            <a:r>
              <a:rPr lang="en-US" dirty="0"/>
              <a:t>brain, </a:t>
            </a:r>
            <a:r>
              <a:rPr lang="en-US" dirty="0" smtClean="0"/>
              <a:t>forcing </a:t>
            </a:r>
            <a:r>
              <a:rPr lang="en-US" i="1" dirty="0" smtClean="0"/>
              <a:t>B</a:t>
            </a:r>
            <a:r>
              <a:rPr lang="en-US" dirty="0" smtClean="0"/>
              <a:t> </a:t>
            </a:r>
            <a:r>
              <a:rPr lang="en-US" dirty="0"/>
              <a:t>to move </a:t>
            </a:r>
            <a:r>
              <a:rPr lang="en-US" dirty="0" smtClean="0"/>
              <a:t>her </a:t>
            </a:r>
            <a:r>
              <a:rPr lang="en-US" dirty="0"/>
              <a:t>right index finger to hit the “fire” button in a computer game…</a:t>
            </a:r>
          </a:p>
          <a:p>
            <a:endParaRPr lang="en-US" dirty="0"/>
          </a:p>
        </p:txBody>
      </p:sp>
      <p:sp>
        <p:nvSpPr>
          <p:cNvPr id="3" name="Title 2"/>
          <p:cNvSpPr>
            <a:spLocks noGrp="1"/>
          </p:cNvSpPr>
          <p:nvPr>
            <p:ph type="title"/>
          </p:nvPr>
        </p:nvSpPr>
        <p:spPr/>
        <p:txBody>
          <a:bodyPr/>
          <a:lstStyle/>
          <a:p>
            <a:r>
              <a:rPr lang="en-US"/>
              <a:t>Internet brains</a:t>
            </a:r>
          </a:p>
        </p:txBody>
      </p:sp>
    </p:spTree>
    <p:extLst>
      <p:ext uri="{BB962C8B-B14F-4D97-AF65-F5344CB8AC3E}">
        <p14:creationId xmlns:p14="http://schemas.microsoft.com/office/powerpoint/2010/main" val="369509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Researchers at University of Pittsburgh and Carnegie Mellon University have inserted sensors into the brains of monkeys which allow them to control robot arms strictly with their thoughts.</a:t>
            </a:r>
          </a:p>
          <a:p>
            <a:endParaRPr lang="en-US" dirty="0"/>
          </a:p>
          <a:p>
            <a:r>
              <a:rPr lang="en-US" dirty="0"/>
              <a:t>The monkeys could reach for and grab food, and adjust for size and stickiness of morsels.</a:t>
            </a:r>
          </a:p>
          <a:p>
            <a:endParaRPr lang="en-US" dirty="0"/>
          </a:p>
          <a:p>
            <a:r>
              <a:rPr lang="en-US" dirty="0"/>
              <a:t>Warning:  images and Ted video might be disturbing!</a:t>
            </a:r>
          </a:p>
          <a:p>
            <a:r>
              <a:rPr lang="en-US" sz="2000" dirty="0">
                <a:hlinkClick r:id="rId2"/>
              </a:rPr>
              <a:t>http://www.nytimes.com/2008/05/29/science/29brain.html?_r=0</a:t>
            </a:r>
            <a:endParaRPr lang="en-US" sz="2000" dirty="0"/>
          </a:p>
          <a:p>
            <a:r>
              <a:rPr lang="en-US" sz="1200" dirty="0">
                <a:hlinkClick r:id="rId3"/>
              </a:rPr>
              <a:t>http://www.ted.com/talks/miguel_nicolelis_a_monkey_that_controls_a_robot_with_its_thoughts_no_really.html</a:t>
            </a:r>
            <a:r>
              <a:rPr lang="en-US" sz="1200" dirty="0"/>
              <a:t> </a:t>
            </a:r>
          </a:p>
          <a:p>
            <a:r>
              <a:rPr lang="en-US" sz="1200" dirty="0">
                <a:hlinkClick r:id="rId4"/>
              </a:rPr>
              <a:t>http://www.nature.com/news/2008/080528/full/news.2008.861.html</a:t>
            </a:r>
            <a:r>
              <a:rPr lang="en-US" sz="1200" dirty="0"/>
              <a:t> </a:t>
            </a:r>
          </a:p>
          <a:p>
            <a:endParaRPr lang="en-US" sz="2000" dirty="0"/>
          </a:p>
        </p:txBody>
      </p:sp>
      <p:sp>
        <p:nvSpPr>
          <p:cNvPr id="3" name="Title 2"/>
          <p:cNvSpPr>
            <a:spLocks noGrp="1"/>
          </p:cNvSpPr>
          <p:nvPr>
            <p:ph type="title"/>
          </p:nvPr>
        </p:nvSpPr>
        <p:spPr/>
        <p:txBody>
          <a:bodyPr/>
          <a:lstStyle/>
          <a:p>
            <a:r>
              <a:rPr lang="en-US"/>
              <a:t>Thought-controlled robot arms</a:t>
            </a:r>
          </a:p>
        </p:txBody>
      </p:sp>
    </p:spTree>
    <p:extLst>
      <p:ext uri="{BB962C8B-B14F-4D97-AF65-F5344CB8AC3E}">
        <p14:creationId xmlns:p14="http://schemas.microsoft.com/office/powerpoint/2010/main" val="326970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200" dirty="0"/>
          </a:p>
          <a:p>
            <a:r>
              <a:rPr lang="en-US" sz="2800" dirty="0"/>
              <a:t>Graphene helmet 14 nanometers thick conducts electricity. Dr. Mark </a:t>
            </a:r>
            <a:r>
              <a:rPr lang="en-US" sz="2800" dirty="0" err="1"/>
              <a:t>Hersam</a:t>
            </a:r>
            <a:r>
              <a:rPr lang="en-US" sz="2800" dirty="0"/>
              <a:t> at NU, </a:t>
            </a:r>
            <a:r>
              <a:rPr lang="en-US" sz="2800" dirty="0" smtClean="0"/>
              <a:t>others at MIT</a:t>
            </a:r>
            <a:r>
              <a:rPr lang="en-US" sz="2800" dirty="0"/>
              <a:t>, 1.3 billion dollars research award in Europe, Cal </a:t>
            </a:r>
            <a:r>
              <a:rPr lang="en-US" sz="2800" dirty="0" smtClean="0"/>
              <a:t>Berkeley, etc.</a:t>
            </a:r>
            <a:endParaRPr lang="en-US" sz="2800" dirty="0"/>
          </a:p>
          <a:p>
            <a:endParaRPr lang="en-US" sz="2800" dirty="0"/>
          </a:p>
          <a:p>
            <a:r>
              <a:rPr lang="en-US" sz="2800" dirty="0"/>
              <a:t>Foldable electronics</a:t>
            </a:r>
          </a:p>
          <a:p>
            <a:endParaRPr lang="en-US" sz="2800" dirty="0"/>
          </a:p>
          <a:p>
            <a:r>
              <a:rPr lang="en-US" sz="2800" dirty="0"/>
              <a:t>“Printing” of skull communication helmets</a:t>
            </a:r>
            <a:endParaRPr lang="en-US" sz="1400" dirty="0"/>
          </a:p>
          <a:p>
            <a:r>
              <a:rPr lang="en-US" sz="1200" dirty="0">
                <a:hlinkClick r:id="rId2"/>
              </a:rPr>
              <a:t>http://www.northwestern.edu/newscenter/stories/2013/11/researchers-grow-graphene-on-silver.html</a:t>
            </a:r>
            <a:r>
              <a:rPr lang="en-US" sz="1200" dirty="0"/>
              <a:t> </a:t>
            </a:r>
            <a:r>
              <a:rPr lang="en-US" sz="1200" dirty="0">
                <a:hlinkClick r:id="rId3"/>
              </a:rPr>
              <a:t>http://www.mccormick.northwestern.edu/news/articles/2013/05/opening-doors-to-foldable-electronics-with-inkjet-printed-graphene.html</a:t>
            </a:r>
            <a:endParaRPr lang="en-US" sz="1200" dirty="0"/>
          </a:p>
          <a:p>
            <a:r>
              <a:rPr lang="en-US" sz="1200" dirty="0">
                <a:hlinkClick r:id="rId4"/>
              </a:rPr>
              <a:t>http://www.hersam-group.northwestern.edu/</a:t>
            </a:r>
            <a:endParaRPr lang="en-US" sz="1200" dirty="0"/>
          </a:p>
          <a:p>
            <a:endParaRPr lang="en-US" sz="1200" dirty="0"/>
          </a:p>
          <a:p>
            <a:endParaRPr lang="en-US" sz="1200" dirty="0"/>
          </a:p>
        </p:txBody>
      </p:sp>
      <p:sp>
        <p:nvSpPr>
          <p:cNvPr id="3" name="Title 2"/>
          <p:cNvSpPr>
            <a:spLocks noGrp="1"/>
          </p:cNvSpPr>
          <p:nvPr>
            <p:ph type="title"/>
          </p:nvPr>
        </p:nvSpPr>
        <p:spPr/>
        <p:txBody>
          <a:bodyPr/>
          <a:lstStyle/>
          <a:p>
            <a:r>
              <a:rPr lang="en-US" err="1"/>
              <a:t>Graphene</a:t>
            </a:r>
            <a:r>
              <a:rPr lang="en-US"/>
              <a:t> helmet</a:t>
            </a:r>
          </a:p>
        </p:txBody>
      </p:sp>
    </p:spTree>
    <p:extLst>
      <p:ext uri="{BB962C8B-B14F-4D97-AF65-F5344CB8AC3E}">
        <p14:creationId xmlns:p14="http://schemas.microsoft.com/office/powerpoint/2010/main" val="89248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err="1"/>
              <a:t>qEEG</a:t>
            </a:r>
            <a:r>
              <a:rPr lang="en-US" dirty="0"/>
              <a:t> and </a:t>
            </a:r>
            <a:r>
              <a:rPr lang="en-US" dirty="0" err="1"/>
              <a:t>LoRETA</a:t>
            </a:r>
            <a:r>
              <a:rPr lang="en-US" dirty="0"/>
              <a:t> 19-channel passive electrode input allows for mapping brainwaves in up to 6,000 locations in the brain for many amplitudes of 8 brain wave frequencies simultaneously.</a:t>
            </a:r>
          </a:p>
          <a:p>
            <a:endParaRPr lang="en-US" dirty="0"/>
          </a:p>
          <a:p>
            <a:r>
              <a:rPr lang="en-US" dirty="0"/>
              <a:t>We now have up to 5,000 graphene electrodes inserted into primate brains. How much information does THAT allow as output?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451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The complexity of the human mind.</a:t>
            </a:r>
          </a:p>
          <a:p>
            <a:endParaRPr lang="en-US" sz="3200" dirty="0"/>
          </a:p>
          <a:p>
            <a:r>
              <a:rPr lang="en-US" sz="3200" dirty="0"/>
              <a:t>Odd capabilities of humans, supported by </a:t>
            </a:r>
            <a:r>
              <a:rPr lang="en-US" sz="3200" dirty="0" smtClean="0"/>
              <a:t>science</a:t>
            </a:r>
          </a:p>
          <a:p>
            <a:endParaRPr lang="en-US" sz="3200" dirty="0" smtClean="0"/>
          </a:p>
          <a:p>
            <a:r>
              <a:rPr lang="en-US" sz="3200" dirty="0" smtClean="0"/>
              <a:t>I</a:t>
            </a:r>
            <a:r>
              <a:rPr lang="en-US" sz="3200" dirty="0" smtClean="0"/>
              <a:t>nternet-brain </a:t>
            </a:r>
            <a:r>
              <a:rPr lang="en-US" sz="3200" dirty="0"/>
              <a:t>communication, </a:t>
            </a:r>
            <a:r>
              <a:rPr lang="en-US" sz="3200" dirty="0" smtClean="0"/>
              <a:t>graphene…</a:t>
            </a:r>
          </a:p>
        </p:txBody>
      </p:sp>
      <p:sp>
        <p:nvSpPr>
          <p:cNvPr id="3" name="Title 2"/>
          <p:cNvSpPr>
            <a:spLocks noGrp="1"/>
          </p:cNvSpPr>
          <p:nvPr>
            <p:ph type="title"/>
          </p:nvPr>
        </p:nvSpPr>
        <p:spPr/>
        <p:txBody>
          <a:bodyPr/>
          <a:lstStyle/>
          <a:p>
            <a:r>
              <a:rPr lang="en-US" dirty="0"/>
              <a:t>Overview of Artificial Sentience</a:t>
            </a:r>
          </a:p>
        </p:txBody>
      </p:sp>
    </p:spTree>
    <p:extLst>
      <p:ext uri="{BB962C8B-B14F-4D97-AF65-F5344CB8AC3E}">
        <p14:creationId xmlns:p14="http://schemas.microsoft.com/office/powerpoint/2010/main" val="3624197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Infra-low waves (&lt;.5HZ)</a:t>
            </a:r>
          </a:p>
          <a:p>
            <a:r>
              <a:rPr lang="en-US" b="1" dirty="0"/>
              <a:t>Delta waves (.5 to 3 Hz)</a:t>
            </a:r>
          </a:p>
          <a:p>
            <a:r>
              <a:rPr lang="en-US" b="1" dirty="0"/>
              <a:t>Theta waves (3 to 8 Hz)</a:t>
            </a:r>
          </a:p>
          <a:p>
            <a:r>
              <a:rPr lang="en-US" b="1" dirty="0"/>
              <a:t>Alpha waves (8 to 12 Hz)</a:t>
            </a:r>
          </a:p>
          <a:p>
            <a:r>
              <a:rPr lang="en-US" b="1" dirty="0"/>
              <a:t>Beta waves (12 to 38 Hz)</a:t>
            </a:r>
          </a:p>
          <a:p>
            <a:pPr lvl="1"/>
            <a:r>
              <a:rPr lang="en-US" b="1" dirty="0"/>
              <a:t>Low, medium, high</a:t>
            </a:r>
          </a:p>
          <a:p>
            <a:r>
              <a:rPr lang="en-US" b="1" dirty="0"/>
              <a:t>Gamma waves (38 to 42 Hz)</a:t>
            </a:r>
          </a:p>
          <a:p>
            <a:endParaRPr lang="en-US" b="1" dirty="0"/>
          </a:p>
          <a:p>
            <a:r>
              <a:rPr lang="en-US" sz="1400" b="1" dirty="0">
                <a:hlinkClick r:id="rId2"/>
              </a:rPr>
              <a:t>https://brainworksneurotherapy.com/what-are-different-types-neurofeedback</a:t>
            </a:r>
            <a:r>
              <a:rPr lang="en-US" sz="1400" b="1"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2920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914400" y="1295400"/>
            <a:ext cx="7274786" cy="4510088"/>
          </a:xfrm>
          <a:prstGeom prst="rect">
            <a:avLst/>
          </a:prstGeom>
        </p:spPr>
      </p:pic>
    </p:spTree>
    <p:extLst>
      <p:ext uri="{BB962C8B-B14F-4D97-AF65-F5344CB8AC3E}">
        <p14:creationId xmlns:p14="http://schemas.microsoft.com/office/powerpoint/2010/main" val="339421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685800" y="762000"/>
            <a:ext cx="7201616" cy="4924425"/>
          </a:xfrm>
          <a:prstGeom prst="rect">
            <a:avLst/>
          </a:prstGeom>
        </p:spPr>
      </p:pic>
    </p:spTree>
    <p:extLst>
      <p:ext uri="{BB962C8B-B14F-4D97-AF65-F5344CB8AC3E}">
        <p14:creationId xmlns:p14="http://schemas.microsoft.com/office/powerpoint/2010/main" val="130397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0" y="1066800"/>
            <a:ext cx="8740905" cy="3829050"/>
          </a:xfrm>
          <a:prstGeom prst="rect">
            <a:avLst/>
          </a:prstGeom>
        </p:spPr>
      </p:pic>
    </p:spTree>
    <p:extLst>
      <p:ext uri="{BB962C8B-B14F-4D97-AF65-F5344CB8AC3E}">
        <p14:creationId xmlns:p14="http://schemas.microsoft.com/office/powerpoint/2010/main" val="1959380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 y="838200"/>
            <a:ext cx="8635440" cy="3733800"/>
          </a:xfrm>
          <a:prstGeom prst="rect">
            <a:avLst/>
          </a:prstGeom>
        </p:spPr>
      </p:pic>
    </p:spTree>
    <p:extLst>
      <p:ext uri="{BB962C8B-B14F-4D97-AF65-F5344CB8AC3E}">
        <p14:creationId xmlns:p14="http://schemas.microsoft.com/office/powerpoint/2010/main" val="242151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like to hope tha</a:t>
            </a:r>
            <a:r>
              <a:rPr lang="en-US" dirty="0" smtClean="0"/>
              <a:t>t the best scientists remain curious—not only about results, but also about the structure of science.</a:t>
            </a:r>
          </a:p>
          <a:p>
            <a:endParaRPr lang="en-US" dirty="0"/>
          </a:p>
          <a:p>
            <a:r>
              <a:rPr lang="en-US" dirty="0" smtClean="0"/>
              <a:t>Failures in science can occur with poor monitoring of scientific practice, statistics, OAC, </a:t>
            </a:r>
            <a:r>
              <a:rPr lang="en-US" i="1" dirty="0" smtClean="0"/>
              <a:t>replications</a:t>
            </a:r>
            <a:r>
              <a:rPr lang="en-US" dirty="0" smtClean="0"/>
              <a:t>, unintended bad practice and outright fraud.</a:t>
            </a:r>
          </a:p>
          <a:p>
            <a:endParaRPr lang="en-US" i="1" dirty="0"/>
          </a:p>
          <a:p>
            <a:r>
              <a:rPr lang="en-US" dirty="0" smtClean="0"/>
              <a:t>Failures can also occur when scientists become too attached to “what we believe.”</a:t>
            </a:r>
          </a:p>
          <a:p>
            <a:endParaRPr lang="en-US" dirty="0"/>
          </a:p>
        </p:txBody>
      </p:sp>
      <p:sp>
        <p:nvSpPr>
          <p:cNvPr id="3" name="Title 2"/>
          <p:cNvSpPr>
            <a:spLocks noGrp="1"/>
          </p:cNvSpPr>
          <p:nvPr>
            <p:ph type="title"/>
          </p:nvPr>
        </p:nvSpPr>
        <p:spPr/>
        <p:txBody>
          <a:bodyPr/>
          <a:lstStyle/>
          <a:p>
            <a:r>
              <a:rPr lang="en-US"/>
              <a:t>Real science remains curious…</a:t>
            </a:r>
          </a:p>
        </p:txBody>
      </p:sp>
    </p:spTree>
    <p:extLst>
      <p:ext uri="{BB962C8B-B14F-4D97-AF65-F5344CB8AC3E}">
        <p14:creationId xmlns:p14="http://schemas.microsoft.com/office/powerpoint/2010/main" val="2279101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r>
              <a:rPr lang="en-US" dirty="0"/>
              <a:t>True science is not a "perfect" system. Progress is usually incremental. Theories come into vogue, with supporting evidence, then often are replaced with updated theories that better match the (new) data</a:t>
            </a:r>
            <a:r>
              <a:rPr lang="en-US" dirty="0" smtClean="0"/>
              <a:t>.</a:t>
            </a:r>
          </a:p>
          <a:p>
            <a:endParaRPr lang="en-US" dirty="0"/>
          </a:p>
          <a:p>
            <a:r>
              <a:rPr lang="en-US" dirty="0" smtClean="0"/>
              <a:t>This transition is not always smooth.</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995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In AI, before we invest billions of dollars and centuries of work, it is important to know what the target is.</a:t>
            </a:r>
          </a:p>
          <a:p>
            <a:endParaRPr lang="en-US" dirty="0"/>
          </a:p>
          <a:p>
            <a:r>
              <a:rPr lang="en-US" dirty="0" smtClean="0"/>
              <a:t>We must pay close attention to the scientific evidence of the capabilities of the human mind.</a:t>
            </a:r>
          </a:p>
          <a:p>
            <a:endParaRPr lang="en-US" dirty="0"/>
          </a:p>
          <a:p>
            <a:r>
              <a:rPr lang="en-US" dirty="0" smtClean="0"/>
              <a:t>Following is some interesting evidence.</a:t>
            </a:r>
            <a:endParaRPr lang="en-US" dirty="0"/>
          </a:p>
        </p:txBody>
      </p:sp>
      <p:sp>
        <p:nvSpPr>
          <p:cNvPr id="3" name="Title 2"/>
          <p:cNvSpPr>
            <a:spLocks noGrp="1"/>
          </p:cNvSpPr>
          <p:nvPr>
            <p:ph type="title"/>
          </p:nvPr>
        </p:nvSpPr>
        <p:spPr/>
        <p:txBody>
          <a:bodyPr>
            <a:normAutofit fontScale="90000"/>
          </a:bodyPr>
          <a:lstStyle/>
          <a:p>
            <a:r>
              <a:rPr lang="en-US"/>
              <a:t>Odd capabilities of the human mind</a:t>
            </a:r>
          </a:p>
        </p:txBody>
      </p:sp>
    </p:spTree>
    <p:extLst>
      <p:ext uri="{BB962C8B-B14F-4D97-AF65-F5344CB8AC3E}">
        <p14:creationId xmlns:p14="http://schemas.microsoft.com/office/powerpoint/2010/main" val="227910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Standard </a:t>
            </a:r>
            <a:r>
              <a:rPr lang="en-US" sz="2800" err="1"/>
              <a:t>Stroop</a:t>
            </a:r>
            <a:endParaRPr lang="en-US" sz="2800"/>
          </a:p>
          <a:p>
            <a:r>
              <a:rPr lang="en-US" sz="1050"/>
              <a:t>https://www.google.com/url?sa=t&amp;rct=j&amp;q=&amp;esrc=s&amp;source=web&amp;cd=2&amp;cad=rja&amp;ved=0CDQQFjAB&amp;url=http%3A%2F%2Ffaculty.txwes.edu%2Fjbrown06%2Fcourse7%2Fdocuments%2F9-2-08StroopEffectIntroduction.ppt&amp;ei=KolkUrraJZTYyAGA2IBQ&amp;usg=AFQjCNGfOtgfRfYui0935YTM9L5pYmJ27g</a:t>
            </a:r>
          </a:p>
          <a:p>
            <a:r>
              <a:rPr lang="en-US" sz="2800"/>
              <a:t>Same representation in the brain for viewing color, thinking of color, and the concept of color?</a:t>
            </a:r>
          </a:p>
          <a:p>
            <a:endParaRPr lang="en-US" sz="2800"/>
          </a:p>
          <a:p>
            <a:r>
              <a:rPr lang="en-US" sz="2800"/>
              <a:t>Measures cognitive </a:t>
            </a:r>
            <a:r>
              <a:rPr lang="en-US" sz="2800" i="1"/>
              <a:t>interference</a:t>
            </a:r>
          </a:p>
        </p:txBody>
      </p:sp>
      <p:sp>
        <p:nvSpPr>
          <p:cNvPr id="3" name="Title 2"/>
          <p:cNvSpPr>
            <a:spLocks noGrp="1"/>
          </p:cNvSpPr>
          <p:nvPr>
            <p:ph type="title"/>
          </p:nvPr>
        </p:nvSpPr>
        <p:spPr/>
        <p:txBody>
          <a:bodyPr/>
          <a:lstStyle/>
          <a:p>
            <a:r>
              <a:rPr lang="en-US"/>
              <a:t>Reverse </a:t>
            </a:r>
            <a:r>
              <a:rPr lang="en-US" err="1"/>
              <a:t>stroop</a:t>
            </a:r>
            <a:r>
              <a:rPr lang="en-US"/>
              <a:t> test.</a:t>
            </a:r>
          </a:p>
        </p:txBody>
      </p:sp>
    </p:spTree>
    <p:extLst>
      <p:ext uri="{BB962C8B-B14F-4D97-AF65-F5344CB8AC3E}">
        <p14:creationId xmlns:p14="http://schemas.microsoft.com/office/powerpoint/2010/main" val="677586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Stroop test #1 (NCW)</a:t>
            </a:r>
          </a:p>
        </p:txBody>
      </p:sp>
      <p:sp>
        <p:nvSpPr>
          <p:cNvPr id="3075" name="Content Placeholder 2"/>
          <p:cNvSpPr>
            <a:spLocks noGrp="1"/>
          </p:cNvSpPr>
          <p:nvPr>
            <p:ph idx="1"/>
          </p:nvPr>
        </p:nvSpPr>
        <p:spPr>
          <a:xfrm>
            <a:off x="457200" y="1600200"/>
            <a:ext cx="8229600" cy="838200"/>
          </a:xfrm>
        </p:spPr>
        <p:txBody>
          <a:bodyPr/>
          <a:lstStyle/>
          <a:p>
            <a:r>
              <a:rPr lang="en-US"/>
              <a:t>Read the color of the word</a:t>
            </a:r>
          </a:p>
        </p:txBody>
      </p:sp>
      <p:pic>
        <p:nvPicPr>
          <p:cNvPr id="3076" name="Picture 3"/>
          <p:cNvPicPr>
            <a:picLocks noChangeAspect="1"/>
          </p:cNvPicPr>
          <p:nvPr/>
        </p:nvPicPr>
        <p:blipFill>
          <a:blip r:embed="rId3">
            <a:extLst>
              <a:ext uri="{28A0092B-C50C-407E-A947-70E740481C1C}">
                <a14:useLocalDpi xmlns:a14="http://schemas.microsoft.com/office/drawing/2010/main" val="0"/>
              </a:ext>
            </a:extLst>
          </a:blip>
          <a:srcRect l="6026" r="70108"/>
          <a:stretch>
            <a:fillRect/>
          </a:stretch>
        </p:blipFill>
        <p:spPr bwMode="auto">
          <a:xfrm>
            <a:off x="3581400" y="2209800"/>
            <a:ext cx="13716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Content Placeholder 2"/>
          <p:cNvSpPr txBox="1">
            <a:spLocks/>
          </p:cNvSpPr>
          <p:nvPr/>
        </p:nvSpPr>
        <p:spPr bwMode="auto">
          <a:xfrm>
            <a:off x="387350" y="5800725"/>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Piece of cake right?? </a:t>
            </a:r>
          </a:p>
        </p:txBody>
      </p:sp>
    </p:spTree>
    <p:extLst>
      <p:ext uri="{BB962C8B-B14F-4D97-AF65-F5344CB8AC3E}">
        <p14:creationId xmlns:p14="http://schemas.microsoft.com/office/powerpoint/2010/main" val="63764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How computers work</a:t>
            </a:r>
          </a:p>
          <a:p>
            <a:endParaRPr lang="en-US" sz="3200" dirty="0"/>
          </a:p>
          <a:p>
            <a:r>
              <a:rPr lang="en-US" sz="3200" dirty="0"/>
              <a:t>The correspondence of humans and computers</a:t>
            </a:r>
          </a:p>
          <a:p>
            <a:endParaRPr lang="en-US" sz="3200" dirty="0"/>
          </a:p>
          <a:p>
            <a:r>
              <a:rPr lang="en-US" sz="3200" dirty="0"/>
              <a:t>Causing pain to an artificial </a:t>
            </a:r>
            <a:r>
              <a:rPr lang="en-US" sz="3200" dirty="0" smtClean="0"/>
              <a:t>human</a:t>
            </a:r>
            <a:endParaRPr lang="en-US" sz="32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Stroop test #2 (RCN)</a:t>
            </a:r>
          </a:p>
        </p:txBody>
      </p:sp>
      <p:sp>
        <p:nvSpPr>
          <p:cNvPr id="3" name="Content Placeholder 2"/>
          <p:cNvSpPr>
            <a:spLocks noGrp="1"/>
          </p:cNvSpPr>
          <p:nvPr>
            <p:ph idx="1"/>
          </p:nvPr>
        </p:nvSpPr>
        <p:spPr>
          <a:xfrm>
            <a:off x="457200" y="1600200"/>
            <a:ext cx="8229600" cy="838200"/>
          </a:xfrm>
        </p:spPr>
        <p:txBody>
          <a:bodyPr rtlCol="0">
            <a:normAutofit/>
          </a:bodyPr>
          <a:lstStyle/>
          <a:p>
            <a:pPr fontAlgn="auto">
              <a:spcAft>
                <a:spcPts val="0"/>
              </a:spcAft>
              <a:buFont typeface="Arial" pitchFamily="34" charset="0"/>
              <a:buChar char="•"/>
              <a:defRPr/>
            </a:pPr>
            <a:r>
              <a:rPr lang="en-US" b="1"/>
              <a:t>Read the word </a:t>
            </a:r>
            <a:r>
              <a:rPr lang="en-US"/>
              <a:t>and time yourself  – </a:t>
            </a:r>
            <a:r>
              <a:rPr lang="en-US" b="1"/>
              <a:t>NOT the color</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Content Placeholder 2"/>
          <p:cNvSpPr txBox="1">
            <a:spLocks/>
          </p:cNvSpPr>
          <p:nvPr/>
        </p:nvSpPr>
        <p:spPr bwMode="auto">
          <a:xfrm>
            <a:off x="457200" y="602615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Still easy right?</a:t>
            </a:r>
          </a:p>
        </p:txBody>
      </p:sp>
    </p:spTree>
    <p:extLst>
      <p:ext uri="{BB962C8B-B14F-4D97-AF65-F5344CB8AC3E}">
        <p14:creationId xmlns:p14="http://schemas.microsoft.com/office/powerpoint/2010/main" val="3336787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1143000"/>
          </a:xfrm>
        </p:spPr>
        <p:txBody>
          <a:bodyPr/>
          <a:lstStyle/>
          <a:p>
            <a:r>
              <a:rPr lang="en-US"/>
              <a:t>Stroop test #3</a:t>
            </a:r>
          </a:p>
        </p:txBody>
      </p:sp>
      <p:sp>
        <p:nvSpPr>
          <p:cNvPr id="5123" name="Content Placeholder 2"/>
          <p:cNvSpPr>
            <a:spLocks noGrp="1"/>
          </p:cNvSpPr>
          <p:nvPr>
            <p:ph idx="1"/>
          </p:nvPr>
        </p:nvSpPr>
        <p:spPr>
          <a:xfrm>
            <a:off x="495300" y="1066800"/>
            <a:ext cx="8229600" cy="1143000"/>
          </a:xfrm>
        </p:spPr>
        <p:txBody>
          <a:bodyPr/>
          <a:lstStyle/>
          <a:p>
            <a:r>
              <a:rPr lang="en-US"/>
              <a:t>Now….. Read the </a:t>
            </a:r>
            <a:r>
              <a:rPr lang="en-US" b="1"/>
              <a:t>color of the word </a:t>
            </a:r>
            <a:r>
              <a:rPr lang="en-US"/>
              <a:t>and time yourself  – </a:t>
            </a:r>
            <a:r>
              <a:rPr lang="en-US" b="1"/>
              <a:t>NOT the word </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9235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Content Placeholder 2"/>
          <p:cNvSpPr txBox="1">
            <a:spLocks/>
          </p:cNvSpPr>
          <p:nvPr/>
        </p:nvSpPr>
        <p:spPr bwMode="auto">
          <a:xfrm>
            <a:off x="381000" y="6019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Not so easy, eh??</a:t>
            </a:r>
          </a:p>
        </p:txBody>
      </p:sp>
    </p:spTree>
    <p:extLst>
      <p:ext uri="{BB962C8B-B14F-4D97-AF65-F5344CB8AC3E}">
        <p14:creationId xmlns:p14="http://schemas.microsoft.com/office/powerpoint/2010/main" val="120659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457200" y="466725"/>
            <a:ext cx="822960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Klintman – retrograde stroop</a:t>
            </a:r>
          </a:p>
        </p:txBody>
      </p:sp>
      <p:sp>
        <p:nvSpPr>
          <p:cNvPr id="1048579" name="Rectangle 3"/>
          <p:cNvSpPr>
            <a:spLocks noGrp="1" noChangeArrowheads="1"/>
          </p:cNvSpPr>
          <p:nvPr>
            <p:ph type="body" idx="1"/>
          </p:nvPr>
        </p:nvSpPr>
        <p:spPr/>
        <p:txBody>
          <a:bodyPr/>
          <a:lstStyle/>
          <a:p>
            <a:pPr>
              <a:lnSpc>
                <a:spcPct val="80000"/>
              </a:lnSpc>
            </a:pPr>
            <a:r>
              <a:rPr lang="en-US" sz="2000"/>
              <a:t>Klintman, Holgar. 1983. "Is there a paranormal (precognitive) influence in certain types of perceptual sequences," Part I, Eur. J of Parapsychology, 5, pp. 19-49.</a:t>
            </a:r>
          </a:p>
          <a:p>
            <a:pPr>
              <a:lnSpc>
                <a:spcPct val="80000"/>
              </a:lnSpc>
            </a:pPr>
            <a:endParaRPr lang="en-US" sz="2000"/>
          </a:p>
          <a:p>
            <a:pPr>
              <a:lnSpc>
                <a:spcPct val="80000"/>
              </a:lnSpc>
            </a:pPr>
            <a:r>
              <a:rPr lang="en-US" sz="2000"/>
              <a:t>Klintman, Holgar. 1984. "Is there a paranormal (precognitive) influence in certain types of perceptual sequences," Part II, Eur. J of Parapsychology, 5, pp. 125-40.</a:t>
            </a:r>
          </a:p>
          <a:p>
            <a:pPr>
              <a:lnSpc>
                <a:spcPct val="80000"/>
              </a:lnSpc>
            </a:pPr>
            <a:endParaRPr lang="en-US" sz="2000"/>
          </a:p>
          <a:p>
            <a:pPr>
              <a:lnSpc>
                <a:spcPct val="80000"/>
              </a:lnSpc>
            </a:pPr>
            <a:r>
              <a:rPr lang="en-US" sz="2000"/>
              <a:t>Lund University, Sweden.</a:t>
            </a:r>
          </a:p>
          <a:p>
            <a:pPr>
              <a:lnSpc>
                <a:spcPct val="80000"/>
              </a:lnSpc>
            </a:pPr>
            <a:endParaRPr lang="en-US" sz="2000"/>
          </a:p>
          <a:p>
            <a:pPr>
              <a:lnSpc>
                <a:spcPct val="80000"/>
              </a:lnSpc>
            </a:pPr>
            <a:r>
              <a:rPr lang="en-US" sz="2000"/>
              <a:t>Summarized in Dean Radin, 1997, </a:t>
            </a:r>
            <a:r>
              <a:rPr lang="en-US" sz="2000" i="1"/>
              <a:t>The Conscious Universe</a:t>
            </a:r>
            <a:r>
              <a:rPr lang="en-US" sz="2000"/>
              <a:t>, pp. 117-118.</a:t>
            </a:r>
          </a:p>
          <a:p>
            <a:pPr>
              <a:lnSpc>
                <a:spcPct val="80000"/>
              </a:lnSpc>
            </a:pPr>
            <a:endParaRPr lang="en-US" sz="2000"/>
          </a:p>
          <a:p>
            <a:pPr>
              <a:lnSpc>
                <a:spcPct val="80000"/>
              </a:lnSpc>
            </a:pPr>
            <a:r>
              <a:rPr lang="en-US" sz="2000"/>
              <a:t>Radin and May, 2001, Proceedings of presented papers, Parapsychological Associatiation 44</a:t>
            </a:r>
            <a:r>
              <a:rPr lang="en-US" sz="2000" baseline="30000"/>
              <a:t>th</a:t>
            </a:r>
            <a:r>
              <a:rPr lang="en-US" sz="2000"/>
              <a:t>. </a:t>
            </a:r>
            <a:r>
              <a:rPr lang="en-US" sz="2000">
                <a:hlinkClick r:id="rId3"/>
              </a:rPr>
              <a:t>http://www.boundaryinstitute.org/articles/tri2.pdf</a:t>
            </a:r>
            <a:endParaRPr lang="en-US" sz="2000"/>
          </a:p>
          <a:p>
            <a:pPr>
              <a:lnSpc>
                <a:spcPct val="80000"/>
              </a:lnSpc>
            </a:pPr>
            <a:endParaRPr lang="en-US" sz="2000"/>
          </a:p>
          <a:p>
            <a:pPr>
              <a:lnSpc>
                <a:spcPct val="80000"/>
              </a:lnSpc>
            </a:pPr>
            <a:endParaRPr lang="en-US" sz="2000"/>
          </a:p>
        </p:txBody>
      </p:sp>
    </p:spTree>
    <p:extLst>
      <p:ext uri="{BB962C8B-B14F-4D97-AF65-F5344CB8AC3E}">
        <p14:creationId xmlns:p14="http://schemas.microsoft.com/office/powerpoint/2010/main" val="63403514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body" idx="1"/>
          </p:nvPr>
        </p:nvSpPr>
        <p:spPr>
          <a:xfrm>
            <a:off x="457200" y="304800"/>
            <a:ext cx="8229600" cy="5821363"/>
          </a:xfrm>
        </p:spPr>
        <p:txBody>
          <a:bodyPr/>
          <a:lstStyle/>
          <a:p>
            <a:pPr>
              <a:lnSpc>
                <a:spcPct val="90000"/>
              </a:lnSpc>
            </a:pPr>
            <a:r>
              <a:rPr lang="en-US"/>
              <a:t>As discussed, </a:t>
            </a:r>
            <a:r>
              <a:rPr lang="en-US" err="1"/>
              <a:t>Stroop</a:t>
            </a:r>
            <a:r>
              <a:rPr lang="en-US"/>
              <a:t> Test shows cognitive interference</a:t>
            </a:r>
          </a:p>
          <a:p>
            <a:pPr>
              <a:lnSpc>
                <a:spcPct val="90000"/>
              </a:lnSpc>
            </a:pPr>
            <a:endParaRPr lang="en-US"/>
          </a:p>
          <a:p>
            <a:pPr>
              <a:lnSpc>
                <a:spcPct val="90000"/>
              </a:lnSpc>
            </a:pPr>
            <a:r>
              <a:rPr lang="en-US"/>
              <a:t>Show patch of color, e.g., GREEN, followed by a word, e.g., </a:t>
            </a:r>
            <a:r>
              <a:rPr lang="en-US" i="1"/>
              <a:t>green</a:t>
            </a:r>
            <a:r>
              <a:rPr lang="en-US"/>
              <a:t> or </a:t>
            </a:r>
            <a:r>
              <a:rPr lang="en-US" i="1"/>
              <a:t>red</a:t>
            </a:r>
          </a:p>
          <a:p>
            <a:pPr>
              <a:lnSpc>
                <a:spcPct val="90000"/>
              </a:lnSpc>
            </a:pPr>
            <a:endParaRPr lang="en-US" i="1"/>
          </a:p>
          <a:p>
            <a:pPr>
              <a:lnSpc>
                <a:spcPct val="90000"/>
              </a:lnSpc>
            </a:pPr>
            <a:r>
              <a:rPr lang="en-US"/>
              <a:t>Measure </a:t>
            </a:r>
            <a:r>
              <a:rPr lang="en-US" i="1"/>
              <a:t>how long</a:t>
            </a:r>
            <a:r>
              <a:rPr lang="en-US"/>
              <a:t> it takes for a subject to name the patch of color, say the word</a:t>
            </a:r>
          </a:p>
          <a:p>
            <a:pPr>
              <a:lnSpc>
                <a:spcPct val="90000"/>
              </a:lnSpc>
            </a:pPr>
            <a:r>
              <a:rPr lang="en-US"/>
              <a:t>.</a:t>
            </a:r>
          </a:p>
          <a:p>
            <a:pPr>
              <a:lnSpc>
                <a:spcPct val="90000"/>
              </a:lnSpc>
            </a:pPr>
            <a:r>
              <a:rPr lang="en-US"/>
              <a:t>Do this sequentially, show / say, then show /say.</a:t>
            </a:r>
          </a:p>
          <a:p>
            <a:pPr>
              <a:lnSpc>
                <a:spcPct val="90000"/>
              </a:lnSpc>
            </a:pPr>
            <a:r>
              <a:rPr lang="en-US"/>
              <a:t>When the color and word match, then it takes less time to say the word. </a:t>
            </a:r>
            <a:r>
              <a:rPr lang="en-US" err="1"/>
              <a:t>Stroop</a:t>
            </a:r>
            <a:r>
              <a:rPr lang="en-US"/>
              <a:t> effect.</a:t>
            </a:r>
          </a:p>
        </p:txBody>
      </p:sp>
      <p:sp>
        <p:nvSpPr>
          <p:cNvPr id="1046531"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16488390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body" idx="1"/>
          </p:nvPr>
        </p:nvSpPr>
        <p:spPr>
          <a:xfrm>
            <a:off x="457200" y="304800"/>
            <a:ext cx="8229600" cy="5821363"/>
          </a:xfrm>
        </p:spPr>
        <p:txBody>
          <a:bodyPr/>
          <a:lstStyle/>
          <a:p>
            <a:r>
              <a:rPr lang="en-US" sz="2400"/>
              <a:t>Then, for the heck of it, measure how long it takes to name the original color patch. RT1</a:t>
            </a:r>
          </a:p>
          <a:p>
            <a:endParaRPr lang="en-US" sz="2400"/>
          </a:p>
          <a:p>
            <a:r>
              <a:rPr lang="en-US" sz="2400"/>
              <a:t>Noticed some odd results – RT1 was too variable. Control for these. Explanation is difficult.</a:t>
            </a:r>
          </a:p>
          <a:p>
            <a:endParaRPr lang="en-US" sz="2400"/>
          </a:p>
          <a:p>
            <a:r>
              <a:rPr lang="en-US" sz="2400"/>
              <a:t>Here is what happened:</a:t>
            </a:r>
          </a:p>
          <a:p>
            <a:endParaRPr lang="en-US" sz="2400"/>
          </a:p>
          <a:p>
            <a:r>
              <a:rPr lang="en-US" sz="2400"/>
              <a:t>When the color and the word matched, then it took less time to name </a:t>
            </a:r>
            <a:r>
              <a:rPr lang="en-US" sz="2400" i="1"/>
              <a:t>the color patch</a:t>
            </a:r>
            <a:r>
              <a:rPr lang="en-US" sz="2400"/>
              <a:t> even though the word had not yet been displayed.</a:t>
            </a:r>
          </a:p>
          <a:p>
            <a:endParaRPr lang="en-US" sz="2400"/>
          </a:p>
          <a:p>
            <a:r>
              <a:rPr lang="en-US" sz="2400"/>
              <a:t>Simple explanation is (TRI) time-reversed interference. But, this goes against “science.”</a:t>
            </a:r>
          </a:p>
          <a:p>
            <a:endParaRPr lang="en-US" sz="2400" i="1"/>
          </a:p>
        </p:txBody>
      </p:sp>
      <p:sp>
        <p:nvSpPr>
          <p:cNvPr id="1025027" name="Rectangle 3"/>
          <p:cNvSpPr>
            <a:spLocks noGrp="1" noChangeArrowheads="1"/>
          </p:cNvSpPr>
          <p:nvPr>
            <p:ph type="title"/>
          </p:nvPr>
        </p:nvSpPr>
        <p:spPr>
          <a:xfrm>
            <a:off x="6553200" y="914400"/>
            <a:ext cx="2133600" cy="457200"/>
          </a:xfrm>
        </p:spPr>
        <p:txBody>
          <a:bodyPr>
            <a:normAutofit fontScale="90000"/>
          </a:bodyPr>
          <a:lstStyle/>
          <a:p>
            <a:r>
              <a:rPr lang="en-US" sz="4000"/>
              <a:t/>
            </a:r>
            <a:br>
              <a:rPr lang="en-US" sz="4000"/>
            </a:br>
            <a:r>
              <a:rPr lang="en-US" sz="4000"/>
              <a:t/>
            </a:r>
            <a:br>
              <a:rPr lang="en-US" sz="4000"/>
            </a:br>
            <a:endParaRPr lang="en-US" sz="4000"/>
          </a:p>
        </p:txBody>
      </p:sp>
    </p:spTree>
    <p:extLst>
      <p:ext uri="{BB962C8B-B14F-4D97-AF65-F5344CB8AC3E}">
        <p14:creationId xmlns:p14="http://schemas.microsoft.com/office/powerpoint/2010/main" val="320435044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a:t>A personal anecdote</a:t>
            </a:r>
          </a:p>
          <a:p>
            <a:pPr lvl="1"/>
            <a:r>
              <a:rPr lang="en-US" sz="3200" err="1"/>
              <a:t>Ortony</a:t>
            </a:r>
            <a:r>
              <a:rPr lang="en-US" sz="3200"/>
              <a:t> and the hospital bed</a:t>
            </a:r>
          </a:p>
          <a:p>
            <a:pPr lvl="1"/>
            <a:r>
              <a:rPr lang="en-US" sz="3200"/>
              <a:t>The parking lot</a:t>
            </a:r>
          </a:p>
          <a:p>
            <a:pPr lvl="1"/>
            <a:endParaRPr lang="en-US" sz="3200"/>
          </a:p>
          <a:p>
            <a:r>
              <a:rPr lang="en-US" sz="3600"/>
              <a:t>Quality of the researcher is important</a:t>
            </a:r>
          </a:p>
          <a:p>
            <a:endParaRPr lang="en-US" sz="3600"/>
          </a:p>
          <a:p>
            <a:r>
              <a:rPr lang="en-US" sz="3600"/>
              <a:t>Company they keep?</a:t>
            </a:r>
          </a:p>
        </p:txBody>
      </p:sp>
      <p:sp>
        <p:nvSpPr>
          <p:cNvPr id="3" name="Title 2"/>
          <p:cNvSpPr>
            <a:spLocks noGrp="1"/>
          </p:cNvSpPr>
          <p:nvPr>
            <p:ph type="title"/>
          </p:nvPr>
        </p:nvSpPr>
        <p:spPr/>
        <p:txBody>
          <a:bodyPr>
            <a:noAutofit/>
          </a:bodyPr>
          <a:lstStyle/>
          <a:p>
            <a:r>
              <a:rPr lang="en-US" sz="3200" err="1"/>
              <a:t>Radin</a:t>
            </a:r>
            <a:r>
              <a:rPr lang="en-US" sz="3200"/>
              <a:t> and May</a:t>
            </a:r>
          </a:p>
        </p:txBody>
      </p:sp>
    </p:spTree>
    <p:extLst>
      <p:ext uri="{BB962C8B-B14F-4D97-AF65-F5344CB8AC3E}">
        <p14:creationId xmlns:p14="http://schemas.microsoft.com/office/powerpoint/2010/main" val="2262094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600"/>
              <a:t>Further investigation. In the </a:t>
            </a:r>
            <a:r>
              <a:rPr lang="en-US" sz="3600" i="1"/>
              <a:t>Dean </a:t>
            </a:r>
            <a:r>
              <a:rPr lang="en-US" sz="3600" i="1" err="1"/>
              <a:t>Radin</a:t>
            </a:r>
            <a:r>
              <a:rPr lang="en-US" sz="3600" i="1"/>
              <a:t>, </a:t>
            </a:r>
            <a:r>
              <a:rPr lang="en-US" sz="3600"/>
              <a:t>and </a:t>
            </a:r>
            <a:r>
              <a:rPr lang="en-US" sz="3600" i="1"/>
              <a:t>Edwin May</a:t>
            </a:r>
            <a:r>
              <a:rPr lang="en-US" sz="3600"/>
              <a:t> studies performed later some alternate explanations were sought:</a:t>
            </a:r>
          </a:p>
          <a:p>
            <a:endParaRPr lang="en-US" sz="280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23364212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200"/>
              <a:t>1. Sensory cues: e.g., sound of the disk drive</a:t>
            </a:r>
          </a:p>
          <a:p>
            <a:pPr lvl="1"/>
            <a:r>
              <a:rPr lang="en-US" sz="3200"/>
              <a:t>a. Double blind</a:t>
            </a:r>
          </a:p>
          <a:p>
            <a:pPr lvl="1"/>
            <a:r>
              <a:rPr lang="en-US" sz="3200"/>
              <a:t>b. no feedback given</a:t>
            </a:r>
          </a:p>
          <a:p>
            <a:pPr lvl="1"/>
            <a:r>
              <a:rPr lang="en-US" sz="3200"/>
              <a:t>c. future match/mismatch not generated until </a:t>
            </a:r>
            <a:r>
              <a:rPr lang="en-US" sz="3200" i="1"/>
              <a:t>after </a:t>
            </a:r>
            <a:r>
              <a:rPr lang="en-US" sz="3200"/>
              <a:t>first response was given</a:t>
            </a:r>
          </a:p>
          <a:p>
            <a:pPr lvl="1"/>
            <a:endParaRPr lang="en-US" sz="3200"/>
          </a:p>
          <a:p>
            <a:r>
              <a:rPr lang="en-US" sz="3200"/>
              <a:t>2. Alertness linked RT1 and RT2 – not an explanation, but dampened interest (1987 </a:t>
            </a:r>
            <a:r>
              <a:rPr lang="en-US" sz="3200" err="1"/>
              <a:t>Camfferman</a:t>
            </a:r>
            <a:r>
              <a:rPr lang="en-US" sz="3200"/>
              <a:t>) – </a:t>
            </a:r>
            <a:r>
              <a:rPr lang="en-US" sz="3200" err="1"/>
              <a:t>Radin</a:t>
            </a:r>
            <a:r>
              <a:rPr lang="en-US" sz="3200"/>
              <a:t> and May showed evidence against this.</a:t>
            </a:r>
          </a:p>
          <a:p>
            <a:endParaRPr lang="en-US" sz="320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18689650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body" idx="1"/>
          </p:nvPr>
        </p:nvSpPr>
        <p:spPr>
          <a:xfrm>
            <a:off x="457200" y="304800"/>
            <a:ext cx="8229600" cy="5821363"/>
          </a:xfrm>
        </p:spPr>
        <p:txBody>
          <a:bodyPr/>
          <a:lstStyle/>
          <a:p>
            <a:r>
              <a:rPr lang="en-US" sz="2800"/>
              <a:t>2. Statistical hints</a:t>
            </a:r>
          </a:p>
          <a:p>
            <a:pPr lvl="1"/>
            <a:r>
              <a:rPr lang="en-US" sz="2800"/>
              <a:t>Traditional investigation of randomness performed</a:t>
            </a:r>
          </a:p>
          <a:p>
            <a:pPr lvl="1"/>
            <a:endParaRPr lang="en-US" sz="2800"/>
          </a:p>
          <a:p>
            <a:r>
              <a:rPr lang="en-US" sz="2800"/>
              <a:t>3. Timing problems</a:t>
            </a:r>
          </a:p>
          <a:p>
            <a:pPr lvl="1"/>
            <a:r>
              <a:rPr lang="en-US" sz="2800"/>
              <a:t>Highest processing priority for this process</a:t>
            </a:r>
          </a:p>
          <a:p>
            <a:pPr lvl="1"/>
            <a:r>
              <a:rPr lang="en-US" sz="2800"/>
              <a:t>Must show </a:t>
            </a:r>
            <a:r>
              <a:rPr lang="en-US" sz="2800" i="1"/>
              <a:t>bias</a:t>
            </a:r>
            <a:r>
              <a:rPr lang="en-US" sz="2800"/>
              <a:t> which could not be found</a:t>
            </a:r>
          </a:p>
          <a:p>
            <a:pPr lvl="1"/>
            <a:r>
              <a:rPr lang="en-US" sz="2800"/>
              <a:t>Redundancy built into the timings, and different systems agreed</a:t>
            </a:r>
          </a:p>
          <a:p>
            <a:pPr lvl="1"/>
            <a:r>
              <a:rPr lang="en-US" sz="2800"/>
              <a:t>Results were gathered </a:t>
            </a:r>
            <a:r>
              <a:rPr lang="en-US" sz="2800" i="1"/>
              <a:t>before</a:t>
            </a:r>
            <a:r>
              <a:rPr lang="en-US" sz="2800"/>
              <a:t> match/mismatch was generated</a:t>
            </a:r>
          </a:p>
          <a:p>
            <a:pPr lvl="1"/>
            <a:endParaRPr lang="en-US" sz="2000"/>
          </a:p>
        </p:txBody>
      </p:sp>
      <p:sp>
        <p:nvSpPr>
          <p:cNvPr id="102707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6175970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457200" y="304800"/>
            <a:ext cx="8229600" cy="5821363"/>
          </a:xfrm>
        </p:spPr>
        <p:txBody>
          <a:bodyPr/>
          <a:lstStyle/>
          <a:p>
            <a:r>
              <a:rPr lang="en-US" sz="3200"/>
              <a:t>4. Selective data reporting</a:t>
            </a:r>
          </a:p>
          <a:p>
            <a:pPr lvl="1"/>
            <a:r>
              <a:rPr lang="en-US" sz="3200"/>
              <a:t>All data was reported for all studies. No pilots were run</a:t>
            </a:r>
          </a:p>
          <a:p>
            <a:pPr lvl="1"/>
            <a:endParaRPr lang="en-US" sz="3200"/>
          </a:p>
          <a:p>
            <a:r>
              <a:rPr lang="en-US" sz="3200"/>
              <a:t>5. Selective stopping.</a:t>
            </a:r>
          </a:p>
          <a:p>
            <a:pPr lvl="1"/>
            <a:r>
              <a:rPr lang="en-US" sz="3200"/>
              <a:t>No performance feedback either per-session or per-trial</a:t>
            </a:r>
          </a:p>
          <a:p>
            <a:pPr lvl="1"/>
            <a:r>
              <a:rPr lang="en-US" sz="3200"/>
              <a:t>Double blind</a:t>
            </a:r>
          </a:p>
          <a:p>
            <a:pPr lvl="1"/>
            <a:r>
              <a:rPr lang="en-US" sz="3200"/>
              <a:t>So, no way to know when it was best to stop.</a:t>
            </a:r>
          </a:p>
        </p:txBody>
      </p:sp>
      <p:sp>
        <p:nvSpPr>
          <p:cNvPr id="104038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976425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3200" dirty="0"/>
          </a:p>
          <a:p>
            <a:r>
              <a:rPr lang="en-US" sz="3200" dirty="0"/>
              <a:t>The updated </a:t>
            </a:r>
            <a:r>
              <a:rPr lang="en-US" sz="3200" i="1" dirty="0"/>
              <a:t>China Brain </a:t>
            </a:r>
            <a:r>
              <a:rPr lang="en-US" sz="3200" dirty="0"/>
              <a:t>exercise</a:t>
            </a:r>
          </a:p>
          <a:p>
            <a:endParaRPr lang="en-US" sz="3200" dirty="0"/>
          </a:p>
          <a:p>
            <a:r>
              <a:rPr lang="en-US" sz="3200" dirty="0"/>
              <a:t>Ethical questions raised</a:t>
            </a:r>
          </a:p>
          <a:p>
            <a:endParaRPr lang="en-US" sz="3200" dirty="0"/>
          </a:p>
          <a:p>
            <a:r>
              <a:rPr lang="en-US" sz="3200" dirty="0"/>
              <a:t>The generation of humans that must consider policy regarding the approach of the </a:t>
            </a:r>
            <a:r>
              <a:rPr lang="en-US" sz="3200" i="1" dirty="0"/>
              <a:t>singularity</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001149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body" idx="1"/>
          </p:nvPr>
        </p:nvSpPr>
        <p:spPr>
          <a:xfrm>
            <a:off x="457200" y="304800"/>
            <a:ext cx="8229600" cy="5821363"/>
          </a:xfrm>
        </p:spPr>
        <p:txBody>
          <a:bodyPr/>
          <a:lstStyle/>
          <a:p>
            <a:r>
              <a:rPr lang="en-US" sz="3200" dirty="0"/>
              <a:t>Over the web, e.g., study 3:</a:t>
            </a:r>
          </a:p>
          <a:p>
            <a:pPr lvl="1"/>
            <a:endParaRPr lang="en-US" sz="3200" dirty="0" smtClean="0"/>
          </a:p>
          <a:p>
            <a:pPr lvl="1"/>
            <a:r>
              <a:rPr lang="en-US" sz="3200" dirty="0" smtClean="0"/>
              <a:t>111 </a:t>
            </a:r>
            <a:r>
              <a:rPr lang="en-US" sz="3200" dirty="0"/>
              <a:t>Sessions of 20 </a:t>
            </a:r>
            <a:r>
              <a:rPr lang="en-US" sz="3200" dirty="0" smtClean="0"/>
              <a:t>trials</a:t>
            </a:r>
          </a:p>
          <a:p>
            <a:pPr lvl="1"/>
            <a:endParaRPr lang="en-US" sz="3200" dirty="0"/>
          </a:p>
          <a:p>
            <a:pPr lvl="1"/>
            <a:r>
              <a:rPr lang="en-US" sz="3200" dirty="0"/>
              <a:t>1 session of 30 </a:t>
            </a:r>
            <a:r>
              <a:rPr lang="en-US" sz="3200" dirty="0" smtClean="0"/>
              <a:t>trials</a:t>
            </a:r>
          </a:p>
          <a:p>
            <a:pPr lvl="1"/>
            <a:endParaRPr lang="en-US" sz="3200" dirty="0"/>
          </a:p>
          <a:p>
            <a:pPr lvl="1"/>
            <a:r>
              <a:rPr lang="en-US" sz="3200" dirty="0"/>
              <a:t>2,270 total trials: 1,160 match, 1,110 </a:t>
            </a:r>
            <a:r>
              <a:rPr lang="en-US" sz="3200" dirty="0" smtClean="0"/>
              <a:t>mismatch</a:t>
            </a:r>
          </a:p>
          <a:p>
            <a:pPr lvl="1"/>
            <a:endParaRPr lang="en-US" sz="3200" dirty="0"/>
          </a:p>
          <a:p>
            <a:pPr lvl="1"/>
            <a:r>
              <a:rPr lang="en-US" sz="3200" dirty="0"/>
              <a:t>47 &gt; 5 second max for RT1 or RT2, eliminated</a:t>
            </a:r>
          </a:p>
          <a:p>
            <a:pPr lvl="1"/>
            <a:endParaRPr lang="en-US" sz="3200" dirty="0"/>
          </a:p>
        </p:txBody>
      </p:sp>
      <p:sp>
        <p:nvSpPr>
          <p:cNvPr id="105062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2001074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body" idx="1"/>
          </p:nvPr>
        </p:nvSpPr>
        <p:spPr>
          <a:xfrm>
            <a:off x="457200" y="304800"/>
            <a:ext cx="8229600" cy="5821363"/>
          </a:xfrm>
        </p:spPr>
        <p:txBody>
          <a:bodyPr/>
          <a:lstStyle/>
          <a:p>
            <a:pPr marL="365125" lvl="1" indent="-255588">
              <a:spcBef>
                <a:spcPts val="400"/>
              </a:spcBef>
              <a:buSzPct val="68000"/>
              <a:buFont typeface="Wingdings 3" pitchFamily="18" charset="2"/>
              <a:buChar char=""/>
            </a:pPr>
            <a:r>
              <a:rPr lang="en-US" sz="3200" dirty="0"/>
              <a:t>Is the web too messy…? No</a:t>
            </a:r>
            <a:r>
              <a:rPr lang="en-US" sz="3200" dirty="0" smtClean="0"/>
              <a:t>!</a:t>
            </a:r>
          </a:p>
          <a:p>
            <a:pPr marL="365125" lvl="1" indent="-255588">
              <a:spcBef>
                <a:spcPts val="400"/>
              </a:spcBef>
              <a:buSzPct val="68000"/>
              <a:buFont typeface="Wingdings 3" pitchFamily="18" charset="2"/>
              <a:buChar char=""/>
            </a:pPr>
            <a:endParaRPr lang="en-US" sz="3200" dirty="0"/>
          </a:p>
          <a:p>
            <a:r>
              <a:rPr lang="en-US" sz="3200" dirty="0"/>
              <a:t>Even though study 3 was a repeat of study 2 but where participants could download the program and run the trials on their own, how is it possible to “cheat” – either consciously or not? </a:t>
            </a:r>
          </a:p>
          <a:p>
            <a:endParaRPr lang="en-US" sz="3200" dirty="0"/>
          </a:p>
          <a:p>
            <a:r>
              <a:rPr lang="en-US" sz="3200" dirty="0"/>
              <a:t>Hint: it is not possible because the generation of match/mismatch takes place </a:t>
            </a:r>
            <a:r>
              <a:rPr lang="en-US" sz="3200" i="1" dirty="0"/>
              <a:t>after</a:t>
            </a:r>
            <a:r>
              <a:rPr lang="en-US" sz="3200" dirty="0"/>
              <a:t> RT1 is recorded.</a:t>
            </a:r>
          </a:p>
        </p:txBody>
      </p:sp>
      <p:sp>
        <p:nvSpPr>
          <p:cNvPr id="108134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202164453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609600" y="1828800"/>
            <a:ext cx="8077200" cy="4297363"/>
          </a:xfrm>
        </p:spPr>
        <p:txBody>
          <a:bodyPr/>
          <a:lstStyle/>
          <a:p>
            <a:endParaRPr lang="en-US"/>
          </a:p>
          <a:p>
            <a:r>
              <a:rPr lang="en-US" err="1"/>
              <a:t>Radin</a:t>
            </a:r>
            <a:r>
              <a:rPr lang="en-US"/>
              <a:t>, D. I. (2011). Predicting the unpredictable: 75 years of experimental evidence. In D. Sheehan (Ed)., </a:t>
            </a:r>
            <a:r>
              <a:rPr lang="en-US" i="1"/>
              <a:t>Frontiers of Time: Quantum </a:t>
            </a:r>
            <a:r>
              <a:rPr lang="en-US" i="1" err="1"/>
              <a:t>retrocausation</a:t>
            </a:r>
            <a:r>
              <a:rPr lang="en-US" i="1"/>
              <a:t>.</a:t>
            </a:r>
            <a:r>
              <a:rPr lang="en-US"/>
              <a:t> American Institutes of Physics. (Forthcoming.)</a:t>
            </a:r>
          </a:p>
        </p:txBody>
      </p:sp>
      <p:sp>
        <p:nvSpPr>
          <p:cNvPr id="1042435" name="Rectangle 3"/>
          <p:cNvSpPr>
            <a:spLocks noGrp="1" noChangeArrowheads="1"/>
          </p:cNvSpPr>
          <p:nvPr>
            <p:ph type="title"/>
          </p:nvPr>
        </p:nvSpPr>
        <p:spPr>
          <a:xfrm>
            <a:off x="914400" y="533400"/>
            <a:ext cx="7772400" cy="838200"/>
          </a:xfrm>
        </p:spPr>
        <p:txBody>
          <a:bodyPr>
            <a:normAutofit/>
          </a:bodyPr>
          <a:lstStyle/>
          <a:p>
            <a:r>
              <a:rPr lang="en-US" sz="4000"/>
              <a:t>An overview of the research</a:t>
            </a:r>
          </a:p>
        </p:txBody>
      </p:sp>
    </p:spTree>
    <p:extLst>
      <p:ext uri="{BB962C8B-B14F-4D97-AF65-F5344CB8AC3E}">
        <p14:creationId xmlns:p14="http://schemas.microsoft.com/office/powerpoint/2010/main" val="12835925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457200" y="304800"/>
            <a:ext cx="8229600" cy="5821363"/>
          </a:xfrm>
        </p:spPr>
        <p:txBody>
          <a:bodyPr/>
          <a:lstStyle/>
          <a:p>
            <a:r>
              <a:rPr lang="en-US" dirty="0"/>
              <a:t>Main point is that good science…</a:t>
            </a:r>
          </a:p>
          <a:p>
            <a:pPr lvl="1"/>
            <a:r>
              <a:rPr lang="en-US" dirty="0"/>
              <a:t>A) follows the rules, always</a:t>
            </a:r>
          </a:p>
          <a:p>
            <a:pPr lvl="1"/>
            <a:r>
              <a:rPr lang="en-US" dirty="0"/>
              <a:t>B) pays attention to the data</a:t>
            </a:r>
          </a:p>
          <a:p>
            <a:pPr lvl="1"/>
            <a:r>
              <a:rPr lang="en-US" dirty="0"/>
              <a:t>C) is </a:t>
            </a:r>
            <a:r>
              <a:rPr lang="en-US" i="1" dirty="0"/>
              <a:t>inquisitive</a:t>
            </a:r>
            <a:r>
              <a:rPr lang="en-US" dirty="0"/>
              <a:t> by nature</a:t>
            </a:r>
          </a:p>
          <a:p>
            <a:pPr lvl="1"/>
            <a:r>
              <a:rPr lang="en-US" dirty="0"/>
              <a:t>D) is impartial, and unbiased, always</a:t>
            </a:r>
          </a:p>
          <a:p>
            <a:endParaRPr lang="en-US" dirty="0"/>
          </a:p>
          <a:p>
            <a:r>
              <a:rPr lang="en-US" dirty="0"/>
              <a:t>Extraordinary results require extraordinary data, yes. But, beyond that</a:t>
            </a:r>
            <a:r>
              <a:rPr lang="en-US" dirty="0" smtClean="0"/>
              <a:t>…</a:t>
            </a:r>
          </a:p>
          <a:p>
            <a:endParaRPr lang="en-US" dirty="0"/>
          </a:p>
          <a:p>
            <a:r>
              <a:rPr lang="en-US" dirty="0"/>
              <a:t>…we are not allowed to break the rules of science</a:t>
            </a:r>
            <a:r>
              <a:rPr lang="en-US" dirty="0" smtClean="0"/>
              <a:t>!</a:t>
            </a:r>
          </a:p>
          <a:p>
            <a:endParaRPr lang="en-US" dirty="0"/>
          </a:p>
          <a:p>
            <a:r>
              <a:rPr lang="en-US" dirty="0" smtClean="0"/>
              <a:t>OAC, effect size, study design, replication studies, reputation of the researchers and institutions…</a:t>
            </a:r>
            <a:endParaRPr lang="en-US" dirty="0"/>
          </a:p>
        </p:txBody>
      </p:sp>
      <p:sp>
        <p:nvSpPr>
          <p:cNvPr id="104243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51736324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statistics, </a:t>
            </a:r>
            <a:r>
              <a:rPr lang="en-US" b="1"/>
              <a:t>meta</a:t>
            </a:r>
            <a:r>
              <a:rPr lang="en-US"/>
              <a:t>-</a:t>
            </a:r>
            <a:r>
              <a:rPr lang="en-US" b="1"/>
              <a:t>analysis</a:t>
            </a:r>
            <a:r>
              <a:rPr lang="en-US"/>
              <a:t> comprises statistical methods for contrasting and combining results from different studies in the hope of identifying patterns among study results, sources of disagreement among those results, or other interesting relationships that may come to light in the context of multiple studies. (Wikipedia)</a:t>
            </a:r>
          </a:p>
          <a:p>
            <a:endParaRPr lang="en-US"/>
          </a:p>
          <a:p>
            <a:r>
              <a:rPr lang="en-US"/>
              <a:t>When correctly done, can tease out small effects and increase odds against chance.</a:t>
            </a:r>
          </a:p>
        </p:txBody>
      </p:sp>
      <p:sp>
        <p:nvSpPr>
          <p:cNvPr id="3" name="Title 2"/>
          <p:cNvSpPr>
            <a:spLocks noGrp="1"/>
          </p:cNvSpPr>
          <p:nvPr>
            <p:ph type="title"/>
          </p:nvPr>
        </p:nvSpPr>
        <p:spPr/>
        <p:txBody>
          <a:bodyPr>
            <a:noAutofit/>
          </a:bodyPr>
          <a:lstStyle/>
          <a:p>
            <a:r>
              <a:rPr lang="en-US" sz="3200"/>
              <a:t>Meta analysis</a:t>
            </a:r>
          </a:p>
        </p:txBody>
      </p:sp>
    </p:spTree>
    <p:extLst>
      <p:ext uri="{BB962C8B-B14F-4D97-AF65-F5344CB8AC3E}">
        <p14:creationId xmlns:p14="http://schemas.microsoft.com/office/powerpoint/2010/main" val="1630435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F.D. Richard and colleagues in </a:t>
            </a:r>
            <a:r>
              <a:rPr lang="en-US" sz="2400" i="1"/>
              <a:t>Review of General Psychology. </a:t>
            </a:r>
            <a:r>
              <a:rPr lang="en-US" sz="2400"/>
              <a:t>(2003;7:331-363)</a:t>
            </a:r>
          </a:p>
          <a:p>
            <a:endParaRPr lang="en-US" sz="2400"/>
          </a:p>
          <a:p>
            <a:r>
              <a:rPr lang="en-US" sz="2400"/>
              <a:t>One hundred years. 25,000 experiments, 8 million subjects.</a:t>
            </a:r>
          </a:p>
          <a:p>
            <a:endParaRPr lang="en-US" sz="2400"/>
          </a:p>
          <a:p>
            <a:r>
              <a:rPr lang="en-US" sz="2400"/>
              <a:t>Average effect size was 0.21</a:t>
            </a:r>
          </a:p>
          <a:p>
            <a:endParaRPr lang="en-US" sz="2400"/>
          </a:p>
          <a:p>
            <a:r>
              <a:rPr lang="en-US" sz="2400"/>
              <a:t>Explains 4.4 percent of </a:t>
            </a:r>
            <a:r>
              <a:rPr lang="en-US" sz="2400" i="1"/>
              <a:t>relationships</a:t>
            </a:r>
            <a:r>
              <a:rPr lang="en-US" sz="2400"/>
              <a:t>(from the square) and leaves 95.6 percent unexplained.</a:t>
            </a:r>
          </a:p>
          <a:p>
            <a:endParaRPr lang="en-US" sz="2400"/>
          </a:p>
          <a:p>
            <a:r>
              <a:rPr lang="en-US" sz="2400"/>
              <a:t>96 percent of DNA has no </a:t>
            </a:r>
            <a:r>
              <a:rPr lang="en-US" sz="2400" i="1"/>
              <a:t>known </a:t>
            </a:r>
            <a:r>
              <a:rPr lang="en-US" sz="2400"/>
              <a:t>biological purpose</a:t>
            </a:r>
          </a:p>
        </p:txBody>
      </p:sp>
      <p:sp>
        <p:nvSpPr>
          <p:cNvPr id="3" name="Title 2"/>
          <p:cNvSpPr>
            <a:spLocks noGrp="1"/>
          </p:cNvSpPr>
          <p:nvPr>
            <p:ph type="title"/>
          </p:nvPr>
        </p:nvSpPr>
        <p:spPr/>
        <p:txBody>
          <a:bodyPr>
            <a:noAutofit/>
          </a:bodyPr>
          <a:lstStyle/>
          <a:p>
            <a:r>
              <a:rPr lang="en-US" sz="3200"/>
              <a:t>Meta analysis of psychology effect size.</a:t>
            </a:r>
          </a:p>
        </p:txBody>
      </p:sp>
    </p:spTree>
    <p:extLst>
      <p:ext uri="{BB962C8B-B14F-4D97-AF65-F5344CB8AC3E}">
        <p14:creationId xmlns:p14="http://schemas.microsoft.com/office/powerpoint/2010/main" val="3966597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Science Applications International Corporation</a:t>
            </a:r>
          </a:p>
          <a:p>
            <a:endParaRPr lang="en-US"/>
          </a:p>
          <a:p>
            <a:r>
              <a:rPr lang="en-US"/>
              <a:t>“a $4-billion technology and engineering company that uses its deep domain knowledge to solve problems of vital importance in the world”</a:t>
            </a:r>
          </a:p>
          <a:p>
            <a:endParaRPr lang="en-US"/>
          </a:p>
          <a:p>
            <a:r>
              <a:rPr lang="en-US"/>
              <a:t>Many government contracts.</a:t>
            </a:r>
          </a:p>
        </p:txBody>
      </p:sp>
      <p:sp>
        <p:nvSpPr>
          <p:cNvPr id="3" name="Title 2"/>
          <p:cNvSpPr>
            <a:spLocks noGrp="1"/>
          </p:cNvSpPr>
          <p:nvPr>
            <p:ph type="title"/>
          </p:nvPr>
        </p:nvSpPr>
        <p:spPr/>
        <p:txBody>
          <a:bodyPr/>
          <a:lstStyle/>
          <a:p>
            <a:r>
              <a:rPr lang="en-US" dirty="0"/>
              <a:t>SAIC / Princeton / </a:t>
            </a:r>
            <a:r>
              <a:rPr lang="en-US" dirty="0" smtClean="0"/>
              <a:t>Stanford</a:t>
            </a:r>
            <a:endParaRPr lang="en-US" dirty="0"/>
          </a:p>
        </p:txBody>
      </p:sp>
    </p:spTree>
    <p:extLst>
      <p:ext uri="{BB962C8B-B14F-4D97-AF65-F5344CB8AC3E}">
        <p14:creationId xmlns:p14="http://schemas.microsoft.com/office/powerpoint/2010/main" val="3648748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Small effect size – </a:t>
            </a:r>
            <a:r>
              <a:rPr lang="en-US" sz="2000" i="1"/>
              <a:t>usually</a:t>
            </a:r>
            <a:r>
              <a:rPr lang="en-US" sz="2000"/>
              <a:t> wrong about guessing the future. Skeptics thus discount the results.</a:t>
            </a:r>
          </a:p>
          <a:p>
            <a:endParaRPr lang="en-US" sz="2000"/>
          </a:p>
          <a:p>
            <a:r>
              <a:rPr lang="en-US" sz="2000"/>
              <a:t>Meta analysis of 770 free-response precognition experiments by the Stanford Research Institute. Odds against chance of 300 million to 1.</a:t>
            </a:r>
          </a:p>
          <a:p>
            <a:endParaRPr lang="en-US" sz="2000"/>
          </a:p>
          <a:p>
            <a:r>
              <a:rPr lang="en-US" sz="2000"/>
              <a:t>SAIC: 445 tests. OAC of 1.6 million to 1.</a:t>
            </a:r>
          </a:p>
          <a:p>
            <a:endParaRPr lang="en-US" sz="2000"/>
          </a:p>
          <a:p>
            <a:r>
              <a:rPr lang="en-US" sz="2000"/>
              <a:t>Princeton: 653 sessions. OAC 33 million to 1.</a:t>
            </a:r>
          </a:p>
          <a:p>
            <a:endParaRPr lang="en-US" sz="2000"/>
          </a:p>
          <a:p>
            <a:r>
              <a:rPr lang="en-US" sz="2000"/>
              <a:t>Effect size: about 0.20 – consistent with 100 years of psychology testing.</a:t>
            </a:r>
          </a:p>
        </p:txBody>
      </p:sp>
      <p:sp>
        <p:nvSpPr>
          <p:cNvPr id="3" name="Title 2"/>
          <p:cNvSpPr>
            <a:spLocks noGrp="1"/>
          </p:cNvSpPr>
          <p:nvPr>
            <p:ph type="title"/>
          </p:nvPr>
        </p:nvSpPr>
        <p:spPr/>
        <p:txBody>
          <a:bodyPr>
            <a:normAutofit fontScale="90000"/>
          </a:bodyPr>
          <a:lstStyle/>
          <a:p>
            <a:r>
              <a:rPr lang="en-US"/>
              <a:t>Free-response pre-cognition experiments</a:t>
            </a:r>
          </a:p>
        </p:txBody>
      </p:sp>
    </p:spTree>
    <p:extLst>
      <p:ext uri="{BB962C8B-B14F-4D97-AF65-F5344CB8AC3E}">
        <p14:creationId xmlns:p14="http://schemas.microsoft.com/office/powerpoint/2010/main" val="1630435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J. </a:t>
            </a:r>
            <a:r>
              <a:rPr lang="en-US" err="1"/>
              <a:t>Utts</a:t>
            </a:r>
            <a:r>
              <a:rPr lang="en-US"/>
              <a:t>. An assessment of the evidence for psychic functioning. Journal of Scientific Exploration. 1996;10(1):3-30.</a:t>
            </a:r>
          </a:p>
          <a:p>
            <a:endParaRPr lang="en-US"/>
          </a:p>
          <a:p>
            <a:r>
              <a:rPr lang="en-US"/>
              <a:t>BJ Dunne and RG </a:t>
            </a:r>
            <a:r>
              <a:rPr lang="en-US" err="1"/>
              <a:t>Jahn</a:t>
            </a:r>
            <a:r>
              <a:rPr lang="en-US"/>
              <a:t>. Information and uncertainty in remote perception research. Ibid. 2003;17(2):207-241</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08055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Four unlike photos at remote location randomly selected for </a:t>
            </a:r>
            <a:r>
              <a:rPr lang="en-US" sz="2000" i="1"/>
              <a:t>sender</a:t>
            </a:r>
            <a:r>
              <a:rPr lang="en-US" sz="2000"/>
              <a:t> at a remote, isolated location.</a:t>
            </a:r>
          </a:p>
          <a:p>
            <a:endParaRPr lang="en-US" sz="2000"/>
          </a:p>
          <a:p>
            <a:r>
              <a:rPr lang="en-US" sz="2000"/>
              <a:t>Stimulate special brain state in </a:t>
            </a:r>
            <a:r>
              <a:rPr lang="en-US" sz="2000" i="1"/>
              <a:t>receiver</a:t>
            </a:r>
            <a:r>
              <a:rPr lang="en-US" sz="2000"/>
              <a:t> with Ping-Pong balls over the eyes, headphones with pink noise, relaxation.</a:t>
            </a:r>
          </a:p>
          <a:p>
            <a:endParaRPr lang="en-US" sz="2000"/>
          </a:p>
          <a:p>
            <a:r>
              <a:rPr lang="en-US" sz="2000" i="1"/>
              <a:t>Receiver </a:t>
            </a:r>
            <a:r>
              <a:rPr lang="en-US" sz="2000"/>
              <a:t>reports impressions. Audio is recorded.</a:t>
            </a:r>
          </a:p>
          <a:p>
            <a:r>
              <a:rPr lang="en-US" sz="2000"/>
              <a:t>Same results when using skeptics.</a:t>
            </a:r>
          </a:p>
          <a:p>
            <a:endParaRPr lang="en-US" sz="2000"/>
          </a:p>
          <a:p>
            <a:r>
              <a:rPr lang="en-US" sz="2000"/>
              <a:t>Meta analysis of studies published through 2010 yield OAC of 13 billion trillion to 1. (</a:t>
            </a:r>
            <a:r>
              <a:rPr lang="en-US" sz="2000" err="1"/>
              <a:t>Radin</a:t>
            </a:r>
            <a:r>
              <a:rPr lang="en-US" sz="2000"/>
              <a:t> p. 190)</a:t>
            </a:r>
          </a:p>
        </p:txBody>
      </p:sp>
      <p:sp>
        <p:nvSpPr>
          <p:cNvPr id="3" name="Title 2"/>
          <p:cNvSpPr>
            <a:spLocks noGrp="1"/>
          </p:cNvSpPr>
          <p:nvPr>
            <p:ph type="title"/>
          </p:nvPr>
        </p:nvSpPr>
        <p:spPr/>
        <p:txBody>
          <a:bodyPr>
            <a:normAutofit fontScale="90000"/>
          </a:bodyPr>
          <a:lstStyle/>
          <a:p>
            <a:r>
              <a:rPr lang="en-US"/>
              <a:t>Telepathy – </a:t>
            </a:r>
            <a:r>
              <a:rPr lang="en-US" err="1"/>
              <a:t>Ganzfield</a:t>
            </a:r>
            <a:r>
              <a:rPr lang="en-US"/>
              <a:t> experiments</a:t>
            </a:r>
          </a:p>
        </p:txBody>
      </p:sp>
    </p:spTree>
    <p:extLst>
      <p:ext uri="{BB962C8B-B14F-4D97-AF65-F5344CB8AC3E}">
        <p14:creationId xmlns:p14="http://schemas.microsoft.com/office/powerpoint/2010/main" val="364874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Humans </a:t>
            </a:r>
            <a:r>
              <a:rPr lang="en-US" dirty="0"/>
              <a:t>are very complex</a:t>
            </a:r>
          </a:p>
          <a:p>
            <a:endParaRPr lang="en-US" dirty="0"/>
          </a:p>
          <a:p>
            <a:r>
              <a:rPr lang="en-US" dirty="0"/>
              <a:t>Our current understanding of who we are is very limited.</a:t>
            </a:r>
          </a:p>
        </p:txBody>
      </p:sp>
      <p:sp>
        <p:nvSpPr>
          <p:cNvPr id="3" name="Title 2"/>
          <p:cNvSpPr>
            <a:spLocks noGrp="1"/>
          </p:cNvSpPr>
          <p:nvPr>
            <p:ph type="title"/>
          </p:nvPr>
        </p:nvSpPr>
        <p:spPr/>
        <p:txBody>
          <a:bodyPr>
            <a:normAutofit fontScale="90000"/>
          </a:bodyPr>
          <a:lstStyle/>
          <a:p>
            <a:r>
              <a:rPr lang="en-US" dirty="0"/>
              <a:t>The size of the </a:t>
            </a:r>
            <a:r>
              <a:rPr lang="en-US" dirty="0" smtClean="0"/>
              <a:t>problem—why </a:t>
            </a:r>
            <a:r>
              <a:rPr lang="en-US" dirty="0"/>
              <a:t>we can’t know where this will lead.</a:t>
            </a:r>
          </a:p>
        </p:txBody>
      </p:sp>
    </p:spTree>
    <p:extLst>
      <p:ext uri="{BB962C8B-B14F-4D97-AF65-F5344CB8AC3E}">
        <p14:creationId xmlns:p14="http://schemas.microsoft.com/office/powerpoint/2010/main" val="389947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To </a:t>
            </a:r>
            <a:r>
              <a:rPr lang="en-US" dirty="0"/>
              <a:t>reduce the OAC to 1:1 for previous (</a:t>
            </a:r>
            <a:r>
              <a:rPr lang="en-US" dirty="0" err="1"/>
              <a:t>Ganzfield</a:t>
            </a:r>
            <a:r>
              <a:rPr lang="en-US" dirty="0"/>
              <a:t>) studies, you would have to run sessions 24 hours a day for 36 years – and report nothing.</a:t>
            </a:r>
          </a:p>
          <a:p>
            <a:endParaRPr lang="en-US" dirty="0"/>
          </a:p>
          <a:p>
            <a:endParaRPr lang="en-US" dirty="0"/>
          </a:p>
        </p:txBody>
      </p:sp>
      <p:sp>
        <p:nvSpPr>
          <p:cNvPr id="3" name="Title 2"/>
          <p:cNvSpPr>
            <a:spLocks noGrp="1"/>
          </p:cNvSpPr>
          <p:nvPr>
            <p:ph type="title"/>
          </p:nvPr>
        </p:nvSpPr>
        <p:spPr>
          <a:xfrm>
            <a:off x="457200" y="381000"/>
            <a:ext cx="8610600" cy="1036638"/>
          </a:xfrm>
        </p:spPr>
        <p:txBody>
          <a:bodyPr>
            <a:normAutofit fontScale="90000"/>
          </a:bodyPr>
          <a:lstStyle/>
          <a:p>
            <a:r>
              <a:rPr lang="en-US" dirty="0"/>
              <a:t>File drawer </a:t>
            </a:r>
            <a:r>
              <a:rPr lang="en-US" dirty="0" smtClean="0"/>
              <a:t>/ publication bias problem</a:t>
            </a:r>
            <a:endParaRPr lang="en-US" dirty="0"/>
          </a:p>
        </p:txBody>
      </p:sp>
    </p:spTree>
    <p:extLst>
      <p:ext uri="{BB962C8B-B14F-4D97-AF65-F5344CB8AC3E}">
        <p14:creationId xmlns:p14="http://schemas.microsoft.com/office/powerpoint/2010/main" val="3648748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Similar results for psychokinesis, feeling of being stared at, clairvoyance (knowledge at a distance – not being sent), clairaudience, affecting body states at a distance (e.g., skin response, pupils), etc.</a:t>
            </a:r>
          </a:p>
        </p:txBody>
      </p:sp>
      <p:sp>
        <p:nvSpPr>
          <p:cNvPr id="3" name="Title 2"/>
          <p:cNvSpPr>
            <a:spLocks noGrp="1"/>
          </p:cNvSpPr>
          <p:nvPr>
            <p:ph type="title"/>
          </p:nvPr>
        </p:nvSpPr>
        <p:spPr/>
        <p:txBody>
          <a:bodyPr/>
          <a:lstStyle/>
          <a:p>
            <a:r>
              <a:rPr lang="en-US" dirty="0"/>
              <a:t>Effects are ubiquitous</a:t>
            </a:r>
          </a:p>
        </p:txBody>
      </p:sp>
    </p:spTree>
    <p:extLst>
      <p:ext uri="{BB962C8B-B14F-4D97-AF65-F5344CB8AC3E}">
        <p14:creationId xmlns:p14="http://schemas.microsoft.com/office/powerpoint/2010/main" val="3648748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2"/>
          </a:xfrm>
        </p:spPr>
        <p:txBody>
          <a:bodyPr/>
          <a:lstStyle/>
          <a:p>
            <a:pPr marL="109537" indent="0">
              <a:buNone/>
            </a:pPr>
            <a:endParaRPr lang="en-US" sz="2400" i="1" dirty="0" smtClean="0"/>
          </a:p>
          <a:p>
            <a:pPr marL="109537" indent="0">
              <a:buNone/>
            </a:pPr>
            <a:endParaRPr lang="en-US" sz="2400" i="1" dirty="0"/>
          </a:p>
          <a:p>
            <a:pPr marL="109537" indent="0">
              <a:buNone/>
            </a:pPr>
            <a:r>
              <a:rPr lang="en-US" sz="2400" i="1" dirty="0" smtClean="0"/>
              <a:t>Feeling </a:t>
            </a:r>
            <a:r>
              <a:rPr lang="en-US" sz="2400" i="1" dirty="0"/>
              <a:t>the Future: Experimental Evidence for Anomalous Retroactive Influences on Cognition and Affect</a:t>
            </a:r>
          </a:p>
          <a:p>
            <a:pPr marL="109537" indent="0">
              <a:buNone/>
            </a:pPr>
            <a:endParaRPr lang="en-US" sz="2000" dirty="0"/>
          </a:p>
          <a:p>
            <a:endParaRPr lang="en-US" sz="2000" dirty="0" smtClean="0"/>
          </a:p>
          <a:p>
            <a:r>
              <a:rPr lang="en-US" sz="2000" dirty="0" smtClean="0"/>
              <a:t>Refer to separate slide set…</a:t>
            </a:r>
            <a:endParaRPr lang="en-US" sz="2000" dirty="0"/>
          </a:p>
        </p:txBody>
      </p:sp>
      <p:sp>
        <p:nvSpPr>
          <p:cNvPr id="3" name="Title 2"/>
          <p:cNvSpPr>
            <a:spLocks noGrp="1"/>
          </p:cNvSpPr>
          <p:nvPr>
            <p:ph type="title"/>
          </p:nvPr>
        </p:nvSpPr>
        <p:spPr>
          <a:xfrm>
            <a:off x="457200" y="274638"/>
            <a:ext cx="8382000" cy="1020762"/>
          </a:xfrm>
        </p:spPr>
        <p:txBody>
          <a:bodyPr>
            <a:normAutofit fontScale="90000"/>
          </a:bodyPr>
          <a:lstStyle/>
          <a:p>
            <a:r>
              <a:rPr lang="en-US" dirty="0"/>
              <a:t>Daryl J. </a:t>
            </a:r>
            <a:r>
              <a:rPr lang="en-US" dirty="0" err="1"/>
              <a:t>Bem</a:t>
            </a:r>
            <a:r>
              <a:rPr lang="en-US" dirty="0"/>
              <a:t>, Cornell University, 2011</a:t>
            </a:r>
            <a:br>
              <a:rPr lang="en-US" dirty="0"/>
            </a:br>
            <a:endParaRPr lang="en-US" dirty="0"/>
          </a:p>
        </p:txBody>
      </p:sp>
    </p:spTree>
    <p:extLst>
      <p:ext uri="{BB962C8B-B14F-4D97-AF65-F5344CB8AC3E}">
        <p14:creationId xmlns:p14="http://schemas.microsoft.com/office/powerpoint/2010/main" val="1474526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143000"/>
            <a:ext cx="8229600" cy="4525962"/>
          </a:xfrm>
        </p:spPr>
        <p:txBody>
          <a:bodyPr/>
          <a:lstStyle/>
          <a:p>
            <a:r>
              <a:rPr lang="en-US" sz="2400" dirty="0"/>
              <a:t>90 registered replication experiments from 33 different labs in 14 different countries</a:t>
            </a:r>
          </a:p>
          <a:p>
            <a:endParaRPr lang="en-US" sz="2400" dirty="0"/>
          </a:p>
          <a:p>
            <a:r>
              <a:rPr lang="en-US" sz="2400" dirty="0"/>
              <a:t>Overall effect z = 6.40, </a:t>
            </a:r>
            <a:r>
              <a:rPr lang="en-US" sz="2400" i="1" dirty="0"/>
              <a:t>p</a:t>
            </a:r>
            <a:r>
              <a:rPr lang="en-US" sz="2400" dirty="0"/>
              <a:t> = 1.2 x 10</a:t>
            </a:r>
            <a:r>
              <a:rPr lang="en-US" sz="2400" baseline="30000" dirty="0"/>
              <a:t>-10</a:t>
            </a:r>
            <a:r>
              <a:rPr lang="en-US" sz="2400" dirty="0"/>
              <a:t>, effect size 0.09</a:t>
            </a:r>
          </a:p>
          <a:p>
            <a:endParaRPr lang="en-US" sz="2400" dirty="0"/>
          </a:p>
          <a:p>
            <a:r>
              <a:rPr lang="en-US" sz="2400" dirty="0"/>
              <a:t>Bayes factor 1.4 x 10</a:t>
            </a:r>
            <a:r>
              <a:rPr lang="en-US" sz="2400" baseline="30000" dirty="0"/>
              <a:t>9</a:t>
            </a:r>
            <a:r>
              <a:rPr lang="en-US" sz="2400" dirty="0"/>
              <a:t>  (where 100 is “decisive evidence”)</a:t>
            </a:r>
          </a:p>
          <a:p>
            <a:endParaRPr lang="en-US" sz="2400" dirty="0"/>
          </a:p>
          <a:p>
            <a:r>
              <a:rPr lang="en-US" sz="2400" dirty="0"/>
              <a:t>When </a:t>
            </a:r>
            <a:r>
              <a:rPr lang="en-US" sz="2400" dirty="0" err="1"/>
              <a:t>Bem</a:t>
            </a:r>
            <a:r>
              <a:rPr lang="en-US" sz="2400" dirty="0"/>
              <a:t> studies excluded, still </a:t>
            </a:r>
            <a:r>
              <a:rPr lang="en-US" sz="2400" i="1" dirty="0"/>
              <a:t>p</a:t>
            </a:r>
            <a:r>
              <a:rPr lang="en-US" sz="2400" dirty="0"/>
              <a:t> = 1.1 x 10</a:t>
            </a:r>
            <a:r>
              <a:rPr lang="en-US" sz="2400" baseline="30000" dirty="0"/>
              <a:t>-5</a:t>
            </a:r>
            <a:r>
              <a:rPr lang="en-US" sz="2400" dirty="0"/>
              <a:t>, BF 3,853</a:t>
            </a:r>
          </a:p>
          <a:p>
            <a:endParaRPr lang="en-US" sz="2400" dirty="0"/>
          </a:p>
          <a:p>
            <a:r>
              <a:rPr lang="en-US" sz="2400" dirty="0"/>
              <a:t>File drawer: The number of potentially un-retrieved experiments required to reduce the overall effect size of the complete database to a trivial value of 0.01 is 544</a:t>
            </a:r>
          </a:p>
          <a:p>
            <a:endParaRPr lang="en-US" sz="2400" dirty="0"/>
          </a:p>
        </p:txBody>
      </p:sp>
      <p:sp>
        <p:nvSpPr>
          <p:cNvPr id="3" name="Title 2"/>
          <p:cNvSpPr>
            <a:spLocks noGrp="1"/>
          </p:cNvSpPr>
          <p:nvPr>
            <p:ph type="title"/>
          </p:nvPr>
        </p:nvSpPr>
        <p:spPr>
          <a:xfrm>
            <a:off x="609600" y="0"/>
            <a:ext cx="8153400" cy="990600"/>
          </a:xfrm>
        </p:spPr>
        <p:txBody>
          <a:bodyPr>
            <a:normAutofit/>
          </a:bodyPr>
          <a:lstStyle/>
          <a:p>
            <a:r>
              <a:rPr lang="en-US" dirty="0" smtClean="0"/>
              <a:t>2016 </a:t>
            </a:r>
            <a:r>
              <a:rPr lang="en-US" dirty="0"/>
              <a:t>Summary of replications</a:t>
            </a:r>
          </a:p>
        </p:txBody>
      </p:sp>
    </p:spTree>
    <p:extLst>
      <p:ext uri="{BB962C8B-B14F-4D97-AF65-F5344CB8AC3E}">
        <p14:creationId xmlns:p14="http://schemas.microsoft.com/office/powerpoint/2010/main" val="1353244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eaLnBrk="1" hangingPunct="1"/>
            <a:r>
              <a:rPr lang="en-US"/>
              <a:t>This </a:t>
            </a:r>
            <a:r>
              <a:rPr lang="en-US" i="1"/>
              <a:t>appears</a:t>
            </a:r>
            <a:r>
              <a:rPr lang="en-US"/>
              <a:t> to be one “upper” limit on our ability to represent the cognitive processes of sentient beings using computers. </a:t>
            </a:r>
          </a:p>
          <a:p>
            <a:pPr eaLnBrk="1" hangingPunct="1"/>
            <a:endParaRPr lang="en-US"/>
          </a:p>
          <a:p>
            <a:pPr eaLnBrk="1" hangingPunct="1"/>
            <a:r>
              <a:rPr lang="en-US"/>
              <a:t>A scientist would want to know what this bounding limit is, how it might be circumvented.</a:t>
            </a:r>
          </a:p>
        </p:txBody>
      </p:sp>
      <p:sp>
        <p:nvSpPr>
          <p:cNvPr id="28675" name="Rectangle 3"/>
          <p:cNvSpPr>
            <a:spLocks noGrp="1" noChangeArrowheads="1"/>
          </p:cNvSpPr>
          <p:nvPr>
            <p:ph type="title"/>
          </p:nvPr>
        </p:nvSpPr>
        <p:spPr/>
        <p:txBody>
          <a:bodyPr/>
          <a:lstStyle/>
          <a:p>
            <a:pPr eaLnBrk="1" hangingPunct="1"/>
            <a:r>
              <a:rPr lang="en-US"/>
              <a:t>Bounding limit</a:t>
            </a:r>
          </a:p>
        </p:txBody>
      </p:sp>
    </p:spTree>
    <p:extLst>
      <p:ext uri="{BB962C8B-B14F-4D97-AF65-F5344CB8AC3E}">
        <p14:creationId xmlns:p14="http://schemas.microsoft.com/office/powerpoint/2010/main" val="143363243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Can fully know either the position of a particle, or its momentum, but not both.</a:t>
            </a:r>
          </a:p>
          <a:p>
            <a:endParaRPr lang="en-US"/>
          </a:p>
          <a:p>
            <a:r>
              <a:rPr lang="en-US"/>
              <a:t>The NH</a:t>
            </a:r>
            <a:r>
              <a:rPr lang="en-US" baseline="-25000"/>
              <a:t>2</a:t>
            </a:r>
            <a:r>
              <a:rPr lang="en-US"/>
              <a:t> molecule is like an isosceles triangle</a:t>
            </a:r>
          </a:p>
          <a:p>
            <a:endParaRPr lang="en-US"/>
          </a:p>
          <a:p>
            <a:r>
              <a:rPr lang="en-US"/>
              <a:t>Participates in quantum reality to stay stable</a:t>
            </a:r>
          </a:p>
          <a:p>
            <a:endParaRPr lang="en-US"/>
          </a:p>
          <a:p>
            <a:r>
              <a:rPr lang="en-US"/>
              <a:t>H atoms cannot exist separately when part of the molecule. We see their “quantum ghosts” to know they are there.</a:t>
            </a:r>
          </a:p>
        </p:txBody>
      </p:sp>
      <p:sp>
        <p:nvSpPr>
          <p:cNvPr id="3" name="Title 2"/>
          <p:cNvSpPr>
            <a:spLocks noGrp="1"/>
          </p:cNvSpPr>
          <p:nvPr>
            <p:ph type="title"/>
          </p:nvPr>
        </p:nvSpPr>
        <p:spPr/>
        <p:txBody>
          <a:bodyPr>
            <a:normAutofit fontScale="90000"/>
          </a:bodyPr>
          <a:lstStyle/>
          <a:p>
            <a:r>
              <a:rPr lang="en-US"/>
              <a:t>Quantum physics—Fred Alan Wolf</a:t>
            </a:r>
          </a:p>
        </p:txBody>
      </p:sp>
    </p:spTree>
    <p:extLst>
      <p:ext uri="{BB962C8B-B14F-4D97-AF65-F5344CB8AC3E}">
        <p14:creationId xmlns:p14="http://schemas.microsoft.com/office/powerpoint/2010/main" val="1052351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That is, the H atoms don’t quite exist until they are noticed, and the molecule is in two states at once.</a:t>
            </a:r>
          </a:p>
          <a:p>
            <a:endParaRPr lang="en-US" dirty="0"/>
          </a:p>
          <a:p>
            <a:r>
              <a:rPr lang="en-US" dirty="0"/>
              <a:t>Once it is </a:t>
            </a:r>
            <a:r>
              <a:rPr lang="en-US" i="1" dirty="0"/>
              <a:t>seen</a:t>
            </a:r>
            <a:r>
              <a:rPr lang="en-US" dirty="0"/>
              <a:t> or noticed, the molecule becomes unstable and morphs into a gate being </a:t>
            </a:r>
            <a:r>
              <a:rPr lang="en-US" i="1" dirty="0"/>
              <a:t>open</a:t>
            </a:r>
            <a:r>
              <a:rPr lang="en-US" dirty="0"/>
              <a:t> / </a:t>
            </a:r>
            <a:r>
              <a:rPr lang="en-US" dirty="0" smtClean="0"/>
              <a:t>high-frequency, </a:t>
            </a:r>
            <a:r>
              <a:rPr lang="en-US" dirty="0"/>
              <a:t>or a gate being </a:t>
            </a:r>
            <a:r>
              <a:rPr lang="en-US" i="1" dirty="0"/>
              <a:t>closed </a:t>
            </a:r>
            <a:r>
              <a:rPr lang="en-US" dirty="0"/>
              <a:t>/ low frequency.</a:t>
            </a:r>
            <a:endParaRPr lang="en-US" i="1" dirty="0"/>
          </a:p>
          <a:p>
            <a:endParaRPr lang="en-US" i="1" dirty="0"/>
          </a:p>
          <a:p>
            <a:r>
              <a:rPr lang="en-US" dirty="0"/>
              <a:t>If this molecule is part of a neuron, then neighboring neurons will either get a stimulating signal, or they won’t depending on the position of the gate.</a:t>
            </a:r>
          </a:p>
        </p:txBody>
      </p:sp>
      <p:sp>
        <p:nvSpPr>
          <p:cNvPr id="3" name="Title 2"/>
          <p:cNvSpPr>
            <a:spLocks noGrp="1"/>
          </p:cNvSpPr>
          <p:nvPr>
            <p:ph type="title"/>
          </p:nvPr>
        </p:nvSpPr>
        <p:spPr/>
        <p:txBody>
          <a:bodyPr>
            <a:normAutofit/>
          </a:bodyPr>
          <a:lstStyle/>
          <a:p>
            <a:endParaRPr lang="en-US"/>
          </a:p>
        </p:txBody>
      </p:sp>
    </p:spTree>
    <p:extLst>
      <p:ext uri="{BB962C8B-B14F-4D97-AF65-F5344CB8AC3E}">
        <p14:creationId xmlns:p14="http://schemas.microsoft.com/office/powerpoint/2010/main" val="3985855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But whether the gate is open, or is closed, depends on the agency of whatever it is that noticed the H atoms. Did you notice a high frequency or low-frequency signal?</a:t>
            </a:r>
          </a:p>
          <a:p>
            <a:endParaRPr lang="en-US" sz="2400"/>
          </a:p>
          <a:p>
            <a:r>
              <a:rPr lang="en-US" sz="2400"/>
              <a:t>So, in this theory, we are not deterministic, but rather dependent on the consciousness that noticed the H atoms.</a:t>
            </a:r>
          </a:p>
          <a:p>
            <a:endParaRPr lang="en-US" sz="2400"/>
          </a:p>
          <a:p>
            <a:r>
              <a:rPr lang="en-US" sz="2400"/>
              <a:t>Do we have a quantum component to the sentient computers of the future?</a:t>
            </a:r>
          </a:p>
          <a:p>
            <a:endParaRPr lang="en-US" sz="2400"/>
          </a:p>
          <a:p>
            <a:r>
              <a:rPr lang="en-US" sz="2400"/>
              <a:t>Can this quantum component be affected by the future?</a:t>
            </a:r>
          </a:p>
        </p:txBody>
      </p:sp>
      <p:sp>
        <p:nvSpPr>
          <p:cNvPr id="3" name="Title 2"/>
          <p:cNvSpPr>
            <a:spLocks noGrp="1"/>
          </p:cNvSpPr>
          <p:nvPr>
            <p:ph type="title"/>
          </p:nvPr>
        </p:nvSpPr>
        <p:spPr/>
        <p:txBody>
          <a:bodyPr>
            <a:normAutofit/>
          </a:bodyPr>
          <a:lstStyle/>
          <a:p>
            <a:endParaRPr lang="en-US"/>
          </a:p>
        </p:txBody>
      </p:sp>
    </p:spTree>
    <p:extLst>
      <p:ext uri="{BB962C8B-B14F-4D97-AF65-F5344CB8AC3E}">
        <p14:creationId xmlns:p14="http://schemas.microsoft.com/office/powerpoint/2010/main" val="4593970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t>Elliott’s simple memory</a:t>
            </a:r>
          </a:p>
        </p:txBody>
      </p:sp>
      <p:sp>
        <p:nvSpPr>
          <p:cNvPr id="636931" name="Rectangle 3"/>
          <p:cNvSpPr>
            <a:spLocks noGrp="1" noChangeArrowheads="1"/>
          </p:cNvSpPr>
          <p:nvPr>
            <p:ph type="body" idx="1"/>
          </p:nvPr>
        </p:nvSpPr>
        <p:spPr/>
        <p:txBody>
          <a:bodyPr/>
          <a:lstStyle/>
          <a:p>
            <a:endParaRPr lang="en-US"/>
          </a:p>
          <a:p>
            <a:pPr>
              <a:buFont typeface="Wingdings" pitchFamily="2" charset="2"/>
              <a:buNone/>
            </a:pPr>
            <a:r>
              <a:rPr lang="en-US"/>
              <a:t>.</a:t>
            </a:r>
          </a:p>
        </p:txBody>
      </p:sp>
      <p:pic>
        <p:nvPicPr>
          <p:cNvPr id="636933" name="Picture 5"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57660"/>
            <a:ext cx="4541838" cy="481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85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normAutofit fontScale="90000"/>
          </a:bodyPr>
          <a:lstStyle/>
          <a:p>
            <a:r>
              <a:rPr lang="en-US" sz="3200"/>
              <a:t>Elliott’s simple memory</a:t>
            </a:r>
          </a:p>
        </p:txBody>
      </p:sp>
      <p:sp>
        <p:nvSpPr>
          <p:cNvPr id="647171"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7179" name="Picture 11"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1388"/>
            <a:ext cx="5867400" cy="517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4499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Estimates of raw human processing power run to </a:t>
            </a:r>
            <a:r>
              <a:rPr lang="en-US" dirty="0" err="1"/>
              <a:t>exaflop</a:t>
            </a:r>
            <a:r>
              <a:rPr lang="en-US"/>
              <a:t> computing speeds (1,000,000,000,000,000,000 [10-18] flops). That's roughly 50 million desktop computers.</a:t>
            </a:r>
          </a:p>
          <a:p>
            <a:endParaRPr lang="en-US"/>
          </a:p>
          <a:p>
            <a:r>
              <a:rPr lang="en-US"/>
              <a:t>Stretch to China with 3,000 miles to spare.</a:t>
            </a:r>
          </a:p>
        </p:txBody>
      </p:sp>
      <p:sp>
        <p:nvSpPr>
          <p:cNvPr id="3" name="Title 2"/>
          <p:cNvSpPr>
            <a:spLocks noGrp="1"/>
          </p:cNvSpPr>
          <p:nvPr>
            <p:ph type="title"/>
          </p:nvPr>
        </p:nvSpPr>
        <p:spPr/>
        <p:txBody>
          <a:bodyPr/>
          <a:lstStyle/>
          <a:p>
            <a:r>
              <a:rPr lang="en-US"/>
              <a:t>The human “CPU”</a:t>
            </a:r>
          </a:p>
        </p:txBody>
      </p:sp>
    </p:spTree>
    <p:extLst>
      <p:ext uri="{BB962C8B-B14F-4D97-AF65-F5344CB8AC3E}">
        <p14:creationId xmlns:p14="http://schemas.microsoft.com/office/powerpoint/2010/main" val="1342882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normAutofit fontScale="90000"/>
          </a:bodyPr>
          <a:lstStyle/>
          <a:p>
            <a:r>
              <a:rPr lang="en-US" sz="3200"/>
              <a:t>A 4-bit memory register</a:t>
            </a:r>
          </a:p>
        </p:txBody>
      </p:sp>
      <p:sp>
        <p:nvSpPr>
          <p:cNvPr id="649219"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9224" name="Picture 8"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43000"/>
            <a:ext cx="3751263" cy="466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8572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Top input: Trigger from the clock (5 volts) 2 billion times a second for 2.0 </a:t>
            </a:r>
            <a:r>
              <a:rPr lang="en-US" err="1"/>
              <a:t>Ghz</a:t>
            </a:r>
            <a:r>
              <a:rPr lang="en-US"/>
              <a:t> machine</a:t>
            </a:r>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r>
              <a:rPr lang="en-US"/>
              <a:t>Bottom input: When this instruction is activated</a:t>
            </a:r>
          </a:p>
          <a:p>
            <a:pPr marL="109537" indent="0">
              <a:buNone/>
            </a:pPr>
            <a:r>
              <a:rPr lang="en-US"/>
              <a:t>Output: Then write a green pixel on the screen.</a:t>
            </a:r>
          </a:p>
        </p:txBody>
      </p:sp>
      <p:sp>
        <p:nvSpPr>
          <p:cNvPr id="3" name="Title 2"/>
          <p:cNvSpPr>
            <a:spLocks noGrp="1"/>
          </p:cNvSpPr>
          <p:nvPr>
            <p:ph type="title"/>
          </p:nvPr>
        </p:nvSpPr>
        <p:spPr/>
        <p:txBody>
          <a:bodyPr>
            <a:normAutofit fontScale="90000"/>
          </a:bodyPr>
          <a:lstStyle/>
          <a:p>
            <a:r>
              <a:rPr lang="en-US"/>
              <a:t>AND gate – The top </a:t>
            </a:r>
            <a:r>
              <a:rPr lang="en-US" err="1"/>
              <a:t>intput</a:t>
            </a:r>
            <a:r>
              <a:rPr lang="en-US"/>
              <a:t> is true AND the bottom input is true.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2324100"/>
            <a:ext cx="68675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085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Computers have billions of hardware locations, which can be set to zero volts or five volts (or magnetic charges), and software programs which are all stored as binary patterns, with 0s, and 1s, stored on the hardware as those charges.</a:t>
            </a:r>
          </a:p>
          <a:p>
            <a:endParaRPr lang="en-US"/>
          </a:p>
          <a:p>
            <a:r>
              <a:rPr lang="en-US"/>
              <a:t>CPUs are getting faster. Memory is getting larger.</a:t>
            </a:r>
          </a:p>
          <a:p>
            <a:endParaRPr lang="en-US"/>
          </a:p>
          <a:p>
            <a:r>
              <a:rPr lang="en-US"/>
              <a:t>At some point we might support the complexity of the human brain.</a:t>
            </a:r>
          </a:p>
        </p:txBody>
      </p:sp>
      <p:sp>
        <p:nvSpPr>
          <p:cNvPr id="3" name="Title 2"/>
          <p:cNvSpPr>
            <a:spLocks noGrp="1"/>
          </p:cNvSpPr>
          <p:nvPr>
            <p:ph type="title"/>
          </p:nvPr>
        </p:nvSpPr>
        <p:spPr/>
        <p:txBody>
          <a:bodyPr/>
          <a:lstStyle/>
          <a:p>
            <a:r>
              <a:rPr lang="en-US"/>
              <a:t>Building </a:t>
            </a:r>
            <a:r>
              <a:rPr lang="en-US" i="1"/>
              <a:t>very</a:t>
            </a:r>
            <a:r>
              <a:rPr lang="en-US"/>
              <a:t> complex computers</a:t>
            </a:r>
          </a:p>
        </p:txBody>
      </p:sp>
    </p:spTree>
    <p:extLst>
      <p:ext uri="{BB962C8B-B14F-4D97-AF65-F5344CB8AC3E}">
        <p14:creationId xmlns:p14="http://schemas.microsoft.com/office/powerpoint/2010/main" val="1516467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Thus, if we build an artificial human, we can imagine that increasing "pain" would simply be like changing the number 5 in the "pain register" to the number 9. It is hard to imaging caring about this, from the perspective of the computer.</a:t>
            </a:r>
          </a:p>
          <a:p>
            <a:endParaRPr lang="en-US" dirty="0"/>
          </a:p>
          <a:p>
            <a:r>
              <a:rPr lang="en-US" dirty="0"/>
              <a:t>However while it might "yell" about it, and upset </a:t>
            </a:r>
            <a:r>
              <a:rPr lang="en-US" i="1" dirty="0"/>
              <a:t>us</a:t>
            </a:r>
            <a:r>
              <a:rPr lang="en-US" dirty="0"/>
              <a:t>, to the computer it is just a </a:t>
            </a:r>
            <a:r>
              <a:rPr lang="en-US" i="1" dirty="0"/>
              <a:t>number in memory.</a:t>
            </a:r>
          </a:p>
        </p:txBody>
      </p:sp>
      <p:sp>
        <p:nvSpPr>
          <p:cNvPr id="3" name="Title 2"/>
          <p:cNvSpPr>
            <a:spLocks noGrp="1"/>
          </p:cNvSpPr>
          <p:nvPr>
            <p:ph type="title"/>
          </p:nvPr>
        </p:nvSpPr>
        <p:spPr/>
        <p:txBody>
          <a:bodyPr/>
          <a:lstStyle/>
          <a:p>
            <a:r>
              <a:rPr lang="en-US"/>
              <a:t>The artificial human and “pain”</a:t>
            </a:r>
          </a:p>
        </p:txBody>
      </p:sp>
    </p:spTree>
    <p:extLst>
      <p:ext uri="{BB962C8B-B14F-4D97-AF65-F5344CB8AC3E}">
        <p14:creationId xmlns:p14="http://schemas.microsoft.com/office/powerpoint/2010/main" val="528966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0 1 0 1 is the number five in binary [8s,4s,2s,1s].</a:t>
            </a:r>
          </a:p>
          <a:p>
            <a:r>
              <a:rPr lang="en-US"/>
              <a:t>1 0 0 1 is the number nine.</a:t>
            </a:r>
          </a:p>
          <a:p>
            <a:endParaRPr lang="en-US"/>
          </a:p>
          <a:p>
            <a:r>
              <a:rPr lang="en-US"/>
              <a:t>Does it really matter what the bit configuration is in a computer register? 5 volts, 0 volts?</a:t>
            </a:r>
          </a:p>
        </p:txBody>
      </p:sp>
      <p:sp>
        <p:nvSpPr>
          <p:cNvPr id="3" name="Title 2"/>
          <p:cNvSpPr>
            <a:spLocks noGrp="1"/>
          </p:cNvSpPr>
          <p:nvPr>
            <p:ph type="title"/>
          </p:nvPr>
        </p:nvSpPr>
        <p:spPr/>
        <p:txBody>
          <a:bodyPr/>
          <a:lstStyle/>
          <a:p>
            <a:r>
              <a:rPr lang="en-US"/>
              <a:t>Just a register in memory.</a:t>
            </a:r>
          </a:p>
        </p:txBody>
      </p:sp>
    </p:spTree>
    <p:extLst>
      <p:ext uri="{BB962C8B-B14F-4D97-AF65-F5344CB8AC3E}">
        <p14:creationId xmlns:p14="http://schemas.microsoft.com/office/powerpoint/2010/main" val="887159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But not so fast...</a:t>
            </a:r>
          </a:p>
        </p:txBody>
      </p:sp>
    </p:spTree>
    <p:extLst>
      <p:ext uri="{BB962C8B-B14F-4D97-AF65-F5344CB8AC3E}">
        <p14:creationId xmlns:p14="http://schemas.microsoft.com/office/powerpoint/2010/main" val="528966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[For the moment] let's make the assumption that a human is like a computer.</a:t>
            </a:r>
          </a:p>
          <a:p>
            <a:endParaRPr lang="en-US"/>
          </a:p>
          <a:p>
            <a:r>
              <a:rPr lang="en-US"/>
              <a:t>Neurons (and glia, etc.) are the hardware. </a:t>
            </a:r>
          </a:p>
          <a:p>
            <a:endParaRPr lang="en-US"/>
          </a:p>
          <a:p>
            <a:r>
              <a:rPr lang="en-US"/>
              <a:t>Electrical and chemical activations of the [neurons] are the software. </a:t>
            </a:r>
          </a:p>
          <a:p>
            <a:endParaRPr lang="en-US"/>
          </a:p>
          <a:p>
            <a:r>
              <a:rPr lang="en-US"/>
              <a:t>Many have made this case. Otherwise, from a “science” standpoint, what else is there?</a:t>
            </a:r>
          </a:p>
        </p:txBody>
      </p:sp>
      <p:sp>
        <p:nvSpPr>
          <p:cNvPr id="3" name="Title 2"/>
          <p:cNvSpPr>
            <a:spLocks noGrp="1"/>
          </p:cNvSpPr>
          <p:nvPr>
            <p:ph type="title"/>
          </p:nvPr>
        </p:nvSpPr>
        <p:spPr/>
        <p:txBody>
          <a:bodyPr>
            <a:normAutofit fontScale="90000"/>
          </a:bodyPr>
          <a:lstStyle/>
          <a:p>
            <a:r>
              <a:rPr lang="en-US"/>
              <a:t>Correspondence of the human brain and a computer</a:t>
            </a:r>
          </a:p>
        </p:txBody>
      </p:sp>
    </p:spTree>
    <p:extLst>
      <p:ext uri="{BB962C8B-B14F-4D97-AF65-F5344CB8AC3E}">
        <p14:creationId xmlns:p14="http://schemas.microsoft.com/office/powerpoint/2010/main" val="5289669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381000" y="1524000"/>
            <a:ext cx="8229600" cy="4525963"/>
          </a:xfrm>
        </p:spPr>
        <p:txBody>
          <a:bodyPr/>
          <a:lstStyle/>
          <a:p>
            <a:pPr eaLnBrk="1" hangingPunct="1"/>
            <a:r>
              <a:rPr lang="en-US"/>
              <a:t>With the </a:t>
            </a:r>
            <a:r>
              <a:rPr lang="en-US" i="1"/>
              <a:t>China Brain </a:t>
            </a:r>
            <a:r>
              <a:rPr lang="en-US"/>
              <a:t>exercise, in its original form we have every person in China act like a neuron and send messages to other Chinese people.</a:t>
            </a:r>
          </a:p>
          <a:p>
            <a:pPr eaLnBrk="1" hangingPunct="1"/>
            <a:endParaRPr lang="en-US"/>
          </a:p>
          <a:p>
            <a:pPr eaLnBrk="1" hangingPunct="1"/>
            <a:r>
              <a:rPr lang="en-US"/>
              <a:t>In the updated version, we build a computer that can fully implement the 7,000+- network connections of a neuron (glial cell, etc.), along with its various states of activation, growth, death.</a:t>
            </a:r>
          </a:p>
          <a:p>
            <a:pPr eaLnBrk="1" hangingPunct="1">
              <a:buFontTx/>
              <a:buNone/>
            </a:pPr>
            <a:endParaRPr lang="en-US"/>
          </a:p>
        </p:txBody>
      </p:sp>
      <p:sp>
        <p:nvSpPr>
          <p:cNvPr id="31747" name="Rectangle 3"/>
          <p:cNvSpPr>
            <a:spLocks noGrp="1" noChangeArrowheads="1"/>
          </p:cNvSpPr>
          <p:nvPr>
            <p:ph type="title"/>
          </p:nvPr>
        </p:nvSpPr>
        <p:spPr/>
        <p:txBody>
          <a:bodyPr/>
          <a:lstStyle/>
          <a:p>
            <a:pPr eaLnBrk="1" hangingPunct="1"/>
            <a:r>
              <a:rPr lang="en-US"/>
              <a:t>The </a:t>
            </a:r>
            <a:r>
              <a:rPr lang="en-US" i="1"/>
              <a:t>China Brain </a:t>
            </a:r>
            <a:r>
              <a:rPr lang="en-US"/>
              <a:t>exercise</a:t>
            </a:r>
          </a:p>
        </p:txBody>
      </p:sp>
    </p:spTree>
    <p:extLst>
      <p:ext uri="{BB962C8B-B14F-4D97-AF65-F5344CB8AC3E}">
        <p14:creationId xmlns:p14="http://schemas.microsoft.com/office/powerpoint/2010/main" val="495761595"/>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81000" y="1524000"/>
            <a:ext cx="8229600" cy="4525963"/>
          </a:xfrm>
        </p:spPr>
        <p:txBody>
          <a:bodyPr/>
          <a:lstStyle/>
          <a:p>
            <a:pPr eaLnBrk="1" hangingPunct="1"/>
            <a:r>
              <a:rPr lang="en-US"/>
              <a:t>We then begin replacing each of the neurons of </a:t>
            </a:r>
            <a:r>
              <a:rPr lang="en-US" i="1"/>
              <a:t>The Human Brain </a:t>
            </a:r>
            <a:r>
              <a:rPr lang="en-US"/>
              <a:t>with our computers.</a:t>
            </a:r>
          </a:p>
          <a:p>
            <a:pPr eaLnBrk="1" hangingPunct="1"/>
            <a:endParaRPr lang="en-US"/>
          </a:p>
          <a:p>
            <a:pPr eaLnBrk="1" hangingPunct="1"/>
            <a:r>
              <a:rPr lang="en-US"/>
              <a:t>If we have replaced one of the 180 billion cells with a computer, we probably still have a human, and probably still cannot cause her pain.</a:t>
            </a:r>
          </a:p>
          <a:p>
            <a:pPr eaLnBrk="1" hangingPunct="1"/>
            <a:endParaRPr lang="en-US"/>
          </a:p>
          <a:p>
            <a:pPr eaLnBrk="1" hangingPunct="1"/>
            <a:r>
              <a:rPr lang="en-US"/>
              <a:t>If we replace </a:t>
            </a:r>
            <a:r>
              <a:rPr lang="en-US" i="1"/>
              <a:t>all </a:t>
            </a:r>
            <a:r>
              <a:rPr lang="en-US"/>
              <a:t>the cells with computers, we have a computer.</a:t>
            </a:r>
          </a:p>
        </p:txBody>
      </p:sp>
      <p:sp>
        <p:nvSpPr>
          <p:cNvPr id="32771" name="Rectangle 3"/>
          <p:cNvSpPr>
            <a:spLocks noGrp="1" noChangeArrowheads="1"/>
          </p:cNvSpPr>
          <p:nvPr>
            <p:ph type="title"/>
          </p:nvPr>
        </p:nvSpPr>
        <p:spPr/>
        <p:txBody>
          <a:bodyPr/>
          <a:lstStyle/>
          <a:p>
            <a:pPr eaLnBrk="1" hangingPunct="1"/>
            <a:endParaRPr lang="en-US"/>
          </a:p>
        </p:txBody>
      </p:sp>
    </p:spTree>
    <p:extLst>
      <p:ext uri="{BB962C8B-B14F-4D97-AF65-F5344CB8AC3E}">
        <p14:creationId xmlns:p14="http://schemas.microsoft.com/office/powerpoint/2010/main" val="2678679960"/>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81000" y="1524000"/>
            <a:ext cx="8229600" cy="4525963"/>
          </a:xfrm>
        </p:spPr>
        <p:txBody>
          <a:bodyPr/>
          <a:lstStyle/>
          <a:p>
            <a:pPr eaLnBrk="1" hangingPunct="1"/>
            <a:r>
              <a:rPr lang="en-US"/>
              <a:t>At what point does the computer </a:t>
            </a:r>
            <a:r>
              <a:rPr lang="en-US" i="1"/>
              <a:t>actually</a:t>
            </a:r>
            <a:r>
              <a:rPr lang="en-US"/>
              <a:t> feel pain?</a:t>
            </a:r>
          </a:p>
          <a:p>
            <a:pPr eaLnBrk="1" hangingPunct="1"/>
            <a:endParaRPr lang="en-US"/>
          </a:p>
          <a:p>
            <a:pPr eaLnBrk="1" hangingPunct="1"/>
            <a:r>
              <a:rPr lang="en-US"/>
              <a:t>At what point is it no longer O.K. to cause it pain?</a:t>
            </a:r>
          </a:p>
          <a:p>
            <a:pPr eaLnBrk="1" hangingPunct="1"/>
            <a:endParaRPr lang="en-US"/>
          </a:p>
          <a:p>
            <a:pPr eaLnBrk="1" hangingPunct="1"/>
            <a:r>
              <a:rPr lang="en-US"/>
              <a:t>At what point does it become a sentient being?</a:t>
            </a:r>
          </a:p>
          <a:p>
            <a:pPr eaLnBrk="1" hangingPunct="1"/>
            <a:endParaRPr lang="en-US"/>
          </a:p>
          <a:p>
            <a:pPr eaLnBrk="1" hangingPunct="1"/>
            <a:r>
              <a:rPr lang="en-US"/>
              <a:t>Plants, single-cell animals, insects, worms, nervous systems?</a:t>
            </a:r>
          </a:p>
          <a:p>
            <a:pPr eaLnBrk="1" hangingPunct="1">
              <a:buFontTx/>
              <a:buNone/>
            </a:pPr>
            <a:endParaRPr lang="en-US"/>
          </a:p>
        </p:txBody>
      </p:sp>
      <p:sp>
        <p:nvSpPr>
          <p:cNvPr id="33795" name="Rectangle 3"/>
          <p:cNvSpPr>
            <a:spLocks noGrp="1" noChangeArrowheads="1"/>
          </p:cNvSpPr>
          <p:nvPr>
            <p:ph type="title"/>
          </p:nvPr>
        </p:nvSpPr>
        <p:spPr/>
        <p:txBody>
          <a:bodyPr/>
          <a:lstStyle/>
          <a:p>
            <a:pPr eaLnBrk="1" hangingPunct="1"/>
            <a:endParaRPr lang="en-US"/>
          </a:p>
        </p:txBody>
      </p:sp>
    </p:spTree>
    <p:extLst>
      <p:ext uri="{BB962C8B-B14F-4D97-AF65-F5344CB8AC3E}">
        <p14:creationId xmlns:p14="http://schemas.microsoft.com/office/powerpoint/2010/main" val="334195920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r>
              <a:rPr lang="en-US" sz="2400" dirty="0" smtClean="0"/>
              <a:t>Biological </a:t>
            </a:r>
            <a:r>
              <a:rPr lang="en-US" sz="2400" dirty="0"/>
              <a:t>storage capability: write everything down on 8.5x11 pages, 12-point font, both sides, one-byte per char. How high is the stack</a:t>
            </a:r>
            <a:r>
              <a:rPr lang="en-US" sz="2400" dirty="0" smtClean="0"/>
              <a:t>?</a:t>
            </a:r>
          </a:p>
          <a:p>
            <a:endParaRPr lang="en-US" sz="2400" dirty="0"/>
          </a:p>
          <a:p>
            <a:r>
              <a:rPr lang="en-US" sz="2400" dirty="0" smtClean="0"/>
              <a:t>Remember your</a:t>
            </a:r>
            <a:r>
              <a:rPr lang="en-US" sz="2400" dirty="0" smtClean="0"/>
              <a:t> door when you were five years old?</a:t>
            </a:r>
            <a:endParaRPr lang="en-US" sz="2400" dirty="0"/>
          </a:p>
          <a:p>
            <a:endParaRPr lang="en-US" sz="2400" dirty="0"/>
          </a:p>
          <a:p>
            <a:endParaRPr lang="en-US" sz="2400" dirty="0"/>
          </a:p>
          <a:p>
            <a:endParaRPr lang="en-US" sz="2400" dirty="0"/>
          </a:p>
        </p:txBody>
      </p:sp>
      <p:sp>
        <p:nvSpPr>
          <p:cNvPr id="3" name="Title 2"/>
          <p:cNvSpPr>
            <a:spLocks noGrp="1"/>
          </p:cNvSpPr>
          <p:nvPr>
            <p:ph type="title"/>
          </p:nvPr>
        </p:nvSpPr>
        <p:spPr/>
        <p:txBody>
          <a:bodyPr/>
          <a:lstStyle/>
          <a:p>
            <a:r>
              <a:rPr lang="en-US"/>
              <a:t>Memory</a:t>
            </a:r>
          </a:p>
        </p:txBody>
      </p:sp>
    </p:spTree>
    <p:extLst>
      <p:ext uri="{BB962C8B-B14F-4D97-AF65-F5344CB8AC3E}">
        <p14:creationId xmlns:p14="http://schemas.microsoft.com/office/powerpoint/2010/main" val="369502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theory, we can now take a living human, and replace </a:t>
            </a:r>
            <a:r>
              <a:rPr lang="en-US" i="1"/>
              <a:t>one</a:t>
            </a:r>
            <a:r>
              <a:rPr lang="en-US"/>
              <a:t> of her 180 billion brain cells with a computer that FULLY implements her brain.</a:t>
            </a:r>
          </a:p>
          <a:p>
            <a:endParaRPr lang="en-US"/>
          </a:p>
          <a:p>
            <a:r>
              <a:rPr lang="en-US"/>
              <a:t>Is she still a human? Probably, yes. Everything she feels should be identical to what she felt before.</a:t>
            </a:r>
          </a:p>
          <a:p>
            <a:endParaRPr lang="en-US"/>
          </a:p>
          <a:p>
            <a:r>
              <a:rPr lang="en-US"/>
              <a:t>Now, one by one, replace ALL of her neurons (glia, etc.). She will still FEEL everything she felt before. </a:t>
            </a:r>
          </a:p>
          <a:p>
            <a:r>
              <a:rPr lang="en-US"/>
              <a:t>She is FULLY IMPLMENTED. Is she still a human?</a:t>
            </a:r>
          </a:p>
          <a:p>
            <a:endParaRPr lang="en-US"/>
          </a:p>
        </p:txBody>
      </p:sp>
      <p:sp>
        <p:nvSpPr>
          <p:cNvPr id="3" name="Title 2"/>
          <p:cNvSpPr>
            <a:spLocks noGrp="1"/>
          </p:cNvSpPr>
          <p:nvPr>
            <p:ph type="title"/>
          </p:nvPr>
        </p:nvSpPr>
        <p:spPr/>
        <p:txBody>
          <a:bodyPr>
            <a:normAutofit fontScale="90000"/>
          </a:bodyPr>
          <a:lstStyle/>
          <a:p>
            <a:r>
              <a:rPr lang="en-US"/>
              <a:t>Turning a human into a computer process.</a:t>
            </a:r>
          </a:p>
        </p:txBody>
      </p:sp>
    </p:spTree>
    <p:extLst>
      <p:ext uri="{BB962C8B-B14F-4D97-AF65-F5344CB8AC3E}">
        <p14:creationId xmlns:p14="http://schemas.microsoft.com/office/powerpoint/2010/main" val="3668453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let's work the other direction. </a:t>
            </a:r>
          </a:p>
          <a:p>
            <a:endParaRPr lang="en-US" dirty="0"/>
          </a:p>
          <a:p>
            <a:r>
              <a:rPr lang="en-US" dirty="0"/>
              <a:t>One by one we replace the silicon of a [complex, neuron-based] computer and running process (such as from the previous slide) with a biological implementation of a neuron, along with all the activations that are identical to that of our human. </a:t>
            </a:r>
          </a:p>
          <a:p>
            <a:endParaRPr lang="en-US" dirty="0"/>
          </a:p>
          <a:p>
            <a:r>
              <a:rPr lang="en-US" dirty="0"/>
              <a:t>Is the computer now human?</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a:t>Turning a computer process into a human.</a:t>
            </a:r>
          </a:p>
        </p:txBody>
      </p:sp>
    </p:spTree>
    <p:extLst>
      <p:ext uri="{BB962C8B-B14F-4D97-AF65-F5344CB8AC3E}">
        <p14:creationId xmlns:p14="http://schemas.microsoft.com/office/powerpoint/2010/main" val="3668453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Might it be true that </a:t>
            </a:r>
            <a:r>
              <a:rPr lang="en-US" i="1"/>
              <a:t>sentience </a:t>
            </a:r>
            <a:r>
              <a:rPr lang="en-US"/>
              <a:t> (life) and the special talents that humans exhibit beyond the purely physical might simply come as a “critical mass” of complexity? That is, if we build a computerized artificial human that is as complex as a human, might we get the rest of this for free, rising purely out of the complexity of the system in some way we don’t now understand?</a:t>
            </a:r>
          </a:p>
        </p:txBody>
      </p:sp>
      <p:sp>
        <p:nvSpPr>
          <p:cNvPr id="3" name="Title 2"/>
          <p:cNvSpPr>
            <a:spLocks noGrp="1"/>
          </p:cNvSpPr>
          <p:nvPr>
            <p:ph type="title"/>
          </p:nvPr>
        </p:nvSpPr>
        <p:spPr/>
        <p:txBody>
          <a:bodyPr>
            <a:normAutofit fontScale="90000"/>
          </a:bodyPr>
          <a:lstStyle/>
          <a:p>
            <a:r>
              <a:rPr lang="en-US"/>
              <a:t>Counter argument, against argument against…</a:t>
            </a:r>
          </a:p>
        </p:txBody>
      </p:sp>
    </p:spTree>
    <p:extLst>
      <p:ext uri="{BB962C8B-B14F-4D97-AF65-F5344CB8AC3E}">
        <p14:creationId xmlns:p14="http://schemas.microsoft.com/office/powerpoint/2010/main" val="3345557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Humans are NOT just computational devices, because we have scientific evidence that supports capabilities (however small and however seldom they show up) that are not explained as purely physical, computational, talents. (E.g., seeing slightly into the future, occasionally, but reliably / Affecting matter at a distance.)</a:t>
            </a:r>
          </a:p>
          <a:p>
            <a:endParaRPr lang="en-US" sz="2400" dirty="0"/>
          </a:p>
          <a:p>
            <a:r>
              <a:rPr lang="en-US" sz="2400" dirty="0"/>
              <a:t>How do we write a computer program to implement these talents? Answer: no clue! Perhaps it can’t be done. If so, then humans are more than computers ever will be, or can be.</a:t>
            </a:r>
          </a:p>
        </p:txBody>
      </p:sp>
      <p:sp>
        <p:nvSpPr>
          <p:cNvPr id="3" name="Title 2"/>
          <p:cNvSpPr>
            <a:spLocks noGrp="1"/>
          </p:cNvSpPr>
          <p:nvPr>
            <p:ph type="title"/>
          </p:nvPr>
        </p:nvSpPr>
        <p:spPr/>
        <p:txBody>
          <a:bodyPr/>
          <a:lstStyle/>
          <a:p>
            <a:r>
              <a:rPr lang="en-US"/>
              <a:t>Argument against…</a:t>
            </a:r>
          </a:p>
        </p:txBody>
      </p:sp>
    </p:spTree>
    <p:extLst>
      <p:ext uri="{BB962C8B-B14F-4D97-AF65-F5344CB8AC3E}">
        <p14:creationId xmlns:p14="http://schemas.microsoft.com/office/powerpoint/2010/main" val="33455578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...cause pain to a computer that fully implements a human being?</a:t>
            </a:r>
          </a:p>
          <a:p>
            <a:endParaRPr lang="en-US"/>
          </a:p>
          <a:p>
            <a:r>
              <a:rPr lang="en-US"/>
              <a:t> ...treat fully a implemented computer version of a human different from the identical biological version of the human? Do the two different actions always result in the same ethical outcome?</a:t>
            </a:r>
          </a:p>
          <a:p>
            <a:endParaRPr lang="en-US"/>
          </a:p>
          <a:p>
            <a:r>
              <a:rPr lang="en-US"/>
              <a:t>...make a copy of a human being?</a:t>
            </a:r>
          </a:p>
        </p:txBody>
      </p:sp>
      <p:sp>
        <p:nvSpPr>
          <p:cNvPr id="3" name="Title 2"/>
          <p:cNvSpPr>
            <a:spLocks noGrp="1"/>
          </p:cNvSpPr>
          <p:nvPr>
            <p:ph type="title"/>
          </p:nvPr>
        </p:nvSpPr>
        <p:spPr/>
        <p:txBody>
          <a:bodyPr>
            <a:normAutofit fontScale="90000"/>
          </a:bodyPr>
          <a:lstStyle/>
          <a:p>
            <a:r>
              <a:rPr lang="en-US"/>
              <a:t>Ethical scenarios to consider. Is it ethical to…</a:t>
            </a:r>
          </a:p>
        </p:txBody>
      </p:sp>
    </p:spTree>
    <p:extLst>
      <p:ext uri="{BB962C8B-B14F-4D97-AF65-F5344CB8AC3E}">
        <p14:creationId xmlns:p14="http://schemas.microsoft.com/office/powerpoint/2010/main" val="36684537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...pursue the creation of artificial, but fully implemented, humans?</a:t>
            </a:r>
          </a:p>
          <a:p>
            <a:endParaRPr lang="en-US"/>
          </a:p>
          <a:p>
            <a:r>
              <a:rPr lang="en-US"/>
              <a:t>...create artificial humans for the purpose of enslaving them for work?</a:t>
            </a:r>
          </a:p>
          <a:p>
            <a:endParaRPr lang="en-US"/>
          </a:p>
          <a:p>
            <a:r>
              <a:rPr lang="en-US"/>
              <a:t>...modify artificial humans so they are "happy slaves" and cheerfully do our work for us?</a:t>
            </a:r>
          </a:p>
          <a:p>
            <a:pPr marL="109537" indent="0">
              <a:buNone/>
            </a:pPr>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...modify humans so that they can become part computer, and are computationally enhanced?</a:t>
            </a:r>
          </a:p>
          <a:p>
            <a:endParaRPr lang="en-US"/>
          </a:p>
          <a:p>
            <a:r>
              <a:rPr lang="en-US"/>
              <a:t>...allow humans to choose to be modified so they are enhanced?</a:t>
            </a:r>
          </a:p>
          <a:p>
            <a:endParaRPr lang="en-US"/>
          </a:p>
          <a:p>
            <a:r>
              <a:rPr lang="en-US"/>
              <a:t>...modify children so they are enhanced, and become more competitive?</a:t>
            </a:r>
          </a:p>
          <a:p>
            <a:endParaRPr lang="en-US"/>
          </a:p>
          <a:p>
            <a:r>
              <a:rPr lang="en-US"/>
              <a:t>...create fully new humans from the ground up?</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...do nothing, when we could create fully implemented human beings that spend their days in [the feeling of?] communion with God?</a:t>
            </a:r>
          </a:p>
          <a:p>
            <a:endParaRPr lang="en-US"/>
          </a:p>
          <a:p>
            <a:r>
              <a:rPr lang="en-US"/>
              <a:t>...kill (turn off) fully implemented copies of humans.</a:t>
            </a:r>
          </a:p>
          <a:p>
            <a:endParaRPr lang="en-US"/>
          </a:p>
          <a:p>
            <a:r>
              <a:rPr lang="en-US"/>
              <a:t>...preserve human consciousness indefinitely as a non-deteriorating, non-aging, software program?</a:t>
            </a:r>
          </a:p>
          <a:p>
            <a:endParaRPr lang="en-US"/>
          </a:p>
          <a:p>
            <a:r>
              <a:rPr lang="en-US"/>
              <a:t>...make perfect replications of existing humans?</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...invest resources in creating "super-humans" (non-aging, continually learning human-like programs) that can lead us in the technology of the future?</a:t>
            </a:r>
          </a:p>
          <a:p>
            <a:endParaRPr lang="en-US"/>
          </a:p>
          <a:p>
            <a:r>
              <a:rPr lang="en-US"/>
              <a:t>...prohibit the creation of artificial humans that can harm us?</a:t>
            </a:r>
          </a:p>
          <a:p>
            <a:endParaRPr lang="en-US"/>
          </a:p>
          <a:p>
            <a:r>
              <a:rPr lang="en-US"/>
              <a:t>...prohibit the creation of artificial humans that can fight our (human?) enemies?</a:t>
            </a:r>
          </a:p>
          <a:p>
            <a:endParaRPr lang="en-US"/>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679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...prohibit the creation of artificial humans that can lead to the </a:t>
            </a:r>
            <a:r>
              <a:rPr lang="en-US" i="1"/>
              <a:t>singularity</a:t>
            </a:r>
            <a:r>
              <a:rPr lang="en-US"/>
              <a:t> (when artificial humans become smarter, and more capable, than we are, such that they understand us better than we understand them).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67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a:p>
            <a:r>
              <a:rPr lang="en-US" sz="2400" dirty="0"/>
              <a:t>Harvard researchers stored information in DNA molecules. If our brain were made of pure DNA our stack of paper might stretch out into space for 2,485,795,454 miles -- or circle the earth 100 </a:t>
            </a:r>
            <a:r>
              <a:rPr lang="en-US" sz="2400" dirty="0" smtClean="0"/>
              <a:t>thousand</a:t>
            </a:r>
            <a:r>
              <a:rPr lang="en-US" sz="2400" dirty="0" smtClean="0"/>
              <a:t> </a:t>
            </a:r>
            <a:r>
              <a:rPr lang="en-US" sz="2400" dirty="0"/>
              <a:t>times.</a:t>
            </a:r>
          </a:p>
          <a:p>
            <a:endParaRPr lang="en-US" sz="2400" dirty="0"/>
          </a:p>
          <a:p>
            <a:r>
              <a:rPr lang="en-US" sz="2400" dirty="0"/>
              <a:t>Most estimates take us </a:t>
            </a:r>
            <a:r>
              <a:rPr lang="en-US" sz="2400" i="1" dirty="0"/>
              <a:t>at least </a:t>
            </a:r>
            <a:r>
              <a:rPr lang="en-US" sz="2400" dirty="0"/>
              <a:t>5 miles high. Some 280,000 </a:t>
            </a:r>
            <a:r>
              <a:rPr lang="en-US" sz="2400" dirty="0" smtClean="0"/>
              <a:t>miles.</a:t>
            </a:r>
          </a:p>
          <a:p>
            <a:endParaRPr lang="en-US" sz="2400" dirty="0"/>
          </a:p>
          <a:p>
            <a:r>
              <a:rPr lang="en-US" sz="2400" dirty="0" smtClean="0"/>
              <a:t>How </a:t>
            </a:r>
            <a:r>
              <a:rPr lang="en-US" sz="2400" dirty="0"/>
              <a:t>do we </a:t>
            </a:r>
            <a:r>
              <a:rPr lang="en-US" sz="2400" i="1" dirty="0"/>
              <a:t>index </a:t>
            </a:r>
            <a:r>
              <a:rPr lang="en-US" sz="2400" dirty="0"/>
              <a:t>this? (The door)</a:t>
            </a:r>
          </a:p>
          <a:p>
            <a:endParaRPr lang="en-US" sz="2400" dirty="0"/>
          </a:p>
          <a:p>
            <a:endParaRPr lang="en-US" sz="2400" dirty="0"/>
          </a:p>
          <a:p>
            <a:endParaRPr lang="en-US" sz="2400" dirty="0"/>
          </a:p>
          <a:p>
            <a:endParaRPr lang="en-US" sz="2400" dirty="0"/>
          </a:p>
        </p:txBody>
      </p:sp>
      <p:sp>
        <p:nvSpPr>
          <p:cNvPr id="3" name="Title 2"/>
          <p:cNvSpPr>
            <a:spLocks noGrp="1"/>
          </p:cNvSpPr>
          <p:nvPr>
            <p:ph type="title"/>
          </p:nvPr>
        </p:nvSpPr>
        <p:spPr/>
        <p:txBody>
          <a:bodyPr/>
          <a:lstStyle/>
          <a:p>
            <a:r>
              <a:rPr lang="en-US"/>
              <a:t>Memory</a:t>
            </a:r>
          </a:p>
        </p:txBody>
      </p:sp>
    </p:spTree>
    <p:extLst>
      <p:ext uri="{BB962C8B-B14F-4D97-AF65-F5344CB8AC3E}">
        <p14:creationId xmlns:p14="http://schemas.microsoft.com/office/powerpoint/2010/main" val="40136581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sz="3200" dirty="0"/>
              <a:t>The current generation has a choice:</a:t>
            </a:r>
          </a:p>
          <a:p>
            <a:endParaRPr lang="en-US" sz="3200" dirty="0"/>
          </a:p>
          <a:p>
            <a:pPr lvl="1"/>
            <a:r>
              <a:rPr lang="en-US" sz="2800" dirty="0"/>
              <a:t>(a) fail to agree on a policy in these matters and wait to see what happens to us, or</a:t>
            </a:r>
          </a:p>
          <a:p>
            <a:pPr lvl="1"/>
            <a:endParaRPr lang="en-US" sz="2800" dirty="0"/>
          </a:p>
          <a:p>
            <a:pPr lvl="1"/>
            <a:r>
              <a:rPr lang="en-US" sz="2800" dirty="0"/>
              <a:t>(b) form our best policy now, and adapt it as needed.</a:t>
            </a:r>
          </a:p>
          <a:p>
            <a:pPr lvl="1"/>
            <a:endParaRPr lang="en-US" sz="2800" dirty="0"/>
          </a:p>
          <a:p>
            <a:endParaRPr lang="en-US" sz="3200" dirty="0"/>
          </a:p>
        </p:txBody>
      </p:sp>
      <p:sp>
        <p:nvSpPr>
          <p:cNvPr id="3" name="Title 2"/>
          <p:cNvSpPr>
            <a:spLocks noGrp="1"/>
          </p:cNvSpPr>
          <p:nvPr>
            <p:ph type="title"/>
          </p:nvPr>
        </p:nvSpPr>
        <p:spPr/>
        <p:txBody>
          <a:bodyPr/>
          <a:lstStyle/>
          <a:p>
            <a:r>
              <a:rPr lang="en-US" i="1"/>
              <a:t>Your</a:t>
            </a:r>
            <a:r>
              <a:rPr lang="en-US"/>
              <a:t> policy?</a:t>
            </a:r>
          </a:p>
        </p:txBody>
      </p:sp>
    </p:spTree>
    <p:extLst>
      <p:ext uri="{BB962C8B-B14F-4D97-AF65-F5344CB8AC3E}">
        <p14:creationId xmlns:p14="http://schemas.microsoft.com/office/powerpoint/2010/main" val="398679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Barring disaster,  at least some of this technology is on its way here. Because of the complexity of humans, and the scientific (!) fact that there are human capabilities that are not explained as merely hardware and software, we don't know either how soon, or whether, we will ever build artificial humans. </a:t>
            </a:r>
          </a:p>
          <a:p>
            <a:endParaRPr lang="en-US" sz="2400"/>
          </a:p>
          <a:p>
            <a:r>
              <a:rPr lang="en-US" sz="2400"/>
              <a:t>We also don't know if, when we build them, whether they will be sentient, or have true consciousness (e.g., possibly testable with quantum mechanical observations).</a:t>
            </a:r>
          </a:p>
          <a:p>
            <a:endParaRPr lang="en-US" sz="2400"/>
          </a:p>
        </p:txBody>
      </p:sp>
      <p:sp>
        <p:nvSpPr>
          <p:cNvPr id="3" name="Title 2"/>
          <p:cNvSpPr>
            <a:spLocks noGrp="1"/>
          </p:cNvSpPr>
          <p:nvPr>
            <p:ph type="title"/>
          </p:nvPr>
        </p:nvSpPr>
        <p:spPr/>
        <p:txBody>
          <a:bodyPr/>
          <a:lstStyle/>
          <a:p>
            <a:r>
              <a:rPr lang="en-US"/>
              <a:t>Unknown future</a:t>
            </a:r>
          </a:p>
        </p:txBody>
      </p:sp>
    </p:spTree>
    <p:extLst>
      <p:ext uri="{BB962C8B-B14F-4D97-AF65-F5344CB8AC3E}">
        <p14:creationId xmlns:p14="http://schemas.microsoft.com/office/powerpoint/2010/main" val="1242085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07247"/>
            <a:ext cx="8229600" cy="4525962"/>
          </a:xfrm>
        </p:spPr>
        <p:txBody>
          <a:bodyPr/>
          <a:lstStyle/>
          <a:p>
            <a:r>
              <a:rPr lang="en-US" sz="2400" dirty="0"/>
              <a:t>True scientists are not allowed to be selectively scientific.</a:t>
            </a:r>
          </a:p>
          <a:p>
            <a:endParaRPr lang="en-US" sz="2400" dirty="0"/>
          </a:p>
          <a:p>
            <a:r>
              <a:rPr lang="en-US" sz="2400" dirty="0"/>
              <a:t>There is (highly scientific) research, consistent with modern physics, that shows humans to have capabilities beyond the merely physical</a:t>
            </a:r>
          </a:p>
          <a:p>
            <a:endParaRPr lang="en-US" sz="2400" dirty="0"/>
          </a:p>
          <a:p>
            <a:r>
              <a:rPr lang="en-US" sz="2400" dirty="0"/>
              <a:t>The human brain is almost unimaginably complex and powerful</a:t>
            </a:r>
          </a:p>
          <a:p>
            <a:endParaRPr lang="en-US" sz="2400" dirty="0"/>
          </a:p>
          <a:p>
            <a:r>
              <a:rPr lang="en-US" sz="2400" dirty="0"/>
              <a:t>Many see the human brain as hardware and software, just like a computer.</a:t>
            </a:r>
          </a:p>
        </p:txBody>
      </p:sp>
      <p:sp>
        <p:nvSpPr>
          <p:cNvPr id="3" name="Title 2"/>
          <p:cNvSpPr>
            <a:spLocks noGrp="1"/>
          </p:cNvSpPr>
          <p:nvPr>
            <p:ph type="title"/>
          </p:nvPr>
        </p:nvSpPr>
        <p:spPr/>
        <p:txBody>
          <a:bodyPr/>
          <a:lstStyle/>
          <a:p>
            <a:r>
              <a:rPr lang="en-US" err="1"/>
              <a:t>Smmary</a:t>
            </a:r>
            <a:endParaRPr lang="en-US"/>
          </a:p>
        </p:txBody>
      </p:sp>
    </p:spTree>
    <p:extLst>
      <p:ext uri="{BB962C8B-B14F-4D97-AF65-F5344CB8AC3E}">
        <p14:creationId xmlns:p14="http://schemas.microsoft.com/office/powerpoint/2010/main" val="32443774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One neuron at a time we can turn a human into computer, and vice versa</a:t>
            </a:r>
          </a:p>
          <a:p>
            <a:endParaRPr lang="en-US" sz="2000"/>
          </a:p>
          <a:p>
            <a:r>
              <a:rPr lang="en-US" sz="2000"/>
              <a:t>Have we then built an artificial human?</a:t>
            </a:r>
          </a:p>
          <a:p>
            <a:endParaRPr lang="en-US" sz="2000"/>
          </a:p>
          <a:p>
            <a:r>
              <a:rPr lang="en-US" sz="2000"/>
              <a:t>An argument against would be that humans have capabilities beyond the merely computational and physical, which may be necessary for sentience.</a:t>
            </a:r>
          </a:p>
          <a:p>
            <a:endParaRPr lang="en-US" sz="2000"/>
          </a:p>
          <a:p>
            <a:r>
              <a:rPr lang="en-US" sz="2000"/>
              <a:t>These special talents might, however, arise purely from complexity. We wouldn’t know because we’ve never built anything even remotely as complex as the human brain.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695951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There are serious ethical questions that arise.</a:t>
            </a:r>
          </a:p>
          <a:p>
            <a:endParaRPr lang="en-US"/>
          </a:p>
          <a:p>
            <a:r>
              <a:rPr lang="en-US"/>
              <a:t>It is conceivable that ethical policy may be required in this, or the next, generation.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80400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a:t>There are huge, currently unsolvable technological barriers to overcome before we can build artificial humans. </a:t>
            </a:r>
          </a:p>
        </p:txBody>
      </p:sp>
      <p:sp>
        <p:nvSpPr>
          <p:cNvPr id="3" name="Title 2"/>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12420855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Even if we have the un-imaginably complex and powerful hardware to support a human mind, we still have no clue about how to write the software to run on it.</a:t>
            </a:r>
          </a:p>
          <a:p>
            <a:endParaRPr lang="en-US" sz="2400"/>
          </a:p>
          <a:p>
            <a:r>
              <a:rPr lang="en-US" sz="2400"/>
              <a:t>We don’t have any way to connect to an individual neuron in the brain such that we could replace all of its connections. Nor do we know which neurons to look for even if we could.</a:t>
            </a:r>
          </a:p>
          <a:p>
            <a:endParaRPr lang="en-US" sz="2400"/>
          </a:p>
          <a:p>
            <a:r>
              <a:rPr lang="en-US" sz="2400"/>
              <a:t>The </a:t>
            </a:r>
            <a:r>
              <a:rPr lang="en-US" sz="2400" i="1"/>
              <a:t>psi </a:t>
            </a:r>
            <a:r>
              <a:rPr lang="en-US" sz="2400"/>
              <a:t>effects reported are </a:t>
            </a:r>
            <a:r>
              <a:rPr lang="en-US" sz="2400" i="1"/>
              <a:t>small</a:t>
            </a:r>
            <a:r>
              <a:rPr lang="en-US" sz="2400"/>
              <a:t>, and thus limited in their immediate usefulness beyond theory.</a:t>
            </a:r>
          </a:p>
        </p:txBody>
      </p:sp>
      <p:sp>
        <p:nvSpPr>
          <p:cNvPr id="3" name="Title 2"/>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166454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we look at everything that might contribute to the human </a:t>
            </a:r>
            <a:r>
              <a:rPr lang="en-US" i="1" dirty="0"/>
              <a:t>mind</a:t>
            </a:r>
            <a:r>
              <a:rPr lang="en-US" dirty="0"/>
              <a:t> the numbers are staggering.</a:t>
            </a:r>
          </a:p>
          <a:p>
            <a:endParaRPr lang="en-US" dirty="0"/>
          </a:p>
          <a:p>
            <a:r>
              <a:rPr lang="en-US" dirty="0"/>
              <a:t>University of Leicester physics department ran numbers on shipping the human mind via high-speed internet rates over a star-trek like tele-porter. Students produced a paper published in Journal of Physics Special Topics</a:t>
            </a:r>
          </a:p>
          <a:p>
            <a:endParaRPr lang="en-US" dirty="0"/>
          </a:p>
          <a:p>
            <a:r>
              <a:rPr lang="en-US" dirty="0"/>
              <a:t> It would take... </a:t>
            </a:r>
          </a:p>
        </p:txBody>
      </p:sp>
      <p:sp>
        <p:nvSpPr>
          <p:cNvPr id="3" name="Title 2"/>
          <p:cNvSpPr>
            <a:spLocks noGrp="1"/>
          </p:cNvSpPr>
          <p:nvPr>
            <p:ph type="title"/>
          </p:nvPr>
        </p:nvSpPr>
        <p:spPr/>
        <p:txBody>
          <a:bodyPr/>
          <a:lstStyle/>
          <a:p>
            <a:r>
              <a:rPr lang="en-US"/>
              <a:t>Size of the human mind</a:t>
            </a:r>
          </a:p>
        </p:txBody>
      </p:sp>
    </p:spTree>
    <p:extLst>
      <p:ext uri="{BB962C8B-B14F-4D97-AF65-F5344CB8AC3E}">
        <p14:creationId xmlns:p14="http://schemas.microsoft.com/office/powerpoint/2010/main" val="3241771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16228989</TotalTime>
  <Pages>62</Pages>
  <Words>4195</Words>
  <Application>Microsoft Office PowerPoint</Application>
  <PresentationFormat>On-screen Show (4:3)</PresentationFormat>
  <Paragraphs>472</Paragraphs>
  <Slides>86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Arial</vt:lpstr>
      <vt:lpstr>Calibri</vt:lpstr>
      <vt:lpstr>Cambria</vt:lpstr>
      <vt:lpstr>Monotype Sorts</vt:lpstr>
      <vt:lpstr>Times New Roman</vt:lpstr>
      <vt:lpstr>Verdana</vt:lpstr>
      <vt:lpstr>Wingdings</vt:lpstr>
      <vt:lpstr>Wingdings 2</vt:lpstr>
      <vt:lpstr>Wingdings 3</vt:lpstr>
      <vt:lpstr>Concourse</vt:lpstr>
      <vt:lpstr>Ethical concerns as we approach the singularity</vt:lpstr>
      <vt:lpstr>Overview of Artificial Sentience</vt:lpstr>
      <vt:lpstr>PowerPoint Presentation</vt:lpstr>
      <vt:lpstr>PowerPoint Presentation</vt:lpstr>
      <vt:lpstr>The size of the problem—why we can’t know where this will lead.</vt:lpstr>
      <vt:lpstr>The human “CPU”</vt:lpstr>
      <vt:lpstr>Memory</vt:lpstr>
      <vt:lpstr>Memory</vt:lpstr>
      <vt:lpstr>Size of the human mind</vt:lpstr>
      <vt:lpstr>PowerPoint Presentation</vt:lpstr>
      <vt:lpstr>The technology is coming…</vt:lpstr>
      <vt:lpstr>The God Helmet</vt:lpstr>
      <vt:lpstr>PowerPoint Presentation</vt:lpstr>
      <vt:lpstr>Neurotheology—a branch of study</vt:lpstr>
      <vt:lpstr>PowerPoint Presentation</vt:lpstr>
      <vt:lpstr>Internet brains</vt:lpstr>
      <vt:lpstr>Thought-controlled robot arms</vt:lpstr>
      <vt:lpstr>Graphene helmet</vt:lpstr>
      <vt:lpstr>PowerPoint Presentation</vt:lpstr>
      <vt:lpstr>PowerPoint Presentation</vt:lpstr>
      <vt:lpstr>PowerPoint Presentation</vt:lpstr>
      <vt:lpstr>PowerPoint Presentation</vt:lpstr>
      <vt:lpstr>PowerPoint Presentation</vt:lpstr>
      <vt:lpstr>PowerPoint Presentation</vt:lpstr>
      <vt:lpstr>Real science remains curious…</vt:lpstr>
      <vt:lpstr>PowerPoint Presentation</vt:lpstr>
      <vt:lpstr>Odd capabilities of the human mind</vt:lpstr>
      <vt:lpstr>Reverse stroop test.</vt:lpstr>
      <vt:lpstr>Stroop test #1 (NCW)</vt:lpstr>
      <vt:lpstr>Stroop test #2 (RCN)</vt:lpstr>
      <vt:lpstr>Stroop test #3</vt:lpstr>
      <vt:lpstr>Klintman – retrograde stroop</vt:lpstr>
      <vt:lpstr>PowerPoint Presentation</vt:lpstr>
      <vt:lpstr>  </vt:lpstr>
      <vt:lpstr>Radin and May</vt:lpstr>
      <vt:lpstr>PowerPoint Presentation</vt:lpstr>
      <vt:lpstr>PowerPoint Presentation</vt:lpstr>
      <vt:lpstr>PowerPoint Presentation</vt:lpstr>
      <vt:lpstr>PowerPoint Presentation</vt:lpstr>
      <vt:lpstr>PowerPoint Presentation</vt:lpstr>
      <vt:lpstr>PowerPoint Presentation</vt:lpstr>
      <vt:lpstr>An overview of the research</vt:lpstr>
      <vt:lpstr>PowerPoint Presentation</vt:lpstr>
      <vt:lpstr>Meta analysis</vt:lpstr>
      <vt:lpstr>Meta analysis of psychology effect size.</vt:lpstr>
      <vt:lpstr>SAIC / Princeton / Stanford</vt:lpstr>
      <vt:lpstr>Free-response pre-cognition experiments</vt:lpstr>
      <vt:lpstr>PowerPoint Presentation</vt:lpstr>
      <vt:lpstr>Telepathy – Ganzfield experiments</vt:lpstr>
      <vt:lpstr>File drawer / publication bias problem</vt:lpstr>
      <vt:lpstr>Effects are ubiquitous</vt:lpstr>
      <vt:lpstr>Daryl J. Bem, Cornell University, 2011 </vt:lpstr>
      <vt:lpstr>2016 Summary of replications</vt:lpstr>
      <vt:lpstr>Bounding limit</vt:lpstr>
      <vt:lpstr>Quantum physics—Fred Alan Wolf</vt:lpstr>
      <vt:lpstr>PowerPoint Presentation</vt:lpstr>
      <vt:lpstr>PowerPoint Presentation</vt:lpstr>
      <vt:lpstr>Elliott’s simple memory</vt:lpstr>
      <vt:lpstr>Elliott’s simple memory</vt:lpstr>
      <vt:lpstr>A 4-bit memory register</vt:lpstr>
      <vt:lpstr>AND gate – The top intput is true AND the bottom input is true.</vt:lpstr>
      <vt:lpstr>Building very complex computers</vt:lpstr>
      <vt:lpstr>The artificial human and “pain”</vt:lpstr>
      <vt:lpstr>Just a register in memory.</vt:lpstr>
      <vt:lpstr>But not so fast...</vt:lpstr>
      <vt:lpstr>Correspondence of the human brain and a computer</vt:lpstr>
      <vt:lpstr>The China Brain exercise</vt:lpstr>
      <vt:lpstr>PowerPoint Presentation</vt:lpstr>
      <vt:lpstr>PowerPoint Presentation</vt:lpstr>
      <vt:lpstr>Turning a human into a computer process.</vt:lpstr>
      <vt:lpstr>Turning a computer process into a human.</vt:lpstr>
      <vt:lpstr>Counter argument, against argument against…</vt:lpstr>
      <vt:lpstr>Argument against…</vt:lpstr>
      <vt:lpstr>Ethical scenarios to consider. Is it ethical to…</vt:lpstr>
      <vt:lpstr>PowerPoint Presentation</vt:lpstr>
      <vt:lpstr>PowerPoint Presentation</vt:lpstr>
      <vt:lpstr>PowerPoint Presentation</vt:lpstr>
      <vt:lpstr>PowerPoint Presentation</vt:lpstr>
      <vt:lpstr>PowerPoint Presentation</vt:lpstr>
      <vt:lpstr>Your policy?</vt:lpstr>
      <vt:lpstr>Unknown future</vt:lpstr>
      <vt:lpstr>Smmary</vt:lpstr>
      <vt:lpstr>PowerPoint Presentation</vt:lpstr>
      <vt:lpstr>PowerPoint Presentation</vt:lpstr>
      <vt:lpstr>Caveats:</vt:lpstr>
      <vt:lpstr>Caveats: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Clark Elliott</dc:creator>
  <dc:description>dedicated to Buster's Dad</dc:description>
  <cp:lastModifiedBy>Elliott, Clark</cp:lastModifiedBy>
  <cp:revision>364</cp:revision>
  <cp:lastPrinted>2014-02-12T22:47:34Z</cp:lastPrinted>
  <dcterms:created xsi:type="dcterms:W3CDTF">1995-06-02T21:41:18Z</dcterms:created>
  <dcterms:modified xsi:type="dcterms:W3CDTF">2019-06-05T22:26:38Z</dcterms:modified>
</cp:coreProperties>
</file>