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1" r:id="rId2"/>
  </p:sldMasterIdLst>
  <p:notesMasterIdLst>
    <p:notesMasterId r:id="rId104"/>
  </p:notesMasterIdLst>
  <p:sldIdLst>
    <p:sldId id="256" r:id="rId3"/>
    <p:sldId id="465" r:id="rId4"/>
    <p:sldId id="504" r:id="rId5"/>
    <p:sldId id="506" r:id="rId6"/>
    <p:sldId id="503" r:id="rId7"/>
    <p:sldId id="505" r:id="rId8"/>
    <p:sldId id="448" r:id="rId9"/>
    <p:sldId id="435" r:id="rId10"/>
    <p:sldId id="439" r:id="rId11"/>
    <p:sldId id="441" r:id="rId12"/>
    <p:sldId id="440" r:id="rId13"/>
    <p:sldId id="442" r:id="rId14"/>
    <p:sldId id="443" r:id="rId15"/>
    <p:sldId id="444" r:id="rId16"/>
    <p:sldId id="450" r:id="rId17"/>
    <p:sldId id="445" r:id="rId18"/>
    <p:sldId id="451" r:id="rId19"/>
    <p:sldId id="258" r:id="rId20"/>
    <p:sldId id="452" r:id="rId21"/>
    <p:sldId id="449" r:id="rId22"/>
    <p:sldId id="454" r:id="rId23"/>
    <p:sldId id="456" r:id="rId24"/>
    <p:sldId id="457" r:id="rId25"/>
    <p:sldId id="453" r:id="rId26"/>
    <p:sldId id="458" r:id="rId27"/>
    <p:sldId id="259" r:id="rId28"/>
    <p:sldId id="459" r:id="rId29"/>
    <p:sldId id="460" r:id="rId30"/>
    <p:sldId id="260" r:id="rId31"/>
    <p:sldId id="461" r:id="rId32"/>
    <p:sldId id="262" r:id="rId33"/>
    <p:sldId id="462" r:id="rId34"/>
    <p:sldId id="263" r:id="rId35"/>
    <p:sldId id="463" r:id="rId36"/>
    <p:sldId id="464" r:id="rId37"/>
    <p:sldId id="264" r:id="rId38"/>
    <p:sldId id="265" r:id="rId39"/>
    <p:sldId id="266" r:id="rId40"/>
    <p:sldId id="466" r:id="rId41"/>
    <p:sldId id="474" r:id="rId42"/>
    <p:sldId id="468" r:id="rId43"/>
    <p:sldId id="507" r:id="rId44"/>
    <p:sldId id="508" r:id="rId45"/>
    <p:sldId id="467" r:id="rId46"/>
    <p:sldId id="476" r:id="rId47"/>
    <p:sldId id="509" r:id="rId48"/>
    <p:sldId id="477" r:id="rId49"/>
    <p:sldId id="469" r:id="rId50"/>
    <p:sldId id="470" r:id="rId51"/>
    <p:sldId id="270" r:id="rId52"/>
    <p:sldId id="271" r:id="rId53"/>
    <p:sldId id="273" r:id="rId54"/>
    <p:sldId id="272" r:id="rId55"/>
    <p:sldId id="472" r:id="rId56"/>
    <p:sldId id="473" r:id="rId57"/>
    <p:sldId id="478" r:id="rId58"/>
    <p:sldId id="274" r:id="rId59"/>
    <p:sldId id="275" r:id="rId60"/>
    <p:sldId id="480" r:id="rId61"/>
    <p:sldId id="484" r:id="rId62"/>
    <p:sldId id="479" r:id="rId63"/>
    <p:sldId id="481" r:id="rId64"/>
    <p:sldId id="482" r:id="rId65"/>
    <p:sldId id="483" r:id="rId66"/>
    <p:sldId id="485" r:id="rId67"/>
    <p:sldId id="487" r:id="rId68"/>
    <p:sldId id="488" r:id="rId69"/>
    <p:sldId id="279" r:id="rId70"/>
    <p:sldId id="280" r:id="rId71"/>
    <p:sldId id="281" r:id="rId72"/>
    <p:sldId id="489" r:id="rId73"/>
    <p:sldId id="283" r:id="rId74"/>
    <p:sldId id="284" r:id="rId75"/>
    <p:sldId id="285" r:id="rId76"/>
    <p:sldId id="286" r:id="rId77"/>
    <p:sldId id="493" r:id="rId78"/>
    <p:sldId id="494" r:id="rId79"/>
    <p:sldId id="496" r:id="rId80"/>
    <p:sldId id="291" r:id="rId81"/>
    <p:sldId id="292" r:id="rId82"/>
    <p:sldId id="497" r:id="rId83"/>
    <p:sldId id="293" r:id="rId84"/>
    <p:sldId id="495" r:id="rId85"/>
    <p:sldId id="498" r:id="rId86"/>
    <p:sldId id="499" r:id="rId87"/>
    <p:sldId id="294" r:id="rId88"/>
    <p:sldId id="295" r:id="rId89"/>
    <p:sldId id="296" r:id="rId90"/>
    <p:sldId id="500" r:id="rId91"/>
    <p:sldId id="501" r:id="rId92"/>
    <p:sldId id="502" r:id="rId93"/>
    <p:sldId id="298" r:id="rId94"/>
    <p:sldId id="492" r:id="rId95"/>
    <p:sldId id="323" r:id="rId96"/>
    <p:sldId id="307" r:id="rId97"/>
    <p:sldId id="267" r:id="rId98"/>
    <p:sldId id="268" r:id="rId99"/>
    <p:sldId id="317" r:id="rId100"/>
    <p:sldId id="278" r:id="rId101"/>
    <p:sldId id="486" r:id="rId102"/>
    <p:sldId id="257" r:id="rId103"/>
  </p:sldIdLst>
  <p:sldSz cx="12192000" cy="6858000"/>
  <p:notesSz cx="6858000" cy="9144000"/>
  <p:defaultTextStyle>
    <a:defPPr>
      <a:defRPr lang="en-US"/>
    </a:defPPr>
    <a:lvl1pPr algn="ctr" rtl="0" fontAlgn="base">
      <a:spcBef>
        <a:spcPct val="0"/>
      </a:spcBef>
      <a:spcAft>
        <a:spcPct val="0"/>
      </a:spcAft>
      <a:defRPr sz="3200" kern="1200">
        <a:solidFill>
          <a:schemeClr val="tx1"/>
        </a:solidFill>
        <a:latin typeface="Times New Roman" pitchFamily="18" charset="0"/>
        <a:ea typeface="+mn-ea"/>
        <a:cs typeface="+mn-cs"/>
      </a:defRPr>
    </a:lvl1pPr>
    <a:lvl2pPr marL="457200" algn="ctr" rtl="0" fontAlgn="base">
      <a:spcBef>
        <a:spcPct val="0"/>
      </a:spcBef>
      <a:spcAft>
        <a:spcPct val="0"/>
      </a:spcAft>
      <a:defRPr sz="3200" kern="1200">
        <a:solidFill>
          <a:schemeClr val="tx1"/>
        </a:solidFill>
        <a:latin typeface="Times New Roman" pitchFamily="18" charset="0"/>
        <a:ea typeface="+mn-ea"/>
        <a:cs typeface="+mn-cs"/>
      </a:defRPr>
    </a:lvl2pPr>
    <a:lvl3pPr marL="914400" algn="ctr" rtl="0" fontAlgn="base">
      <a:spcBef>
        <a:spcPct val="0"/>
      </a:spcBef>
      <a:spcAft>
        <a:spcPct val="0"/>
      </a:spcAft>
      <a:defRPr sz="3200" kern="1200">
        <a:solidFill>
          <a:schemeClr val="tx1"/>
        </a:solidFill>
        <a:latin typeface="Times New Roman" pitchFamily="18" charset="0"/>
        <a:ea typeface="+mn-ea"/>
        <a:cs typeface="+mn-cs"/>
      </a:defRPr>
    </a:lvl3pPr>
    <a:lvl4pPr marL="1371600" algn="ctr" rtl="0" fontAlgn="base">
      <a:spcBef>
        <a:spcPct val="0"/>
      </a:spcBef>
      <a:spcAft>
        <a:spcPct val="0"/>
      </a:spcAft>
      <a:defRPr sz="3200" kern="1200">
        <a:solidFill>
          <a:schemeClr val="tx1"/>
        </a:solidFill>
        <a:latin typeface="Times New Roman" pitchFamily="18" charset="0"/>
        <a:ea typeface="+mn-ea"/>
        <a:cs typeface="+mn-cs"/>
      </a:defRPr>
    </a:lvl4pPr>
    <a:lvl5pPr marL="1828800" algn="ctr"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94683" autoAdjust="0"/>
  </p:normalViewPr>
  <p:slideViewPr>
    <p:cSldViewPr snapToGrid="0">
      <p:cViewPr varScale="1">
        <p:scale>
          <a:sx n="62" d="100"/>
          <a:sy n="62" d="100"/>
        </p:scale>
        <p:origin x="1062"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heme" Target="theme/theme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6FF4134D-BF0E-4321-8117-77E3F6026F96}" type="slidenum">
              <a:rPr lang="en-US"/>
              <a:pPr/>
              <a:t>‹#›</a:t>
            </a:fld>
            <a:endParaRPr lang="en-US"/>
          </a:p>
        </p:txBody>
      </p:sp>
    </p:spTree>
    <p:extLst>
      <p:ext uri="{BB962C8B-B14F-4D97-AF65-F5344CB8AC3E}">
        <p14:creationId xmlns:p14="http://schemas.microsoft.com/office/powerpoint/2010/main" val="34319958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A2810E-2537-41EA-BA28-768DF64BD823}" type="slidenum">
              <a:rPr lang="en-US"/>
              <a:pPr/>
              <a:t>1</a:t>
            </a:fld>
            <a:endParaRPr lang="en-US"/>
          </a:p>
        </p:txBody>
      </p:sp>
      <p:sp>
        <p:nvSpPr>
          <p:cNvPr id="8194" name="Rectangle 2"/>
          <p:cNvSpPr>
            <a:spLocks noGrp="1" noRot="1" noChangeAspect="1" noChangeArrowheads="1" noTextEdit="1"/>
          </p:cNvSpPr>
          <p:nvPr>
            <p:ph type="sldImg"/>
          </p:nvPr>
        </p:nvSpPr>
        <p:spPr>
          <a:xfrm>
            <a:off x="381000" y="685800"/>
            <a:ext cx="6096000" cy="3429000"/>
          </a:xfrm>
          <a:ln/>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6761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D80924-0F45-44BE-87B4-5A6BC7C75551}" type="slidenum">
              <a:rPr lang="en-US"/>
              <a:pPr/>
              <a:t>45</a:t>
            </a:fld>
            <a:endParaRPr lang="en-US"/>
          </a:p>
        </p:txBody>
      </p:sp>
      <p:sp>
        <p:nvSpPr>
          <p:cNvPr id="94210" name="Rectangle 2"/>
          <p:cNvSpPr>
            <a:spLocks noGrp="1" noRot="1" noChangeAspect="1" noChangeArrowheads="1" noTextEdit="1"/>
          </p:cNvSpPr>
          <p:nvPr>
            <p:ph type="sldImg"/>
          </p:nvPr>
        </p:nvSpPr>
        <p:spPr>
          <a:xfrm>
            <a:off x="381000" y="685800"/>
            <a:ext cx="6096000" cy="3429000"/>
          </a:xfrm>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45703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2D39AB-ED3F-49AD-AA0F-915ED4B8C469}" type="slidenum">
              <a:rPr lang="en-US"/>
              <a:pPr/>
              <a:t>50</a:t>
            </a:fld>
            <a:endParaRPr lang="en-US"/>
          </a:p>
        </p:txBody>
      </p:sp>
      <p:sp>
        <p:nvSpPr>
          <p:cNvPr id="105474" name="Rectangle 2"/>
          <p:cNvSpPr>
            <a:spLocks noGrp="1" noRot="1" noChangeAspect="1" noChangeArrowheads="1" noTextEdit="1"/>
          </p:cNvSpPr>
          <p:nvPr>
            <p:ph type="sldImg"/>
          </p:nvPr>
        </p:nvSpPr>
        <p:spPr>
          <a:xfrm>
            <a:off x="381000" y="685800"/>
            <a:ext cx="6096000" cy="3429000"/>
          </a:xfrm>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9974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8A9D02-00EF-47FB-A683-348DEF41D8D7}" type="slidenum">
              <a:rPr lang="en-US"/>
              <a:pPr/>
              <a:t>51</a:t>
            </a:fld>
            <a:endParaRPr lang="en-US"/>
          </a:p>
        </p:txBody>
      </p:sp>
      <p:sp>
        <p:nvSpPr>
          <p:cNvPr id="106498" name="Rectangle 2"/>
          <p:cNvSpPr>
            <a:spLocks noGrp="1" noRot="1" noChangeAspect="1" noChangeArrowheads="1" noTextEdit="1"/>
          </p:cNvSpPr>
          <p:nvPr>
            <p:ph type="sldImg"/>
          </p:nvPr>
        </p:nvSpPr>
        <p:spPr>
          <a:xfrm>
            <a:off x="381000" y="685800"/>
            <a:ext cx="6096000" cy="3429000"/>
          </a:xfrm>
          <a:ln/>
        </p:spPr>
      </p:sp>
      <p:sp>
        <p:nvSpPr>
          <p:cNvPr id="10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90528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E0D78-2DAB-4B21-89D1-59842F2FD81B}" type="slidenum">
              <a:rPr lang="en-US"/>
              <a:pPr/>
              <a:t>52</a:t>
            </a:fld>
            <a:endParaRPr lang="en-US"/>
          </a:p>
        </p:txBody>
      </p:sp>
      <p:sp>
        <p:nvSpPr>
          <p:cNvPr id="110594" name="Rectangle 2"/>
          <p:cNvSpPr>
            <a:spLocks noGrp="1" noRot="1" noChangeAspect="1" noChangeArrowheads="1" noTextEdit="1"/>
          </p:cNvSpPr>
          <p:nvPr>
            <p:ph type="sldImg"/>
          </p:nvPr>
        </p:nvSpPr>
        <p:spPr>
          <a:xfrm>
            <a:off x="381000" y="685800"/>
            <a:ext cx="6096000" cy="3429000"/>
          </a:xfrm>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6291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F38EA-70F2-4DA1-9798-5C1CF50B34E5}" type="slidenum">
              <a:rPr lang="en-US"/>
              <a:pPr/>
              <a:t>53</a:t>
            </a:fld>
            <a:endParaRPr lang="en-US"/>
          </a:p>
        </p:txBody>
      </p:sp>
      <p:sp>
        <p:nvSpPr>
          <p:cNvPr id="109570" name="Rectangle 2"/>
          <p:cNvSpPr>
            <a:spLocks noGrp="1" noRot="1" noChangeAspect="1" noChangeArrowheads="1" noTextEdit="1"/>
          </p:cNvSpPr>
          <p:nvPr>
            <p:ph type="sldImg"/>
          </p:nvPr>
        </p:nvSpPr>
        <p:spPr>
          <a:xfrm>
            <a:off x="381000" y="685800"/>
            <a:ext cx="6096000" cy="3429000"/>
          </a:xfrm>
          <a:ln/>
        </p:spPr>
      </p:sp>
      <p:sp>
        <p:nvSpPr>
          <p:cNvPr id="1095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7429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8470C8-D2BC-46F6-A3DB-504F188F1B64}" type="slidenum">
              <a:rPr lang="en-US"/>
              <a:pPr/>
              <a:t>57</a:t>
            </a:fld>
            <a:endParaRPr lang="en-US"/>
          </a:p>
        </p:txBody>
      </p:sp>
      <p:sp>
        <p:nvSpPr>
          <p:cNvPr id="113666" name="Rectangle 2"/>
          <p:cNvSpPr>
            <a:spLocks noGrp="1" noRot="1" noChangeAspect="1" noChangeArrowheads="1" noTextEdit="1"/>
          </p:cNvSpPr>
          <p:nvPr>
            <p:ph type="sldImg"/>
          </p:nvPr>
        </p:nvSpPr>
        <p:spPr>
          <a:xfrm>
            <a:off x="381000" y="685800"/>
            <a:ext cx="6096000" cy="3429000"/>
          </a:xfrm>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4116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49B433-3795-404C-BD85-50CE4374BF8F}" type="slidenum">
              <a:rPr lang="en-US"/>
              <a:pPr/>
              <a:t>58</a:t>
            </a:fld>
            <a:endParaRPr lang="en-US"/>
          </a:p>
        </p:txBody>
      </p:sp>
      <p:sp>
        <p:nvSpPr>
          <p:cNvPr id="114690" name="Rectangle 2"/>
          <p:cNvSpPr>
            <a:spLocks noGrp="1" noRot="1" noChangeAspect="1" noChangeArrowheads="1" noTextEdit="1"/>
          </p:cNvSpPr>
          <p:nvPr>
            <p:ph type="sldImg"/>
          </p:nvPr>
        </p:nvSpPr>
        <p:spPr>
          <a:xfrm>
            <a:off x="381000" y="685800"/>
            <a:ext cx="6096000" cy="3429000"/>
          </a:xfrm>
          <a:ln/>
        </p:spPr>
      </p:sp>
      <p:sp>
        <p:nvSpPr>
          <p:cNvPr id="114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79012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D2A5BA-94DC-42A0-9512-784ABF4815CB}" type="slidenum">
              <a:rPr lang="en-US"/>
              <a:pPr/>
              <a:t>68</a:t>
            </a:fld>
            <a:endParaRPr lang="en-US"/>
          </a:p>
        </p:txBody>
      </p:sp>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84006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24FF52-A353-4634-AA09-ECF36633F4EF}" type="slidenum">
              <a:rPr lang="en-US"/>
              <a:pPr/>
              <a:t>69</a:t>
            </a:fld>
            <a:endParaRPr lang="en-US"/>
          </a:p>
        </p:txBody>
      </p:sp>
      <p:sp>
        <p:nvSpPr>
          <p:cNvPr id="125954" name="Rectangle 2"/>
          <p:cNvSpPr>
            <a:spLocks noGrp="1" noRot="1" noChangeAspect="1" noChangeArrowheads="1" noTextEdit="1"/>
          </p:cNvSpPr>
          <p:nvPr>
            <p:ph type="sldImg"/>
          </p:nvPr>
        </p:nvSpPr>
        <p:spPr>
          <a:xfrm>
            <a:off x="381000" y="685800"/>
            <a:ext cx="6096000" cy="3429000"/>
          </a:xfrm>
          <a:ln/>
        </p:spPr>
      </p:sp>
      <p:sp>
        <p:nvSpPr>
          <p:cNvPr id="125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0812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C93832-1C14-4DA1-8FEF-D912AEAF5DA7}" type="slidenum">
              <a:rPr lang="en-US"/>
              <a:pPr/>
              <a:t>70</a:t>
            </a:fld>
            <a:endParaRPr lang="en-US"/>
          </a:p>
        </p:txBody>
      </p:sp>
      <p:sp>
        <p:nvSpPr>
          <p:cNvPr id="126978" name="Rectangle 2"/>
          <p:cNvSpPr>
            <a:spLocks noGrp="1" noRot="1" noChangeAspect="1" noChangeArrowheads="1" noTextEdit="1"/>
          </p:cNvSpPr>
          <p:nvPr>
            <p:ph type="sldImg"/>
          </p:nvPr>
        </p:nvSpPr>
        <p:spPr>
          <a:xfrm>
            <a:off x="381000" y="685800"/>
            <a:ext cx="6096000" cy="3429000"/>
          </a:xfrm>
          <a:ln/>
        </p:spPr>
      </p:sp>
      <p:sp>
        <p:nvSpPr>
          <p:cNvPr id="126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7248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827C2A-FBB6-4FED-8F14-98F5D9AAF00A}" type="slidenum">
              <a:rPr lang="en-US"/>
              <a:pPr/>
              <a:t>18</a:t>
            </a:fld>
            <a:endParaRPr lang="en-US"/>
          </a:p>
        </p:txBody>
      </p:sp>
      <p:sp>
        <p:nvSpPr>
          <p:cNvPr id="78850" name="Rectangle 2"/>
          <p:cNvSpPr>
            <a:spLocks noGrp="1" noRot="1" noChangeAspect="1" noChangeArrowheads="1" noTextEdit="1"/>
          </p:cNvSpPr>
          <p:nvPr>
            <p:ph type="sldImg"/>
          </p:nvPr>
        </p:nvSpPr>
        <p:spPr>
          <a:xfrm>
            <a:off x="381000" y="685800"/>
            <a:ext cx="6096000" cy="3429000"/>
          </a:xfrm>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9035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BAECF-1081-4B9E-AB97-510FC0CDB8A7}" type="slidenum">
              <a:rPr lang="en-US"/>
              <a:pPr/>
              <a:t>72</a:t>
            </a:fld>
            <a:endParaRPr lang="en-US"/>
          </a:p>
        </p:txBody>
      </p:sp>
      <p:sp>
        <p:nvSpPr>
          <p:cNvPr id="133122" name="Rectangle 2"/>
          <p:cNvSpPr>
            <a:spLocks noGrp="1" noRot="1" noChangeAspect="1" noChangeArrowheads="1" noTextEdit="1"/>
          </p:cNvSpPr>
          <p:nvPr>
            <p:ph type="sldImg"/>
          </p:nvPr>
        </p:nvSpPr>
        <p:spPr>
          <a:xfrm>
            <a:off x="381000" y="685800"/>
            <a:ext cx="6096000" cy="3429000"/>
          </a:xfrm>
          <a:ln/>
        </p:spPr>
      </p:sp>
      <p:sp>
        <p:nvSpPr>
          <p:cNvPr id="133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97508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6CAA01-A535-4D91-AFC2-595C38908434}" type="slidenum">
              <a:rPr lang="en-US"/>
              <a:pPr/>
              <a:t>73</a:t>
            </a:fld>
            <a:endParaRPr lang="en-US"/>
          </a:p>
        </p:txBody>
      </p:sp>
      <p:sp>
        <p:nvSpPr>
          <p:cNvPr id="134146" name="Rectangle 2"/>
          <p:cNvSpPr>
            <a:spLocks noGrp="1" noRot="1" noChangeAspect="1" noChangeArrowheads="1" noTextEdit="1"/>
          </p:cNvSpPr>
          <p:nvPr>
            <p:ph type="sldImg"/>
          </p:nvPr>
        </p:nvSpPr>
        <p:spPr>
          <a:xfrm>
            <a:off x="381000" y="685800"/>
            <a:ext cx="6096000" cy="3429000"/>
          </a:xfrm>
          <a:ln/>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1192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FBCE98-572B-4EAA-BE8F-8A21909CB583}" type="slidenum">
              <a:rPr lang="en-US"/>
              <a:pPr/>
              <a:t>74</a:t>
            </a:fld>
            <a:endParaRPr lang="en-US"/>
          </a:p>
        </p:txBody>
      </p:sp>
      <p:sp>
        <p:nvSpPr>
          <p:cNvPr id="135170" name="Rectangle 2"/>
          <p:cNvSpPr>
            <a:spLocks noGrp="1" noRot="1" noChangeAspect="1" noChangeArrowheads="1" noTextEdit="1"/>
          </p:cNvSpPr>
          <p:nvPr>
            <p:ph type="sldImg"/>
          </p:nvPr>
        </p:nvSpPr>
        <p:spPr>
          <a:xfrm>
            <a:off x="381000" y="685800"/>
            <a:ext cx="6096000" cy="3429000"/>
          </a:xfrm>
          <a:ln/>
        </p:spPr>
      </p:sp>
      <p:sp>
        <p:nvSpPr>
          <p:cNvPr id="135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9122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06F1C9-AA32-4B80-BAF2-9C3A6E479F8E}" type="slidenum">
              <a:rPr lang="en-US"/>
              <a:pPr/>
              <a:t>75</a:t>
            </a:fld>
            <a:endParaRPr lang="en-US"/>
          </a:p>
        </p:txBody>
      </p:sp>
      <p:sp>
        <p:nvSpPr>
          <p:cNvPr id="138242" name="Rectangle 2"/>
          <p:cNvSpPr>
            <a:spLocks noGrp="1" noRot="1" noChangeAspect="1" noChangeArrowheads="1" noTextEdit="1"/>
          </p:cNvSpPr>
          <p:nvPr>
            <p:ph type="sldImg"/>
          </p:nvPr>
        </p:nvSpPr>
        <p:spPr>
          <a:xfrm>
            <a:off x="381000" y="685800"/>
            <a:ext cx="6096000" cy="3429000"/>
          </a:xfrm>
          <a:ln/>
        </p:spPr>
      </p:sp>
      <p:sp>
        <p:nvSpPr>
          <p:cNvPr id="138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31604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42457-92D1-44C8-9280-D9C035A5E406}" type="slidenum">
              <a:rPr lang="en-US"/>
              <a:pPr/>
              <a:t>79</a:t>
            </a:fld>
            <a:endParaRPr lang="en-US"/>
          </a:p>
        </p:txBody>
      </p:sp>
      <p:sp>
        <p:nvSpPr>
          <p:cNvPr id="148482" name="Rectangle 2"/>
          <p:cNvSpPr>
            <a:spLocks noGrp="1" noRot="1" noChangeAspect="1" noChangeArrowheads="1" noTextEdit="1"/>
          </p:cNvSpPr>
          <p:nvPr>
            <p:ph type="sldImg"/>
          </p:nvPr>
        </p:nvSpPr>
        <p:spPr>
          <a:xfrm>
            <a:off x="381000" y="685800"/>
            <a:ext cx="6096000" cy="3429000"/>
          </a:xfrm>
          <a:ln/>
        </p:spPr>
      </p:sp>
      <p:sp>
        <p:nvSpPr>
          <p:cNvPr id="148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7939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B880C-37A5-4996-91EE-C33E55B993F5}" type="slidenum">
              <a:rPr lang="en-US"/>
              <a:pPr/>
              <a:t>80</a:t>
            </a:fld>
            <a:endParaRPr lang="en-US"/>
          </a:p>
        </p:txBody>
      </p:sp>
      <p:sp>
        <p:nvSpPr>
          <p:cNvPr id="149506" name="Rectangle 2"/>
          <p:cNvSpPr>
            <a:spLocks noGrp="1" noRot="1" noChangeAspect="1" noChangeArrowheads="1" noTextEdit="1"/>
          </p:cNvSpPr>
          <p:nvPr>
            <p:ph type="sldImg"/>
          </p:nvPr>
        </p:nvSpPr>
        <p:spPr>
          <a:xfrm>
            <a:off x="381000" y="685800"/>
            <a:ext cx="6096000" cy="3429000"/>
          </a:xfrm>
          <a:ln/>
        </p:spPr>
      </p:sp>
      <p:sp>
        <p:nvSpPr>
          <p:cNvPr id="149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45858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9ACE4C-0170-42E4-94B9-FA415E938D51}" type="slidenum">
              <a:rPr lang="en-US"/>
              <a:pPr/>
              <a:t>82</a:t>
            </a:fld>
            <a:endParaRPr lang="en-US"/>
          </a:p>
        </p:txBody>
      </p:sp>
      <p:sp>
        <p:nvSpPr>
          <p:cNvPr id="154626" name="Rectangle 2"/>
          <p:cNvSpPr>
            <a:spLocks noGrp="1" noRot="1" noChangeAspect="1" noChangeArrowheads="1" noTextEdit="1"/>
          </p:cNvSpPr>
          <p:nvPr>
            <p:ph type="sldImg"/>
          </p:nvPr>
        </p:nvSpPr>
        <p:spPr>
          <a:xfrm>
            <a:off x="381000" y="685800"/>
            <a:ext cx="6096000" cy="3429000"/>
          </a:xfrm>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4418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A2D26E-40E4-442A-B528-3C9C062077E9}" type="slidenum">
              <a:rPr lang="en-US"/>
              <a:pPr/>
              <a:t>86</a:t>
            </a:fld>
            <a:endParaRPr lang="en-US"/>
          </a:p>
        </p:txBody>
      </p:sp>
      <p:sp>
        <p:nvSpPr>
          <p:cNvPr id="155650" name="Rectangle 2"/>
          <p:cNvSpPr>
            <a:spLocks noGrp="1" noRot="1" noChangeAspect="1" noChangeArrowheads="1" noTextEdit="1"/>
          </p:cNvSpPr>
          <p:nvPr>
            <p:ph type="sldImg"/>
          </p:nvPr>
        </p:nvSpPr>
        <p:spPr>
          <a:xfrm>
            <a:off x="381000" y="685800"/>
            <a:ext cx="6096000" cy="3429000"/>
          </a:xfrm>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4248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6E1F0-DF2E-4DF6-82EE-6B180089C3A1}" type="slidenum">
              <a:rPr lang="en-US"/>
              <a:pPr/>
              <a:t>87</a:t>
            </a:fld>
            <a:endParaRPr lang="en-US"/>
          </a:p>
        </p:txBody>
      </p:sp>
      <p:sp>
        <p:nvSpPr>
          <p:cNvPr id="156674" name="Rectangle 2"/>
          <p:cNvSpPr>
            <a:spLocks noGrp="1" noRot="1" noChangeAspect="1" noChangeArrowheads="1" noTextEdit="1"/>
          </p:cNvSpPr>
          <p:nvPr>
            <p:ph type="sldImg"/>
          </p:nvPr>
        </p:nvSpPr>
        <p:spPr>
          <a:xfrm>
            <a:off x="381000" y="685800"/>
            <a:ext cx="6096000" cy="3429000"/>
          </a:xfrm>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51277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09777E-688E-48CF-8A59-6D8503431413}" type="slidenum">
              <a:rPr lang="en-US"/>
              <a:pPr/>
              <a:t>88</a:t>
            </a:fld>
            <a:endParaRPr lang="en-US"/>
          </a:p>
        </p:txBody>
      </p:sp>
      <p:sp>
        <p:nvSpPr>
          <p:cNvPr id="157698" name="Rectangle 2"/>
          <p:cNvSpPr>
            <a:spLocks noGrp="1" noRot="1" noChangeAspect="1" noChangeArrowheads="1" noTextEdit="1"/>
          </p:cNvSpPr>
          <p:nvPr>
            <p:ph type="sldImg"/>
          </p:nvPr>
        </p:nvSpPr>
        <p:spPr>
          <a:xfrm>
            <a:off x="381000" y="685800"/>
            <a:ext cx="6096000" cy="3429000"/>
          </a:xfrm>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969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FA755D-AD2B-46E1-A0AB-AE3ABFAE678F}" type="slidenum">
              <a:rPr lang="en-US"/>
              <a:pPr/>
              <a:t>26</a:t>
            </a:fld>
            <a:endParaRPr lang="en-US"/>
          </a:p>
        </p:txBody>
      </p:sp>
      <p:sp>
        <p:nvSpPr>
          <p:cNvPr id="82946" name="Rectangle 2"/>
          <p:cNvSpPr>
            <a:spLocks noGrp="1" noRot="1" noChangeAspect="1" noChangeArrowheads="1" noTextEdit="1"/>
          </p:cNvSpPr>
          <p:nvPr>
            <p:ph type="sldImg"/>
          </p:nvPr>
        </p:nvSpPr>
        <p:spPr>
          <a:xfrm>
            <a:off x="381000" y="685800"/>
            <a:ext cx="6096000" cy="3429000"/>
          </a:xfrm>
          <a:ln/>
        </p:spPr>
      </p:sp>
      <p:sp>
        <p:nvSpPr>
          <p:cNvPr id="82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5043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6C044-E5E8-4F6F-B791-B1ADD02E206C}" type="slidenum">
              <a:rPr lang="en-US"/>
              <a:pPr/>
              <a:t>92</a:t>
            </a:fld>
            <a:endParaRPr lang="en-US"/>
          </a:p>
        </p:txBody>
      </p:sp>
      <p:sp>
        <p:nvSpPr>
          <p:cNvPr id="161794" name="Rectangle 2"/>
          <p:cNvSpPr>
            <a:spLocks noGrp="1" noRot="1" noChangeAspect="1" noChangeArrowheads="1" noTextEdit="1"/>
          </p:cNvSpPr>
          <p:nvPr>
            <p:ph type="sldImg"/>
          </p:nvPr>
        </p:nvSpPr>
        <p:spPr>
          <a:xfrm>
            <a:off x="381000" y="685800"/>
            <a:ext cx="6096000" cy="3429000"/>
          </a:xfrm>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16943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4B03D-D17E-4D5B-A0ED-426F4A2552A7}" type="slidenum">
              <a:rPr lang="en-US"/>
              <a:pPr/>
              <a:t>94</a:t>
            </a:fld>
            <a:endParaRPr lang="en-US"/>
          </a:p>
        </p:txBody>
      </p:sp>
      <p:sp>
        <p:nvSpPr>
          <p:cNvPr id="104450" name="Rectangle 2"/>
          <p:cNvSpPr>
            <a:spLocks noGrp="1" noRot="1" noChangeAspect="1" noChangeArrowheads="1" noTextEdit="1"/>
          </p:cNvSpPr>
          <p:nvPr>
            <p:ph type="sldImg"/>
          </p:nvPr>
        </p:nvSpPr>
        <p:spPr>
          <a:xfrm>
            <a:off x="381000" y="685800"/>
            <a:ext cx="6096000" cy="3429000"/>
          </a:xfrm>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011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AEACAD3-0FDA-4D68-A9A7-A2CBB301083C}"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8306" name="Rectangle 2"/>
          <p:cNvSpPr>
            <a:spLocks noGrp="1" noRot="1" noChangeAspect="1" noChangeArrowheads="1" noTextEdit="1"/>
          </p:cNvSpPr>
          <p:nvPr>
            <p:ph type="sldImg"/>
          </p:nvPr>
        </p:nvSpPr>
        <p:spPr>
          <a:xfrm>
            <a:off x="381000" y="685800"/>
            <a:ext cx="6096000" cy="3429000"/>
          </a:xfrm>
          <a:ln/>
        </p:spPr>
      </p:sp>
      <p:sp>
        <p:nvSpPr>
          <p:cNvPr id="9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59338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96C00C3-A555-4C9D-A177-5AF964E8726C}"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9330" name="Rectangle 2"/>
          <p:cNvSpPr>
            <a:spLocks noGrp="1" noRot="1" noChangeAspect="1" noChangeArrowheads="1" noTextEdit="1"/>
          </p:cNvSpPr>
          <p:nvPr>
            <p:ph type="sldImg"/>
          </p:nvPr>
        </p:nvSpPr>
        <p:spPr>
          <a:xfrm>
            <a:off x="381000" y="685800"/>
            <a:ext cx="6096000" cy="3429000"/>
          </a:xfrm>
          <a:ln/>
        </p:spPr>
      </p:sp>
      <p:sp>
        <p:nvSpPr>
          <p:cNvPr id="99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097055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3ABBD6F-3953-4333-AA56-4C19A8255916}"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18786" name="Rectangle 2"/>
          <p:cNvSpPr>
            <a:spLocks noGrp="1" noRot="1" noChangeAspect="1" noChangeArrowheads="1" noTextEdit="1"/>
          </p:cNvSpPr>
          <p:nvPr>
            <p:ph type="sldImg"/>
          </p:nvPr>
        </p:nvSpPr>
        <p:spPr>
          <a:xfrm>
            <a:off x="381000" y="685800"/>
            <a:ext cx="6096000" cy="3429000"/>
          </a:xfrm>
          <a:ln/>
        </p:spPr>
      </p:sp>
      <p:sp>
        <p:nvSpPr>
          <p:cNvPr id="11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69749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6F8D11D-2A88-473C-B0C7-27DFD7F508BF}"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48614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B2076C-EE4A-406B-8713-BA8F4AA687B1}" type="slidenum">
              <a:rPr lang="en-US"/>
              <a:pPr/>
              <a:t>101</a:t>
            </a:fld>
            <a:endParaRPr lang="en-US"/>
          </a:p>
        </p:txBody>
      </p:sp>
      <p:sp>
        <p:nvSpPr>
          <p:cNvPr id="9218" name="Rectangle 2"/>
          <p:cNvSpPr>
            <a:spLocks noGrp="1" noRot="1" noChangeAspect="1" noChangeArrowheads="1" noTextEdit="1"/>
          </p:cNvSpPr>
          <p:nvPr>
            <p:ph type="sldImg"/>
          </p:nvPr>
        </p:nvSpPr>
        <p:spPr>
          <a:xfrm>
            <a:off x="381000" y="685800"/>
            <a:ext cx="6096000" cy="3429000"/>
          </a:xfrm>
          <a:ln/>
        </p:spPr>
      </p:sp>
      <p:sp>
        <p:nvSpPr>
          <p:cNvPr id="9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11050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067FA-FD44-4B4C-A875-EE063721030B}" type="slidenum">
              <a:rPr lang="en-US"/>
              <a:pPr/>
              <a:t>29</a:t>
            </a:fld>
            <a:endParaRPr lang="en-US"/>
          </a:p>
        </p:txBody>
      </p:sp>
      <p:sp>
        <p:nvSpPr>
          <p:cNvPr id="83970" name="Rectangle 2"/>
          <p:cNvSpPr>
            <a:spLocks noGrp="1" noRot="1" noChangeAspect="1" noChangeArrowheads="1" noTextEdit="1"/>
          </p:cNvSpPr>
          <p:nvPr>
            <p:ph type="sldImg"/>
          </p:nvPr>
        </p:nvSpPr>
        <p:spPr>
          <a:xfrm>
            <a:off x="381000" y="685800"/>
            <a:ext cx="6096000" cy="3429000"/>
          </a:xfrm>
          <a:ln/>
        </p:spPr>
      </p:sp>
      <p:sp>
        <p:nvSpPr>
          <p:cNvPr id="83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940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2470A7-AA0D-4364-BD4E-C1BB2FFF4C7E}" type="slidenum">
              <a:rPr lang="en-US"/>
              <a:pPr/>
              <a:t>31</a:t>
            </a:fld>
            <a:endParaRPr lang="en-US"/>
          </a:p>
        </p:txBody>
      </p:sp>
      <p:sp>
        <p:nvSpPr>
          <p:cNvPr id="91138" name="Rectangle 2"/>
          <p:cNvSpPr>
            <a:spLocks noGrp="1" noRot="1" noChangeAspect="1" noChangeArrowheads="1" noTextEdit="1"/>
          </p:cNvSpPr>
          <p:nvPr>
            <p:ph type="sldImg"/>
          </p:nvPr>
        </p:nvSpPr>
        <p:spPr>
          <a:xfrm>
            <a:off x="381000" y="685800"/>
            <a:ext cx="6096000" cy="3429000"/>
          </a:xfrm>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7338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1B150F-7CD9-4639-8D2D-FBE416D71930}" type="slidenum">
              <a:rPr lang="en-US"/>
              <a:pPr/>
              <a:t>33</a:t>
            </a:fld>
            <a:endParaRPr lang="en-US"/>
          </a:p>
        </p:txBody>
      </p:sp>
      <p:sp>
        <p:nvSpPr>
          <p:cNvPr id="92162" name="Rectangle 2"/>
          <p:cNvSpPr>
            <a:spLocks noGrp="1" noRot="1" noChangeAspect="1" noChangeArrowheads="1" noTextEdit="1"/>
          </p:cNvSpPr>
          <p:nvPr>
            <p:ph type="sldImg"/>
          </p:nvPr>
        </p:nvSpPr>
        <p:spPr>
          <a:xfrm>
            <a:off x="381000" y="685800"/>
            <a:ext cx="6096000" cy="3429000"/>
          </a:xfrm>
          <a:ln/>
        </p:spPr>
      </p:sp>
      <p:sp>
        <p:nvSpPr>
          <p:cNvPr id="9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5363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AA0B65-74B6-4BF2-8AFC-BFF9728B815E}" type="slidenum">
              <a:rPr lang="en-US"/>
              <a:pPr/>
              <a:t>36</a:t>
            </a:fld>
            <a:endParaRPr lang="en-US"/>
          </a:p>
        </p:txBody>
      </p:sp>
      <p:sp>
        <p:nvSpPr>
          <p:cNvPr id="93186" name="Rectangle 2"/>
          <p:cNvSpPr>
            <a:spLocks noGrp="1" noRot="1" noChangeAspect="1" noChangeArrowheads="1" noTextEdit="1"/>
          </p:cNvSpPr>
          <p:nvPr>
            <p:ph type="sldImg"/>
          </p:nvPr>
        </p:nvSpPr>
        <p:spPr>
          <a:xfrm>
            <a:off x="381000" y="685800"/>
            <a:ext cx="6096000" cy="3429000"/>
          </a:xfrm>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8066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D80924-0F45-44BE-87B4-5A6BC7C75551}" type="slidenum">
              <a:rPr lang="en-US"/>
              <a:pPr/>
              <a:t>37</a:t>
            </a:fld>
            <a:endParaRPr lang="en-US"/>
          </a:p>
        </p:txBody>
      </p:sp>
      <p:sp>
        <p:nvSpPr>
          <p:cNvPr id="94210" name="Rectangle 2"/>
          <p:cNvSpPr>
            <a:spLocks noGrp="1" noRot="1" noChangeAspect="1" noChangeArrowheads="1" noTextEdit="1"/>
          </p:cNvSpPr>
          <p:nvPr>
            <p:ph type="sldImg"/>
          </p:nvPr>
        </p:nvSpPr>
        <p:spPr>
          <a:xfrm>
            <a:off x="381000" y="685800"/>
            <a:ext cx="6096000" cy="3429000"/>
          </a:xfrm>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206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D842-EB31-4567-BE51-00DF6F728994}" type="slidenum">
              <a:rPr lang="en-US"/>
              <a:pPr/>
              <a:t>38</a:t>
            </a:fld>
            <a:endParaRPr lang="en-US"/>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31467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6" name="Slide Number Placeholder 5"/>
          <p:cNvSpPr>
            <a:spLocks noGrp="1"/>
          </p:cNvSpPr>
          <p:nvPr>
            <p:ph type="sldNum" sz="quarter" idx="12"/>
          </p:nvPr>
        </p:nvSpPr>
        <p:spPr/>
        <p:txBody>
          <a:bodyPr/>
          <a:lstStyle>
            <a:lvl1pPr>
              <a:defRPr/>
            </a:lvl1pPr>
          </a:lstStyle>
          <a:p>
            <a:fld id="{90FF1E88-5B3A-447B-BAFF-CC841F11933A}" type="slidenum">
              <a:rPr lang="en-US"/>
              <a:pPr/>
              <a:t>‹#›</a:t>
            </a:fld>
            <a:endParaRPr lang="en-US"/>
          </a:p>
        </p:txBody>
      </p:sp>
    </p:spTree>
    <p:extLst>
      <p:ext uri="{BB962C8B-B14F-4D97-AF65-F5344CB8AC3E}">
        <p14:creationId xmlns:p14="http://schemas.microsoft.com/office/powerpoint/2010/main" val="778672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6" name="Slide Number Placeholder 5"/>
          <p:cNvSpPr>
            <a:spLocks noGrp="1"/>
          </p:cNvSpPr>
          <p:nvPr>
            <p:ph type="sldNum" sz="quarter" idx="12"/>
          </p:nvPr>
        </p:nvSpPr>
        <p:spPr/>
        <p:txBody>
          <a:bodyPr/>
          <a:lstStyle>
            <a:lvl1pPr>
              <a:defRPr/>
            </a:lvl1pPr>
          </a:lstStyle>
          <a:p>
            <a:fld id="{FA86AE80-DE31-4150-A035-A976C2AE7D42}" type="slidenum">
              <a:rPr lang="en-US"/>
              <a:pPr/>
              <a:t>‹#›</a:t>
            </a:fld>
            <a:endParaRPr lang="en-US"/>
          </a:p>
        </p:txBody>
      </p:sp>
    </p:spTree>
    <p:extLst>
      <p:ext uri="{BB962C8B-B14F-4D97-AF65-F5344CB8AC3E}">
        <p14:creationId xmlns:p14="http://schemas.microsoft.com/office/powerpoint/2010/main" val="354230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0"/>
            <a:ext cx="3048000" cy="6553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894080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6" name="Slide Number Placeholder 5"/>
          <p:cNvSpPr>
            <a:spLocks noGrp="1"/>
          </p:cNvSpPr>
          <p:nvPr>
            <p:ph type="sldNum" sz="quarter" idx="12"/>
          </p:nvPr>
        </p:nvSpPr>
        <p:spPr/>
        <p:txBody>
          <a:bodyPr/>
          <a:lstStyle>
            <a:lvl1pPr>
              <a:defRPr/>
            </a:lvl1pPr>
          </a:lstStyle>
          <a:p>
            <a:fld id="{653CBCBA-8BD5-4E4F-A399-84D84525882B}" type="slidenum">
              <a:rPr lang="en-US"/>
              <a:pPr/>
              <a:t>‹#›</a:t>
            </a:fld>
            <a:endParaRPr lang="en-US"/>
          </a:p>
        </p:txBody>
      </p:sp>
    </p:spTree>
    <p:extLst>
      <p:ext uri="{BB962C8B-B14F-4D97-AF65-F5344CB8AC3E}">
        <p14:creationId xmlns:p14="http://schemas.microsoft.com/office/powerpoint/2010/main" val="3757907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400" dirty="0">
              <a:latin typeface="Cambria" pitchFamily="18" charset="0"/>
            </a:endParaRPr>
          </a:p>
        </p:txBody>
      </p:sp>
      <p:grpSp>
        <p:nvGrpSpPr>
          <p:cNvPr id="5" name="Group 15"/>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400">
                <a:latin typeface="Times New Roman" charset="0"/>
              </a:endParaRPr>
            </a:p>
          </p:txBody>
        </p:sp>
        <p:sp>
          <p:nvSpPr>
            <p:cNvPr id="7" name="Freeform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40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400" dirty="0">
                <a:latin typeface="Cambria"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11385856-B613-47AA-9C73-A0FBC434054A}" type="datetimeFigureOut">
              <a:rPr lang="en-US"/>
              <a:pPr>
                <a:defRPr/>
              </a:pPr>
              <a:t>5/14/2020</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65B6ED84-73B6-4F8D-B375-AD63F6878E97}" type="slidenum">
              <a:rPr lang="en-US"/>
              <a:pPr>
                <a:defRPr/>
              </a:pPr>
              <a:t>‹#›</a:t>
            </a:fld>
            <a:endParaRPr lang="en-US"/>
          </a:p>
        </p:txBody>
      </p:sp>
    </p:spTree>
    <p:extLst>
      <p:ext uri="{BB962C8B-B14F-4D97-AF65-F5344CB8AC3E}">
        <p14:creationId xmlns:p14="http://schemas.microsoft.com/office/powerpoint/2010/main" val="3743785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527886CF-8C57-4C48-9E22-52F0212559E9}" type="datetimeFigureOut">
              <a:rPr lang="en-US"/>
              <a:pPr>
                <a:defRPr/>
              </a:pPr>
              <a:t>5/14/2020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6A40C5EA-1CE2-4167-AE47-A818A7B4F7BE}" type="slidenum">
              <a:rPr lang="en-US"/>
              <a:pPr>
                <a:defRPr/>
              </a:pPr>
              <a:t>‹#›</a:t>
            </a:fld>
            <a:endParaRPr lang="en-US"/>
          </a:p>
        </p:txBody>
      </p:sp>
    </p:spTree>
    <p:extLst>
      <p:ext uri="{BB962C8B-B14F-4D97-AF65-F5344CB8AC3E}">
        <p14:creationId xmlns:p14="http://schemas.microsoft.com/office/powerpoint/2010/main" val="3287459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400" dirty="0">
              <a:latin typeface="Cambria"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400" dirty="0">
              <a:latin typeface="Cambria"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78139FAD-CCC1-4E65-8619-47110FF8F488}" type="datetimeFigureOut">
              <a:rPr lang="en-US"/>
              <a:pPr>
                <a:defRPr/>
              </a:pPr>
              <a:t>5/14/2020</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2CF41685-EBA6-4286-B195-F9F9C1F3407A}" type="slidenum">
              <a:rPr lang="en-US"/>
              <a:pPr>
                <a:defRPr/>
              </a:pPr>
              <a:t>‹#›</a:t>
            </a:fld>
            <a:endParaRPr lang="en-US"/>
          </a:p>
        </p:txBody>
      </p:sp>
    </p:spTree>
    <p:extLst>
      <p:ext uri="{BB962C8B-B14F-4D97-AF65-F5344CB8AC3E}">
        <p14:creationId xmlns:p14="http://schemas.microsoft.com/office/powerpoint/2010/main" val="93950830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7AA1A8B5-90BD-4A57-BFDE-BFAC87BB5772}" type="datetimeFigureOut">
              <a:rPr lang="en-US"/>
              <a:pPr>
                <a:defRPr/>
              </a:pPr>
              <a:t>5/14/2020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77C85B9-D1B5-45CD-9960-A9D238B77CF7}" type="slidenum">
              <a:rPr lang="en-US"/>
              <a:pPr>
                <a:defRPr/>
              </a:pPr>
              <a:t>‹#›</a:t>
            </a:fld>
            <a:endParaRPr lang="en-US"/>
          </a:p>
        </p:txBody>
      </p:sp>
    </p:spTree>
    <p:extLst>
      <p:ext uri="{BB962C8B-B14F-4D97-AF65-F5344CB8AC3E}">
        <p14:creationId xmlns:p14="http://schemas.microsoft.com/office/powerpoint/2010/main" val="275663312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64D89CB0-8C7E-48E8-B502-AD9335706836}" type="datetimeFigureOut">
              <a:rPr lang="en-US"/>
              <a:pPr>
                <a:defRPr/>
              </a:pPr>
              <a:t>5/14/2020</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0EA60582-B530-4081-AC16-81E0FAF0B86B}" type="slidenum">
              <a:rPr lang="en-US"/>
              <a:pPr>
                <a:defRPr/>
              </a:pPr>
              <a:t>‹#›</a:t>
            </a:fld>
            <a:endParaRPr lang="en-US"/>
          </a:p>
        </p:txBody>
      </p:sp>
    </p:spTree>
    <p:extLst>
      <p:ext uri="{BB962C8B-B14F-4D97-AF65-F5344CB8AC3E}">
        <p14:creationId xmlns:p14="http://schemas.microsoft.com/office/powerpoint/2010/main" val="88629123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D0BAAC8B-7BBD-4E40-9511-D75084E67B87}" type="datetimeFigureOut">
              <a:rPr lang="en-US"/>
              <a:pPr>
                <a:defRPr/>
              </a:pPr>
              <a:t>5/14/2020</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A59C7673-8FF3-42C6-948F-9A3964059E62}" type="slidenum">
              <a:rPr lang="en-US"/>
              <a:pPr>
                <a:defRPr/>
              </a:pPr>
              <a:t>‹#›</a:t>
            </a:fld>
            <a:endParaRPr lang="en-US"/>
          </a:p>
        </p:txBody>
      </p:sp>
    </p:spTree>
    <p:extLst>
      <p:ext uri="{BB962C8B-B14F-4D97-AF65-F5344CB8AC3E}">
        <p14:creationId xmlns:p14="http://schemas.microsoft.com/office/powerpoint/2010/main" val="833647556"/>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1B99CA6C-9985-4DEF-BB5E-5803C61E3883}" type="datetimeFigureOut">
              <a:rPr lang="en-US"/>
              <a:pPr>
                <a:defRPr/>
              </a:pPr>
              <a:t>5/14/2020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5903DE9E-4A70-43B8-803C-BE343D00D764}" type="slidenum">
              <a:rPr lang="en-US"/>
              <a:pPr>
                <a:defRPr/>
              </a:pPr>
              <a:t>‹#›</a:t>
            </a:fld>
            <a:endParaRPr lang="en-US"/>
          </a:p>
        </p:txBody>
      </p:sp>
    </p:spTree>
    <p:extLst>
      <p:ext uri="{BB962C8B-B14F-4D97-AF65-F5344CB8AC3E}">
        <p14:creationId xmlns:p14="http://schemas.microsoft.com/office/powerpoint/2010/main" val="3168815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E4EE0995-2EBD-4AB2-B2A1-0724D7268EEC}" type="datetimeFigureOut">
              <a:rPr lang="en-US"/>
              <a:pPr>
                <a:defRPr/>
              </a:pPr>
              <a:t>5/14/2020</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8C694AC9-F905-4A5F-A683-C9B2958D1004}" type="slidenum">
              <a:rPr lang="en-US"/>
              <a:pPr>
                <a:defRPr/>
              </a:pPr>
              <a:t>‹#›</a:t>
            </a:fld>
            <a:endParaRPr lang="en-US"/>
          </a:p>
        </p:txBody>
      </p:sp>
    </p:spTree>
    <p:extLst>
      <p:ext uri="{BB962C8B-B14F-4D97-AF65-F5344CB8AC3E}">
        <p14:creationId xmlns:p14="http://schemas.microsoft.com/office/powerpoint/2010/main" val="53926195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6" name="Slide Number Placeholder 5"/>
          <p:cNvSpPr>
            <a:spLocks noGrp="1"/>
          </p:cNvSpPr>
          <p:nvPr>
            <p:ph type="sldNum" sz="quarter" idx="12"/>
          </p:nvPr>
        </p:nvSpPr>
        <p:spPr/>
        <p:txBody>
          <a:bodyPr/>
          <a:lstStyle>
            <a:lvl1pPr>
              <a:defRPr/>
            </a:lvl1pPr>
          </a:lstStyle>
          <a:p>
            <a:fld id="{A53C36D2-24B0-4FB2-A8B1-21B761B1156D}" type="slidenum">
              <a:rPr lang="en-US"/>
              <a:pPr/>
              <a:t>‹#›</a:t>
            </a:fld>
            <a:endParaRPr lang="en-US"/>
          </a:p>
        </p:txBody>
      </p:sp>
    </p:spTree>
    <p:extLst>
      <p:ext uri="{BB962C8B-B14F-4D97-AF65-F5344CB8AC3E}">
        <p14:creationId xmlns:p14="http://schemas.microsoft.com/office/powerpoint/2010/main" val="39456337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400">
              <a:latin typeface="Times New Roman" charset="0"/>
            </a:endParaRPr>
          </a:p>
        </p:txBody>
      </p:sp>
      <p:sp>
        <p:nvSpPr>
          <p:cNvPr id="6" name="Freeform 15"/>
          <p:cNvSpPr>
            <a:spLocks/>
          </p:cNvSpPr>
          <p:nvPr/>
        </p:nvSpPr>
        <p:spPr bwMode="auto">
          <a:xfrm>
            <a:off x="647700" y="5938838"/>
            <a:ext cx="4921251"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400"/>
          </a:p>
        </p:txBody>
      </p:sp>
      <p:sp>
        <p:nvSpPr>
          <p:cNvPr id="7" name="Right Triangle 6"/>
          <p:cNvSpPr>
            <a:spLocks/>
          </p:cNvSpPr>
          <p:nvPr/>
        </p:nvSpPr>
        <p:spPr bwMode="auto">
          <a:xfrm>
            <a:off x="-8056" y="5791253"/>
            <a:ext cx="4536419"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400" dirty="0">
              <a:latin typeface="Cambria"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400" dirty="0">
              <a:latin typeface="Cambria"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400" dirty="0">
              <a:latin typeface="Cambria"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C1203D17-E5B3-48A7-8BE2-967E2C6E49E0}" type="datetimeFigureOut">
              <a:rPr lang="en-US"/>
              <a:pPr>
                <a:defRPr/>
              </a:pPr>
              <a:t>5/14/2020</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93F8920C-9EAE-444B-B341-0553221B1ADA}" type="slidenum">
              <a:rPr lang="en-US"/>
              <a:pPr>
                <a:defRPr/>
              </a:pPr>
              <a:t>‹#›</a:t>
            </a:fld>
            <a:endParaRPr lang="en-US"/>
          </a:p>
        </p:txBody>
      </p:sp>
    </p:spTree>
    <p:extLst>
      <p:ext uri="{BB962C8B-B14F-4D97-AF65-F5344CB8AC3E}">
        <p14:creationId xmlns:p14="http://schemas.microsoft.com/office/powerpoint/2010/main" val="3654592503"/>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A901774-E305-4C6F-B534-800FAA3585CE}" type="datetimeFigureOut">
              <a:rPr lang="en-US"/>
              <a:pPr>
                <a:defRPr/>
              </a:pPr>
              <a:t>5/14/2020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832CC2E-D566-46AC-A70A-3E1FE3F424BB}" type="slidenum">
              <a:rPr lang="en-US"/>
              <a:pPr>
                <a:defRPr/>
              </a:pPr>
              <a:t>‹#›</a:t>
            </a:fld>
            <a:endParaRPr lang="en-US"/>
          </a:p>
        </p:txBody>
      </p:sp>
    </p:spTree>
    <p:extLst>
      <p:ext uri="{BB962C8B-B14F-4D97-AF65-F5344CB8AC3E}">
        <p14:creationId xmlns:p14="http://schemas.microsoft.com/office/powerpoint/2010/main" val="1546605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BEA4BE6-2302-4F3E-9FC7-559C93DF3075}" type="datetimeFigureOut">
              <a:rPr lang="en-US"/>
              <a:pPr>
                <a:defRPr/>
              </a:pPr>
              <a:t>5/14/2020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679FE3F-4876-405B-9760-96F9C585E5E8}" type="slidenum">
              <a:rPr lang="en-US"/>
              <a:pPr>
                <a:defRPr/>
              </a:pPr>
              <a:t>‹#›</a:t>
            </a:fld>
            <a:endParaRPr lang="en-US"/>
          </a:p>
        </p:txBody>
      </p:sp>
    </p:spTree>
    <p:extLst>
      <p:ext uri="{BB962C8B-B14F-4D97-AF65-F5344CB8AC3E}">
        <p14:creationId xmlns:p14="http://schemas.microsoft.com/office/powerpoint/2010/main" val="138980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6" name="Slide Number Placeholder 5"/>
          <p:cNvSpPr>
            <a:spLocks noGrp="1"/>
          </p:cNvSpPr>
          <p:nvPr>
            <p:ph type="sldNum" sz="quarter" idx="12"/>
          </p:nvPr>
        </p:nvSpPr>
        <p:spPr/>
        <p:txBody>
          <a:bodyPr/>
          <a:lstStyle>
            <a:lvl1pPr>
              <a:defRPr/>
            </a:lvl1pPr>
          </a:lstStyle>
          <a:p>
            <a:fld id="{B7081656-084E-402D-90BF-6EC5F7A87E06}" type="slidenum">
              <a:rPr lang="en-US"/>
              <a:pPr/>
              <a:t>‹#›</a:t>
            </a:fld>
            <a:endParaRPr lang="en-US"/>
          </a:p>
        </p:txBody>
      </p:sp>
    </p:spTree>
    <p:extLst>
      <p:ext uri="{BB962C8B-B14F-4D97-AF65-F5344CB8AC3E}">
        <p14:creationId xmlns:p14="http://schemas.microsoft.com/office/powerpoint/2010/main" val="563310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5715000"/>
            <a:ext cx="59944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5715000"/>
            <a:ext cx="59944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7" name="Slide Number Placeholder 6"/>
          <p:cNvSpPr>
            <a:spLocks noGrp="1"/>
          </p:cNvSpPr>
          <p:nvPr>
            <p:ph type="sldNum" sz="quarter" idx="12"/>
          </p:nvPr>
        </p:nvSpPr>
        <p:spPr/>
        <p:txBody>
          <a:bodyPr/>
          <a:lstStyle>
            <a:lvl1pPr>
              <a:defRPr/>
            </a:lvl1pPr>
          </a:lstStyle>
          <a:p>
            <a:fld id="{F61D6590-D140-4871-BF4F-4FD6B92E88AE}" type="slidenum">
              <a:rPr lang="en-US"/>
              <a:pPr/>
              <a:t>‹#›</a:t>
            </a:fld>
            <a:endParaRPr lang="en-US"/>
          </a:p>
        </p:txBody>
      </p:sp>
    </p:spTree>
    <p:extLst>
      <p:ext uri="{BB962C8B-B14F-4D97-AF65-F5344CB8AC3E}">
        <p14:creationId xmlns:p14="http://schemas.microsoft.com/office/powerpoint/2010/main" val="1886390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9" name="Slide Number Placeholder 8"/>
          <p:cNvSpPr>
            <a:spLocks noGrp="1"/>
          </p:cNvSpPr>
          <p:nvPr>
            <p:ph type="sldNum" sz="quarter" idx="12"/>
          </p:nvPr>
        </p:nvSpPr>
        <p:spPr/>
        <p:txBody>
          <a:bodyPr/>
          <a:lstStyle>
            <a:lvl1pPr>
              <a:defRPr/>
            </a:lvl1pPr>
          </a:lstStyle>
          <a:p>
            <a:fld id="{9DDD42AE-1092-4FAA-AD83-B07FD35FB234}" type="slidenum">
              <a:rPr lang="en-US"/>
              <a:pPr/>
              <a:t>‹#›</a:t>
            </a:fld>
            <a:endParaRPr lang="en-US"/>
          </a:p>
        </p:txBody>
      </p:sp>
    </p:spTree>
    <p:extLst>
      <p:ext uri="{BB962C8B-B14F-4D97-AF65-F5344CB8AC3E}">
        <p14:creationId xmlns:p14="http://schemas.microsoft.com/office/powerpoint/2010/main" val="24726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5" name="Slide Number Placeholder 4"/>
          <p:cNvSpPr>
            <a:spLocks noGrp="1"/>
          </p:cNvSpPr>
          <p:nvPr>
            <p:ph type="sldNum" sz="quarter" idx="12"/>
          </p:nvPr>
        </p:nvSpPr>
        <p:spPr/>
        <p:txBody>
          <a:bodyPr/>
          <a:lstStyle>
            <a:lvl1pPr>
              <a:defRPr/>
            </a:lvl1pPr>
          </a:lstStyle>
          <a:p>
            <a:fld id="{7BC01B9F-7F2D-45BE-9670-7A81EB4226B0}" type="slidenum">
              <a:rPr lang="en-US"/>
              <a:pPr/>
              <a:t>‹#›</a:t>
            </a:fld>
            <a:endParaRPr lang="en-US"/>
          </a:p>
        </p:txBody>
      </p:sp>
    </p:spTree>
    <p:extLst>
      <p:ext uri="{BB962C8B-B14F-4D97-AF65-F5344CB8AC3E}">
        <p14:creationId xmlns:p14="http://schemas.microsoft.com/office/powerpoint/2010/main" val="68905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4" name="Slide Number Placeholder 3"/>
          <p:cNvSpPr>
            <a:spLocks noGrp="1"/>
          </p:cNvSpPr>
          <p:nvPr>
            <p:ph type="sldNum" sz="quarter" idx="12"/>
          </p:nvPr>
        </p:nvSpPr>
        <p:spPr/>
        <p:txBody>
          <a:bodyPr/>
          <a:lstStyle>
            <a:lvl1pPr>
              <a:defRPr/>
            </a:lvl1pPr>
          </a:lstStyle>
          <a:p>
            <a:fld id="{FF7FBCF0-70A0-4B53-9D3A-5336357EBAD1}" type="slidenum">
              <a:rPr lang="en-US"/>
              <a:pPr/>
              <a:t>‹#›</a:t>
            </a:fld>
            <a:endParaRPr lang="en-US"/>
          </a:p>
        </p:txBody>
      </p:sp>
    </p:spTree>
    <p:extLst>
      <p:ext uri="{BB962C8B-B14F-4D97-AF65-F5344CB8AC3E}">
        <p14:creationId xmlns:p14="http://schemas.microsoft.com/office/powerpoint/2010/main" val="120809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7" name="Slide Number Placeholder 6"/>
          <p:cNvSpPr>
            <a:spLocks noGrp="1"/>
          </p:cNvSpPr>
          <p:nvPr>
            <p:ph type="sldNum" sz="quarter" idx="12"/>
          </p:nvPr>
        </p:nvSpPr>
        <p:spPr/>
        <p:txBody>
          <a:bodyPr/>
          <a:lstStyle>
            <a:lvl1pPr>
              <a:defRPr/>
            </a:lvl1pPr>
          </a:lstStyle>
          <a:p>
            <a:fld id="{7EF3D3F8-D588-44CA-BECF-27050B901BEB}" type="slidenum">
              <a:rPr lang="en-US"/>
              <a:pPr/>
              <a:t>‹#›</a:t>
            </a:fld>
            <a:endParaRPr lang="en-US"/>
          </a:p>
        </p:txBody>
      </p:sp>
    </p:spTree>
    <p:extLst>
      <p:ext uri="{BB962C8B-B14F-4D97-AF65-F5344CB8AC3E}">
        <p14:creationId xmlns:p14="http://schemas.microsoft.com/office/powerpoint/2010/main" val="169275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Tanenbaum &amp; Van Steen, Distributed Systems: Principles and Paradigms, 2e, (c) 2007 Prentice-Hall, Inc. All rights reserved. 0-13-239227-5</a:t>
            </a:r>
          </a:p>
        </p:txBody>
      </p:sp>
      <p:sp>
        <p:nvSpPr>
          <p:cNvPr id="7" name="Slide Number Placeholder 6"/>
          <p:cNvSpPr>
            <a:spLocks noGrp="1"/>
          </p:cNvSpPr>
          <p:nvPr>
            <p:ph type="sldNum" sz="quarter" idx="12"/>
          </p:nvPr>
        </p:nvSpPr>
        <p:spPr/>
        <p:txBody>
          <a:bodyPr/>
          <a:lstStyle>
            <a:lvl1pPr>
              <a:defRPr/>
            </a:lvl1pPr>
          </a:lstStyle>
          <a:p>
            <a:fld id="{B250AEAA-C537-4406-BE9D-C573603D7761}" type="slidenum">
              <a:rPr lang="en-US"/>
              <a:pPr/>
              <a:t>‹#›</a:t>
            </a:fld>
            <a:endParaRPr lang="en-US"/>
          </a:p>
        </p:txBody>
      </p:sp>
    </p:spTree>
    <p:extLst>
      <p:ext uri="{BB962C8B-B14F-4D97-AF65-F5344CB8AC3E}">
        <p14:creationId xmlns:p14="http://schemas.microsoft.com/office/powerpoint/2010/main" val="366209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0"/>
            <a:ext cx="1219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0" y="5715000"/>
            <a:ext cx="12192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en-US"/>
          </a:p>
        </p:txBody>
      </p:sp>
      <p:sp>
        <p:nvSpPr>
          <p:cNvPr id="4100"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4101" name="Rectangle 5"/>
          <p:cNvSpPr>
            <a:spLocks noGrp="1" noChangeArrowheads="1"/>
          </p:cNvSpPr>
          <p:nvPr>
            <p:ph type="ftr" sz="quarter" idx="3"/>
          </p:nvPr>
        </p:nvSpPr>
        <p:spPr bwMode="auto">
          <a:xfrm>
            <a:off x="0" y="6597651"/>
            <a:ext cx="12192000"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r>
              <a:rPr lang="en-US"/>
              <a:t>Tanenbaum &amp; Van Steen, Distributed Systems: Principles and Paradigms, 2e, (c) 2007 Prentice-Hall, Inc. All rights reserved. 0-13-239227-5</a:t>
            </a:r>
          </a:p>
        </p:txBody>
      </p:sp>
      <p:sp>
        <p:nvSpPr>
          <p:cNvPr id="4102"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4335123-7F6D-4057-8D75-9F51EB7942A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dt="0"/>
  <p:txStyles>
    <p:titleStyle>
      <a:lvl1pPr algn="ctr" rtl="0" fontAlgn="base">
        <a:spcBef>
          <a:spcPct val="0"/>
        </a:spcBef>
        <a:spcAft>
          <a:spcPct val="0"/>
        </a:spcAft>
        <a:defRPr sz="4400">
          <a:solidFill>
            <a:srgbClr val="FF0000"/>
          </a:solidFill>
          <a:latin typeface="+mj-lt"/>
          <a:ea typeface="+mj-ea"/>
          <a:cs typeface="+mj-cs"/>
        </a:defRPr>
      </a:lvl1pPr>
      <a:lvl2pPr algn="ctr" rtl="0" fontAlgn="base">
        <a:spcBef>
          <a:spcPct val="0"/>
        </a:spcBef>
        <a:spcAft>
          <a:spcPct val="0"/>
        </a:spcAft>
        <a:defRPr sz="4400">
          <a:solidFill>
            <a:srgbClr val="FF0000"/>
          </a:solidFill>
          <a:latin typeface="Arial" charset="0"/>
        </a:defRPr>
      </a:lvl2pPr>
      <a:lvl3pPr algn="ctr" rtl="0" fontAlgn="base">
        <a:spcBef>
          <a:spcPct val="0"/>
        </a:spcBef>
        <a:spcAft>
          <a:spcPct val="0"/>
        </a:spcAft>
        <a:defRPr sz="4400">
          <a:solidFill>
            <a:srgbClr val="FF0000"/>
          </a:solidFill>
          <a:latin typeface="Arial" charset="0"/>
        </a:defRPr>
      </a:lvl3pPr>
      <a:lvl4pPr algn="ctr" rtl="0" fontAlgn="base">
        <a:spcBef>
          <a:spcPct val="0"/>
        </a:spcBef>
        <a:spcAft>
          <a:spcPct val="0"/>
        </a:spcAft>
        <a:defRPr sz="4400">
          <a:solidFill>
            <a:srgbClr val="FF0000"/>
          </a:solidFill>
          <a:latin typeface="Arial" charset="0"/>
        </a:defRPr>
      </a:lvl4pPr>
      <a:lvl5pPr algn="ctr" rtl="0" fontAlgn="base">
        <a:spcBef>
          <a:spcPct val="0"/>
        </a:spcBef>
        <a:spcAft>
          <a:spcPct val="0"/>
        </a:spcAft>
        <a:defRPr sz="4400">
          <a:solidFill>
            <a:srgbClr val="FF0000"/>
          </a:solidFill>
          <a:latin typeface="Arial" charset="0"/>
        </a:defRPr>
      </a:lvl5pPr>
      <a:lvl6pPr marL="457200" algn="ctr" rtl="0" fontAlgn="base">
        <a:spcBef>
          <a:spcPct val="0"/>
        </a:spcBef>
        <a:spcAft>
          <a:spcPct val="0"/>
        </a:spcAft>
        <a:defRPr sz="4400">
          <a:solidFill>
            <a:srgbClr val="FF0000"/>
          </a:solidFill>
          <a:latin typeface="Arial" charset="0"/>
        </a:defRPr>
      </a:lvl6pPr>
      <a:lvl7pPr marL="914400" algn="ctr" rtl="0" fontAlgn="base">
        <a:spcBef>
          <a:spcPct val="0"/>
        </a:spcBef>
        <a:spcAft>
          <a:spcPct val="0"/>
        </a:spcAft>
        <a:defRPr sz="4400">
          <a:solidFill>
            <a:srgbClr val="FF0000"/>
          </a:solidFill>
          <a:latin typeface="Arial" charset="0"/>
        </a:defRPr>
      </a:lvl7pPr>
      <a:lvl8pPr marL="1371600" algn="ctr" rtl="0" fontAlgn="base">
        <a:spcBef>
          <a:spcPct val="0"/>
        </a:spcBef>
        <a:spcAft>
          <a:spcPct val="0"/>
        </a:spcAft>
        <a:defRPr sz="4400">
          <a:solidFill>
            <a:srgbClr val="FF0000"/>
          </a:solidFill>
          <a:latin typeface="Arial" charset="0"/>
        </a:defRPr>
      </a:lvl8pPr>
      <a:lvl9pPr marL="1828800" algn="ctr" rtl="0" fontAlgn="base">
        <a:spcBef>
          <a:spcPct val="0"/>
        </a:spcBef>
        <a:spcAft>
          <a:spcPct val="0"/>
        </a:spcAft>
        <a:defRPr sz="4400">
          <a:solidFill>
            <a:srgbClr val="FF0000"/>
          </a:solidFill>
          <a:latin typeface="Arial" charset="0"/>
        </a:defRPr>
      </a:lvl9pPr>
    </p:titleStyle>
    <p:bodyStyle>
      <a:lvl1pPr marL="609600" indent="-609600" algn="ctr" rtl="0" fontAlgn="base">
        <a:spcBef>
          <a:spcPct val="20000"/>
        </a:spcBef>
        <a:spcAft>
          <a:spcPct val="0"/>
        </a:spcAft>
        <a:buClr>
          <a:schemeClr val="accent2"/>
        </a:buClr>
        <a:defRPr sz="2400">
          <a:solidFill>
            <a:schemeClr val="tx1"/>
          </a:solidFill>
          <a:latin typeface="+mn-lt"/>
          <a:ea typeface="+mn-ea"/>
          <a:cs typeface="+mn-cs"/>
        </a:defRPr>
      </a:lvl1pPr>
      <a:lvl2pPr marL="990600" indent="-533400" algn="l" rtl="0" fontAlgn="base">
        <a:spcBef>
          <a:spcPct val="20000"/>
        </a:spcBef>
        <a:spcAft>
          <a:spcPct val="0"/>
        </a:spcAft>
        <a:buClr>
          <a:schemeClr val="accent2"/>
        </a:buClr>
        <a:buChar char="–"/>
        <a:defRPr sz="2000">
          <a:solidFill>
            <a:schemeClr val="tx1"/>
          </a:solidFill>
          <a:latin typeface="Times New Roman" pitchFamily="18" charset="0"/>
        </a:defRPr>
      </a:lvl2pPr>
      <a:lvl3pPr marL="1371600" indent="-457200" algn="l" rtl="0" fontAlgn="base">
        <a:spcBef>
          <a:spcPct val="20000"/>
        </a:spcBef>
        <a:spcAft>
          <a:spcPct val="0"/>
        </a:spcAft>
        <a:buClr>
          <a:schemeClr val="accent2"/>
        </a:buClr>
        <a:buChar char="•"/>
        <a:defRPr sz="2400">
          <a:solidFill>
            <a:schemeClr val="tx1"/>
          </a:solidFill>
          <a:latin typeface="Times New Roman" pitchFamily="18" charset="0"/>
        </a:defRPr>
      </a:lvl3pPr>
      <a:lvl4pPr marL="1752600" indent="-381000" algn="l" rtl="0" fontAlgn="base">
        <a:spcBef>
          <a:spcPct val="20000"/>
        </a:spcBef>
        <a:spcAft>
          <a:spcPct val="0"/>
        </a:spcAft>
        <a:buClr>
          <a:schemeClr val="accent2"/>
        </a:buClr>
        <a:buChar char="–"/>
        <a:defRPr sz="2000">
          <a:solidFill>
            <a:schemeClr val="tx1"/>
          </a:solidFill>
          <a:latin typeface="Times New Roman" pitchFamily="18" charset="0"/>
        </a:defRPr>
      </a:lvl4pPr>
      <a:lvl5pPr marL="2209800" indent="-381000" algn="l" rtl="0" fontAlgn="base">
        <a:spcBef>
          <a:spcPct val="20000"/>
        </a:spcBef>
        <a:spcAft>
          <a:spcPct val="0"/>
        </a:spcAft>
        <a:buClr>
          <a:schemeClr val="accent2"/>
        </a:buClr>
        <a:buChar char="»"/>
        <a:defRPr sz="2000">
          <a:solidFill>
            <a:schemeClr val="tx1"/>
          </a:solidFill>
          <a:latin typeface="Times New Roman" pitchFamily="18" charset="0"/>
        </a:defRPr>
      </a:lvl5pPr>
      <a:lvl6pPr marL="2667000" indent="-381000" algn="l" rtl="0" fontAlgn="base">
        <a:spcBef>
          <a:spcPct val="20000"/>
        </a:spcBef>
        <a:spcAft>
          <a:spcPct val="0"/>
        </a:spcAft>
        <a:buClr>
          <a:schemeClr val="accent2"/>
        </a:buClr>
        <a:buChar char="»"/>
        <a:defRPr sz="2000">
          <a:solidFill>
            <a:schemeClr val="tx1"/>
          </a:solidFill>
          <a:latin typeface="Times New Roman" pitchFamily="18" charset="0"/>
        </a:defRPr>
      </a:lvl6pPr>
      <a:lvl7pPr marL="3124200" indent="-381000" algn="l" rtl="0" fontAlgn="base">
        <a:spcBef>
          <a:spcPct val="20000"/>
        </a:spcBef>
        <a:spcAft>
          <a:spcPct val="0"/>
        </a:spcAft>
        <a:buClr>
          <a:schemeClr val="accent2"/>
        </a:buClr>
        <a:buChar char="»"/>
        <a:defRPr sz="2000">
          <a:solidFill>
            <a:schemeClr val="tx1"/>
          </a:solidFill>
          <a:latin typeface="Times New Roman" pitchFamily="18" charset="0"/>
        </a:defRPr>
      </a:lvl7pPr>
      <a:lvl8pPr marL="3581400" indent="-381000" algn="l" rtl="0" fontAlgn="base">
        <a:spcBef>
          <a:spcPct val="20000"/>
        </a:spcBef>
        <a:spcAft>
          <a:spcPct val="0"/>
        </a:spcAft>
        <a:buClr>
          <a:schemeClr val="accent2"/>
        </a:buClr>
        <a:buChar char="»"/>
        <a:defRPr sz="2000">
          <a:solidFill>
            <a:schemeClr val="tx1"/>
          </a:solidFill>
          <a:latin typeface="Times New Roman" pitchFamily="18" charset="0"/>
        </a:defRPr>
      </a:lvl8pPr>
      <a:lvl9pPr marL="4038600" indent="-381000" algn="l" rtl="0" fontAlgn="base">
        <a:spcBef>
          <a:spcPct val="20000"/>
        </a:spcBef>
        <a:spcAft>
          <a:spcPct val="0"/>
        </a:spcAft>
        <a:buClr>
          <a:schemeClr val="accent2"/>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sz="1400">
              <a:latin typeface="Times New Roman" charset="0"/>
            </a:endParaRPr>
          </a:p>
        </p:txBody>
      </p:sp>
      <p:sp>
        <p:nvSpPr>
          <p:cNvPr id="1027" name="Freeform 11"/>
          <p:cNvSpPr>
            <a:spLocks/>
          </p:cNvSpPr>
          <p:nvPr/>
        </p:nvSpPr>
        <p:spPr bwMode="auto">
          <a:xfrm>
            <a:off x="647700" y="5938838"/>
            <a:ext cx="4921251"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400"/>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400" dirty="0">
              <a:latin typeface="Cambria" pitchFamily="18" charset="0"/>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smtClean="0">
                <a:solidFill>
                  <a:schemeClr val="tx1"/>
                </a:solidFill>
                <a:latin typeface="Times New Roman" charset="0"/>
              </a:defRPr>
            </a:lvl1pPr>
            <a:extLst/>
          </a:lstStyle>
          <a:p>
            <a:pPr>
              <a:defRPr/>
            </a:pPr>
            <a:fld id="{566DC152-59A6-406E-BE33-E5E26C968025}" type="datetimeFigureOut">
              <a:rPr lang="en-US"/>
              <a:pPr>
                <a:defRPr/>
              </a:pPr>
              <a:t>5/14/2020</a:t>
            </a:fld>
            <a:endParaRPr lang="en-US"/>
          </a:p>
        </p:txBody>
      </p:sp>
      <p:sp>
        <p:nvSpPr>
          <p:cNvPr id="22" name="Footer Placeholder 21"/>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a:solidFill>
                  <a:schemeClr val="tx1"/>
                </a:solidFill>
                <a:latin typeface="Times New Roman" charset="0"/>
              </a:defRPr>
            </a:lvl1pPr>
            <a:extLst/>
          </a:lstStyle>
          <a:p>
            <a:pPr>
              <a:defRPr/>
            </a:pPr>
            <a:endParaRPr lang="en-US"/>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anchor="b"/>
          <a:lstStyle>
            <a:lvl1pPr algn="r" eaLnBrk="1" latinLnBrk="0" hangingPunct="1">
              <a:defRPr kumimoji="0" sz="1000" b="0" smtClean="0">
                <a:solidFill>
                  <a:schemeClr val="tx1"/>
                </a:solidFill>
                <a:latin typeface="Times New Roman" charset="0"/>
              </a:defRPr>
            </a:lvl1pPr>
            <a:extLst/>
          </a:lstStyle>
          <a:p>
            <a:pPr>
              <a:defRPr/>
            </a:pPr>
            <a:fld id="{FC31429E-625B-4291-88A2-699128BEAF4A}" type="slidenum">
              <a:rPr lang="en-US"/>
              <a:pPr>
                <a:defRPr/>
              </a:pPr>
              <a:t>‹#›</a:t>
            </a:fld>
            <a:endParaRPr lang="en-US"/>
          </a:p>
        </p:txBody>
      </p:sp>
    </p:spTree>
    <p:extLst>
      <p:ext uri="{BB962C8B-B14F-4D97-AF65-F5344CB8AC3E}">
        <p14:creationId xmlns:p14="http://schemas.microsoft.com/office/powerpoint/2010/main" val="167341894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itchFamily="18" charset="0"/>
          <a:ea typeface="+mj-ea"/>
          <a:cs typeface="+mj-cs"/>
        </a:defRPr>
      </a:lvl1pPr>
      <a:lvl2pPr algn="l" rtl="0" fontAlgn="base">
        <a:spcBef>
          <a:spcPct val="0"/>
        </a:spcBef>
        <a:spcAft>
          <a:spcPct val="0"/>
        </a:spcAft>
        <a:defRPr sz="4100" b="1">
          <a:solidFill>
            <a:schemeClr val="tx2"/>
          </a:solidFill>
          <a:latin typeface="Cambria" pitchFamily="18" charset="0"/>
        </a:defRPr>
      </a:lvl2pPr>
      <a:lvl3pPr algn="l" rtl="0" fontAlgn="base">
        <a:spcBef>
          <a:spcPct val="0"/>
        </a:spcBef>
        <a:spcAft>
          <a:spcPct val="0"/>
        </a:spcAft>
        <a:defRPr sz="4100" b="1">
          <a:solidFill>
            <a:schemeClr val="tx2"/>
          </a:solidFill>
          <a:latin typeface="Cambria" pitchFamily="18" charset="0"/>
        </a:defRPr>
      </a:lvl3pPr>
      <a:lvl4pPr algn="l" rtl="0" fontAlgn="base">
        <a:spcBef>
          <a:spcPct val="0"/>
        </a:spcBef>
        <a:spcAft>
          <a:spcPct val="0"/>
        </a:spcAft>
        <a:defRPr sz="4100" b="1">
          <a:solidFill>
            <a:schemeClr val="tx2"/>
          </a:solidFill>
          <a:latin typeface="Cambria" pitchFamily="18" charset="0"/>
        </a:defRPr>
      </a:lvl4pPr>
      <a:lvl5pPr algn="l" rtl="0" fontAlgn="base">
        <a:spcBef>
          <a:spcPct val="0"/>
        </a:spcBef>
        <a:spcAft>
          <a:spcPct val="0"/>
        </a:spcAft>
        <a:defRPr sz="4100" b="1">
          <a:solidFill>
            <a:schemeClr val="tx2"/>
          </a:solidFill>
          <a:latin typeface="Cambria" pitchFamily="18" charset="0"/>
        </a:defRPr>
      </a:lvl5pPr>
      <a:lvl6pPr marL="457200" algn="l" rtl="0" fontAlgn="base">
        <a:spcBef>
          <a:spcPct val="0"/>
        </a:spcBef>
        <a:spcAft>
          <a:spcPct val="0"/>
        </a:spcAft>
        <a:defRPr sz="4100" b="1">
          <a:solidFill>
            <a:schemeClr val="tx2"/>
          </a:solidFill>
          <a:latin typeface="Cambria" pitchFamily="18" charset="0"/>
        </a:defRPr>
      </a:lvl6pPr>
      <a:lvl7pPr marL="914400" algn="l" rtl="0" fontAlgn="base">
        <a:spcBef>
          <a:spcPct val="0"/>
        </a:spcBef>
        <a:spcAft>
          <a:spcPct val="0"/>
        </a:spcAft>
        <a:defRPr sz="4100" b="1">
          <a:solidFill>
            <a:schemeClr val="tx2"/>
          </a:solidFill>
          <a:latin typeface="Cambria" pitchFamily="18" charset="0"/>
        </a:defRPr>
      </a:lvl7pPr>
      <a:lvl8pPr marL="1371600" algn="l" rtl="0" fontAlgn="base">
        <a:spcBef>
          <a:spcPct val="0"/>
        </a:spcBef>
        <a:spcAft>
          <a:spcPct val="0"/>
        </a:spcAft>
        <a:defRPr sz="4100" b="1">
          <a:solidFill>
            <a:schemeClr val="tx2"/>
          </a:solidFill>
          <a:latin typeface="Cambria" pitchFamily="18" charset="0"/>
        </a:defRPr>
      </a:lvl8pPr>
      <a:lvl9pPr marL="1828800" algn="l" rtl="0" fontAlgn="base">
        <a:spcBef>
          <a:spcPct val="0"/>
        </a:spcBef>
        <a:spcAft>
          <a:spcPct val="0"/>
        </a:spcAft>
        <a:defRPr sz="4100" b="1">
          <a:solidFill>
            <a:schemeClr val="tx2"/>
          </a:solidFill>
          <a:latin typeface="Cambria" pitchFamily="18"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Cambria" pitchFamily="18" charset="0"/>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Cambria" pitchFamily="18" charset="0"/>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Cambria" pitchFamily="18" charset="0"/>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Cambria" pitchFamily="18" charset="0"/>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Cambria"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Instructions_per_second" TargetMode="External"/><Relationship Id="rId2" Type="http://schemas.openxmlformats.org/officeDocument/2006/relationships/hyperlink" Target="https://en.wikipedia.org/wiki/Ryzen"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s://www.cnbc.com/2019/08/01/goldman-spending-100-million-to-shave-milliseconds-off-stock-trades.html"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hyperlink" Target="https://www.cs.rice.edu/~alc/comp520/papers/Cheriton_Skeen.pdf" TargetMode="Externa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2050" name="Rectangle 2"/>
          <p:cNvSpPr>
            <a:spLocks noGrp="1" noChangeArrowheads="1"/>
          </p:cNvSpPr>
          <p:nvPr>
            <p:ph type="ctrTitle"/>
          </p:nvPr>
        </p:nvSpPr>
        <p:spPr>
          <a:xfrm>
            <a:off x="2209800" y="350838"/>
            <a:ext cx="7772400" cy="5016500"/>
          </a:xfrm>
        </p:spPr>
        <p:txBody>
          <a:bodyPr/>
          <a:lstStyle/>
          <a:p>
            <a:r>
              <a:rPr lang="en-US" sz="2400" dirty="0">
                <a:solidFill>
                  <a:schemeClr val="tx1"/>
                </a:solidFill>
                <a:latin typeface="Cambria" panose="02040503050406030204" pitchFamily="18" charset="0"/>
                <a:ea typeface="Cambria" panose="02040503050406030204" pitchFamily="18" charset="0"/>
              </a:rPr>
              <a:t>DISTRIBUTED SYSTEMS</a:t>
            </a:r>
            <a:br>
              <a:rPr lang="en-US" sz="2400" dirty="0">
                <a:solidFill>
                  <a:schemeClr val="tx1"/>
                </a:solidFill>
                <a:latin typeface="Cambria" panose="02040503050406030204" pitchFamily="18" charset="0"/>
                <a:ea typeface="Cambria" panose="02040503050406030204" pitchFamily="18" charset="0"/>
              </a:rPr>
            </a:br>
            <a:r>
              <a:rPr lang="en-US" sz="2400" dirty="0">
                <a:solidFill>
                  <a:schemeClr val="tx1"/>
                </a:solidFill>
                <a:latin typeface="Cambria" panose="02040503050406030204" pitchFamily="18" charset="0"/>
                <a:ea typeface="Cambria" panose="02040503050406030204" pitchFamily="18" charset="0"/>
              </a:rPr>
              <a:t>Principles and Paradigms</a:t>
            </a:r>
            <a:br>
              <a:rPr lang="en-US" sz="2400" dirty="0">
                <a:solidFill>
                  <a:schemeClr val="tx1"/>
                </a:solidFill>
                <a:latin typeface="Cambria" panose="02040503050406030204" pitchFamily="18" charset="0"/>
                <a:ea typeface="Cambria" panose="02040503050406030204" pitchFamily="18" charset="0"/>
              </a:rPr>
            </a:br>
            <a:r>
              <a:rPr lang="en-US" sz="1800" dirty="0">
                <a:solidFill>
                  <a:schemeClr val="tx1"/>
                </a:solidFill>
                <a:latin typeface="Cambria" panose="02040503050406030204" pitchFamily="18" charset="0"/>
                <a:ea typeface="Cambria" panose="02040503050406030204" pitchFamily="18" charset="0"/>
              </a:rPr>
              <a:t>Second Edition</a:t>
            </a:r>
            <a:br>
              <a:rPr lang="en-US" dirty="0">
                <a:solidFill>
                  <a:schemeClr val="tx1"/>
                </a:solidFill>
                <a:latin typeface="Cambria" panose="02040503050406030204" pitchFamily="18" charset="0"/>
                <a:ea typeface="Cambria" panose="02040503050406030204" pitchFamily="18" charset="0"/>
              </a:rPr>
            </a:br>
            <a:r>
              <a:rPr lang="en-US" sz="1800" dirty="0">
                <a:solidFill>
                  <a:schemeClr val="tx1"/>
                </a:solidFill>
                <a:latin typeface="Cambria" panose="02040503050406030204" pitchFamily="18" charset="0"/>
                <a:ea typeface="Cambria" panose="02040503050406030204" pitchFamily="18" charset="0"/>
              </a:rPr>
              <a:t>ANDREW S. TANENBAUM</a:t>
            </a:r>
            <a:br>
              <a:rPr lang="en-US" sz="1800" dirty="0">
                <a:solidFill>
                  <a:schemeClr val="tx1"/>
                </a:solidFill>
                <a:latin typeface="Cambria" panose="02040503050406030204" pitchFamily="18" charset="0"/>
                <a:ea typeface="Cambria" panose="02040503050406030204" pitchFamily="18" charset="0"/>
              </a:rPr>
            </a:br>
            <a:r>
              <a:rPr lang="en-US" sz="1800" dirty="0">
                <a:solidFill>
                  <a:schemeClr val="tx1"/>
                </a:solidFill>
                <a:latin typeface="Cambria" panose="02040503050406030204" pitchFamily="18" charset="0"/>
                <a:ea typeface="Cambria" panose="02040503050406030204" pitchFamily="18" charset="0"/>
              </a:rPr>
              <a:t>MAARTEN VAN STEEN</a:t>
            </a:r>
            <a:br>
              <a:rPr lang="en-US" sz="1800" dirty="0">
                <a:solidFill>
                  <a:schemeClr val="tx1"/>
                </a:solidFill>
                <a:latin typeface="Cambria" panose="02040503050406030204" pitchFamily="18" charset="0"/>
                <a:ea typeface="Cambria" panose="02040503050406030204" pitchFamily="18" charset="0"/>
              </a:rPr>
            </a:br>
            <a:br>
              <a:rPr lang="en-US" dirty="0"/>
            </a:br>
            <a:r>
              <a:rPr lang="en-US" dirty="0">
                <a:solidFill>
                  <a:schemeClr val="tx1"/>
                </a:solidFill>
                <a:latin typeface="Cambria" panose="02040503050406030204" pitchFamily="18" charset="0"/>
                <a:ea typeface="Cambria" panose="02040503050406030204" pitchFamily="18" charset="0"/>
              </a:rPr>
              <a:t>Chapter 6</a:t>
            </a:r>
            <a:br>
              <a:rPr lang="en-US" dirty="0">
                <a:solidFill>
                  <a:schemeClr val="tx1"/>
                </a:solidFill>
                <a:latin typeface="Cambria" panose="02040503050406030204" pitchFamily="18" charset="0"/>
                <a:ea typeface="Cambria" panose="02040503050406030204" pitchFamily="18" charset="0"/>
              </a:rPr>
            </a:br>
            <a:r>
              <a:rPr lang="en-US" dirty="0">
                <a:solidFill>
                  <a:schemeClr val="tx1"/>
                </a:solidFill>
                <a:latin typeface="Cambria" panose="02040503050406030204" pitchFamily="18" charset="0"/>
                <a:ea typeface="Cambria" panose="02040503050406030204" pitchFamily="18" charset="0"/>
              </a:rPr>
              <a:t>Synchronization</a:t>
            </a:r>
            <a:br>
              <a:rPr lang="en-US" dirty="0">
                <a:solidFill>
                  <a:schemeClr val="tx1"/>
                </a:solidFill>
                <a:latin typeface="Cambria" panose="02040503050406030204" pitchFamily="18" charset="0"/>
                <a:ea typeface="Cambria" panose="02040503050406030204" pitchFamily="18" charset="0"/>
              </a:rPr>
            </a:br>
            <a:r>
              <a:rPr lang="en-US" dirty="0">
                <a:solidFill>
                  <a:schemeClr val="tx1"/>
                </a:solidFill>
                <a:latin typeface="Cambria" panose="02040503050406030204" pitchFamily="18" charset="0"/>
                <a:ea typeface="Cambria" panose="02040503050406030204" pitchFamily="18" charset="0"/>
              </a:rPr>
              <a:t>(Many Elliott additions)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145774-99D2-47F2-AF03-41BCF51E700F}"/>
              </a:ext>
            </a:extLst>
          </p:cNvPr>
          <p:cNvGraphicFramePr>
            <a:graphicFrameLocks noGrp="1"/>
          </p:cNvGraphicFramePr>
          <p:nvPr>
            <p:ph idx="1"/>
            <p:extLst>
              <p:ext uri="{D42A27DB-BD31-4B8C-83A1-F6EECF244321}">
                <p14:modId xmlns:p14="http://schemas.microsoft.com/office/powerpoint/2010/main" val="599210674"/>
              </p:ext>
            </p:extLst>
          </p:nvPr>
        </p:nvGraphicFramePr>
        <p:xfrm>
          <a:off x="225778" y="2203626"/>
          <a:ext cx="11232444" cy="3034416"/>
        </p:xfrm>
        <a:graphic>
          <a:graphicData uri="http://schemas.openxmlformats.org/drawingml/2006/table">
            <a:tbl>
              <a:tblPr firstRow="1" bandRow="1">
                <a:tableStyleId>{5C22544A-7EE6-4342-B048-85BDC9FD1C3A}</a:tableStyleId>
              </a:tblPr>
              <a:tblGrid>
                <a:gridCol w="3744148">
                  <a:extLst>
                    <a:ext uri="{9D8B030D-6E8A-4147-A177-3AD203B41FA5}">
                      <a16:colId xmlns:a16="http://schemas.microsoft.com/office/drawing/2014/main" val="2929206471"/>
                    </a:ext>
                  </a:extLst>
                </a:gridCol>
                <a:gridCol w="3744148">
                  <a:extLst>
                    <a:ext uri="{9D8B030D-6E8A-4147-A177-3AD203B41FA5}">
                      <a16:colId xmlns:a16="http://schemas.microsoft.com/office/drawing/2014/main" val="4043682793"/>
                    </a:ext>
                  </a:extLst>
                </a:gridCol>
                <a:gridCol w="3744148">
                  <a:extLst>
                    <a:ext uri="{9D8B030D-6E8A-4147-A177-3AD203B41FA5}">
                      <a16:colId xmlns:a16="http://schemas.microsoft.com/office/drawing/2014/main" val="1969516262"/>
                    </a:ext>
                  </a:extLst>
                </a:gridCol>
              </a:tblGrid>
              <a:tr h="1011472">
                <a:tc>
                  <a:txBody>
                    <a:bodyPr/>
                    <a:lstStyle/>
                    <a:p>
                      <a:pPr algn="ctr"/>
                      <a:r>
                        <a:rPr lang="en-US" sz="2800" dirty="0">
                          <a:latin typeface="Cambria" panose="02040503050406030204" pitchFamily="18" charset="0"/>
                          <a:ea typeface="Cambria" panose="02040503050406030204" pitchFamily="18" charset="0"/>
                        </a:rPr>
                        <a:t>P1 Timestamp</a:t>
                      </a:r>
                    </a:p>
                  </a:txBody>
                  <a:tcPr/>
                </a:tc>
                <a:tc>
                  <a:txBody>
                    <a:bodyPr/>
                    <a:lstStyle/>
                    <a:p>
                      <a:pPr algn="ctr"/>
                      <a:r>
                        <a:rPr lang="en-US" sz="2800" dirty="0">
                          <a:latin typeface="Cambria" panose="02040503050406030204" pitchFamily="18" charset="0"/>
                          <a:ea typeface="Cambria" panose="02040503050406030204" pitchFamily="18" charset="0"/>
                        </a:rPr>
                        <a:t>P2 Timestamp</a:t>
                      </a:r>
                    </a:p>
                  </a:txBody>
                  <a:tcPr/>
                </a:tc>
                <a:tc>
                  <a:txBody>
                    <a:bodyPr/>
                    <a:lstStyle/>
                    <a:p>
                      <a:pPr algn="ctr"/>
                      <a:r>
                        <a:rPr lang="en-US" sz="2800" dirty="0">
                          <a:latin typeface="Cambria" panose="02040503050406030204" pitchFamily="18" charset="0"/>
                          <a:ea typeface="Cambria" panose="02040503050406030204" pitchFamily="18" charset="0"/>
                        </a:rPr>
                        <a:t>Rerun P2?</a:t>
                      </a:r>
                    </a:p>
                  </a:txBody>
                  <a:tcPr/>
                </a:tc>
                <a:extLst>
                  <a:ext uri="{0D108BD9-81ED-4DB2-BD59-A6C34878D82A}">
                    <a16:rowId xmlns:a16="http://schemas.microsoft.com/office/drawing/2014/main" val="688666179"/>
                  </a:ext>
                </a:extLst>
              </a:tr>
              <a:tr h="1011472">
                <a:tc>
                  <a:txBody>
                    <a:bodyPr/>
                    <a:lstStyle/>
                    <a:p>
                      <a:pPr algn="ctr"/>
                      <a:r>
                        <a:rPr lang="en-US" sz="2800" dirty="0"/>
                        <a:t>20:20:18</a:t>
                      </a:r>
                    </a:p>
                    <a:p>
                      <a:pPr algn="ctr"/>
                      <a:r>
                        <a:rPr lang="en-US" sz="2800" dirty="0"/>
                        <a:t>Real 20:20:30 Time</a:t>
                      </a:r>
                    </a:p>
                  </a:txBody>
                  <a:tcPr/>
                </a:tc>
                <a:tc>
                  <a:txBody>
                    <a:bodyPr/>
                    <a:lstStyle/>
                    <a:p>
                      <a:pPr algn="ctr"/>
                      <a:r>
                        <a:rPr lang="en-US" sz="2800" dirty="0"/>
                        <a:t>20:20:16</a:t>
                      </a:r>
                    </a:p>
                    <a:p>
                      <a:pPr algn="ctr"/>
                      <a:r>
                        <a:rPr lang="en-US" sz="2800" dirty="0"/>
                        <a:t> Real 20:20:32 Time</a:t>
                      </a:r>
                    </a:p>
                  </a:txBody>
                  <a:tcPr/>
                </a:tc>
                <a:tc>
                  <a:txBody>
                    <a:bodyPr/>
                    <a:lstStyle/>
                    <a:p>
                      <a:pPr algn="ctr"/>
                      <a:r>
                        <a:rPr lang="en-US" sz="2800" dirty="0"/>
                        <a:t>Yes</a:t>
                      </a:r>
                    </a:p>
                    <a:p>
                      <a:pPr algn="ctr"/>
                      <a:r>
                        <a:rPr lang="en-US" sz="2800" dirty="0"/>
                        <a:t>Error!!</a:t>
                      </a:r>
                    </a:p>
                  </a:txBody>
                  <a:tcPr/>
                </a:tc>
                <a:extLst>
                  <a:ext uri="{0D108BD9-81ED-4DB2-BD59-A6C34878D82A}">
                    <a16:rowId xmlns:a16="http://schemas.microsoft.com/office/drawing/2014/main" val="92654059"/>
                  </a:ext>
                </a:extLst>
              </a:tr>
              <a:tr h="1011472">
                <a:tc>
                  <a:txBody>
                    <a:bodyPr/>
                    <a:lstStyle/>
                    <a:p>
                      <a:pPr algn="ctr"/>
                      <a:r>
                        <a:rPr lang="en-US" sz="2800" dirty="0"/>
                        <a:t>20:20:18</a:t>
                      </a:r>
                    </a:p>
                    <a:p>
                      <a:pPr algn="ctr"/>
                      <a:r>
                        <a:rPr lang="en-US" sz="2800" dirty="0"/>
                        <a:t> Real 20:20:40 Time</a:t>
                      </a:r>
                    </a:p>
                  </a:txBody>
                  <a:tcPr/>
                </a:tc>
                <a:tc>
                  <a:txBody>
                    <a:bodyPr/>
                    <a:lstStyle/>
                    <a:p>
                      <a:pPr algn="ctr"/>
                      <a:r>
                        <a:rPr lang="en-US" sz="2800" dirty="0"/>
                        <a:t>20:20:22</a:t>
                      </a:r>
                    </a:p>
                    <a:p>
                      <a:pPr algn="ctr"/>
                      <a:r>
                        <a:rPr lang="en-US" sz="2800" dirty="0"/>
                        <a:t>Real 20:20:38 Time</a:t>
                      </a:r>
                    </a:p>
                  </a:txBody>
                  <a:tcPr/>
                </a:tc>
                <a:tc>
                  <a:txBody>
                    <a:bodyPr/>
                    <a:lstStyle/>
                    <a:p>
                      <a:pPr algn="ctr"/>
                      <a:r>
                        <a:rPr lang="en-US" sz="2800" dirty="0"/>
                        <a:t>No</a:t>
                      </a:r>
                    </a:p>
                    <a:p>
                      <a:pPr algn="ctr"/>
                      <a:r>
                        <a:rPr lang="en-US" sz="2800" dirty="0"/>
                        <a:t>Error!!</a:t>
                      </a:r>
                    </a:p>
                  </a:txBody>
                  <a:tcPr/>
                </a:tc>
                <a:extLst>
                  <a:ext uri="{0D108BD9-81ED-4DB2-BD59-A6C34878D82A}">
                    <a16:rowId xmlns:a16="http://schemas.microsoft.com/office/drawing/2014/main" val="735655706"/>
                  </a:ext>
                </a:extLst>
              </a:tr>
            </a:tbl>
          </a:graphicData>
        </a:graphic>
      </p:graphicFrame>
      <p:sp>
        <p:nvSpPr>
          <p:cNvPr id="3" name="Title 2"/>
          <p:cNvSpPr>
            <a:spLocks noGrp="1"/>
          </p:cNvSpPr>
          <p:nvPr>
            <p:ph type="title"/>
          </p:nvPr>
        </p:nvSpPr>
        <p:spPr/>
        <p:txBody>
          <a:bodyPr>
            <a:normAutofit fontScale="90000"/>
          </a:bodyPr>
          <a:lstStyle/>
          <a:p>
            <a:pPr algn="ctr"/>
            <a:r>
              <a:rPr lang="en-US" sz="4800" dirty="0"/>
              <a:t>P2 always updates after P1 does</a:t>
            </a:r>
            <a:br>
              <a:rPr lang="en-US" sz="4800" dirty="0"/>
            </a:br>
            <a:r>
              <a:rPr lang="en-US" sz="4800" dirty="0"/>
              <a:t>P1 &amp; P2 on different hardware nodes</a:t>
            </a:r>
          </a:p>
        </p:txBody>
      </p:sp>
    </p:spTree>
    <p:extLst>
      <p:ext uri="{BB962C8B-B14F-4D97-AF65-F5344CB8AC3E}">
        <p14:creationId xmlns:p14="http://schemas.microsoft.com/office/powerpoint/2010/main" val="17280055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3200" dirty="0"/>
              <a:t>Middleware does not know what a message contains. E.g., two </a:t>
            </a:r>
            <a:r>
              <a:rPr lang="en-US" sz="3200" dirty="0" err="1"/>
              <a:t>msgs</a:t>
            </a:r>
            <a:r>
              <a:rPr lang="en-US" sz="3200" dirty="0"/>
              <a:t> from the same proc may not be related but are treated as causal. Less efficient.</a:t>
            </a:r>
          </a:p>
          <a:p>
            <a:endParaRPr lang="en-US" sz="3200" dirty="0"/>
          </a:p>
          <a:p>
            <a:r>
              <a:rPr lang="en-US" sz="3200" dirty="0"/>
              <a:t>Not all actual causality may be captured. E.g., external causation (say by a phone call) will not be captured.</a:t>
            </a:r>
          </a:p>
          <a:p>
            <a:endParaRPr lang="en-US" sz="3200" dirty="0"/>
          </a:p>
          <a:p>
            <a:r>
              <a:rPr lang="en-US" sz="3200" dirty="0"/>
              <a:t>Refer again to </a:t>
            </a:r>
            <a:r>
              <a:rPr lang="en-US" sz="3200" dirty="0" err="1"/>
              <a:t>Saltzer</a:t>
            </a:r>
            <a:r>
              <a:rPr lang="en-US" sz="3200" dirty="0"/>
              <a:t> (1984) end-to-end argument in system’s design.</a:t>
            </a:r>
          </a:p>
          <a:p>
            <a:endParaRPr lang="en-US" sz="3200" dirty="0"/>
          </a:p>
          <a:p>
            <a:r>
              <a:rPr lang="en-US" sz="3200" dirty="0"/>
              <a:t>But, places non-content burden on the developer, which we like to avoid.</a:t>
            </a:r>
          </a:p>
          <a:p>
            <a:endParaRPr lang="en-US" sz="3200" dirty="0"/>
          </a:p>
        </p:txBody>
      </p:sp>
      <p:sp>
        <p:nvSpPr>
          <p:cNvPr id="3" name="Title 2"/>
          <p:cNvSpPr>
            <a:spLocks noGrp="1"/>
          </p:cNvSpPr>
          <p:nvPr>
            <p:ph type="title"/>
          </p:nvPr>
        </p:nvSpPr>
        <p:spPr/>
        <p:txBody>
          <a:bodyPr>
            <a:normAutofit fontScale="90000"/>
          </a:bodyPr>
          <a:lstStyle/>
          <a:p>
            <a:pPr algn="ctr"/>
            <a:r>
              <a:rPr lang="en-US" sz="4800" dirty="0"/>
              <a:t>Problems with moving ordering of messages to middleware</a:t>
            </a:r>
          </a:p>
        </p:txBody>
      </p:sp>
    </p:spTree>
    <p:extLst>
      <p:ext uri="{BB962C8B-B14F-4D97-AF65-F5344CB8AC3E}">
        <p14:creationId xmlns:p14="http://schemas.microsoft.com/office/powerpoint/2010/main" val="18038706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6146" name="Rectangle 2"/>
          <p:cNvSpPr>
            <a:spLocks noGrp="1" noChangeArrowheads="1"/>
          </p:cNvSpPr>
          <p:nvPr>
            <p:ph type="title"/>
          </p:nvPr>
        </p:nvSpPr>
        <p:spPr/>
        <p:txBody>
          <a:bodyPr/>
          <a:lstStyle/>
          <a:p>
            <a:r>
              <a:rPr lang="en-US"/>
              <a:t>Clock Synchronization</a:t>
            </a:r>
          </a:p>
        </p:txBody>
      </p:sp>
      <p:sp>
        <p:nvSpPr>
          <p:cNvPr id="6147" name="Rectangle 3"/>
          <p:cNvSpPr>
            <a:spLocks noGrp="1" noChangeArrowheads="1"/>
          </p:cNvSpPr>
          <p:nvPr>
            <p:ph type="body" idx="1"/>
          </p:nvPr>
        </p:nvSpPr>
        <p:spPr>
          <a:xfrm>
            <a:off x="2097089" y="5162550"/>
            <a:ext cx="8188325" cy="1092200"/>
          </a:xfrm>
        </p:spPr>
        <p:txBody>
          <a:bodyPr/>
          <a:lstStyle/>
          <a:p>
            <a:pPr>
              <a:lnSpc>
                <a:spcPct val="90000"/>
              </a:lnSpc>
            </a:pPr>
            <a:r>
              <a:rPr lang="en-US"/>
              <a:t>Figure 6-1. When each machine has its own clock, an event that occurred after another event may nevertheless be assigned an earlier time.</a:t>
            </a:r>
          </a:p>
        </p:txBody>
      </p:sp>
      <p:pic>
        <p:nvPicPr>
          <p:cNvPr id="6150" name="Picture 6" descr="06-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9" y="2171700"/>
            <a:ext cx="7991475" cy="205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35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200" dirty="0"/>
              <a:t>Our i7 CPU clocks can run at ~5 billion ticks per second.</a:t>
            </a:r>
          </a:p>
          <a:p>
            <a:endParaRPr lang="en-US" sz="3200" dirty="0"/>
          </a:p>
          <a:p>
            <a:r>
              <a:rPr lang="en-US" sz="3200" dirty="0"/>
              <a:t>One CPU clock is </a:t>
            </a:r>
            <a:r>
              <a:rPr lang="en-US" sz="3200" i="1" dirty="0"/>
              <a:t>always</a:t>
            </a:r>
            <a:r>
              <a:rPr lang="en-US" sz="3200" dirty="0"/>
              <a:t> going to be skewed with respect another CPU clock.</a:t>
            </a:r>
          </a:p>
          <a:p>
            <a:endParaRPr lang="en-US" sz="3200" dirty="0"/>
          </a:p>
          <a:p>
            <a:r>
              <a:rPr lang="en-US" sz="3200" dirty="0"/>
              <a:t>Example: we are running a distributed “algorithm” on two hardware nodes that cooperate.</a:t>
            </a:r>
          </a:p>
          <a:p>
            <a:endParaRPr lang="en-US" sz="3200" dirty="0"/>
          </a:p>
          <a:p>
            <a:r>
              <a:rPr lang="en-US" sz="3200" dirty="0"/>
              <a:t>If we are off by only a millionth of a second between the two CPU clocks…</a:t>
            </a:r>
          </a:p>
        </p:txBody>
      </p:sp>
      <p:sp>
        <p:nvSpPr>
          <p:cNvPr id="3" name="Title 2"/>
          <p:cNvSpPr>
            <a:spLocks noGrp="1"/>
          </p:cNvSpPr>
          <p:nvPr>
            <p:ph type="title"/>
          </p:nvPr>
        </p:nvSpPr>
        <p:spPr/>
        <p:txBody>
          <a:bodyPr>
            <a:normAutofit/>
          </a:bodyPr>
          <a:lstStyle/>
          <a:p>
            <a:pPr algn="ctr"/>
            <a:r>
              <a:rPr lang="en-US" sz="4800" dirty="0"/>
              <a:t>No global clock</a:t>
            </a:r>
          </a:p>
        </p:txBody>
      </p:sp>
    </p:spTree>
    <p:extLst>
      <p:ext uri="{BB962C8B-B14F-4D97-AF65-F5344CB8AC3E}">
        <p14:creationId xmlns:p14="http://schemas.microsoft.com/office/powerpoint/2010/main" val="2202641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Core i7 8086K runs at 5 GHz, 44.34 instructions per cycle</a:t>
            </a:r>
          </a:p>
          <a:p>
            <a:endParaRPr lang="en-US" sz="3200" dirty="0"/>
          </a:p>
          <a:p>
            <a:r>
              <a:rPr lang="en-US" sz="3200" dirty="0"/>
              <a:t>221,720,000,000 instructions per second.</a:t>
            </a:r>
          </a:p>
          <a:p>
            <a:endParaRPr lang="en-US" sz="3200" dirty="0"/>
          </a:p>
          <a:p>
            <a:r>
              <a:rPr lang="en-US" sz="3200" dirty="0"/>
              <a:t>So our distributed “algorithm” is now off by 221,720 steps between the two processes.</a:t>
            </a:r>
          </a:p>
          <a:p>
            <a:endParaRPr lang="en-US" sz="3200" dirty="0"/>
          </a:p>
          <a:p>
            <a:r>
              <a:rPr lang="en-US" sz="3200" dirty="0"/>
              <a:t>Because of a sync error of 1/1,000,000</a:t>
            </a:r>
            <a:r>
              <a:rPr lang="en-US" sz="3200" baseline="30000" dirty="0"/>
              <a:t>th</a:t>
            </a:r>
            <a:r>
              <a:rPr lang="en-US" sz="3200" dirty="0"/>
              <a:t> of a second!</a:t>
            </a:r>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1126116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3200" dirty="0">
                <a:hlinkClick r:id="rId2" tooltip="Ryzen"/>
              </a:rPr>
              <a:t>AMD Ryzen </a:t>
            </a:r>
            <a:r>
              <a:rPr lang="en-US" sz="3200" dirty="0" err="1">
                <a:hlinkClick r:id="rId2" tooltip="Ryzen"/>
              </a:rPr>
              <a:t>Threadripper</a:t>
            </a:r>
            <a:r>
              <a:rPr lang="en-US" sz="3200" dirty="0">
                <a:hlinkClick r:id="rId2" tooltip="Ryzen"/>
              </a:rPr>
              <a:t> 3990X</a:t>
            </a:r>
            <a:r>
              <a:rPr lang="en-US" sz="3200" dirty="0"/>
              <a:t> ($4K) CPU runs at 2,356,230 MIPS, so a sync error of 1/1,000,000</a:t>
            </a:r>
            <a:r>
              <a:rPr lang="en-US" sz="3200" baseline="30000" dirty="0"/>
              <a:t>th</a:t>
            </a:r>
            <a:r>
              <a:rPr lang="en-US" sz="3200" dirty="0"/>
              <a:t> of a second would leave our two processes out of sync by…</a:t>
            </a:r>
          </a:p>
          <a:p>
            <a:endParaRPr lang="en-US" sz="3200" dirty="0"/>
          </a:p>
          <a:p>
            <a:r>
              <a:rPr lang="en-US" sz="3200" dirty="0"/>
              <a:t> 2,356,230 instruction steps.</a:t>
            </a:r>
          </a:p>
          <a:p>
            <a:endParaRPr lang="en-US" sz="3200" dirty="0"/>
          </a:p>
          <a:p>
            <a:r>
              <a:rPr lang="en-US" sz="3200" i="1" dirty="0"/>
              <a:t>Algorithm</a:t>
            </a:r>
            <a:r>
              <a:rPr lang="en-US" sz="3200" dirty="0"/>
              <a:t> means precision coordination down to the </a:t>
            </a:r>
            <a:r>
              <a:rPr lang="en-US" sz="3200" i="1" dirty="0"/>
              <a:t>single step.</a:t>
            </a:r>
          </a:p>
          <a:p>
            <a:endParaRPr lang="en-US" sz="3200" i="1" dirty="0"/>
          </a:p>
          <a:p>
            <a:r>
              <a:rPr lang="en-US" sz="3200" i="1" dirty="0">
                <a:hlinkClick r:id="rId3"/>
              </a:rPr>
              <a:t>https://en.wikipedia.org/wiki/Instructions_per_second</a:t>
            </a:r>
            <a:endParaRPr lang="en-US" sz="3200" i="1" dirty="0"/>
          </a:p>
          <a:p>
            <a:pPr marL="109537" indent="0">
              <a:buNone/>
            </a:pPr>
            <a:endParaRPr lang="en-US" sz="3200" i="1"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991153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200" dirty="0"/>
              <a:t>Has been the standard for modern time since the 1958, based on the cesium-133 atom’s oscillations. ~9 billion cycles per second.</a:t>
            </a:r>
          </a:p>
          <a:p>
            <a:endParaRPr lang="en-US" sz="3200" dirty="0"/>
          </a:p>
          <a:p>
            <a:r>
              <a:rPr lang="en-US" sz="3200" dirty="0"/>
              <a:t>No longer fast enough.</a:t>
            </a:r>
          </a:p>
          <a:p>
            <a:endParaRPr lang="en-US" sz="3200" dirty="0"/>
          </a:p>
          <a:p>
            <a:r>
              <a:rPr lang="en-US" sz="3200" dirty="0"/>
              <a:t>GPS satellites each have several such clocks.</a:t>
            </a:r>
          </a:p>
          <a:p>
            <a:endParaRPr lang="en-US" sz="3200" dirty="0"/>
          </a:p>
          <a:p>
            <a:r>
              <a:rPr lang="en-US" sz="3200" dirty="0"/>
              <a:t>We are now developing clocks with far higher accuracy. </a:t>
            </a:r>
            <a:r>
              <a:rPr lang="en-US" sz="3200" dirty="0" err="1"/>
              <a:t>Stronium</a:t>
            </a:r>
            <a:r>
              <a:rPr lang="en-US" sz="3200" dirty="0"/>
              <a:t> clocks may be ~47,722 times as accurate as cesium.</a:t>
            </a:r>
          </a:p>
        </p:txBody>
      </p:sp>
      <p:sp>
        <p:nvSpPr>
          <p:cNvPr id="3" name="Title 2"/>
          <p:cNvSpPr>
            <a:spLocks noGrp="1"/>
          </p:cNvSpPr>
          <p:nvPr>
            <p:ph type="title"/>
          </p:nvPr>
        </p:nvSpPr>
        <p:spPr/>
        <p:txBody>
          <a:bodyPr>
            <a:normAutofit/>
          </a:bodyPr>
          <a:lstStyle/>
          <a:p>
            <a:pPr algn="ctr"/>
            <a:r>
              <a:rPr lang="en-US" sz="4800" dirty="0"/>
              <a:t>Cesium clocks</a:t>
            </a:r>
          </a:p>
        </p:txBody>
      </p:sp>
    </p:spTree>
    <p:extLst>
      <p:ext uri="{BB962C8B-B14F-4D97-AF65-F5344CB8AC3E}">
        <p14:creationId xmlns:p14="http://schemas.microsoft.com/office/powerpoint/2010/main" val="1457739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r>
              <a:rPr lang="en-US" sz="3200" dirty="0"/>
              <a:t>The seasons, planting cycles, travel cycles, shipping cycles, lease terms and etc. used to be based on the day, month and year.</a:t>
            </a:r>
          </a:p>
          <a:p>
            <a:endParaRPr lang="en-US" sz="3200" dirty="0"/>
          </a:p>
          <a:p>
            <a:r>
              <a:rPr lang="en-US" sz="3200" dirty="0"/>
              <a:t>Which was fine… then.</a:t>
            </a:r>
          </a:p>
        </p:txBody>
      </p:sp>
      <p:sp>
        <p:nvSpPr>
          <p:cNvPr id="3" name="Title 2"/>
          <p:cNvSpPr>
            <a:spLocks noGrp="1"/>
          </p:cNvSpPr>
          <p:nvPr>
            <p:ph type="title"/>
          </p:nvPr>
        </p:nvSpPr>
        <p:spPr/>
        <p:txBody>
          <a:bodyPr>
            <a:normAutofit/>
          </a:bodyPr>
          <a:lstStyle/>
          <a:p>
            <a:pPr algn="ctr"/>
            <a:r>
              <a:rPr lang="en-US" sz="4800" dirty="0"/>
              <a:t>Commerce…</a:t>
            </a:r>
          </a:p>
        </p:txBody>
      </p:sp>
    </p:spTree>
    <p:extLst>
      <p:ext uri="{BB962C8B-B14F-4D97-AF65-F5344CB8AC3E}">
        <p14:creationId xmlns:p14="http://schemas.microsoft.com/office/powerpoint/2010/main" val="2480190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Tx/>
              <a:buChar char="•"/>
            </a:pPr>
            <a:r>
              <a:rPr lang="en-US" sz="3200" dirty="0"/>
              <a:t>But figuring a standard measure nowadays is harder.</a:t>
            </a:r>
          </a:p>
          <a:p>
            <a:pPr>
              <a:buFontTx/>
              <a:buChar char="•"/>
            </a:pPr>
            <a:endParaRPr lang="en-US" sz="3200" dirty="0"/>
          </a:p>
          <a:p>
            <a:pPr>
              <a:buFontTx/>
              <a:buChar char="•"/>
            </a:pPr>
            <a:r>
              <a:rPr lang="en-US" sz="3200" dirty="0"/>
              <a:t>(3600x24) Solar second is 1/86,400</a:t>
            </a:r>
            <a:r>
              <a:rPr lang="en-US" sz="3200" baseline="30000" dirty="0"/>
              <a:t>th</a:t>
            </a:r>
            <a:r>
              <a:rPr lang="en-US" sz="3200" dirty="0"/>
              <a:t> of a solar day.</a:t>
            </a:r>
          </a:p>
          <a:p>
            <a:pPr>
              <a:buFontTx/>
              <a:buChar char="•"/>
            </a:pPr>
            <a:endParaRPr lang="en-US" sz="3200" dirty="0"/>
          </a:p>
          <a:p>
            <a:pPr>
              <a:buFontTx/>
              <a:buChar char="•"/>
            </a:pPr>
            <a:r>
              <a:rPr lang="en-US" sz="3200" dirty="0"/>
              <a:t>But earth slowing down, and also wobbles.</a:t>
            </a:r>
          </a:p>
          <a:p>
            <a:pPr>
              <a:buFontTx/>
              <a:buChar char="•"/>
            </a:pPr>
            <a:endParaRPr lang="en-US" sz="3200" dirty="0"/>
          </a:p>
          <a:p>
            <a:pPr>
              <a:buFontTx/>
              <a:buChar char="•"/>
            </a:pPr>
            <a:r>
              <a:rPr lang="en-US" sz="3200" dirty="0"/>
              <a:t>300 million years ago we had 400 days.</a:t>
            </a:r>
          </a:p>
          <a:p>
            <a:pPr>
              <a:buFontTx/>
              <a:buChar char="•"/>
            </a:pPr>
            <a:endParaRPr lang="en-US" sz="3200" dirty="0"/>
          </a:p>
          <a:p>
            <a:pPr>
              <a:buFontTx/>
              <a:buChar char="•"/>
            </a:pPr>
            <a:r>
              <a:rPr lang="en-US" sz="3200" dirty="0"/>
              <a:t>Temporary fluctuations, probably due to molten iron core.</a:t>
            </a:r>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208826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sz="3200" dirty="0"/>
          </a:p>
          <a:p>
            <a:r>
              <a:rPr lang="en-US" sz="3200" dirty="0"/>
              <a:t>Seen from “the top / north pole” the earth spins counterclockwise and also orbits counterclockwise around the sun. The orbit is elliptical.</a:t>
            </a:r>
          </a:p>
          <a:p>
            <a:endParaRPr lang="en-US" sz="3200" dirty="0"/>
          </a:p>
          <a:p>
            <a:r>
              <a:rPr lang="en-US" sz="3200" dirty="0"/>
              <a:t>If the earth did not spin on its access, we would still have one solar day a year, with the sun rising in the west (backwards).</a:t>
            </a:r>
          </a:p>
          <a:p>
            <a:endParaRPr lang="en-US" sz="3200" dirty="0"/>
          </a:p>
          <a:p>
            <a:r>
              <a:rPr lang="en-US" sz="3200" dirty="0"/>
              <a:t>So we have one fewer solar days than we do “star” days each year because we are in a fixed position relative to distant stars.</a:t>
            </a:r>
          </a:p>
        </p:txBody>
      </p:sp>
      <p:sp>
        <p:nvSpPr>
          <p:cNvPr id="3" name="Title 2"/>
          <p:cNvSpPr>
            <a:spLocks noGrp="1"/>
          </p:cNvSpPr>
          <p:nvPr>
            <p:ph type="title"/>
          </p:nvPr>
        </p:nvSpPr>
        <p:spPr/>
        <p:txBody>
          <a:bodyPr>
            <a:normAutofit/>
          </a:bodyPr>
          <a:lstStyle/>
          <a:p>
            <a:pPr algn="ctr"/>
            <a:r>
              <a:rPr lang="en-US" sz="4800" dirty="0"/>
              <a:t>Spinning in reverse</a:t>
            </a:r>
          </a:p>
        </p:txBody>
      </p:sp>
    </p:spTree>
    <p:extLst>
      <p:ext uri="{BB962C8B-B14F-4D97-AF65-F5344CB8AC3E}">
        <p14:creationId xmlns:p14="http://schemas.microsoft.com/office/powerpoint/2010/main" val="69203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77826" name="Rectangle 2"/>
          <p:cNvSpPr>
            <a:spLocks noGrp="1" noChangeArrowheads="1"/>
          </p:cNvSpPr>
          <p:nvPr>
            <p:ph type="title"/>
          </p:nvPr>
        </p:nvSpPr>
        <p:spPr/>
        <p:txBody>
          <a:bodyPr/>
          <a:lstStyle/>
          <a:p>
            <a:r>
              <a:rPr lang="en-US"/>
              <a:t>Physical Clocks (1)</a:t>
            </a:r>
          </a:p>
        </p:txBody>
      </p:sp>
      <p:sp>
        <p:nvSpPr>
          <p:cNvPr id="77827" name="Rectangle 3"/>
          <p:cNvSpPr>
            <a:spLocks noGrp="1" noChangeArrowheads="1"/>
          </p:cNvSpPr>
          <p:nvPr>
            <p:ph type="body" idx="1"/>
          </p:nvPr>
        </p:nvSpPr>
        <p:spPr>
          <a:xfrm>
            <a:off x="1524000" y="5886450"/>
            <a:ext cx="9144000" cy="666750"/>
          </a:xfrm>
        </p:spPr>
        <p:txBody>
          <a:bodyPr/>
          <a:lstStyle/>
          <a:p>
            <a:r>
              <a:rPr lang="en-US"/>
              <a:t>Figure 6-2. Computation of the mean solar day.</a:t>
            </a:r>
          </a:p>
        </p:txBody>
      </p:sp>
      <p:pic>
        <p:nvPicPr>
          <p:cNvPr id="77828" name="Picture 4" descr="06-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638" y="1192214"/>
            <a:ext cx="7535862" cy="4333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r>
              <a:rPr lang="en-US" sz="3200" dirty="0"/>
              <a:t>High noon (independent of the seasons) depends on where the earth is in its transit of the sun. Because the orbit is elliptical, it is not a simple “24 hour” calculation.</a:t>
            </a:r>
          </a:p>
          <a:p>
            <a:endParaRPr lang="en-US" sz="3200" dirty="0"/>
          </a:p>
          <a:p>
            <a:r>
              <a:rPr lang="en-US" sz="3200" dirty="0"/>
              <a:t>Given the wobble of the earth, the slowing of its spin and the elliptical orbit, a solar day is not a very good modern measurement of time.</a:t>
            </a:r>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337762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r>
              <a:rPr lang="en-US" sz="3200" dirty="0"/>
              <a:t>Tanenbaum &amp; Van Steen, Distributed Systems: Principles and Paradigms, 2e, (c) 2007 Prentice-Hall, Inc. All rights reserved. 0-13-239227-5</a:t>
            </a:r>
          </a:p>
          <a:p>
            <a:endParaRPr lang="en-US" sz="3200" dirty="0"/>
          </a:p>
        </p:txBody>
      </p:sp>
      <p:sp>
        <p:nvSpPr>
          <p:cNvPr id="3" name="Title 2"/>
          <p:cNvSpPr>
            <a:spLocks noGrp="1"/>
          </p:cNvSpPr>
          <p:nvPr>
            <p:ph type="title"/>
          </p:nvPr>
        </p:nvSpPr>
        <p:spPr/>
        <p:txBody>
          <a:bodyPr>
            <a:normAutofit/>
          </a:bodyPr>
          <a:lstStyle/>
          <a:p>
            <a:pPr algn="ctr"/>
            <a:r>
              <a:rPr lang="en-US" sz="4800" dirty="0"/>
              <a:t>PowerPoint slides copyright</a:t>
            </a:r>
          </a:p>
        </p:txBody>
      </p:sp>
    </p:spTree>
    <p:extLst>
      <p:ext uri="{BB962C8B-B14F-4D97-AF65-F5344CB8AC3E}">
        <p14:creationId xmlns:p14="http://schemas.microsoft.com/office/powerpoint/2010/main" val="755816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FontTx/>
              <a:buChar char="•"/>
            </a:pPr>
            <a:r>
              <a:rPr lang="en-US" sz="3200" i="1" dirty="0"/>
              <a:t>Mean solar day </a:t>
            </a:r>
            <a:r>
              <a:rPr lang="en-US" sz="3200" dirty="0"/>
              <a:t>takes an average.</a:t>
            </a:r>
          </a:p>
          <a:p>
            <a:pPr>
              <a:buFontTx/>
              <a:buChar char="•"/>
            </a:pPr>
            <a:endParaRPr lang="en-US" sz="3200" dirty="0"/>
          </a:p>
          <a:p>
            <a:pPr>
              <a:buFontTx/>
              <a:buChar char="•"/>
            </a:pPr>
            <a:r>
              <a:rPr lang="en-US" sz="3200" dirty="0"/>
              <a:t>Cesium-133 atom, 9,192,631,770 transitions in a second.</a:t>
            </a:r>
          </a:p>
          <a:p>
            <a:pPr>
              <a:buFontTx/>
              <a:buChar char="•"/>
            </a:pPr>
            <a:endParaRPr lang="en-US" sz="3200" dirty="0"/>
          </a:p>
          <a:p>
            <a:pPr>
              <a:buFontTx/>
              <a:buChar char="•"/>
            </a:pPr>
            <a:r>
              <a:rPr lang="en-US" sz="3200" dirty="0"/>
              <a:t>TAI International atomic time, just a cesium-33 counter since midnight 1958-01-01.</a:t>
            </a:r>
          </a:p>
          <a:p>
            <a:pPr>
              <a:buFontTx/>
              <a:buChar char="•"/>
            </a:pPr>
            <a:endParaRPr lang="en-US" sz="3200" dirty="0"/>
          </a:p>
          <a:p>
            <a:pPr>
              <a:buFontTx/>
              <a:buChar char="•"/>
            </a:pPr>
            <a:r>
              <a:rPr lang="en-US" sz="3200" dirty="0"/>
              <a:t>But 86,400 cesium-133 seconds is now ~3msec less than a solar day, because slowing of Earth’s spin!</a:t>
            </a:r>
          </a:p>
          <a:p>
            <a:pPr>
              <a:buFontTx/>
              <a:buChar char="•"/>
            </a:pPr>
            <a:endParaRPr lang="en-US" sz="3200" dirty="0"/>
          </a:p>
          <a:p>
            <a:pPr>
              <a:buFontTx/>
              <a:buChar char="•"/>
            </a:pPr>
            <a:r>
              <a:rPr lang="en-US" sz="3200" dirty="0"/>
              <a:t>Recall, that is 7,068,690,000 instructions on a consumer-grade CPU.</a:t>
            </a:r>
          </a:p>
          <a:p>
            <a:pPr>
              <a:buFontTx/>
              <a:buChar char="•"/>
            </a:pPr>
            <a:endParaRPr lang="en-US" sz="3200" dirty="0"/>
          </a:p>
          <a:p>
            <a:pPr>
              <a:buFontTx/>
              <a:buChar char="•"/>
            </a:pPr>
            <a:endParaRPr lang="en-US" sz="3200" dirty="0"/>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3138340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How much money could Goldman Sachs make with 7,068,690,000 “free” instructions?</a:t>
            </a:r>
          </a:p>
          <a:p>
            <a:endParaRPr lang="en-US" sz="3200" dirty="0"/>
          </a:p>
          <a:p>
            <a:r>
              <a:rPr lang="en-US" sz="3200" dirty="0"/>
              <a:t>Consider, in 2019 they spent $100 million to shave, in some cases, a microsecond (millionth of a second) off a 30-second trade.</a:t>
            </a:r>
          </a:p>
          <a:p>
            <a:endParaRPr lang="en-US" sz="1600" dirty="0"/>
          </a:p>
          <a:p>
            <a:r>
              <a:rPr lang="en-US" sz="1600" dirty="0">
                <a:hlinkClick r:id="rId2"/>
              </a:rPr>
              <a:t>https://www.cnbc.com/2019/08/01/goldman-spending-100-million-to-shave-milliseconds-off-stock-trades.html</a:t>
            </a:r>
            <a:endParaRPr lang="en-US" sz="1600" dirty="0"/>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1704824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r>
              <a:rPr lang="en-US" sz="3200" dirty="0"/>
              <a:t>Modern distributed systems, which require instruction-level coordination of the algorithms at each node, but operate on multiple nodes, must consider a new model of </a:t>
            </a:r>
            <a:r>
              <a:rPr lang="en-US" sz="3200" i="1" dirty="0"/>
              <a:t>time.</a:t>
            </a:r>
          </a:p>
        </p:txBody>
      </p:sp>
      <p:sp>
        <p:nvSpPr>
          <p:cNvPr id="3" name="Title 2"/>
          <p:cNvSpPr>
            <a:spLocks noGrp="1"/>
          </p:cNvSpPr>
          <p:nvPr>
            <p:ph type="title"/>
          </p:nvPr>
        </p:nvSpPr>
        <p:spPr/>
        <p:txBody>
          <a:bodyPr>
            <a:normAutofit/>
          </a:bodyPr>
          <a:lstStyle/>
          <a:p>
            <a:pPr algn="ctr"/>
            <a:r>
              <a:rPr lang="en-US" sz="4800" dirty="0"/>
              <a:t>Distributed time</a:t>
            </a:r>
          </a:p>
        </p:txBody>
      </p:sp>
    </p:spTree>
    <p:extLst>
      <p:ext uri="{BB962C8B-B14F-4D97-AF65-F5344CB8AC3E}">
        <p14:creationId xmlns:p14="http://schemas.microsoft.com/office/powerpoint/2010/main" val="1749236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i="1" dirty="0"/>
          </a:p>
          <a:p>
            <a:r>
              <a:rPr lang="en-US" sz="3200" i="1" dirty="0"/>
              <a:t>Longitude</a:t>
            </a:r>
            <a:r>
              <a:rPr lang="en-US" sz="3200" dirty="0"/>
              <a:t> by </a:t>
            </a:r>
            <a:r>
              <a:rPr lang="en-US" sz="3200" dirty="0" err="1"/>
              <a:t>Dava</a:t>
            </a:r>
            <a:r>
              <a:rPr lang="en-US" sz="3200" dirty="0"/>
              <a:t> Sobel—what time is it?</a:t>
            </a:r>
          </a:p>
          <a:p>
            <a:endParaRPr lang="en-US" sz="3200" dirty="0"/>
          </a:p>
          <a:p>
            <a:r>
              <a:rPr lang="en-US" sz="3200" dirty="0"/>
              <a:t>A recommended technology book. Navigation on the face of the earth is not possible without knowing what time it is.</a:t>
            </a:r>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676442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endParaRPr lang="en-US" sz="3200" dirty="0"/>
          </a:p>
          <a:p>
            <a:pPr>
              <a:buFontTx/>
              <a:buChar char="•"/>
            </a:pPr>
            <a:r>
              <a:rPr lang="en-US" sz="3200" dirty="0"/>
              <a:t>Used from -45 CE, but miscalculated the solar year by 11 minutes.</a:t>
            </a:r>
          </a:p>
          <a:p>
            <a:pPr>
              <a:buFontTx/>
              <a:buChar char="•"/>
            </a:pPr>
            <a:endParaRPr lang="en-US" sz="3200" dirty="0"/>
          </a:p>
          <a:p>
            <a:pPr>
              <a:buFontTx/>
              <a:buChar char="•"/>
            </a:pPr>
            <a:r>
              <a:rPr lang="en-US" sz="3200" dirty="0"/>
              <a:t>Politics! 1582 Pope Gregory removed 10 days from the Julian calendar. Rent/interest vs. month’s pay. Finally September 2 became September 14 in 1752 in England leading to unrest.</a:t>
            </a:r>
          </a:p>
          <a:p>
            <a:pPr>
              <a:buFontTx/>
              <a:buChar char="•"/>
            </a:pPr>
            <a:endParaRPr lang="en-US" sz="3200" dirty="0"/>
          </a:p>
          <a:p>
            <a:pPr>
              <a:buFontTx/>
              <a:buChar char="•"/>
            </a:pPr>
            <a:r>
              <a:rPr lang="en-US" sz="3200" dirty="0"/>
              <a:t>Gregorian Calendar is still off by 26 seconds.</a:t>
            </a:r>
          </a:p>
          <a:p>
            <a:pPr>
              <a:buFontTx/>
              <a:buChar char="•"/>
            </a:pPr>
            <a:endParaRPr lang="en-US" sz="3200" dirty="0"/>
          </a:p>
          <a:p>
            <a:endParaRPr lang="en-US" sz="3200" dirty="0"/>
          </a:p>
        </p:txBody>
      </p:sp>
      <p:sp>
        <p:nvSpPr>
          <p:cNvPr id="3" name="Title 2"/>
          <p:cNvSpPr>
            <a:spLocks noGrp="1"/>
          </p:cNvSpPr>
          <p:nvPr>
            <p:ph type="title"/>
          </p:nvPr>
        </p:nvSpPr>
        <p:spPr/>
        <p:txBody>
          <a:bodyPr>
            <a:normAutofit/>
          </a:bodyPr>
          <a:lstStyle/>
          <a:p>
            <a:pPr algn="ctr"/>
            <a:r>
              <a:rPr lang="en-US" sz="4800" dirty="0"/>
              <a:t>Julian calendar used in the west</a:t>
            </a:r>
          </a:p>
        </p:txBody>
      </p:sp>
    </p:spTree>
    <p:extLst>
      <p:ext uri="{BB962C8B-B14F-4D97-AF65-F5344CB8AC3E}">
        <p14:creationId xmlns:p14="http://schemas.microsoft.com/office/powerpoint/2010/main" val="1804578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Tx/>
              <a:buChar char="•"/>
            </a:pPr>
            <a:r>
              <a:rPr lang="en-US" sz="3200" dirty="0"/>
              <a:t>BIH (Bureau international de </a:t>
            </a:r>
            <a:r>
              <a:rPr lang="en-US" sz="3200" dirty="0" err="1"/>
              <a:t>l’Heure</a:t>
            </a:r>
            <a:r>
              <a:rPr lang="en-US" sz="3200" dirty="0"/>
              <a:t>) collects reports of cesium clocks and makes an average.</a:t>
            </a:r>
          </a:p>
          <a:p>
            <a:pPr>
              <a:buFontTx/>
              <a:buChar char="•"/>
            </a:pPr>
            <a:endParaRPr lang="en-US" sz="3200" dirty="0"/>
          </a:p>
          <a:p>
            <a:pPr>
              <a:buFontTx/>
              <a:buChar char="•"/>
            </a:pPr>
            <a:r>
              <a:rPr lang="en-US" sz="3200" dirty="0"/>
              <a:t>Cesium time is just a count since 1958</a:t>
            </a:r>
          </a:p>
          <a:p>
            <a:pPr>
              <a:buFontTx/>
              <a:buChar char="•"/>
            </a:pPr>
            <a:endParaRPr lang="en-US" sz="3200" dirty="0"/>
          </a:p>
          <a:p>
            <a:pPr>
              <a:buFontTx/>
              <a:buChar char="•"/>
            </a:pPr>
            <a:r>
              <a:rPr lang="en-US" sz="3200" dirty="0"/>
              <a:t>Leap seconds introduced to adjust to the skew with the solar day.</a:t>
            </a:r>
          </a:p>
          <a:p>
            <a:pPr>
              <a:buFontTx/>
              <a:buChar char="•"/>
            </a:pPr>
            <a:endParaRPr lang="en-US" sz="3200" dirty="0"/>
          </a:p>
          <a:p>
            <a:pPr>
              <a:buFontTx/>
              <a:buChar char="•"/>
            </a:pPr>
            <a:r>
              <a:rPr lang="en-US" sz="3200" dirty="0"/>
              <a:t>Universal Coordinated Time UTC</a:t>
            </a:r>
          </a:p>
          <a:p>
            <a:endParaRPr lang="en-US" sz="3200" dirty="0"/>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34981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79874" name="Rectangle 2"/>
          <p:cNvSpPr>
            <a:spLocks noGrp="1" noChangeArrowheads="1"/>
          </p:cNvSpPr>
          <p:nvPr>
            <p:ph type="title"/>
          </p:nvPr>
        </p:nvSpPr>
        <p:spPr/>
        <p:txBody>
          <a:bodyPr/>
          <a:lstStyle/>
          <a:p>
            <a:r>
              <a:rPr lang="en-US" dirty="0">
                <a:solidFill>
                  <a:schemeClr val="tx1"/>
                </a:solidFill>
              </a:rPr>
              <a:t>Physical Clocks</a:t>
            </a:r>
          </a:p>
        </p:txBody>
      </p:sp>
      <p:sp>
        <p:nvSpPr>
          <p:cNvPr id="79875" name="Rectangle 3"/>
          <p:cNvSpPr>
            <a:spLocks noGrp="1" noChangeArrowheads="1"/>
          </p:cNvSpPr>
          <p:nvPr>
            <p:ph type="body" idx="1"/>
          </p:nvPr>
        </p:nvSpPr>
        <p:spPr>
          <a:xfrm>
            <a:off x="1524000" y="5064126"/>
            <a:ext cx="9144000" cy="1489075"/>
          </a:xfrm>
        </p:spPr>
        <p:txBody>
          <a:bodyPr/>
          <a:lstStyle/>
          <a:p>
            <a:r>
              <a:rPr lang="en-US" dirty="0"/>
              <a:t>Figure 6-3. TAI (Int. Atomic Time) seconds are of constant length, unlike solar seconds. Leap seconds are introduced when necessary to keep in phase with the sun.</a:t>
            </a:r>
          </a:p>
        </p:txBody>
      </p:sp>
      <p:pic>
        <p:nvPicPr>
          <p:cNvPr id="79876" name="Picture 4" descr="06-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539" y="2068513"/>
            <a:ext cx="8605837" cy="1987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Tx/>
              <a:buChar char="•"/>
            </a:pPr>
            <a:r>
              <a:rPr lang="en-US" sz="3200" dirty="0"/>
              <a:t>Cesium-133 under microwave bombardment yields accuracy of about 1 second drift in 200 million years—not good enough. (Off by 10M instructions per year…)</a:t>
            </a:r>
          </a:p>
          <a:p>
            <a:pPr>
              <a:buFontTx/>
              <a:buChar char="•"/>
            </a:pPr>
            <a:endParaRPr lang="en-US" sz="3200" dirty="0"/>
          </a:p>
          <a:p>
            <a:pPr>
              <a:buFontTx/>
              <a:buChar char="•"/>
            </a:pPr>
            <a:r>
              <a:rPr lang="en-US" sz="3200" dirty="0"/>
              <a:t>Optical clocks (under development) are 100 times more accurate.</a:t>
            </a:r>
          </a:p>
          <a:p>
            <a:pPr>
              <a:buFontTx/>
              <a:buChar char="•"/>
            </a:pPr>
            <a:endParaRPr lang="en-US" sz="3200" dirty="0"/>
          </a:p>
          <a:p>
            <a:pPr>
              <a:buFontTx/>
              <a:buChar char="•"/>
            </a:pPr>
            <a:r>
              <a:rPr lang="en-US" sz="3200" dirty="0" err="1"/>
              <a:t>Stronium</a:t>
            </a:r>
            <a:r>
              <a:rPr lang="en-US" sz="3200" dirty="0"/>
              <a:t> clocks may be ~47,722 times as accurate as cesium-133 clocks.</a:t>
            </a:r>
          </a:p>
          <a:p>
            <a:pPr>
              <a:buFontTx/>
              <a:buChar char="•"/>
            </a:pPr>
            <a:endParaRPr lang="en-US" sz="3200" dirty="0"/>
          </a:p>
          <a:p>
            <a:endParaRPr lang="en-US" sz="3200" dirty="0"/>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394918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1827009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80898" name="Rectangle 2"/>
          <p:cNvSpPr>
            <a:spLocks noGrp="1" noChangeArrowheads="1"/>
          </p:cNvSpPr>
          <p:nvPr>
            <p:ph type="title"/>
          </p:nvPr>
        </p:nvSpPr>
        <p:spPr/>
        <p:txBody>
          <a:bodyPr/>
          <a:lstStyle/>
          <a:p>
            <a:r>
              <a:rPr lang="en-US" dirty="0">
                <a:solidFill>
                  <a:schemeClr val="tx1"/>
                </a:solidFill>
              </a:rPr>
              <a:t>Global Positioning System (2 D)</a:t>
            </a:r>
          </a:p>
        </p:txBody>
      </p:sp>
      <p:sp>
        <p:nvSpPr>
          <p:cNvPr id="80899" name="Rectangle 3"/>
          <p:cNvSpPr>
            <a:spLocks noGrp="1" noChangeArrowheads="1"/>
          </p:cNvSpPr>
          <p:nvPr>
            <p:ph type="body" idx="1"/>
          </p:nvPr>
        </p:nvSpPr>
        <p:spPr>
          <a:xfrm>
            <a:off x="1524000" y="5886450"/>
            <a:ext cx="9144000" cy="666750"/>
          </a:xfrm>
        </p:spPr>
        <p:txBody>
          <a:bodyPr/>
          <a:lstStyle/>
          <a:p>
            <a:r>
              <a:rPr lang="en-US"/>
              <a:t>Figure 6-4. Computing a position in a two-dimensional space.</a:t>
            </a:r>
          </a:p>
        </p:txBody>
      </p:sp>
      <p:pic>
        <p:nvPicPr>
          <p:cNvPr id="80900" name="Picture 4" descr="0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075" y="1214439"/>
            <a:ext cx="6616700" cy="425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3200" dirty="0"/>
              <a:t>Synchronizing the steps of a set of processes implementing the steps of a cooperative algorithm requires that we have a deterministic set of numbered steps, possibly determined by input into the program.</a:t>
            </a:r>
          </a:p>
          <a:p>
            <a:endParaRPr lang="en-US" sz="3200" dirty="0"/>
          </a:p>
          <a:p>
            <a:r>
              <a:rPr lang="en-US" sz="3200" dirty="0"/>
              <a:t>For a given input, the program always executes the same steps.</a:t>
            </a:r>
          </a:p>
          <a:p>
            <a:endParaRPr lang="en-US" sz="3200" dirty="0"/>
          </a:p>
          <a:p>
            <a:r>
              <a:rPr lang="en-US" sz="3200" dirty="0"/>
              <a:t>All steps have a timestamp T and T</a:t>
            </a:r>
            <a:r>
              <a:rPr lang="en-US" sz="3200" baseline="-25000" dirty="0"/>
              <a:t>n</a:t>
            </a:r>
            <a:r>
              <a:rPr lang="en-US" sz="3200" dirty="0"/>
              <a:t> occurs before T</a:t>
            </a:r>
            <a:r>
              <a:rPr lang="en-US" sz="3200" baseline="-25000" dirty="0"/>
              <a:t>n+1</a:t>
            </a:r>
            <a:r>
              <a:rPr lang="en-US" sz="3200" dirty="0"/>
              <a:t>. </a:t>
            </a:r>
          </a:p>
        </p:txBody>
      </p:sp>
      <p:sp>
        <p:nvSpPr>
          <p:cNvPr id="3" name="Title 2"/>
          <p:cNvSpPr>
            <a:spLocks noGrp="1"/>
          </p:cNvSpPr>
          <p:nvPr>
            <p:ph type="title"/>
          </p:nvPr>
        </p:nvSpPr>
        <p:spPr/>
        <p:txBody>
          <a:bodyPr>
            <a:normAutofit/>
          </a:bodyPr>
          <a:lstStyle/>
          <a:p>
            <a:pPr algn="ctr"/>
            <a:r>
              <a:rPr lang="en-US" sz="4800" dirty="0"/>
              <a:t>Synchronization</a:t>
            </a:r>
          </a:p>
        </p:txBody>
      </p:sp>
    </p:spTree>
    <p:extLst>
      <p:ext uri="{BB962C8B-B14F-4D97-AF65-F5344CB8AC3E}">
        <p14:creationId xmlns:p14="http://schemas.microsoft.com/office/powerpoint/2010/main" val="3967905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r>
              <a:rPr lang="en-US" sz="3200" dirty="0"/>
              <a:t>If you know the location of the satellite and you know what time you’ve received its signal, then you know how far away you are from it (the radius of the circle you are on).</a:t>
            </a:r>
          </a:p>
          <a:p>
            <a:pPr marL="0" indent="0"/>
            <a:endParaRPr lang="en-US" sz="3200" dirty="0"/>
          </a:p>
          <a:p>
            <a:pPr marL="0" indent="0"/>
            <a:r>
              <a:rPr lang="en-US" sz="3200" dirty="0"/>
              <a:t>Using two radii you know where you are on the plane (ignoring the upper intersection).</a:t>
            </a:r>
          </a:p>
          <a:p>
            <a:pPr marL="0" indent="0"/>
            <a:endParaRPr lang="en-US" sz="3200" dirty="0"/>
          </a:p>
          <a:p>
            <a:pPr marL="0" indent="0"/>
            <a:r>
              <a:rPr lang="en-US" sz="3200" dirty="0"/>
              <a:t>GPS signals also give us the </a:t>
            </a:r>
            <a:r>
              <a:rPr lang="en-US" sz="3200" i="1" dirty="0"/>
              <a:t>time</a:t>
            </a:r>
            <a:endParaRPr lang="en-US" sz="3200" dirty="0"/>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244802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86018" name="Rectangle 2"/>
          <p:cNvSpPr>
            <a:spLocks noGrp="1" noChangeArrowheads="1"/>
          </p:cNvSpPr>
          <p:nvPr>
            <p:ph type="title"/>
          </p:nvPr>
        </p:nvSpPr>
        <p:spPr/>
        <p:txBody>
          <a:bodyPr/>
          <a:lstStyle/>
          <a:p>
            <a:r>
              <a:rPr lang="en-US"/>
              <a:t>Clock Synchronization Algorithms</a:t>
            </a:r>
          </a:p>
        </p:txBody>
      </p:sp>
      <p:sp>
        <p:nvSpPr>
          <p:cNvPr id="86019" name="Rectangle 3"/>
          <p:cNvSpPr>
            <a:spLocks noGrp="1" noChangeArrowheads="1"/>
          </p:cNvSpPr>
          <p:nvPr>
            <p:ph type="body" idx="1"/>
          </p:nvPr>
        </p:nvSpPr>
        <p:spPr/>
        <p:txBody>
          <a:bodyPr/>
          <a:lstStyle/>
          <a:p>
            <a:r>
              <a:rPr lang="en-US"/>
              <a:t>Figure 6-5. The relation between clock time and UTC </a:t>
            </a:r>
            <a:br>
              <a:rPr lang="en-US"/>
            </a:br>
            <a:r>
              <a:rPr lang="en-US"/>
              <a:t>when clocks tick at different rates.</a:t>
            </a:r>
          </a:p>
        </p:txBody>
      </p:sp>
      <p:pic>
        <p:nvPicPr>
          <p:cNvPr id="86020" name="Picture 4" descr="06-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1298575"/>
            <a:ext cx="5727700" cy="4110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r>
              <a:rPr lang="en-US" sz="3200" dirty="0"/>
              <a:t>You would like to have all clocks perfectly synchronized, meaning that C = t (Clock seconds counted = UTC seconds counted since the start of the CPU)</a:t>
            </a:r>
          </a:p>
          <a:p>
            <a:endParaRPr lang="en-US" sz="3200" dirty="0"/>
          </a:p>
          <a:p>
            <a:r>
              <a:rPr lang="en-US" sz="3200" dirty="0"/>
              <a:t>Because this is never true, we have to periodically adjust the CPU clocks, either to one another (relative) or to an external source (absolute).</a:t>
            </a:r>
          </a:p>
        </p:txBody>
      </p:sp>
      <p:sp>
        <p:nvSpPr>
          <p:cNvPr id="3" name="Title 2"/>
          <p:cNvSpPr>
            <a:spLocks noGrp="1"/>
          </p:cNvSpPr>
          <p:nvPr>
            <p:ph type="title"/>
          </p:nvPr>
        </p:nvSpPr>
        <p:spPr/>
        <p:txBody>
          <a:bodyPr>
            <a:normAutofit/>
          </a:bodyPr>
          <a:lstStyle/>
          <a:p>
            <a:pPr algn="ctr"/>
            <a:r>
              <a:rPr lang="en-US" sz="4800" dirty="0"/>
              <a:t>Synchronization</a:t>
            </a:r>
          </a:p>
        </p:txBody>
      </p:sp>
    </p:spTree>
    <p:extLst>
      <p:ext uri="{BB962C8B-B14F-4D97-AF65-F5344CB8AC3E}">
        <p14:creationId xmlns:p14="http://schemas.microsoft.com/office/powerpoint/2010/main" val="3191603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87042" name="Rectangle 2"/>
          <p:cNvSpPr>
            <a:spLocks noGrp="1" noChangeArrowheads="1"/>
          </p:cNvSpPr>
          <p:nvPr>
            <p:ph type="title"/>
          </p:nvPr>
        </p:nvSpPr>
        <p:spPr/>
        <p:txBody>
          <a:bodyPr/>
          <a:lstStyle/>
          <a:p>
            <a:r>
              <a:rPr lang="en-US" dirty="0">
                <a:solidFill>
                  <a:schemeClr val="tx1"/>
                </a:solidFill>
              </a:rPr>
              <a:t>Network Time Protocol</a:t>
            </a:r>
          </a:p>
        </p:txBody>
      </p:sp>
      <p:sp>
        <p:nvSpPr>
          <p:cNvPr id="87043" name="Rectangle 3"/>
          <p:cNvSpPr>
            <a:spLocks noGrp="1" noChangeArrowheads="1"/>
          </p:cNvSpPr>
          <p:nvPr>
            <p:ph type="body" idx="1"/>
          </p:nvPr>
        </p:nvSpPr>
        <p:spPr/>
        <p:txBody>
          <a:bodyPr/>
          <a:lstStyle/>
          <a:p>
            <a:r>
              <a:rPr lang="en-US"/>
              <a:t>Figure 6-6. Getting the current time from a time server.</a:t>
            </a:r>
          </a:p>
        </p:txBody>
      </p:sp>
      <p:pic>
        <p:nvPicPr>
          <p:cNvPr id="87044" name="Picture 4" descr="06-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1481139"/>
            <a:ext cx="7143750" cy="3552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Know time of request at A, and of receipt of response at A.</a:t>
            </a:r>
          </a:p>
          <a:p>
            <a:endParaRPr lang="en-US" sz="3200" dirty="0"/>
          </a:p>
          <a:p>
            <a:r>
              <a:rPr lang="en-US" sz="3200" dirty="0"/>
              <a:t>Know processing time on the </a:t>
            </a:r>
            <a:r>
              <a:rPr lang="en-US" sz="3200" dirty="0" err="1"/>
              <a:t>TimeServer</a:t>
            </a:r>
            <a:r>
              <a:rPr lang="en-US" sz="3200" dirty="0"/>
              <a:t> B.</a:t>
            </a:r>
          </a:p>
          <a:p>
            <a:endParaRPr lang="en-US" sz="3200" dirty="0"/>
          </a:p>
          <a:p>
            <a:r>
              <a:rPr lang="en-US" sz="3200" dirty="0"/>
              <a:t>Know that the difference of the two = sum of delays</a:t>
            </a:r>
          </a:p>
          <a:p>
            <a:endParaRPr lang="en-US" sz="3200" dirty="0"/>
          </a:p>
          <a:p>
            <a:r>
              <a:rPr lang="en-US" sz="3200" dirty="0"/>
              <a:t>To adjust: The average of the two network delays should be added to time at send from the </a:t>
            </a:r>
            <a:r>
              <a:rPr lang="en-US" sz="3200" dirty="0" err="1"/>
              <a:t>TimeServer</a:t>
            </a:r>
            <a:r>
              <a:rPr lang="en-US" sz="3200" dirty="0"/>
              <a:t>.</a:t>
            </a:r>
          </a:p>
          <a:p>
            <a:endParaRPr lang="en-US" sz="3200" dirty="0"/>
          </a:p>
          <a:p>
            <a:endParaRPr lang="en-US" sz="3200" dirty="0"/>
          </a:p>
          <a:p>
            <a:endParaRPr lang="en-US" sz="3200" dirty="0"/>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3755820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When no machine has a reliably accurate clock, we can use agreement to get an average, or a weighted average.</a:t>
            </a:r>
          </a:p>
          <a:p>
            <a:endParaRPr lang="en-US" sz="3200" dirty="0"/>
          </a:p>
          <a:p>
            <a:r>
              <a:rPr lang="en-US" sz="3200" dirty="0"/>
              <a:t>Set the clock manually, from time to time based on an external source.</a:t>
            </a:r>
          </a:p>
          <a:p>
            <a:endParaRPr lang="en-US" sz="3200" dirty="0"/>
          </a:p>
          <a:p>
            <a:endParaRPr lang="en-US" sz="3200" dirty="0"/>
          </a:p>
          <a:p>
            <a:endParaRPr lang="en-US" sz="3200" dirty="0"/>
          </a:p>
        </p:txBody>
      </p:sp>
      <p:sp>
        <p:nvSpPr>
          <p:cNvPr id="3" name="Title 2"/>
          <p:cNvSpPr>
            <a:spLocks noGrp="1"/>
          </p:cNvSpPr>
          <p:nvPr>
            <p:ph type="title"/>
          </p:nvPr>
        </p:nvSpPr>
        <p:spPr/>
        <p:txBody>
          <a:bodyPr>
            <a:normAutofit/>
          </a:bodyPr>
          <a:lstStyle/>
          <a:p>
            <a:pPr algn="ctr"/>
            <a:r>
              <a:rPr lang="en-US" sz="4800" dirty="0"/>
              <a:t>Berkeley Algorithm</a:t>
            </a:r>
          </a:p>
        </p:txBody>
      </p:sp>
    </p:spTree>
    <p:extLst>
      <p:ext uri="{BB962C8B-B14F-4D97-AF65-F5344CB8AC3E}">
        <p14:creationId xmlns:p14="http://schemas.microsoft.com/office/powerpoint/2010/main" val="1598412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88066" name="Rectangle 2"/>
          <p:cNvSpPr>
            <a:spLocks noGrp="1" noChangeArrowheads="1"/>
          </p:cNvSpPr>
          <p:nvPr>
            <p:ph type="title"/>
          </p:nvPr>
        </p:nvSpPr>
        <p:spPr/>
        <p:txBody>
          <a:bodyPr/>
          <a:lstStyle/>
          <a:p>
            <a:r>
              <a:rPr lang="en-US" dirty="0">
                <a:solidFill>
                  <a:schemeClr val="tx1"/>
                </a:solidFill>
              </a:rPr>
              <a:t>The Berkeley Algorithm (1)</a:t>
            </a:r>
          </a:p>
        </p:txBody>
      </p:sp>
      <p:sp>
        <p:nvSpPr>
          <p:cNvPr id="88067" name="Rectangle 3"/>
          <p:cNvSpPr>
            <a:spLocks noGrp="1" noChangeArrowheads="1"/>
          </p:cNvSpPr>
          <p:nvPr>
            <p:ph type="body" idx="1"/>
          </p:nvPr>
        </p:nvSpPr>
        <p:spPr>
          <a:xfrm>
            <a:off x="1849439" y="3870326"/>
            <a:ext cx="3875087" cy="2682875"/>
          </a:xfrm>
        </p:spPr>
        <p:txBody>
          <a:bodyPr/>
          <a:lstStyle/>
          <a:p>
            <a:pPr algn="l"/>
            <a:r>
              <a:rPr lang="en-US"/>
              <a:t>Figure 6-7. (a) The time</a:t>
            </a:r>
          </a:p>
          <a:p>
            <a:pPr algn="l"/>
            <a:r>
              <a:rPr lang="en-US"/>
              <a:t>daemon asks all the other </a:t>
            </a:r>
          </a:p>
          <a:p>
            <a:pPr algn="l"/>
            <a:r>
              <a:rPr lang="en-US"/>
              <a:t>machines for their clock</a:t>
            </a:r>
          </a:p>
          <a:p>
            <a:pPr algn="l"/>
            <a:r>
              <a:rPr lang="en-US"/>
              <a:t>values. </a:t>
            </a:r>
          </a:p>
        </p:txBody>
      </p:sp>
      <p:pic>
        <p:nvPicPr>
          <p:cNvPr id="88068" name="Picture 4" descr="06-07"/>
          <p:cNvPicPr>
            <a:picLocks noChangeAspect="1" noChangeArrowheads="1"/>
          </p:cNvPicPr>
          <p:nvPr/>
        </p:nvPicPr>
        <p:blipFill>
          <a:blip r:embed="rId3">
            <a:extLst>
              <a:ext uri="{28A0092B-C50C-407E-A947-70E740481C1C}">
                <a14:useLocalDpi xmlns:a14="http://schemas.microsoft.com/office/drawing/2010/main" val="0"/>
              </a:ext>
            </a:extLst>
          </a:blip>
          <a:srcRect r="65996"/>
          <a:stretch>
            <a:fillRect/>
          </a:stretch>
        </p:blipFill>
        <p:spPr bwMode="auto">
          <a:xfrm>
            <a:off x="6264276" y="1152525"/>
            <a:ext cx="4062413" cy="5270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89090" name="Rectangle 2"/>
          <p:cNvSpPr>
            <a:spLocks noGrp="1" noChangeArrowheads="1"/>
          </p:cNvSpPr>
          <p:nvPr>
            <p:ph type="title"/>
          </p:nvPr>
        </p:nvSpPr>
        <p:spPr/>
        <p:txBody>
          <a:bodyPr/>
          <a:lstStyle/>
          <a:p>
            <a:r>
              <a:rPr lang="en-US" dirty="0">
                <a:solidFill>
                  <a:schemeClr val="tx1"/>
                </a:solidFill>
              </a:rPr>
              <a:t>The Berkeley Algorithm (2)</a:t>
            </a:r>
          </a:p>
        </p:txBody>
      </p:sp>
      <p:sp>
        <p:nvSpPr>
          <p:cNvPr id="89091" name="Rectangle 3"/>
          <p:cNvSpPr>
            <a:spLocks noGrp="1" noChangeArrowheads="1"/>
          </p:cNvSpPr>
          <p:nvPr>
            <p:ph type="body" idx="1"/>
          </p:nvPr>
        </p:nvSpPr>
        <p:spPr>
          <a:xfrm>
            <a:off x="1755775" y="3963988"/>
            <a:ext cx="3735388" cy="2620962"/>
          </a:xfrm>
        </p:spPr>
        <p:txBody>
          <a:bodyPr/>
          <a:lstStyle/>
          <a:p>
            <a:pPr algn="l"/>
            <a:r>
              <a:rPr lang="en-US"/>
              <a:t>Figure 6-7. </a:t>
            </a:r>
          </a:p>
          <a:p>
            <a:pPr algn="l"/>
            <a:r>
              <a:rPr lang="en-US"/>
              <a:t>(b) The machines answer.</a:t>
            </a:r>
          </a:p>
        </p:txBody>
      </p:sp>
      <p:pic>
        <p:nvPicPr>
          <p:cNvPr id="89092" name="Picture 4" descr="06-07"/>
          <p:cNvPicPr>
            <a:picLocks noChangeAspect="1" noChangeArrowheads="1"/>
          </p:cNvPicPr>
          <p:nvPr/>
        </p:nvPicPr>
        <p:blipFill>
          <a:blip r:embed="rId3">
            <a:extLst>
              <a:ext uri="{28A0092B-C50C-407E-A947-70E740481C1C}">
                <a14:useLocalDpi xmlns:a14="http://schemas.microsoft.com/office/drawing/2010/main" val="0"/>
              </a:ext>
            </a:extLst>
          </a:blip>
          <a:srcRect l="33501" t="7690" r="33501"/>
          <a:stretch>
            <a:fillRect/>
          </a:stretch>
        </p:blipFill>
        <p:spPr bwMode="auto">
          <a:xfrm>
            <a:off x="5816600" y="990601"/>
            <a:ext cx="4402138" cy="5432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90114" name="Rectangle 2"/>
          <p:cNvSpPr>
            <a:spLocks noGrp="1" noChangeArrowheads="1"/>
          </p:cNvSpPr>
          <p:nvPr>
            <p:ph type="title"/>
          </p:nvPr>
        </p:nvSpPr>
        <p:spPr/>
        <p:txBody>
          <a:bodyPr/>
          <a:lstStyle/>
          <a:p>
            <a:r>
              <a:rPr lang="en-US" dirty="0">
                <a:solidFill>
                  <a:schemeClr val="tx1"/>
                </a:solidFill>
              </a:rPr>
              <a:t>The Berkeley Algorithm (3)</a:t>
            </a:r>
          </a:p>
        </p:txBody>
      </p:sp>
      <p:sp>
        <p:nvSpPr>
          <p:cNvPr id="90115" name="Rectangle 3"/>
          <p:cNvSpPr>
            <a:spLocks noGrp="1" noChangeArrowheads="1"/>
          </p:cNvSpPr>
          <p:nvPr>
            <p:ph type="body" idx="1"/>
          </p:nvPr>
        </p:nvSpPr>
        <p:spPr>
          <a:xfrm>
            <a:off x="1833563" y="3608389"/>
            <a:ext cx="4013200" cy="2960687"/>
          </a:xfrm>
        </p:spPr>
        <p:txBody>
          <a:bodyPr/>
          <a:lstStyle/>
          <a:p>
            <a:pPr algn="l"/>
            <a:r>
              <a:rPr lang="en-US"/>
              <a:t>Figure 6-7. (c) The time </a:t>
            </a:r>
          </a:p>
          <a:p>
            <a:pPr algn="l"/>
            <a:r>
              <a:rPr lang="en-US"/>
              <a:t>daemon tells everyone how </a:t>
            </a:r>
          </a:p>
          <a:p>
            <a:pPr algn="l"/>
            <a:r>
              <a:rPr lang="en-US"/>
              <a:t>to adjust their clock.</a:t>
            </a:r>
          </a:p>
        </p:txBody>
      </p:sp>
      <p:pic>
        <p:nvPicPr>
          <p:cNvPr id="90116" name="Picture 4" descr="06-07"/>
          <p:cNvPicPr>
            <a:picLocks noChangeAspect="1" noChangeArrowheads="1"/>
          </p:cNvPicPr>
          <p:nvPr/>
        </p:nvPicPr>
        <p:blipFill>
          <a:blip r:embed="rId3">
            <a:extLst>
              <a:ext uri="{28A0092B-C50C-407E-A947-70E740481C1C}">
                <a14:useLocalDpi xmlns:a14="http://schemas.microsoft.com/office/drawing/2010/main" val="0"/>
              </a:ext>
            </a:extLst>
          </a:blip>
          <a:srcRect l="67377" t="7982"/>
          <a:stretch>
            <a:fillRect/>
          </a:stretch>
        </p:blipFill>
        <p:spPr bwMode="auto">
          <a:xfrm>
            <a:off x="6189664" y="1257301"/>
            <a:ext cx="4014787" cy="4995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r>
              <a:rPr lang="en-US" sz="3200" dirty="0"/>
              <a:t>Time cannot run backwards.</a:t>
            </a:r>
          </a:p>
          <a:p>
            <a:pPr marL="109537" indent="0">
              <a:buNone/>
            </a:pPr>
            <a:endParaRPr lang="en-US" sz="3200" dirty="0"/>
          </a:p>
          <a:p>
            <a:r>
              <a:rPr lang="en-US" sz="3200" dirty="0"/>
              <a:t>Changes in time have to take place gradually on a system, because in practice systems use time-outs to simulate a </a:t>
            </a:r>
            <a:r>
              <a:rPr lang="en-US" sz="3200" i="1" dirty="0"/>
              <a:t>synchronous</a:t>
            </a:r>
            <a:r>
              <a:rPr lang="en-US" sz="3200" dirty="0"/>
              <a:t> system. [Assumption is made that message will arrive within a certain time window.]</a:t>
            </a:r>
          </a:p>
          <a:p>
            <a:endParaRPr lang="en-US" sz="3200" dirty="0"/>
          </a:p>
          <a:p>
            <a:endParaRPr lang="en-US" sz="3200" dirty="0"/>
          </a:p>
        </p:txBody>
      </p:sp>
      <p:sp>
        <p:nvSpPr>
          <p:cNvPr id="3" name="Title 2"/>
          <p:cNvSpPr>
            <a:spLocks noGrp="1"/>
          </p:cNvSpPr>
          <p:nvPr>
            <p:ph type="title"/>
          </p:nvPr>
        </p:nvSpPr>
        <p:spPr/>
        <p:txBody>
          <a:bodyPr>
            <a:normAutofit fontScale="90000"/>
          </a:bodyPr>
          <a:lstStyle/>
          <a:p>
            <a:pPr algn="ctr"/>
            <a:r>
              <a:rPr lang="en-US" sz="4800" dirty="0"/>
              <a:t>Adjusting clocks can be problematic</a:t>
            </a:r>
            <a:br>
              <a:rPr lang="en-US" sz="4800" dirty="0"/>
            </a:br>
            <a:endParaRPr lang="en-US" sz="4800" dirty="0"/>
          </a:p>
        </p:txBody>
      </p:sp>
    </p:spTree>
    <p:extLst>
      <p:ext uri="{BB962C8B-B14F-4D97-AF65-F5344CB8AC3E}">
        <p14:creationId xmlns:p14="http://schemas.microsoft.com/office/powerpoint/2010/main" val="2786341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The timestamp T</a:t>
            </a:r>
            <a:r>
              <a:rPr lang="en-US" sz="3200" baseline="-25000" dirty="0"/>
              <a:t>n</a:t>
            </a:r>
            <a:r>
              <a:rPr lang="en-US" sz="3200" dirty="0"/>
              <a:t> on system A has no reliable relationship to the timestamp T</a:t>
            </a:r>
            <a:r>
              <a:rPr lang="en-US" sz="3200" baseline="-25000" dirty="0"/>
              <a:t>n</a:t>
            </a:r>
            <a:r>
              <a:rPr lang="en-US" sz="3200" dirty="0"/>
              <a:t> on system B.</a:t>
            </a:r>
          </a:p>
          <a:p>
            <a:endParaRPr lang="en-US" sz="3200" dirty="0"/>
          </a:p>
          <a:p>
            <a:r>
              <a:rPr lang="en-US" sz="3200" dirty="0"/>
              <a:t>The two clocks generating the timestamp Tn on each system </a:t>
            </a:r>
            <a:r>
              <a:rPr lang="en-US" sz="3200" i="1" dirty="0"/>
              <a:t>cannot be reliably synchronized.</a:t>
            </a:r>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192547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82738"/>
            <a:ext cx="10972800" cy="4525962"/>
          </a:xfrm>
        </p:spPr>
        <p:txBody>
          <a:bodyPr>
            <a:normAutofit/>
          </a:bodyPr>
          <a:lstStyle/>
          <a:p>
            <a:endParaRPr lang="en-US" sz="3200" dirty="0"/>
          </a:p>
          <a:p>
            <a:endParaRPr lang="en-US" sz="3200" dirty="0"/>
          </a:p>
        </p:txBody>
      </p:sp>
      <p:sp>
        <p:nvSpPr>
          <p:cNvPr id="3" name="Title 2"/>
          <p:cNvSpPr>
            <a:spLocks noGrp="1"/>
          </p:cNvSpPr>
          <p:nvPr>
            <p:ph type="title"/>
          </p:nvPr>
        </p:nvSpPr>
        <p:spPr/>
        <p:txBody>
          <a:bodyPr>
            <a:normAutofit/>
          </a:bodyPr>
          <a:lstStyle/>
          <a:p>
            <a:pPr algn="ctr"/>
            <a:r>
              <a:rPr lang="en-US" sz="4800" dirty="0"/>
              <a:t>ICBM mutual assured destruction</a:t>
            </a:r>
          </a:p>
        </p:txBody>
      </p:sp>
      <p:pic>
        <p:nvPicPr>
          <p:cNvPr id="1026" name="Picture 2" descr="US Air Force Set to Replace Intercontinental Nuke Arsenal ...">
            <a:extLst>
              <a:ext uri="{FF2B5EF4-FFF2-40B4-BE49-F238E27FC236}">
                <a16:creationId xmlns:a16="http://schemas.microsoft.com/office/drawing/2014/main" id="{B57797D4-15D6-4CEC-B52F-1A3A0F85B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888" y="1756594"/>
            <a:ext cx="4289778" cy="28546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528594A-02A4-4643-A84D-7EFFE69B6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5384" y="1774719"/>
            <a:ext cx="4651905" cy="2836527"/>
          </a:xfrm>
          <a:prstGeom prst="rect">
            <a:avLst/>
          </a:prstGeom>
        </p:spPr>
      </p:pic>
    </p:spTree>
    <p:extLst>
      <p:ext uri="{BB962C8B-B14F-4D97-AF65-F5344CB8AC3E}">
        <p14:creationId xmlns:p14="http://schemas.microsoft.com/office/powerpoint/2010/main" val="3953885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nSpc>
                <a:spcPct val="110000"/>
              </a:lnSpc>
            </a:pPr>
            <a:endParaRPr lang="en-US" sz="3300" dirty="0"/>
          </a:p>
          <a:p>
            <a:pPr>
              <a:lnSpc>
                <a:spcPct val="110000"/>
              </a:lnSpc>
            </a:pPr>
            <a:r>
              <a:rPr lang="en-US" sz="3300" dirty="0"/>
              <a:t>Failsafe timer at the missile silo: if you don’t get a reset from headquarters every hour then send the missiles. (Presumably because headquarters no longer exists…)</a:t>
            </a:r>
          </a:p>
          <a:p>
            <a:pPr>
              <a:lnSpc>
                <a:spcPct val="110000"/>
              </a:lnSpc>
            </a:pPr>
            <a:endParaRPr lang="en-US" sz="3300" dirty="0"/>
          </a:p>
          <a:p>
            <a:pPr>
              <a:lnSpc>
                <a:spcPct val="110000"/>
              </a:lnSpc>
            </a:pPr>
            <a:r>
              <a:rPr lang="en-US" sz="3300" dirty="0"/>
              <a:t>At headquarters: Every hour on the hour send a reset to the missile silo.</a:t>
            </a:r>
          </a:p>
          <a:p>
            <a:pPr>
              <a:lnSpc>
                <a:spcPct val="110000"/>
              </a:lnSpc>
            </a:pPr>
            <a:endParaRPr lang="en-US" sz="3300" dirty="0"/>
          </a:p>
          <a:p>
            <a:pPr>
              <a:lnSpc>
                <a:spcPct val="110000"/>
              </a:lnSpc>
            </a:pPr>
            <a:r>
              <a:rPr lang="en-US" sz="3300" dirty="0"/>
              <a:t>Clock coordination message to headquarters at 2:59: Set the clock ahead to 3:05. </a:t>
            </a:r>
          </a:p>
          <a:p>
            <a:pPr>
              <a:lnSpc>
                <a:spcPct val="110000"/>
              </a:lnSpc>
            </a:pPr>
            <a:endParaRPr lang="en-US" sz="3300" dirty="0"/>
          </a:p>
          <a:p>
            <a:pPr>
              <a:lnSpc>
                <a:spcPct val="110000"/>
              </a:lnSpc>
            </a:pPr>
            <a:r>
              <a:rPr lang="en-US" sz="3300" dirty="0"/>
              <a:t>[…]!</a:t>
            </a:r>
          </a:p>
          <a:p>
            <a:endParaRPr lang="en-US" sz="3200" dirty="0"/>
          </a:p>
          <a:p>
            <a:endParaRPr lang="en-US" sz="3200" dirty="0"/>
          </a:p>
        </p:txBody>
      </p:sp>
      <p:sp>
        <p:nvSpPr>
          <p:cNvPr id="3" name="Title 2"/>
          <p:cNvSpPr>
            <a:spLocks noGrp="1"/>
          </p:cNvSpPr>
          <p:nvPr>
            <p:ph type="title"/>
          </p:nvPr>
        </p:nvSpPr>
        <p:spPr/>
        <p:txBody>
          <a:bodyPr>
            <a:normAutofit/>
          </a:bodyPr>
          <a:lstStyle/>
          <a:p>
            <a:pPr algn="ctr"/>
            <a:r>
              <a:rPr lang="en-US" sz="4800" dirty="0"/>
              <a:t>Example</a:t>
            </a:r>
          </a:p>
        </p:txBody>
      </p:sp>
    </p:spTree>
    <p:extLst>
      <p:ext uri="{BB962C8B-B14F-4D97-AF65-F5344CB8AC3E}">
        <p14:creationId xmlns:p14="http://schemas.microsoft.com/office/powerpoint/2010/main" val="1961040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nSpc>
                <a:spcPct val="110000"/>
              </a:lnSpc>
            </a:pPr>
            <a:endParaRPr lang="en-US" sz="3300" dirty="0"/>
          </a:p>
          <a:p>
            <a:r>
              <a:rPr lang="en-US" sz="3200" dirty="0"/>
              <a:t>Imagine that if you put ice on the CPU clock, it ran a little slower for a while.</a:t>
            </a:r>
          </a:p>
          <a:p>
            <a:endParaRPr lang="en-US" sz="3200" dirty="0"/>
          </a:p>
          <a:p>
            <a:r>
              <a:rPr lang="en-US" sz="3200" dirty="0"/>
              <a:t>If you are too far ahead and need to “set your time back” you could ice the clock until you were in sync, then remove the ice.</a:t>
            </a:r>
          </a:p>
          <a:p>
            <a:endParaRPr lang="en-US" sz="3200" dirty="0"/>
          </a:p>
          <a:p>
            <a:r>
              <a:rPr lang="en-US" sz="3200" dirty="0"/>
              <a:t>The operating system would never know the difference.</a:t>
            </a:r>
          </a:p>
          <a:p>
            <a:endParaRPr lang="en-US" sz="3200" dirty="0"/>
          </a:p>
          <a:p>
            <a:r>
              <a:rPr lang="en-US" sz="3200" dirty="0"/>
              <a:t>Similarly, if you could physically stop the ticking of the clock for a while it would achieve the same thing.</a:t>
            </a:r>
          </a:p>
          <a:p>
            <a:endParaRPr lang="en-US" sz="3200" dirty="0"/>
          </a:p>
        </p:txBody>
      </p:sp>
      <p:sp>
        <p:nvSpPr>
          <p:cNvPr id="3" name="Title 2"/>
          <p:cNvSpPr>
            <a:spLocks noGrp="1"/>
          </p:cNvSpPr>
          <p:nvPr>
            <p:ph type="title"/>
          </p:nvPr>
        </p:nvSpPr>
        <p:spPr/>
        <p:txBody>
          <a:bodyPr>
            <a:normAutofit fontScale="90000"/>
          </a:bodyPr>
          <a:lstStyle/>
          <a:p>
            <a:pPr algn="ctr"/>
            <a:r>
              <a:rPr lang="en-US" sz="4800" dirty="0"/>
              <a:t>Speed up or slow down the “clock ticks” at a lower level.</a:t>
            </a:r>
          </a:p>
        </p:txBody>
      </p:sp>
    </p:spTree>
    <p:extLst>
      <p:ext uri="{BB962C8B-B14F-4D97-AF65-F5344CB8AC3E}">
        <p14:creationId xmlns:p14="http://schemas.microsoft.com/office/powerpoint/2010/main" val="687204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10000"/>
              </a:lnSpc>
            </a:pPr>
            <a:endParaRPr lang="en-US" sz="3300" dirty="0"/>
          </a:p>
          <a:p>
            <a:r>
              <a:rPr lang="en-US" sz="3200" dirty="0"/>
              <a:t>The former doesn’t work, and the latter might not be possible, but there are mechanisms that achieve the same result.</a:t>
            </a:r>
          </a:p>
          <a:p>
            <a:endParaRPr lang="en-US" sz="3200" dirty="0"/>
          </a:p>
          <a:p>
            <a:r>
              <a:rPr lang="en-US" sz="3200" dirty="0"/>
              <a:t>The key is to work at a lower level that where the clock ticks drive the system.</a:t>
            </a:r>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2765532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r>
              <a:rPr lang="en-US" sz="3200" dirty="0"/>
              <a:t>Some clocks are known to be more accurate than others.</a:t>
            </a:r>
          </a:p>
          <a:p>
            <a:endParaRPr lang="en-US" sz="3200" dirty="0"/>
          </a:p>
          <a:p>
            <a:r>
              <a:rPr lang="en-US" sz="3200" dirty="0"/>
              <a:t>So, alter the following step to reflect a weight multiplier for clocks according to their known accuracy: add a phantom second clock to weight 2x, two phantoms to weight 3x, etc.</a:t>
            </a:r>
          </a:p>
          <a:p>
            <a:endParaRPr lang="en-US" sz="3200" dirty="0"/>
          </a:p>
        </p:txBody>
      </p:sp>
      <p:sp>
        <p:nvSpPr>
          <p:cNvPr id="3" name="Title 2"/>
          <p:cNvSpPr>
            <a:spLocks noGrp="1"/>
          </p:cNvSpPr>
          <p:nvPr>
            <p:ph type="title"/>
          </p:nvPr>
        </p:nvSpPr>
        <p:spPr/>
        <p:txBody>
          <a:bodyPr>
            <a:normAutofit/>
          </a:bodyPr>
          <a:lstStyle/>
          <a:p>
            <a:pPr algn="ctr"/>
            <a:r>
              <a:rPr lang="en-US" sz="4800" dirty="0"/>
              <a:t>Weighted Berkeley Algorithm</a:t>
            </a:r>
          </a:p>
        </p:txBody>
      </p:sp>
    </p:spTree>
    <p:extLst>
      <p:ext uri="{BB962C8B-B14F-4D97-AF65-F5344CB8AC3E}">
        <p14:creationId xmlns:p14="http://schemas.microsoft.com/office/powerpoint/2010/main" val="547954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89090" name="Rectangle 2"/>
          <p:cNvSpPr>
            <a:spLocks noGrp="1" noChangeArrowheads="1"/>
          </p:cNvSpPr>
          <p:nvPr>
            <p:ph type="title"/>
          </p:nvPr>
        </p:nvSpPr>
        <p:spPr/>
        <p:txBody>
          <a:bodyPr/>
          <a:lstStyle/>
          <a:p>
            <a:pPr algn="ctr"/>
            <a:r>
              <a:rPr lang="en-US" dirty="0">
                <a:solidFill>
                  <a:schemeClr val="tx1"/>
                </a:solidFill>
              </a:rPr>
              <a:t>The Berkeley Algorithm (2)</a:t>
            </a:r>
          </a:p>
        </p:txBody>
      </p:sp>
      <p:sp>
        <p:nvSpPr>
          <p:cNvPr id="89091" name="Rectangle 3"/>
          <p:cNvSpPr>
            <a:spLocks noGrp="1" noChangeArrowheads="1"/>
          </p:cNvSpPr>
          <p:nvPr>
            <p:ph type="body" idx="1"/>
          </p:nvPr>
        </p:nvSpPr>
        <p:spPr>
          <a:xfrm>
            <a:off x="1755775" y="3963988"/>
            <a:ext cx="3735388" cy="2620962"/>
          </a:xfrm>
        </p:spPr>
        <p:txBody>
          <a:bodyPr/>
          <a:lstStyle/>
          <a:p>
            <a:pPr algn="l"/>
            <a:r>
              <a:rPr lang="en-US"/>
              <a:t>Figure 6-7. </a:t>
            </a:r>
          </a:p>
          <a:p>
            <a:pPr algn="l"/>
            <a:r>
              <a:rPr lang="en-US"/>
              <a:t>(b) The machines answer.</a:t>
            </a:r>
          </a:p>
        </p:txBody>
      </p:sp>
      <p:pic>
        <p:nvPicPr>
          <p:cNvPr id="89092" name="Picture 4" descr="06-07"/>
          <p:cNvPicPr>
            <a:picLocks noChangeAspect="1" noChangeArrowheads="1"/>
          </p:cNvPicPr>
          <p:nvPr/>
        </p:nvPicPr>
        <p:blipFill>
          <a:blip r:embed="rId3">
            <a:extLst>
              <a:ext uri="{28A0092B-C50C-407E-A947-70E740481C1C}">
                <a14:useLocalDpi xmlns:a14="http://schemas.microsoft.com/office/drawing/2010/main" val="0"/>
              </a:ext>
            </a:extLst>
          </a:blip>
          <a:srcRect l="33501" t="7690" r="33501"/>
          <a:stretch>
            <a:fillRect/>
          </a:stretch>
        </p:blipFill>
        <p:spPr bwMode="auto">
          <a:xfrm>
            <a:off x="5816600" y="1146672"/>
            <a:ext cx="4275667" cy="5276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950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r>
              <a:rPr lang="en-US" sz="3200" dirty="0"/>
              <a:t>Toolbox!</a:t>
            </a:r>
          </a:p>
          <a:p>
            <a:endParaRPr lang="en-US" sz="3200" dirty="0"/>
          </a:p>
        </p:txBody>
      </p:sp>
      <p:sp>
        <p:nvSpPr>
          <p:cNvPr id="3" name="Title 2"/>
          <p:cNvSpPr>
            <a:spLocks noGrp="1"/>
          </p:cNvSpPr>
          <p:nvPr>
            <p:ph type="title"/>
          </p:nvPr>
        </p:nvSpPr>
        <p:spPr/>
        <p:txBody>
          <a:bodyPr>
            <a:normAutofit/>
          </a:bodyPr>
          <a:lstStyle/>
          <a:p>
            <a:pPr algn="ctr"/>
            <a:r>
              <a:rPr lang="en-US" sz="4800" dirty="0"/>
              <a:t>Time coordination algorithms</a:t>
            </a:r>
          </a:p>
        </p:txBody>
      </p:sp>
      <p:pic>
        <p:nvPicPr>
          <p:cNvPr id="4" name="Picture 2" descr="The Home Depot 19 in. Plastic Tool Box with Metal Latches and Removable Tool Tray">
            <a:extLst>
              <a:ext uri="{FF2B5EF4-FFF2-40B4-BE49-F238E27FC236}">
                <a16:creationId xmlns:a16="http://schemas.microsoft.com/office/drawing/2014/main" id="{DA516CDF-7FAE-49EF-A869-0F5D06F224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965" y="314685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231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3200" dirty="0"/>
              <a:t>General heuristic: get by with the minimum that you actually need—less code, less to maintain, more efficient.</a:t>
            </a:r>
          </a:p>
          <a:p>
            <a:endParaRPr lang="en-US" sz="3200" dirty="0"/>
          </a:p>
          <a:p>
            <a:r>
              <a:rPr lang="en-US" sz="3200" dirty="0"/>
              <a:t>Time moves forward by discrete steps kept as local counters which are translated into timestamps.</a:t>
            </a:r>
          </a:p>
          <a:p>
            <a:endParaRPr lang="en-US" sz="3200" dirty="0"/>
          </a:p>
          <a:p>
            <a:r>
              <a:rPr lang="en-US" sz="3200" dirty="0"/>
              <a:t>Piggyback information about the timestamps in data messages traded between the processes.</a:t>
            </a:r>
          </a:p>
          <a:p>
            <a:endParaRPr lang="en-US" sz="3200" dirty="0"/>
          </a:p>
          <a:p>
            <a:r>
              <a:rPr lang="en-US" sz="3200" dirty="0"/>
              <a:t>Follow the rule: receive a message at least one count after it has been sent.</a:t>
            </a:r>
          </a:p>
          <a:p>
            <a:endParaRPr lang="en-US" sz="3200" dirty="0"/>
          </a:p>
        </p:txBody>
      </p:sp>
      <p:sp>
        <p:nvSpPr>
          <p:cNvPr id="3" name="Title 2"/>
          <p:cNvSpPr>
            <a:spLocks noGrp="1"/>
          </p:cNvSpPr>
          <p:nvPr>
            <p:ph type="title"/>
          </p:nvPr>
        </p:nvSpPr>
        <p:spPr/>
        <p:txBody>
          <a:bodyPr>
            <a:normAutofit fontScale="90000"/>
          </a:bodyPr>
          <a:lstStyle/>
          <a:p>
            <a:pPr algn="ctr"/>
            <a:r>
              <a:rPr lang="en-US" sz="4800" dirty="0" err="1"/>
              <a:t>Lamport</a:t>
            </a:r>
            <a:r>
              <a:rPr lang="en-US" sz="4800" dirty="0"/>
              <a:t> time stamps and logical clocks</a:t>
            </a:r>
          </a:p>
        </p:txBody>
      </p:sp>
    </p:spTree>
    <p:extLst>
      <p:ext uri="{BB962C8B-B14F-4D97-AF65-F5344CB8AC3E}">
        <p14:creationId xmlns:p14="http://schemas.microsoft.com/office/powerpoint/2010/main" val="3645464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200" dirty="0"/>
              <a:t>The "happens-before" relation   →   can be observed directly in two situations:</a:t>
            </a:r>
          </a:p>
          <a:p>
            <a:endParaRPr lang="en-US" sz="3200" dirty="0"/>
          </a:p>
          <a:p>
            <a:pPr lvl="1"/>
            <a:r>
              <a:rPr lang="en-US" sz="2800" dirty="0"/>
              <a:t>If a and b are events in the same process, and a occurs before b, then a → b is true.</a:t>
            </a:r>
          </a:p>
          <a:p>
            <a:pPr lvl="1"/>
            <a:endParaRPr lang="en-US" sz="2800" dirty="0"/>
          </a:p>
          <a:p>
            <a:pPr lvl="1"/>
            <a:r>
              <a:rPr lang="en-US" sz="2800" dirty="0"/>
              <a:t>If a is the event of a message being sent by one process, and b is the event of the message being received by another process, then a → b is true.</a:t>
            </a:r>
          </a:p>
          <a:p>
            <a:pPr lvl="1"/>
            <a:endParaRPr lang="en-US" sz="2800" dirty="0"/>
          </a:p>
          <a:p>
            <a:pPr lvl="1"/>
            <a:r>
              <a:rPr lang="en-US" sz="2800" dirty="0"/>
              <a:t>Transitive: a → b, b →c :== a → c</a:t>
            </a:r>
          </a:p>
          <a:p>
            <a:pPr lvl="1"/>
            <a:endParaRPr lang="en-US" sz="2800" dirty="0"/>
          </a:p>
          <a:p>
            <a:endParaRPr lang="en-US" sz="3200" dirty="0"/>
          </a:p>
        </p:txBody>
      </p:sp>
      <p:sp>
        <p:nvSpPr>
          <p:cNvPr id="3" name="Title 2"/>
          <p:cNvSpPr>
            <a:spLocks noGrp="1"/>
          </p:cNvSpPr>
          <p:nvPr>
            <p:ph type="title"/>
          </p:nvPr>
        </p:nvSpPr>
        <p:spPr/>
        <p:txBody>
          <a:bodyPr>
            <a:normAutofit/>
          </a:bodyPr>
          <a:lstStyle/>
          <a:p>
            <a:pPr algn="ctr"/>
            <a:r>
              <a:rPr lang="en-US" sz="4800" dirty="0" err="1"/>
              <a:t>Lamport</a:t>
            </a:r>
            <a:r>
              <a:rPr lang="en-US" sz="4800" dirty="0"/>
              <a:t> Logical Clocks</a:t>
            </a:r>
          </a:p>
        </p:txBody>
      </p:sp>
    </p:spTree>
    <p:extLst>
      <p:ext uri="{BB962C8B-B14F-4D97-AF65-F5344CB8AC3E}">
        <p14:creationId xmlns:p14="http://schemas.microsoft.com/office/powerpoint/2010/main" val="1236899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endParaRPr lang="en-US" sz="3200" dirty="0"/>
          </a:p>
          <a:p>
            <a:r>
              <a:rPr lang="en-US" sz="3200" dirty="0"/>
              <a:t>If events x, y, happen in different processes that do not exchange messages (incl. 3rd party transmission) then neither </a:t>
            </a:r>
            <a:r>
              <a:rPr lang="en-US" sz="3200" dirty="0" err="1"/>
              <a:t>x→y</a:t>
            </a:r>
            <a:r>
              <a:rPr lang="en-US" sz="3200" dirty="0"/>
              <a:t>, or </a:t>
            </a:r>
            <a:r>
              <a:rPr lang="en-US" sz="3200" dirty="0" err="1"/>
              <a:t>y→x</a:t>
            </a:r>
            <a:r>
              <a:rPr lang="en-US" sz="3200" dirty="0"/>
              <a:t>, are true. Instead are said to be concurrent.</a:t>
            </a:r>
          </a:p>
          <a:p>
            <a:endParaRPr lang="en-US" sz="3200" dirty="0"/>
          </a:p>
          <a:p>
            <a:r>
              <a:rPr lang="en-US" sz="3200" dirty="0"/>
              <a:t>C is clock value, C(x)  is the clock value when x occurred, as agreed by all processes.</a:t>
            </a:r>
          </a:p>
          <a:p>
            <a:endParaRPr lang="en-US" sz="3200" dirty="0"/>
          </a:p>
          <a:p>
            <a:r>
              <a:rPr lang="en-US" sz="3200" dirty="0"/>
              <a:t>Time only moves forward by incrementing the clock.</a:t>
            </a:r>
          </a:p>
          <a:p>
            <a:endParaRPr lang="en-US" sz="3200" dirty="0"/>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58704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sz="3200" dirty="0"/>
          </a:p>
          <a:p>
            <a:r>
              <a:rPr lang="en-US" sz="3200" dirty="0"/>
              <a:t>Getting the </a:t>
            </a:r>
            <a:r>
              <a:rPr lang="en-US" sz="3200" i="1" dirty="0"/>
              <a:t>system time </a:t>
            </a:r>
            <a:r>
              <a:rPr lang="en-US" sz="3200" dirty="0"/>
              <a:t>in any process is like reading a value from memory. It is a system library call.</a:t>
            </a:r>
          </a:p>
          <a:p>
            <a:endParaRPr lang="en-US" sz="3200" i="1" dirty="0"/>
          </a:p>
          <a:p>
            <a:r>
              <a:rPr lang="en-US" sz="3200" dirty="0"/>
              <a:t>It’s just a count, which is translated into a valid time string.</a:t>
            </a:r>
          </a:p>
          <a:p>
            <a:endParaRPr lang="en-US" sz="3200" dirty="0"/>
          </a:p>
          <a:p>
            <a:r>
              <a:rPr lang="en-US" sz="3200" dirty="0"/>
              <a:t>The starting point sets the </a:t>
            </a:r>
            <a:r>
              <a:rPr lang="en-US" sz="3200" i="1" dirty="0"/>
              <a:t>epoch. </a:t>
            </a:r>
          </a:p>
          <a:p>
            <a:endParaRPr lang="en-US" sz="3200" i="1" dirty="0"/>
          </a:p>
          <a:p>
            <a:r>
              <a:rPr lang="en-US" sz="3200" dirty="0"/>
              <a:t>The </a:t>
            </a:r>
            <a:r>
              <a:rPr lang="en-US" sz="3200" i="1" dirty="0"/>
              <a:t>Unix Epoch </a:t>
            </a:r>
            <a:r>
              <a:rPr lang="en-US" sz="3200" dirty="0"/>
              <a:t>started 1970-01-01:00:00:00</a:t>
            </a:r>
            <a:endParaRPr lang="en-US" sz="3200" i="1" dirty="0"/>
          </a:p>
          <a:p>
            <a:endParaRPr lang="en-US" sz="3200" dirty="0"/>
          </a:p>
          <a:p>
            <a:endParaRPr lang="en-US" sz="3200" dirty="0"/>
          </a:p>
        </p:txBody>
      </p:sp>
      <p:sp>
        <p:nvSpPr>
          <p:cNvPr id="3" name="Title 2"/>
          <p:cNvSpPr>
            <a:spLocks noGrp="1"/>
          </p:cNvSpPr>
          <p:nvPr>
            <p:ph type="title"/>
          </p:nvPr>
        </p:nvSpPr>
        <p:spPr/>
        <p:txBody>
          <a:bodyPr>
            <a:normAutofit/>
          </a:bodyPr>
          <a:lstStyle/>
          <a:p>
            <a:pPr algn="ctr"/>
            <a:r>
              <a:rPr lang="en-US" sz="4800" dirty="0"/>
              <a:t>System time</a:t>
            </a:r>
          </a:p>
        </p:txBody>
      </p:sp>
    </p:spTree>
    <p:extLst>
      <p:ext uri="{BB962C8B-B14F-4D97-AF65-F5344CB8AC3E}">
        <p14:creationId xmlns:p14="http://schemas.microsoft.com/office/powerpoint/2010/main" val="23193183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1378" name="Rectangle 2"/>
          <p:cNvSpPr>
            <a:spLocks noGrp="1" noChangeArrowheads="1"/>
          </p:cNvSpPr>
          <p:nvPr>
            <p:ph type="title"/>
          </p:nvPr>
        </p:nvSpPr>
        <p:spPr/>
        <p:txBody>
          <a:bodyPr/>
          <a:lstStyle/>
          <a:p>
            <a:r>
              <a:rPr lang="en-US" dirty="0">
                <a:solidFill>
                  <a:schemeClr val="tx1"/>
                </a:solidFill>
              </a:rPr>
              <a:t>Example send/receive three processes</a:t>
            </a:r>
          </a:p>
        </p:txBody>
      </p:sp>
      <p:sp>
        <p:nvSpPr>
          <p:cNvPr id="101379" name="Rectangle 3"/>
          <p:cNvSpPr>
            <a:spLocks noGrp="1" noChangeArrowheads="1"/>
          </p:cNvSpPr>
          <p:nvPr>
            <p:ph type="body" idx="1"/>
          </p:nvPr>
        </p:nvSpPr>
        <p:spPr/>
        <p:txBody>
          <a:bodyPr/>
          <a:lstStyle/>
          <a:p>
            <a:r>
              <a:rPr lang="en-US"/>
              <a:t>Figure 6-9. (a) Three processes, each with its own clock. </a:t>
            </a:r>
            <a:br>
              <a:rPr lang="en-US"/>
            </a:br>
            <a:r>
              <a:rPr lang="en-US"/>
              <a:t>The clocks run at different rates. </a:t>
            </a:r>
          </a:p>
        </p:txBody>
      </p:sp>
      <p:pic>
        <p:nvPicPr>
          <p:cNvPr id="101380" name="Picture 4" descr="06-09"/>
          <p:cNvPicPr>
            <a:picLocks noChangeAspect="1" noChangeArrowheads="1"/>
          </p:cNvPicPr>
          <p:nvPr/>
        </p:nvPicPr>
        <p:blipFill>
          <a:blip r:embed="rId3">
            <a:extLst>
              <a:ext uri="{28A0092B-C50C-407E-A947-70E740481C1C}">
                <a14:useLocalDpi xmlns:a14="http://schemas.microsoft.com/office/drawing/2010/main" val="0"/>
              </a:ext>
            </a:extLst>
          </a:blip>
          <a:srcRect r="55600"/>
          <a:stretch>
            <a:fillRect/>
          </a:stretch>
        </p:blipFill>
        <p:spPr bwMode="auto">
          <a:xfrm>
            <a:off x="4319589" y="1087438"/>
            <a:ext cx="3862387" cy="45196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3426" name="Rectangle 2"/>
          <p:cNvSpPr>
            <a:spLocks noGrp="1" noChangeArrowheads="1"/>
          </p:cNvSpPr>
          <p:nvPr>
            <p:ph type="title"/>
          </p:nvPr>
        </p:nvSpPr>
        <p:spPr/>
        <p:txBody>
          <a:bodyPr/>
          <a:lstStyle/>
          <a:p>
            <a:endParaRPr lang="en-US" dirty="0">
              <a:solidFill>
                <a:schemeClr val="tx1"/>
              </a:solidFill>
            </a:endParaRPr>
          </a:p>
        </p:txBody>
      </p:sp>
      <p:sp>
        <p:nvSpPr>
          <p:cNvPr id="103427" name="Rectangle 3"/>
          <p:cNvSpPr>
            <a:spLocks noGrp="1" noChangeArrowheads="1"/>
          </p:cNvSpPr>
          <p:nvPr>
            <p:ph type="body" idx="1"/>
          </p:nvPr>
        </p:nvSpPr>
        <p:spPr>
          <a:xfrm>
            <a:off x="1524000" y="5824538"/>
            <a:ext cx="9144000" cy="728662"/>
          </a:xfrm>
        </p:spPr>
        <p:txBody>
          <a:bodyPr/>
          <a:lstStyle/>
          <a:p>
            <a:r>
              <a:rPr lang="en-US"/>
              <a:t>Figure 6-9. (b) Lamport’s algorithm corrects the clocks.</a:t>
            </a:r>
          </a:p>
        </p:txBody>
      </p:sp>
      <p:pic>
        <p:nvPicPr>
          <p:cNvPr id="103428" name="Picture 4" descr="06-09"/>
          <p:cNvPicPr>
            <a:picLocks noChangeAspect="1" noChangeArrowheads="1"/>
          </p:cNvPicPr>
          <p:nvPr/>
        </p:nvPicPr>
        <p:blipFill>
          <a:blip r:embed="rId3">
            <a:extLst>
              <a:ext uri="{28A0092B-C50C-407E-A947-70E740481C1C}">
                <a14:useLocalDpi xmlns:a14="http://schemas.microsoft.com/office/drawing/2010/main" val="0"/>
              </a:ext>
            </a:extLst>
          </a:blip>
          <a:srcRect l="55074"/>
          <a:stretch>
            <a:fillRect/>
          </a:stretch>
        </p:blipFill>
        <p:spPr bwMode="auto">
          <a:xfrm>
            <a:off x="4065589" y="1098550"/>
            <a:ext cx="3894137" cy="4502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8546" name="Rectangle 2"/>
          <p:cNvSpPr>
            <a:spLocks noGrp="1" noChangeArrowheads="1"/>
          </p:cNvSpPr>
          <p:nvPr>
            <p:ph type="title"/>
          </p:nvPr>
        </p:nvSpPr>
        <p:spPr/>
        <p:txBody>
          <a:bodyPr/>
          <a:lstStyle/>
          <a:p>
            <a:r>
              <a:rPr lang="en-US" dirty="0">
                <a:solidFill>
                  <a:schemeClr val="tx1"/>
                </a:solidFill>
              </a:rPr>
              <a:t>Updating counter C</a:t>
            </a:r>
            <a:r>
              <a:rPr lang="en-US" i="1" baseline="-25000" dirty="0">
                <a:solidFill>
                  <a:schemeClr val="tx1"/>
                </a:solidFill>
              </a:rPr>
              <a:t>i</a:t>
            </a:r>
            <a:r>
              <a:rPr lang="en-US" dirty="0">
                <a:solidFill>
                  <a:schemeClr val="tx1"/>
                </a:solidFill>
              </a:rPr>
              <a:t> for process P</a:t>
            </a:r>
            <a:r>
              <a:rPr lang="en-US" i="1" baseline="-25000" dirty="0">
                <a:solidFill>
                  <a:schemeClr val="tx1"/>
                </a:solidFill>
              </a:rPr>
              <a:t>i</a:t>
            </a:r>
            <a:endParaRPr lang="en-US" dirty="0">
              <a:solidFill>
                <a:schemeClr val="tx1"/>
              </a:solidFill>
            </a:endParaRPr>
          </a:p>
        </p:txBody>
      </p:sp>
      <p:sp>
        <p:nvSpPr>
          <p:cNvPr id="108547" name="Rectangle 3"/>
          <p:cNvSpPr>
            <a:spLocks noGrp="1" noChangeArrowheads="1"/>
          </p:cNvSpPr>
          <p:nvPr>
            <p:ph type="body" idx="1"/>
          </p:nvPr>
        </p:nvSpPr>
        <p:spPr>
          <a:xfrm>
            <a:off x="970844" y="1343378"/>
            <a:ext cx="10453512" cy="4617155"/>
          </a:xfrm>
        </p:spPr>
        <p:txBody>
          <a:bodyPr/>
          <a:lstStyle/>
          <a:p>
            <a:pPr algn="l">
              <a:buFontTx/>
              <a:buAutoNum type="arabicPeriod"/>
            </a:pPr>
            <a:r>
              <a:rPr lang="en-US" sz="2800" dirty="0"/>
              <a:t>Before executing an event P</a:t>
            </a:r>
            <a:r>
              <a:rPr lang="en-US" sz="2800" i="1" baseline="-25000" dirty="0"/>
              <a:t>i</a:t>
            </a:r>
            <a:r>
              <a:rPr lang="en-US" sz="2800" dirty="0"/>
              <a:t> executes C</a:t>
            </a:r>
            <a:r>
              <a:rPr lang="en-US" sz="2800" i="1" baseline="-25000" dirty="0"/>
              <a:t>i</a:t>
            </a:r>
            <a:r>
              <a:rPr lang="en-US" sz="2800" dirty="0"/>
              <a:t> ← C</a:t>
            </a:r>
            <a:r>
              <a:rPr lang="en-US" sz="2800" i="1" baseline="-25000" dirty="0"/>
              <a:t>i</a:t>
            </a:r>
            <a:r>
              <a:rPr lang="en-US" sz="2800" dirty="0"/>
              <a:t> + 1.</a:t>
            </a:r>
          </a:p>
          <a:p>
            <a:pPr algn="l">
              <a:buFontTx/>
              <a:buAutoNum type="arabicPeriod"/>
            </a:pPr>
            <a:endParaRPr lang="en-US" sz="2800" dirty="0"/>
          </a:p>
          <a:p>
            <a:pPr algn="l">
              <a:buFontTx/>
              <a:buAutoNum type="arabicPeriod"/>
            </a:pPr>
            <a:r>
              <a:rPr lang="en-US" sz="2800" dirty="0"/>
              <a:t>When process P</a:t>
            </a:r>
            <a:r>
              <a:rPr lang="en-US" sz="2800" i="1" baseline="-25000" dirty="0"/>
              <a:t>i</a:t>
            </a:r>
            <a:r>
              <a:rPr lang="en-US" sz="2800" dirty="0"/>
              <a:t> sends a message m to </a:t>
            </a:r>
            <a:r>
              <a:rPr lang="en-US" sz="2800" dirty="0" err="1"/>
              <a:t>P</a:t>
            </a:r>
            <a:r>
              <a:rPr lang="en-US" sz="2800" i="1" baseline="-25000" dirty="0" err="1"/>
              <a:t>j</a:t>
            </a:r>
            <a:r>
              <a:rPr lang="en-US" sz="2800" dirty="0"/>
              <a:t>, it sets </a:t>
            </a:r>
            <a:r>
              <a:rPr lang="en-US" sz="2800" i="1" dirty="0"/>
              <a:t>m</a:t>
            </a:r>
            <a:r>
              <a:rPr lang="en-US" sz="2800" dirty="0"/>
              <a:t>’s timestamp </a:t>
            </a:r>
            <a:r>
              <a:rPr lang="en-US" sz="2800" i="1" dirty="0" err="1"/>
              <a:t>ts</a:t>
            </a:r>
            <a:r>
              <a:rPr lang="en-US" sz="2800" i="1" dirty="0"/>
              <a:t> (m)</a:t>
            </a:r>
            <a:r>
              <a:rPr lang="en-US" sz="2800" dirty="0"/>
              <a:t> equal to C</a:t>
            </a:r>
            <a:r>
              <a:rPr lang="en-US" sz="2800" i="1" baseline="-25000" dirty="0"/>
              <a:t>i</a:t>
            </a:r>
            <a:r>
              <a:rPr lang="en-US" sz="2800" dirty="0"/>
              <a:t> after having executed the previous step.</a:t>
            </a:r>
          </a:p>
          <a:p>
            <a:pPr algn="l">
              <a:buFontTx/>
              <a:buAutoNum type="arabicPeriod"/>
            </a:pPr>
            <a:endParaRPr lang="en-US" sz="2800" dirty="0"/>
          </a:p>
          <a:p>
            <a:pPr algn="l">
              <a:buFontTx/>
              <a:buAutoNum type="arabicPeriod"/>
            </a:pPr>
            <a:r>
              <a:rPr lang="en-US" sz="2800" dirty="0"/>
              <a:t>Upon the receipt of a message </a:t>
            </a:r>
            <a:r>
              <a:rPr lang="en-US" sz="2800" i="1" dirty="0"/>
              <a:t>m</a:t>
            </a:r>
            <a:r>
              <a:rPr lang="en-US" sz="2800" dirty="0"/>
              <a:t>, process </a:t>
            </a:r>
            <a:r>
              <a:rPr lang="en-US" sz="2800" dirty="0" err="1"/>
              <a:t>P</a:t>
            </a:r>
            <a:r>
              <a:rPr lang="en-US" sz="2800" i="1" baseline="-25000" dirty="0" err="1"/>
              <a:t>j</a:t>
            </a:r>
            <a:r>
              <a:rPr lang="en-US" sz="2800" baseline="-25000" dirty="0"/>
              <a:t> </a:t>
            </a:r>
            <a:r>
              <a:rPr lang="en-US" sz="2800" dirty="0"/>
              <a:t>adjusts its own local counter as </a:t>
            </a:r>
            <a:r>
              <a:rPr lang="en-US" sz="2800" dirty="0" err="1"/>
              <a:t>C</a:t>
            </a:r>
            <a:r>
              <a:rPr lang="en-US" sz="2800" i="1" baseline="-25000" dirty="0" err="1"/>
              <a:t>j</a:t>
            </a:r>
            <a:r>
              <a:rPr lang="en-US" sz="2800" dirty="0"/>
              <a:t> ← max{</a:t>
            </a:r>
            <a:r>
              <a:rPr lang="en-US" sz="2800" dirty="0" err="1"/>
              <a:t>C</a:t>
            </a:r>
            <a:r>
              <a:rPr lang="en-US" sz="2800" i="1" baseline="-25000" dirty="0" err="1"/>
              <a:t>j</a:t>
            </a:r>
            <a:r>
              <a:rPr lang="en-US" sz="2800" dirty="0"/>
              <a:t> , </a:t>
            </a:r>
            <a:r>
              <a:rPr lang="en-US" sz="2800" i="1" dirty="0" err="1"/>
              <a:t>ts</a:t>
            </a:r>
            <a:r>
              <a:rPr lang="en-US" sz="2800" i="1" dirty="0"/>
              <a:t> (m)</a:t>
            </a:r>
            <a:r>
              <a:rPr lang="en-US" sz="2800" dirty="0"/>
              <a:t>}, after which it then executes the first step and delivers the message to the application.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7522" name="Rectangle 2"/>
          <p:cNvSpPr>
            <a:spLocks noGrp="1" noChangeArrowheads="1"/>
          </p:cNvSpPr>
          <p:nvPr>
            <p:ph type="title"/>
          </p:nvPr>
        </p:nvSpPr>
        <p:spPr/>
        <p:txBody>
          <a:bodyPr/>
          <a:lstStyle/>
          <a:p>
            <a:endParaRPr lang="en-US" dirty="0">
              <a:solidFill>
                <a:schemeClr val="tx1"/>
              </a:solidFill>
            </a:endParaRPr>
          </a:p>
        </p:txBody>
      </p:sp>
      <p:sp>
        <p:nvSpPr>
          <p:cNvPr id="107523" name="Rectangle 3"/>
          <p:cNvSpPr>
            <a:spLocks noGrp="1" noChangeArrowheads="1"/>
          </p:cNvSpPr>
          <p:nvPr>
            <p:ph type="body" idx="1"/>
          </p:nvPr>
        </p:nvSpPr>
        <p:spPr/>
        <p:txBody>
          <a:bodyPr/>
          <a:lstStyle/>
          <a:p>
            <a:r>
              <a:rPr lang="en-US"/>
              <a:t>Figure 6-10. The positioning of Lamport’s logical </a:t>
            </a:r>
            <a:br>
              <a:rPr lang="en-US"/>
            </a:br>
            <a:r>
              <a:rPr lang="en-US"/>
              <a:t>clocks in distributed systems.</a:t>
            </a:r>
          </a:p>
        </p:txBody>
      </p:sp>
      <p:pic>
        <p:nvPicPr>
          <p:cNvPr id="107524" name="Picture 4" descr="0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726" y="1495425"/>
            <a:ext cx="8550275" cy="3613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Can add the process number on any particular machine after a decimal point, to guarantee unique events and time ordering.</a:t>
            </a:r>
          </a:p>
          <a:p>
            <a:endParaRPr lang="en-US" sz="3200" dirty="0"/>
          </a:p>
          <a:p>
            <a:r>
              <a:rPr lang="en-US" sz="3200" dirty="0"/>
              <a:t>For P</a:t>
            </a:r>
            <a:r>
              <a:rPr lang="en-US" sz="3200" baseline="-25000" dirty="0"/>
              <a:t>0</a:t>
            </a:r>
            <a:r>
              <a:rPr lang="en-US" sz="3200" dirty="0"/>
              <a:t> event 12 becomes 12.0, for P</a:t>
            </a:r>
            <a:r>
              <a:rPr lang="en-US" sz="3200" baseline="-25000" dirty="0"/>
              <a:t>1</a:t>
            </a:r>
            <a:r>
              <a:rPr lang="en-US" sz="3200" dirty="0"/>
              <a:t> it would be 12.1</a:t>
            </a:r>
          </a:p>
          <a:p>
            <a:endParaRPr lang="en-US" sz="3200" dirty="0"/>
          </a:p>
          <a:p>
            <a:r>
              <a:rPr lang="en-US" sz="3200" dirty="0"/>
              <a:t>12.0 comes before 12.1 in an ordering of events.</a:t>
            </a:r>
          </a:p>
          <a:p>
            <a:endParaRPr lang="en-US" sz="3200" dirty="0"/>
          </a:p>
          <a:p>
            <a:endParaRPr lang="en-US" sz="3200" dirty="0"/>
          </a:p>
          <a:p>
            <a:endParaRPr lang="en-US" sz="3200" dirty="0"/>
          </a:p>
        </p:txBody>
      </p:sp>
      <p:sp>
        <p:nvSpPr>
          <p:cNvPr id="3" name="Title 2"/>
          <p:cNvSpPr>
            <a:spLocks noGrp="1"/>
          </p:cNvSpPr>
          <p:nvPr>
            <p:ph type="title"/>
          </p:nvPr>
        </p:nvSpPr>
        <p:spPr/>
        <p:txBody>
          <a:bodyPr>
            <a:normAutofit/>
          </a:bodyPr>
          <a:lstStyle/>
          <a:p>
            <a:pPr algn="ctr"/>
            <a:r>
              <a:rPr lang="en-US" sz="4800" dirty="0"/>
              <a:t>Every event is unique—use process #</a:t>
            </a:r>
          </a:p>
        </p:txBody>
      </p:sp>
      <p:pic>
        <p:nvPicPr>
          <p:cNvPr id="4" name="Picture 2" descr="The Home Depot 19 in. Plastic Tool Box with Metal Latches and Removable Tool Tray">
            <a:extLst>
              <a:ext uri="{FF2B5EF4-FFF2-40B4-BE49-F238E27FC236}">
                <a16:creationId xmlns:a16="http://schemas.microsoft.com/office/drawing/2014/main" id="{4A8C056C-82E8-4B44-A4BE-9ADA522098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68911" y="49530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1921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endParaRPr lang="en-US" sz="3200" dirty="0"/>
          </a:p>
          <a:p>
            <a:r>
              <a:rPr lang="en-US" sz="3200" dirty="0"/>
              <a:t>For a replication server replicating a database, it may not matter which order the updates are applied as long as every instance of the server uses the same order.</a:t>
            </a:r>
          </a:p>
          <a:p>
            <a:endParaRPr lang="en-US" sz="3200" dirty="0"/>
          </a:p>
          <a:p>
            <a:r>
              <a:rPr lang="en-US" sz="3200" dirty="0"/>
              <a:t>Example: E</a:t>
            </a:r>
            <a:r>
              <a:rPr lang="en-US" sz="3200" baseline="-25000" dirty="0"/>
              <a:t>1</a:t>
            </a:r>
            <a:r>
              <a:rPr lang="en-US" sz="3200" dirty="0"/>
              <a:t> is add ten percent. E</a:t>
            </a:r>
            <a:r>
              <a:rPr lang="en-US" sz="3200" baseline="-25000" dirty="0"/>
              <a:t>2</a:t>
            </a:r>
            <a:r>
              <a:rPr lang="en-US" sz="3200" dirty="0"/>
              <a:t> is add $100.</a:t>
            </a:r>
          </a:p>
          <a:p>
            <a:endParaRPr lang="en-US" sz="3200" dirty="0"/>
          </a:p>
          <a:p>
            <a:r>
              <a:rPr lang="en-US" sz="3200" dirty="0"/>
              <a:t>For $1,000 balance:</a:t>
            </a:r>
          </a:p>
          <a:p>
            <a:endParaRPr lang="en-US" sz="3200" dirty="0"/>
          </a:p>
          <a:p>
            <a:pPr lvl="1"/>
            <a:r>
              <a:rPr lang="en-US" sz="2800" dirty="0"/>
              <a:t>E1, E2 = $1,000 + 100 = 1100. Plus $100 is  $1,200</a:t>
            </a:r>
          </a:p>
          <a:p>
            <a:pPr lvl="1"/>
            <a:r>
              <a:rPr lang="en-US" sz="2800" dirty="0"/>
              <a:t>E2, E1 = $1,000 + 100 = 1100. Plus ten percent is $1,210</a:t>
            </a:r>
          </a:p>
          <a:p>
            <a:endParaRPr lang="en-US" sz="3200" dirty="0"/>
          </a:p>
        </p:txBody>
      </p:sp>
      <p:sp>
        <p:nvSpPr>
          <p:cNvPr id="3" name="Title 2"/>
          <p:cNvSpPr>
            <a:spLocks noGrp="1"/>
          </p:cNvSpPr>
          <p:nvPr>
            <p:ph type="title"/>
          </p:nvPr>
        </p:nvSpPr>
        <p:spPr/>
        <p:txBody>
          <a:bodyPr>
            <a:normAutofit/>
          </a:bodyPr>
          <a:lstStyle/>
          <a:p>
            <a:pPr algn="ctr"/>
            <a:r>
              <a:rPr lang="en-US" sz="4800" dirty="0"/>
              <a:t>Applying updates in the right order</a:t>
            </a:r>
          </a:p>
        </p:txBody>
      </p:sp>
    </p:spTree>
    <p:extLst>
      <p:ext uri="{BB962C8B-B14F-4D97-AF65-F5344CB8AC3E}">
        <p14:creationId xmlns:p14="http://schemas.microsoft.com/office/powerpoint/2010/main" val="40866574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r>
              <a:rPr lang="en-US" sz="3200" dirty="0"/>
              <a:t>Solution is to have totally ordered multicasting.</a:t>
            </a:r>
          </a:p>
          <a:p>
            <a:endParaRPr lang="en-US" sz="3200" dirty="0"/>
          </a:p>
          <a:p>
            <a:r>
              <a:rPr lang="en-US" sz="3200" dirty="0"/>
              <a:t>Don’t need a shared clock, just </a:t>
            </a:r>
            <a:r>
              <a:rPr lang="en-US" sz="3200" dirty="0" err="1"/>
              <a:t>Lamport</a:t>
            </a:r>
            <a:r>
              <a:rPr lang="en-US" sz="3200" dirty="0"/>
              <a:t> time stamps.</a:t>
            </a:r>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42664112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11618" name="Rectangle 2"/>
          <p:cNvSpPr>
            <a:spLocks noGrp="1" noChangeArrowheads="1"/>
          </p:cNvSpPr>
          <p:nvPr>
            <p:ph type="title"/>
          </p:nvPr>
        </p:nvSpPr>
        <p:spPr/>
        <p:txBody>
          <a:bodyPr/>
          <a:lstStyle/>
          <a:p>
            <a:r>
              <a:rPr lang="en-US" sz="4000" dirty="0">
                <a:solidFill>
                  <a:schemeClr val="tx1"/>
                </a:solidFill>
              </a:rPr>
              <a:t>Example: Totally Ordered Multicasting</a:t>
            </a:r>
          </a:p>
        </p:txBody>
      </p:sp>
      <p:sp>
        <p:nvSpPr>
          <p:cNvPr id="111619" name="Rectangle 3"/>
          <p:cNvSpPr>
            <a:spLocks noGrp="1" noChangeArrowheads="1"/>
          </p:cNvSpPr>
          <p:nvPr>
            <p:ph type="body" idx="1"/>
          </p:nvPr>
        </p:nvSpPr>
        <p:spPr>
          <a:xfrm>
            <a:off x="1524000" y="5497513"/>
            <a:ext cx="9144000" cy="838200"/>
          </a:xfrm>
        </p:spPr>
        <p:txBody>
          <a:bodyPr/>
          <a:lstStyle/>
          <a:p>
            <a:r>
              <a:rPr lang="en-US"/>
              <a:t>Figure 6-11. Updating a replicated database and </a:t>
            </a:r>
            <a:br>
              <a:rPr lang="en-US"/>
            </a:br>
            <a:r>
              <a:rPr lang="en-US"/>
              <a:t>leaving it in an inconsistent state.</a:t>
            </a:r>
          </a:p>
        </p:txBody>
      </p:sp>
      <p:pic>
        <p:nvPicPr>
          <p:cNvPr id="111620" name="Picture 4" descr="06-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1785939"/>
            <a:ext cx="7993062" cy="301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12642" name="Rectangle 2"/>
          <p:cNvSpPr>
            <a:spLocks noGrp="1" noChangeArrowheads="1"/>
          </p:cNvSpPr>
          <p:nvPr>
            <p:ph type="title"/>
          </p:nvPr>
        </p:nvSpPr>
        <p:spPr/>
        <p:txBody>
          <a:bodyPr/>
          <a:lstStyle/>
          <a:p>
            <a:r>
              <a:rPr lang="en-US" dirty="0">
                <a:solidFill>
                  <a:schemeClr val="tx1"/>
                </a:solidFill>
              </a:rPr>
              <a:t>Vector Clocks</a:t>
            </a:r>
          </a:p>
        </p:txBody>
      </p:sp>
      <p:sp>
        <p:nvSpPr>
          <p:cNvPr id="112643" name="Rectangle 3"/>
          <p:cNvSpPr>
            <a:spLocks noGrp="1" noChangeArrowheads="1"/>
          </p:cNvSpPr>
          <p:nvPr>
            <p:ph type="body" idx="1"/>
          </p:nvPr>
        </p:nvSpPr>
        <p:spPr/>
        <p:txBody>
          <a:bodyPr/>
          <a:lstStyle/>
          <a:p>
            <a:r>
              <a:rPr lang="en-US"/>
              <a:t>Figure 6-12. Concurrent message transmission </a:t>
            </a:r>
            <a:br>
              <a:rPr lang="en-US"/>
            </a:br>
            <a:r>
              <a:rPr lang="en-US"/>
              <a:t>using logical clocks.</a:t>
            </a:r>
          </a:p>
        </p:txBody>
      </p:sp>
      <p:pic>
        <p:nvPicPr>
          <p:cNvPr id="112644" name="Picture 4" descr="06-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4650" y="1139825"/>
            <a:ext cx="4116388" cy="43576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endParaRPr lang="en-US" sz="3200" dirty="0"/>
          </a:p>
          <a:p>
            <a:r>
              <a:rPr lang="en-US" sz="3200" dirty="0"/>
              <a:t>Like the </a:t>
            </a:r>
            <a:r>
              <a:rPr lang="en-US" sz="3200" dirty="0" err="1"/>
              <a:t>Lamport</a:t>
            </a:r>
            <a:r>
              <a:rPr lang="en-US" sz="3200" dirty="0"/>
              <a:t> Time Stamps, but now send a complete (integer) vector which contains the sending process’s knowledge of the latest counter value </a:t>
            </a:r>
            <a:r>
              <a:rPr lang="en-US" sz="3200" i="1" dirty="0"/>
              <a:t>for each process, </a:t>
            </a:r>
            <a:r>
              <a:rPr lang="en-US" sz="3200" dirty="0"/>
              <a:t>including itself.</a:t>
            </a:r>
          </a:p>
          <a:p>
            <a:endParaRPr lang="en-US" sz="3200" dirty="0"/>
          </a:p>
          <a:p>
            <a:r>
              <a:rPr lang="en-US" sz="3200" dirty="0"/>
              <a:t>That is, for process P</a:t>
            </a:r>
            <a:r>
              <a:rPr lang="en-US" sz="3200" baseline="-25000" dirty="0"/>
              <a:t>0</a:t>
            </a:r>
            <a:r>
              <a:rPr lang="en-US" sz="3200" dirty="0"/>
              <a:t> Vector[0] will have the actual clock (counter) value for P</a:t>
            </a:r>
            <a:r>
              <a:rPr lang="en-US" sz="3200" baseline="-25000" dirty="0"/>
              <a:t>0</a:t>
            </a:r>
            <a:r>
              <a:rPr lang="en-US" sz="3200" dirty="0"/>
              <a:t> in it. Vector[1] will have P</a:t>
            </a:r>
            <a:r>
              <a:rPr lang="en-US" sz="3200" baseline="-25000" dirty="0"/>
              <a:t>0</a:t>
            </a:r>
            <a:r>
              <a:rPr lang="en-US" sz="3200" dirty="0"/>
              <a:t>’s knowledge of the latest clock value for P</a:t>
            </a:r>
            <a:r>
              <a:rPr lang="en-US" sz="3200" baseline="-25000" dirty="0"/>
              <a:t>1</a:t>
            </a:r>
            <a:r>
              <a:rPr lang="en-US" sz="3200" dirty="0"/>
              <a:t>.</a:t>
            </a:r>
          </a:p>
          <a:p>
            <a:endParaRPr lang="en-US" sz="3200" dirty="0"/>
          </a:p>
          <a:p>
            <a:pPr marL="109537" indent="0" algn="ctr">
              <a:buNone/>
            </a:pPr>
            <a:r>
              <a:rPr lang="en-US" sz="3200" dirty="0"/>
              <a:t>[12, 33, 19]</a:t>
            </a:r>
            <a:r>
              <a:rPr lang="en-US" sz="3200" baseline="-25000" dirty="0"/>
              <a:t>0</a:t>
            </a:r>
            <a:r>
              <a:rPr lang="en-US" sz="3200" dirty="0"/>
              <a:t>  </a:t>
            </a:r>
            <a:r>
              <a:rPr lang="en-US" sz="3200" dirty="0">
                <a:sym typeface="Wingdings" panose="05000000000000000000" pitchFamily="2" charset="2"/>
              </a:rPr>
              <a:t> </a:t>
            </a:r>
            <a:r>
              <a:rPr lang="en-US" sz="3200" dirty="0"/>
              <a:t>an example for three processes.</a:t>
            </a:r>
          </a:p>
        </p:txBody>
      </p:sp>
      <p:sp>
        <p:nvSpPr>
          <p:cNvPr id="3" name="Title 2"/>
          <p:cNvSpPr>
            <a:spLocks noGrp="1"/>
          </p:cNvSpPr>
          <p:nvPr>
            <p:ph type="title"/>
          </p:nvPr>
        </p:nvSpPr>
        <p:spPr/>
        <p:txBody>
          <a:bodyPr>
            <a:normAutofit/>
          </a:bodyPr>
          <a:lstStyle/>
          <a:p>
            <a:pPr algn="ctr"/>
            <a:r>
              <a:rPr lang="en-US" sz="4800" dirty="0"/>
              <a:t>Vector clocks</a:t>
            </a:r>
          </a:p>
        </p:txBody>
      </p:sp>
    </p:spTree>
    <p:extLst>
      <p:ext uri="{BB962C8B-B14F-4D97-AF65-F5344CB8AC3E}">
        <p14:creationId xmlns:p14="http://schemas.microsoft.com/office/powerpoint/2010/main" val="7100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200" dirty="0"/>
              <a:t>If we had a globally shared memory location for all computers on earth, we could put the current time there, and many of our distributed systems algorithm difficulties would be solved.</a:t>
            </a:r>
          </a:p>
          <a:p>
            <a:endParaRPr lang="en-US" sz="3200" dirty="0"/>
          </a:p>
          <a:p>
            <a:r>
              <a:rPr lang="en-US" sz="3200" dirty="0"/>
              <a:t>To get the time, you would just read it from that shared memory register.</a:t>
            </a:r>
          </a:p>
          <a:p>
            <a:endParaRPr lang="en-US" sz="3200" dirty="0"/>
          </a:p>
          <a:p>
            <a:r>
              <a:rPr lang="en-US" sz="3200" dirty="0"/>
              <a:t>But, we don’t have globally shared memory…</a:t>
            </a:r>
          </a:p>
          <a:p>
            <a:endParaRPr lang="en-US" sz="3200" dirty="0"/>
          </a:p>
          <a:p>
            <a:r>
              <a:rPr lang="en-US" sz="3200" dirty="0"/>
              <a:t>So we don’t have an agreement about </a:t>
            </a:r>
            <a:r>
              <a:rPr lang="en-US" sz="3200" i="1" dirty="0"/>
              <a:t>what time it is.</a:t>
            </a:r>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13587300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nSpc>
                <a:spcPct val="120000"/>
              </a:lnSpc>
            </a:pPr>
            <a:endParaRPr lang="en-US" sz="3200" dirty="0"/>
          </a:p>
          <a:p>
            <a:pPr>
              <a:lnSpc>
                <a:spcPct val="120000"/>
              </a:lnSpc>
            </a:pPr>
            <a:r>
              <a:rPr lang="en-US" sz="3200" dirty="0"/>
              <a:t>Every time a message is sent from one process P</a:t>
            </a:r>
            <a:r>
              <a:rPr lang="en-US" sz="3200" baseline="-25000" dirty="0"/>
              <a:t>N </a:t>
            </a:r>
            <a:r>
              <a:rPr lang="en-US" sz="3200" dirty="0"/>
              <a:t>to another P</a:t>
            </a:r>
            <a:r>
              <a:rPr lang="en-US" sz="3200" baseline="-25000" dirty="0"/>
              <a:t>p</a:t>
            </a:r>
            <a:r>
              <a:rPr lang="en-US" sz="3200" dirty="0"/>
              <a:t> a complete Vector is sent to </a:t>
            </a:r>
            <a:r>
              <a:rPr lang="en-US" sz="3200" i="1" dirty="0"/>
              <a:t>gossip </a:t>
            </a:r>
            <a:r>
              <a:rPr lang="en-US" sz="3200" dirty="0"/>
              <a:t>about the values on all the processes, including an accurate value for the sending process itself.</a:t>
            </a:r>
          </a:p>
          <a:p>
            <a:pPr>
              <a:lnSpc>
                <a:spcPct val="120000"/>
              </a:lnSpc>
            </a:pPr>
            <a:endParaRPr lang="en-US" sz="3200" dirty="0"/>
          </a:p>
          <a:p>
            <a:pPr>
              <a:lnSpc>
                <a:spcPct val="120000"/>
              </a:lnSpc>
            </a:pPr>
            <a:r>
              <a:rPr lang="en-US" sz="3200" dirty="0"/>
              <a:t>Compare what you already  know about </a:t>
            </a:r>
            <a:r>
              <a:rPr lang="en-US" sz="3200" dirty="0" err="1"/>
              <a:t>P</a:t>
            </a:r>
            <a:r>
              <a:rPr lang="en-US" sz="3200" baseline="-25000" dirty="0" err="1"/>
              <a:t>q</a:t>
            </a:r>
            <a:r>
              <a:rPr lang="en-US" sz="3200" dirty="0"/>
              <a:t> and what you get in the gossip. Update your knowledge to the latest of the two.</a:t>
            </a:r>
          </a:p>
          <a:p>
            <a:pPr>
              <a:lnSpc>
                <a:spcPct val="120000"/>
              </a:lnSpc>
            </a:pPr>
            <a:endParaRPr lang="en-US" sz="3200" dirty="0"/>
          </a:p>
          <a:p>
            <a:pPr>
              <a:lnSpc>
                <a:spcPct val="120000"/>
              </a:lnSpc>
            </a:pPr>
            <a:r>
              <a:rPr lang="en-US" sz="3200" dirty="0"/>
              <a:t>In this way, reasonably current values for all of the clocks of active processes propagate throughout the system.</a:t>
            </a:r>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40948674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endParaRPr lang="en-US" sz="3200" dirty="0"/>
          </a:p>
          <a:p>
            <a:pPr marL="0">
              <a:spcBef>
                <a:spcPts val="0"/>
              </a:spcBef>
            </a:pPr>
            <a:r>
              <a:rPr lang="en-US" sz="3200" dirty="0"/>
              <a:t>Vector clocks are constructed by letting each process P</a:t>
            </a:r>
            <a:r>
              <a:rPr lang="en-US" sz="3200" i="1" baseline="-25000" dirty="0"/>
              <a:t>i</a:t>
            </a:r>
            <a:r>
              <a:rPr lang="en-US" sz="3200" dirty="0"/>
              <a:t> maintain a vector </a:t>
            </a:r>
            <a:r>
              <a:rPr lang="en-US" sz="3200" dirty="0" err="1"/>
              <a:t>VC</a:t>
            </a:r>
            <a:r>
              <a:rPr lang="en-US" sz="3200" i="1" baseline="-25000" dirty="0" err="1"/>
              <a:t>i</a:t>
            </a:r>
            <a:r>
              <a:rPr lang="en-US" sz="3200" dirty="0"/>
              <a:t> with the following two properties:</a:t>
            </a:r>
          </a:p>
          <a:p>
            <a:endParaRPr lang="en-US" sz="3200" dirty="0"/>
          </a:p>
          <a:p>
            <a:pPr>
              <a:buFontTx/>
              <a:buAutoNum type="arabicPeriod"/>
            </a:pPr>
            <a:r>
              <a:rPr lang="en-US" sz="3200" dirty="0" err="1"/>
              <a:t>VC</a:t>
            </a:r>
            <a:r>
              <a:rPr lang="en-US" sz="3200" i="1" baseline="-25000" dirty="0" err="1"/>
              <a:t>i</a:t>
            </a:r>
            <a:r>
              <a:rPr lang="en-US" sz="3200" dirty="0"/>
              <a:t> [ </a:t>
            </a:r>
            <a:r>
              <a:rPr lang="en-US" sz="3200" i="1" dirty="0" err="1"/>
              <a:t>i</a:t>
            </a:r>
            <a:r>
              <a:rPr lang="en-US" sz="3200" i="1" dirty="0"/>
              <a:t> </a:t>
            </a:r>
            <a:r>
              <a:rPr lang="en-US" sz="3200" dirty="0"/>
              <a:t>] is the number of events that have occurred so far at P</a:t>
            </a:r>
            <a:r>
              <a:rPr lang="en-US" sz="3200" i="1" baseline="-25000" dirty="0"/>
              <a:t>i</a:t>
            </a:r>
            <a:r>
              <a:rPr lang="en-US" sz="3200" dirty="0"/>
              <a:t>. In other words, </a:t>
            </a:r>
            <a:r>
              <a:rPr lang="en-US" sz="3200" dirty="0" err="1"/>
              <a:t>VC</a:t>
            </a:r>
            <a:r>
              <a:rPr lang="en-US" sz="3200" i="1" baseline="-25000" dirty="0" err="1"/>
              <a:t>i</a:t>
            </a:r>
            <a:r>
              <a:rPr lang="en-US" sz="3200" dirty="0"/>
              <a:t> [ </a:t>
            </a:r>
            <a:r>
              <a:rPr lang="en-US" sz="3200" i="1" dirty="0" err="1"/>
              <a:t>i</a:t>
            </a:r>
            <a:r>
              <a:rPr lang="en-US" sz="3200" dirty="0"/>
              <a:t> ] is the local logical clock at process P</a:t>
            </a:r>
            <a:r>
              <a:rPr lang="en-US" sz="3200" i="1" baseline="-25000" dirty="0"/>
              <a:t>i</a:t>
            </a:r>
            <a:r>
              <a:rPr lang="en-US" sz="3200" dirty="0"/>
              <a:t> .</a:t>
            </a:r>
          </a:p>
          <a:p>
            <a:pPr>
              <a:buFontTx/>
              <a:buAutoNum type="arabicPeriod"/>
            </a:pPr>
            <a:endParaRPr lang="en-US" sz="3200" dirty="0"/>
          </a:p>
          <a:p>
            <a:pPr>
              <a:buFontTx/>
              <a:buAutoNum type="arabicPeriod"/>
            </a:pPr>
            <a:r>
              <a:rPr lang="en-US" sz="3200" dirty="0"/>
              <a:t>If </a:t>
            </a:r>
            <a:r>
              <a:rPr lang="en-US" sz="3200" dirty="0" err="1"/>
              <a:t>VC</a:t>
            </a:r>
            <a:r>
              <a:rPr lang="en-US" sz="3200" i="1" baseline="-25000" dirty="0" err="1"/>
              <a:t>i</a:t>
            </a:r>
            <a:r>
              <a:rPr lang="en-US" sz="3200" dirty="0"/>
              <a:t> [ </a:t>
            </a:r>
            <a:r>
              <a:rPr lang="en-US" sz="3200" i="1" dirty="0"/>
              <a:t>j </a:t>
            </a:r>
            <a:r>
              <a:rPr lang="en-US" sz="3200" dirty="0"/>
              <a:t>] = k then P</a:t>
            </a:r>
            <a:r>
              <a:rPr lang="en-US" sz="3200" i="1" baseline="-25000" dirty="0"/>
              <a:t>i</a:t>
            </a:r>
            <a:r>
              <a:rPr lang="en-US" sz="3200" dirty="0"/>
              <a:t> knows that k events have occurred at </a:t>
            </a:r>
            <a:r>
              <a:rPr lang="en-US" sz="3200" dirty="0" err="1"/>
              <a:t>P</a:t>
            </a:r>
            <a:r>
              <a:rPr lang="en-US" sz="3200" i="1" baseline="-25000" dirty="0" err="1"/>
              <a:t>j</a:t>
            </a:r>
            <a:r>
              <a:rPr lang="en-US" sz="3200" dirty="0"/>
              <a:t>. It is thus P</a:t>
            </a:r>
            <a:r>
              <a:rPr lang="en-US" sz="3200" i="1" baseline="-25000" dirty="0"/>
              <a:t>i</a:t>
            </a:r>
            <a:r>
              <a:rPr lang="en-US" sz="3200" dirty="0"/>
              <a:t>’s knowledge of the local time at </a:t>
            </a:r>
            <a:r>
              <a:rPr lang="en-US" sz="3200" dirty="0" err="1"/>
              <a:t>P</a:t>
            </a:r>
            <a:r>
              <a:rPr lang="en-US" sz="3200" i="1" baseline="-25000" dirty="0" err="1"/>
              <a:t>j</a:t>
            </a:r>
            <a:r>
              <a:rPr lang="en-US" sz="3200" dirty="0"/>
              <a:t> .</a:t>
            </a:r>
          </a:p>
          <a:p>
            <a:endParaRPr lang="en-US" sz="3200" dirty="0"/>
          </a:p>
        </p:txBody>
      </p:sp>
      <p:sp>
        <p:nvSpPr>
          <p:cNvPr id="3" name="Title 2"/>
          <p:cNvSpPr>
            <a:spLocks noGrp="1"/>
          </p:cNvSpPr>
          <p:nvPr>
            <p:ph type="title"/>
          </p:nvPr>
        </p:nvSpPr>
        <p:spPr/>
        <p:txBody>
          <a:bodyPr>
            <a:normAutofit/>
          </a:bodyPr>
          <a:lstStyle/>
          <a:p>
            <a:pPr algn="ctr"/>
            <a:r>
              <a:rPr lang="en-US" sz="4800" dirty="0"/>
              <a:t>More formally…</a:t>
            </a:r>
          </a:p>
        </p:txBody>
      </p:sp>
    </p:spTree>
    <p:extLst>
      <p:ext uri="{BB962C8B-B14F-4D97-AF65-F5344CB8AC3E}">
        <p14:creationId xmlns:p14="http://schemas.microsoft.com/office/powerpoint/2010/main" val="41297109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90000"/>
              </a:lnSpc>
            </a:pPr>
            <a:r>
              <a:rPr lang="en-US" sz="3200" dirty="0"/>
              <a:t>Steps carried out to accomplish property 2 of previous slide:</a:t>
            </a:r>
          </a:p>
          <a:p>
            <a:pPr>
              <a:lnSpc>
                <a:spcPct val="90000"/>
              </a:lnSpc>
              <a:buFontTx/>
              <a:buAutoNum type="arabicPeriod"/>
            </a:pPr>
            <a:endParaRPr lang="en-US" sz="3200" dirty="0"/>
          </a:p>
          <a:p>
            <a:pPr>
              <a:lnSpc>
                <a:spcPct val="90000"/>
              </a:lnSpc>
              <a:buFontTx/>
              <a:buAutoNum type="arabicPeriod"/>
            </a:pPr>
            <a:r>
              <a:rPr lang="en-US" sz="3200" dirty="0"/>
              <a:t>Before executing an event, P</a:t>
            </a:r>
            <a:r>
              <a:rPr lang="en-US" sz="3200" i="1" baseline="-25000" dirty="0"/>
              <a:t>i</a:t>
            </a:r>
            <a:r>
              <a:rPr lang="en-US" sz="3200" dirty="0"/>
              <a:t> executes </a:t>
            </a:r>
            <a:r>
              <a:rPr lang="en-US" sz="3200" dirty="0" err="1"/>
              <a:t>VC</a:t>
            </a:r>
            <a:r>
              <a:rPr lang="en-US" sz="3200" i="1" baseline="-25000" dirty="0" err="1"/>
              <a:t>i</a:t>
            </a:r>
            <a:r>
              <a:rPr lang="en-US" sz="3200" i="1" baseline="-25000" dirty="0"/>
              <a:t> </a:t>
            </a:r>
            <a:r>
              <a:rPr lang="en-US" sz="3200" dirty="0"/>
              <a:t>[ </a:t>
            </a:r>
            <a:r>
              <a:rPr lang="en-US" sz="3200" i="1" dirty="0" err="1"/>
              <a:t>i</a:t>
            </a:r>
            <a:r>
              <a:rPr lang="en-US" sz="3200" dirty="0"/>
              <a:t> ] ← </a:t>
            </a:r>
            <a:r>
              <a:rPr lang="en-US" sz="3200" dirty="0" err="1"/>
              <a:t>VC</a:t>
            </a:r>
            <a:r>
              <a:rPr lang="en-US" sz="3200" i="1" baseline="-25000" dirty="0" err="1"/>
              <a:t>i</a:t>
            </a:r>
            <a:r>
              <a:rPr lang="en-US" sz="3200" dirty="0"/>
              <a:t> [</a:t>
            </a:r>
            <a:r>
              <a:rPr lang="en-US" sz="3200" i="1" dirty="0" err="1"/>
              <a:t>i</a:t>
            </a:r>
            <a:r>
              <a:rPr lang="en-US" sz="3200" dirty="0"/>
              <a:t> ] + 1.</a:t>
            </a:r>
          </a:p>
          <a:p>
            <a:pPr>
              <a:lnSpc>
                <a:spcPct val="90000"/>
              </a:lnSpc>
              <a:buFontTx/>
              <a:buAutoNum type="arabicPeriod"/>
            </a:pPr>
            <a:endParaRPr lang="en-US" sz="3200" dirty="0"/>
          </a:p>
          <a:p>
            <a:pPr>
              <a:lnSpc>
                <a:spcPct val="90000"/>
              </a:lnSpc>
              <a:buFontTx/>
              <a:buAutoNum type="arabicPeriod"/>
            </a:pPr>
            <a:r>
              <a:rPr lang="en-US" sz="3200" dirty="0"/>
              <a:t>When process P</a:t>
            </a:r>
            <a:r>
              <a:rPr lang="en-US" sz="3200" i="1" baseline="-25000" dirty="0"/>
              <a:t>i</a:t>
            </a:r>
            <a:r>
              <a:rPr lang="en-US" sz="3200" dirty="0"/>
              <a:t> sends a message m to </a:t>
            </a:r>
            <a:r>
              <a:rPr lang="en-US" sz="3200" dirty="0" err="1"/>
              <a:t>P</a:t>
            </a:r>
            <a:r>
              <a:rPr lang="en-US" sz="3200" i="1" baseline="-25000" dirty="0" err="1"/>
              <a:t>j</a:t>
            </a:r>
            <a:r>
              <a:rPr lang="en-US" sz="3200" dirty="0"/>
              <a:t>, it sets </a:t>
            </a:r>
            <a:r>
              <a:rPr lang="en-US" sz="3200" i="1" dirty="0"/>
              <a:t>m</a:t>
            </a:r>
            <a:r>
              <a:rPr lang="en-US" sz="3200" dirty="0"/>
              <a:t>’s (vector) timestamp </a:t>
            </a:r>
            <a:r>
              <a:rPr lang="en-US" sz="3200" i="1" dirty="0" err="1"/>
              <a:t>ts</a:t>
            </a:r>
            <a:r>
              <a:rPr lang="en-US" sz="3200" i="1" dirty="0"/>
              <a:t> (m)</a:t>
            </a:r>
            <a:r>
              <a:rPr lang="en-US" sz="3200" dirty="0"/>
              <a:t> equal to </a:t>
            </a:r>
            <a:r>
              <a:rPr lang="en-US" sz="3200" dirty="0" err="1"/>
              <a:t>VC</a:t>
            </a:r>
            <a:r>
              <a:rPr lang="en-US" sz="3200" i="1" baseline="-25000" dirty="0" err="1"/>
              <a:t>i</a:t>
            </a:r>
            <a:r>
              <a:rPr lang="en-US" sz="3200" dirty="0"/>
              <a:t> after having executed the previous step. It then sends the </a:t>
            </a:r>
            <a:r>
              <a:rPr lang="en-US" sz="3200" i="1" dirty="0"/>
              <a:t>entire vector, </a:t>
            </a:r>
            <a:r>
              <a:rPr lang="en-US" sz="3200" dirty="0" err="1"/>
              <a:t>VC</a:t>
            </a:r>
            <a:r>
              <a:rPr lang="en-US" sz="3200" i="1" baseline="-25000" dirty="0" err="1"/>
              <a:t>i</a:t>
            </a:r>
            <a:r>
              <a:rPr lang="en-US" sz="3200" dirty="0"/>
              <a:t> along with m to the receiving process. (The book is not very clear on this point.)</a:t>
            </a:r>
          </a:p>
          <a:p>
            <a:endParaRPr lang="en-US" sz="3200" dirty="0"/>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25035011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nSpc>
                <a:spcPct val="110000"/>
              </a:lnSpc>
            </a:pPr>
            <a:endParaRPr lang="en-US" sz="3200" dirty="0"/>
          </a:p>
          <a:p>
            <a:pPr>
              <a:lnSpc>
                <a:spcPct val="110000"/>
              </a:lnSpc>
              <a:buFontTx/>
              <a:buAutoNum type="arabicPeriod"/>
            </a:pPr>
            <a:r>
              <a:rPr lang="en-US" sz="3200" dirty="0"/>
              <a:t>Upon the receipt of a message m (and the entire vector) from a sender, process </a:t>
            </a:r>
            <a:r>
              <a:rPr lang="en-US" sz="3200" dirty="0" err="1"/>
              <a:t>P</a:t>
            </a:r>
            <a:r>
              <a:rPr lang="en-US" sz="3200" i="1" baseline="-25000" dirty="0" err="1"/>
              <a:t>j</a:t>
            </a:r>
            <a:r>
              <a:rPr lang="en-US" sz="3200" dirty="0"/>
              <a:t> adjusts its own vector by setting </a:t>
            </a:r>
            <a:r>
              <a:rPr lang="en-US" sz="3200" dirty="0" err="1"/>
              <a:t>VC</a:t>
            </a:r>
            <a:r>
              <a:rPr lang="en-US" sz="3200" i="1" baseline="-25000" dirty="0" err="1"/>
              <a:t>j</a:t>
            </a:r>
            <a:r>
              <a:rPr lang="en-US" sz="3200" dirty="0"/>
              <a:t> [</a:t>
            </a:r>
            <a:r>
              <a:rPr lang="en-US" sz="3200" i="1" dirty="0"/>
              <a:t>k</a:t>
            </a:r>
            <a:r>
              <a:rPr lang="en-US" sz="3200" dirty="0"/>
              <a:t> ] ← max{</a:t>
            </a:r>
            <a:r>
              <a:rPr lang="en-US" sz="3200" dirty="0" err="1"/>
              <a:t>VC</a:t>
            </a:r>
            <a:r>
              <a:rPr lang="en-US" sz="3200" i="1" baseline="-25000" dirty="0" err="1"/>
              <a:t>j</a:t>
            </a:r>
            <a:r>
              <a:rPr lang="en-US" sz="3200" dirty="0"/>
              <a:t> [</a:t>
            </a:r>
            <a:r>
              <a:rPr lang="en-US" sz="3200" i="1" dirty="0"/>
              <a:t>k</a:t>
            </a:r>
            <a:r>
              <a:rPr lang="en-US" sz="3200" dirty="0"/>
              <a:t> ], </a:t>
            </a:r>
            <a:r>
              <a:rPr lang="en-US" sz="3200" i="1" dirty="0" err="1"/>
              <a:t>ts</a:t>
            </a:r>
            <a:r>
              <a:rPr lang="en-US" sz="3200" i="1" dirty="0"/>
              <a:t> (m)</a:t>
            </a:r>
            <a:r>
              <a:rPr lang="en-US" sz="3200" dirty="0"/>
              <a:t>[</a:t>
            </a:r>
            <a:r>
              <a:rPr lang="en-US" sz="3200" i="1" dirty="0"/>
              <a:t>k</a:t>
            </a:r>
            <a:r>
              <a:rPr lang="en-US" sz="3200" dirty="0"/>
              <a:t> ]} for each </a:t>
            </a:r>
            <a:r>
              <a:rPr lang="en-US" sz="3200" i="1" dirty="0"/>
              <a:t>k</a:t>
            </a:r>
            <a:r>
              <a:rPr lang="en-US" sz="3200" dirty="0"/>
              <a:t>, after which it updates its own clock and delivers the message to the application. </a:t>
            </a:r>
          </a:p>
          <a:p>
            <a:pPr>
              <a:lnSpc>
                <a:spcPct val="110000"/>
              </a:lnSpc>
              <a:buFontTx/>
              <a:buAutoNum type="arabicPeriod"/>
            </a:pPr>
            <a:endParaRPr lang="en-US" sz="3200" dirty="0"/>
          </a:p>
          <a:p>
            <a:pPr>
              <a:lnSpc>
                <a:spcPct val="110000"/>
              </a:lnSpc>
              <a:buFontTx/>
              <a:buAutoNum type="arabicPeriod"/>
            </a:pPr>
            <a:r>
              <a:rPr lang="en-US" sz="3200" dirty="0"/>
              <a:t>In this way, the maximum amount of time information about all processes in the system are transferred with each message.</a:t>
            </a:r>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12323745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endParaRPr lang="en-US" sz="3200" dirty="0"/>
          </a:p>
          <a:p>
            <a:r>
              <a:rPr lang="en-US" sz="3200" i="1" dirty="0"/>
              <a:t>Causally-ordered communication</a:t>
            </a:r>
            <a:r>
              <a:rPr lang="en-US" sz="3200" dirty="0"/>
              <a:t> is weaker than </a:t>
            </a:r>
            <a:r>
              <a:rPr lang="en-US" sz="3200" i="1" dirty="0"/>
              <a:t>totally ordered communication</a:t>
            </a:r>
            <a:r>
              <a:rPr lang="en-US" sz="3200" dirty="0"/>
              <a:t>, but might be enough for your application.</a:t>
            </a:r>
          </a:p>
          <a:p>
            <a:endParaRPr lang="en-US" sz="3200" dirty="0"/>
          </a:p>
          <a:p>
            <a:r>
              <a:rPr lang="en-US" sz="3200" dirty="0"/>
              <a:t>There may be lots of actions that take place outside of causal chains for which we have no order information, &amp; do not need it.</a:t>
            </a:r>
          </a:p>
          <a:p>
            <a:endParaRPr lang="en-US" sz="3200" dirty="0"/>
          </a:p>
          <a:p>
            <a:r>
              <a:rPr lang="en-US" sz="3200" dirty="0"/>
              <a:t>Following the heuristic that we want the simplest, cheapest algorithm, we can implement </a:t>
            </a:r>
            <a:r>
              <a:rPr lang="en-US" sz="3200" i="1" dirty="0"/>
              <a:t>causally-ordered communication</a:t>
            </a:r>
            <a:r>
              <a:rPr lang="en-US" sz="3200" dirty="0"/>
              <a:t> with vector clocks as middleware for applications that can use it.</a:t>
            </a:r>
          </a:p>
        </p:txBody>
      </p:sp>
      <p:sp>
        <p:nvSpPr>
          <p:cNvPr id="3" name="Title 2"/>
          <p:cNvSpPr>
            <a:spLocks noGrp="1"/>
          </p:cNvSpPr>
          <p:nvPr>
            <p:ph type="title"/>
          </p:nvPr>
        </p:nvSpPr>
        <p:spPr/>
        <p:txBody>
          <a:bodyPr>
            <a:normAutofit/>
          </a:bodyPr>
          <a:lstStyle/>
          <a:p>
            <a:pPr algn="ctr"/>
            <a:r>
              <a:rPr lang="en-US" sz="4800" dirty="0"/>
              <a:t>Example application</a:t>
            </a:r>
          </a:p>
        </p:txBody>
      </p:sp>
    </p:spTree>
    <p:extLst>
      <p:ext uri="{BB962C8B-B14F-4D97-AF65-F5344CB8AC3E}">
        <p14:creationId xmlns:p14="http://schemas.microsoft.com/office/powerpoint/2010/main" val="41573773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6293"/>
            <a:ext cx="10972800" cy="4525962"/>
          </a:xfrm>
        </p:spPr>
        <p:txBody>
          <a:bodyPr>
            <a:normAutofit fontScale="92500" lnSpcReduction="20000"/>
          </a:bodyPr>
          <a:lstStyle/>
          <a:p>
            <a:r>
              <a:rPr lang="en-US" sz="3200" dirty="0"/>
              <a:t>System A and System B have user logins for </a:t>
            </a:r>
            <a:r>
              <a:rPr lang="en-US" sz="3200" dirty="0" err="1"/>
              <a:t>UserA</a:t>
            </a:r>
            <a:r>
              <a:rPr lang="en-US" sz="3200" dirty="0"/>
              <a:t> and </a:t>
            </a:r>
            <a:r>
              <a:rPr lang="en-US" sz="3200" dirty="0" err="1"/>
              <a:t>UserB</a:t>
            </a:r>
            <a:r>
              <a:rPr lang="en-US" sz="3200" dirty="0"/>
              <a:t>.</a:t>
            </a:r>
          </a:p>
          <a:p>
            <a:endParaRPr lang="en-US" sz="3200" dirty="0"/>
          </a:p>
          <a:p>
            <a:r>
              <a:rPr lang="en-US" sz="3200" dirty="0" err="1"/>
              <a:t>UserA</a:t>
            </a:r>
            <a:r>
              <a:rPr lang="en-US" sz="3200" dirty="0"/>
              <a:t> logs in to A and sends </a:t>
            </a:r>
            <a:r>
              <a:rPr lang="en-US" sz="3200" dirty="0" err="1"/>
              <a:t>UserB</a:t>
            </a:r>
            <a:r>
              <a:rPr lang="en-US" sz="3200" dirty="0"/>
              <a:t> a message M.</a:t>
            </a:r>
          </a:p>
          <a:p>
            <a:endParaRPr lang="en-US" sz="3200" dirty="0"/>
          </a:p>
          <a:p>
            <a:r>
              <a:rPr lang="en-US" sz="3200" dirty="0"/>
              <a:t>If M is received before </a:t>
            </a:r>
            <a:r>
              <a:rPr lang="en-US" sz="3200" dirty="0" err="1"/>
              <a:t>UserB</a:t>
            </a:r>
            <a:r>
              <a:rPr lang="en-US" sz="3200" dirty="0"/>
              <a:t> logs in to B, then we know that </a:t>
            </a:r>
            <a:r>
              <a:rPr lang="en-US" sz="3200" dirty="0" err="1"/>
              <a:t>A</a:t>
            </a:r>
            <a:r>
              <a:rPr lang="en-US" sz="3200" baseline="-25000" dirty="0" err="1"/>
              <a:t>login</a:t>
            </a:r>
            <a:r>
              <a:rPr lang="en-US" sz="3200" dirty="0"/>
              <a:t> happened before </a:t>
            </a:r>
            <a:r>
              <a:rPr lang="en-US" sz="3200" dirty="0" err="1"/>
              <a:t>B</a:t>
            </a:r>
            <a:r>
              <a:rPr lang="en-US" sz="3200" baseline="-25000" dirty="0" err="1"/>
              <a:t>login</a:t>
            </a:r>
            <a:r>
              <a:rPr lang="en-US" sz="3200" dirty="0"/>
              <a:t>, written as </a:t>
            </a:r>
            <a:r>
              <a:rPr lang="en-US" sz="3200" dirty="0" err="1"/>
              <a:t>A</a:t>
            </a:r>
            <a:r>
              <a:rPr lang="en-US" sz="3200" baseline="-25000" dirty="0" err="1"/>
              <a:t>login</a:t>
            </a:r>
            <a:r>
              <a:rPr lang="en-US" sz="3200" dirty="0" err="1">
                <a:sym typeface="Wingdings" panose="05000000000000000000" pitchFamily="2" charset="2"/>
              </a:rPr>
              <a:t>B</a:t>
            </a:r>
            <a:r>
              <a:rPr lang="en-US" sz="3200" baseline="-25000" dirty="0" err="1">
                <a:sym typeface="Wingdings" panose="05000000000000000000" pitchFamily="2" charset="2"/>
              </a:rPr>
              <a:t>login</a:t>
            </a:r>
            <a:r>
              <a:rPr lang="en-US" sz="3200" dirty="0">
                <a:sym typeface="Wingdings" panose="05000000000000000000" pitchFamily="2" charset="2"/>
              </a:rPr>
              <a:t>.</a:t>
            </a:r>
            <a:endParaRPr lang="en-US" sz="3200" dirty="0"/>
          </a:p>
          <a:p>
            <a:endParaRPr lang="en-US" sz="3200" dirty="0"/>
          </a:p>
          <a:p>
            <a:r>
              <a:rPr lang="en-US" sz="3200" dirty="0"/>
              <a:t>In networked distributed systems, the sending of a message always </a:t>
            </a:r>
            <a:r>
              <a:rPr lang="en-US" sz="3200" i="1" dirty="0"/>
              <a:t>causally precedes </a:t>
            </a:r>
            <a:r>
              <a:rPr lang="en-US" sz="3200" dirty="0"/>
              <a:t>the receiving of a message.</a:t>
            </a:r>
          </a:p>
          <a:p>
            <a:endParaRPr lang="en-US" sz="3200" dirty="0"/>
          </a:p>
          <a:p>
            <a:r>
              <a:rPr lang="en-US" sz="3200" dirty="0"/>
              <a:t>This is </a:t>
            </a:r>
            <a:r>
              <a:rPr lang="en-US" sz="3200" i="1" dirty="0"/>
              <a:t>causal ordering.</a:t>
            </a:r>
          </a:p>
        </p:txBody>
      </p:sp>
      <p:sp>
        <p:nvSpPr>
          <p:cNvPr id="3" name="Title 2"/>
          <p:cNvSpPr>
            <a:spLocks noGrp="1"/>
          </p:cNvSpPr>
          <p:nvPr>
            <p:ph type="title"/>
          </p:nvPr>
        </p:nvSpPr>
        <p:spPr/>
        <p:txBody>
          <a:bodyPr>
            <a:normAutofit/>
          </a:bodyPr>
          <a:lstStyle/>
          <a:p>
            <a:pPr algn="ctr"/>
            <a:r>
              <a:rPr lang="en-US" sz="4800" dirty="0"/>
              <a:t>Causally-ordered communication</a:t>
            </a:r>
          </a:p>
        </p:txBody>
      </p:sp>
      <p:pic>
        <p:nvPicPr>
          <p:cNvPr id="4" name="Picture 2" descr="The Home Depot 19 in. Plastic Tool Box with Metal Latches and Removable Tool Tray">
            <a:extLst>
              <a:ext uri="{FF2B5EF4-FFF2-40B4-BE49-F238E27FC236}">
                <a16:creationId xmlns:a16="http://schemas.microsoft.com/office/drawing/2014/main" id="{74564E1C-9025-40C2-8DCF-286A75C303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91420" y="49530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711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r>
              <a:rPr lang="en-US" i="1" dirty="0"/>
              <a:t>Understanding the Limitations of Causally and Totally Ordered Communication </a:t>
            </a:r>
            <a:r>
              <a:rPr lang="en-US" dirty="0"/>
              <a:t>Cheriton and Skeen, 1993. Good overview of the issues.</a:t>
            </a:r>
            <a:endParaRPr lang="en-US" sz="3200" i="1" dirty="0"/>
          </a:p>
          <a:p>
            <a:endParaRPr lang="en-US" sz="3200" dirty="0"/>
          </a:p>
          <a:p>
            <a:r>
              <a:rPr lang="en-US" sz="2400" dirty="0">
                <a:hlinkClick r:id="rId2"/>
              </a:rPr>
              <a:t>https://www.cs.rice.edu/~alc/comp520/papers/Cheriton_Skeen.pdf</a:t>
            </a:r>
            <a:endParaRPr lang="en-US" sz="2400" dirty="0"/>
          </a:p>
          <a:p>
            <a:endParaRPr lang="en-US" sz="3200" dirty="0"/>
          </a:p>
        </p:txBody>
      </p:sp>
      <p:sp>
        <p:nvSpPr>
          <p:cNvPr id="3" name="Title 2"/>
          <p:cNvSpPr>
            <a:spLocks noGrp="1"/>
          </p:cNvSpPr>
          <p:nvPr>
            <p:ph type="title"/>
          </p:nvPr>
        </p:nvSpPr>
        <p:spPr/>
        <p:txBody>
          <a:bodyPr>
            <a:normAutofit/>
          </a:bodyPr>
          <a:lstStyle/>
          <a:p>
            <a:pPr algn="ctr"/>
            <a:r>
              <a:rPr lang="en-US" sz="4800" dirty="0"/>
              <a:t>Further reading on ordering</a:t>
            </a:r>
          </a:p>
        </p:txBody>
      </p:sp>
    </p:spTree>
    <p:extLst>
      <p:ext uri="{BB962C8B-B14F-4D97-AF65-F5344CB8AC3E}">
        <p14:creationId xmlns:p14="http://schemas.microsoft.com/office/powerpoint/2010/main" val="41901101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r>
              <a:rPr lang="en-US" sz="3200" dirty="0"/>
              <a:t>We have no globally shared memory.</a:t>
            </a:r>
          </a:p>
          <a:p>
            <a:endParaRPr lang="en-US" sz="3200" dirty="0"/>
          </a:p>
          <a:p>
            <a:r>
              <a:rPr lang="en-US" sz="3200" dirty="0"/>
              <a:t>Therefore we have no global test-and-set instruction for distributed systems.</a:t>
            </a:r>
          </a:p>
          <a:p>
            <a:endParaRPr lang="en-US" sz="3200" dirty="0"/>
          </a:p>
          <a:p>
            <a:r>
              <a:rPr lang="en-US" sz="3200" dirty="0"/>
              <a:t>We must us a </a:t>
            </a:r>
            <a:r>
              <a:rPr lang="en-US" sz="3200" i="1" dirty="0"/>
              <a:t>process </a:t>
            </a:r>
            <a:r>
              <a:rPr lang="en-US" sz="3200" dirty="0"/>
              <a:t>to coordinate mutual exclusion.</a:t>
            </a:r>
          </a:p>
        </p:txBody>
      </p:sp>
      <p:sp>
        <p:nvSpPr>
          <p:cNvPr id="3" name="Title 2"/>
          <p:cNvSpPr>
            <a:spLocks noGrp="1"/>
          </p:cNvSpPr>
          <p:nvPr>
            <p:ph type="title"/>
          </p:nvPr>
        </p:nvSpPr>
        <p:spPr/>
        <p:txBody>
          <a:bodyPr>
            <a:normAutofit fontScale="90000"/>
          </a:bodyPr>
          <a:lstStyle/>
          <a:p>
            <a:pPr algn="ctr"/>
            <a:r>
              <a:rPr lang="en-US" sz="4800" dirty="0"/>
              <a:t>Using a process to manage exclusive resources</a:t>
            </a:r>
          </a:p>
        </p:txBody>
      </p:sp>
    </p:spTree>
    <p:extLst>
      <p:ext uri="{BB962C8B-B14F-4D97-AF65-F5344CB8AC3E}">
        <p14:creationId xmlns:p14="http://schemas.microsoft.com/office/powerpoint/2010/main" val="41669222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20834" name="Rectangle 2"/>
          <p:cNvSpPr>
            <a:spLocks noGrp="1" noChangeArrowheads="1"/>
          </p:cNvSpPr>
          <p:nvPr>
            <p:ph type="title"/>
          </p:nvPr>
        </p:nvSpPr>
        <p:spPr>
          <a:xfrm>
            <a:off x="1524000" y="187325"/>
            <a:ext cx="9144000" cy="1143000"/>
          </a:xfrm>
        </p:spPr>
        <p:txBody>
          <a:bodyPr/>
          <a:lstStyle/>
          <a:p>
            <a:r>
              <a:rPr lang="en-US" sz="4000" dirty="0">
                <a:solidFill>
                  <a:schemeClr val="tx1"/>
                </a:solidFill>
                <a:latin typeface="Cambria" panose="02040503050406030204" pitchFamily="18" charset="0"/>
                <a:ea typeface="Cambria" panose="02040503050406030204" pitchFamily="18" charset="0"/>
              </a:rPr>
              <a:t>Mutual Exclusion (ME)</a:t>
            </a:r>
            <a:br>
              <a:rPr lang="en-US" sz="4000" dirty="0">
                <a:solidFill>
                  <a:schemeClr val="tx1"/>
                </a:solidFill>
                <a:latin typeface="Cambria" panose="02040503050406030204" pitchFamily="18" charset="0"/>
                <a:ea typeface="Cambria" panose="02040503050406030204" pitchFamily="18" charset="0"/>
              </a:rPr>
            </a:br>
            <a:r>
              <a:rPr lang="en-US" sz="4000" dirty="0">
                <a:solidFill>
                  <a:schemeClr val="tx1"/>
                </a:solidFill>
                <a:latin typeface="Cambria" panose="02040503050406030204" pitchFamily="18" charset="0"/>
                <a:ea typeface="Cambria" panose="02040503050406030204" pitchFamily="18" charset="0"/>
              </a:rPr>
              <a:t>A Centralized Algorithm</a:t>
            </a:r>
          </a:p>
        </p:txBody>
      </p:sp>
      <p:sp>
        <p:nvSpPr>
          <p:cNvPr id="120835" name="Rectangle 3"/>
          <p:cNvSpPr>
            <a:spLocks noGrp="1" noChangeArrowheads="1"/>
          </p:cNvSpPr>
          <p:nvPr>
            <p:ph type="body" idx="1"/>
          </p:nvPr>
        </p:nvSpPr>
        <p:spPr>
          <a:xfrm>
            <a:off x="1524000" y="5576888"/>
            <a:ext cx="9144000" cy="976312"/>
          </a:xfrm>
        </p:spPr>
        <p:txBody>
          <a:bodyPr/>
          <a:lstStyle/>
          <a:p>
            <a:r>
              <a:rPr lang="en-US" dirty="0"/>
              <a:t>Figure 6-14. (a) Process 1 asks the coordinator for permission to access a shared resource. Permission is granted. </a:t>
            </a:r>
          </a:p>
        </p:txBody>
      </p:sp>
      <p:pic>
        <p:nvPicPr>
          <p:cNvPr id="120836" name="Picture 4" descr="06-14"/>
          <p:cNvPicPr>
            <a:picLocks noChangeAspect="1" noChangeArrowheads="1"/>
          </p:cNvPicPr>
          <p:nvPr/>
        </p:nvPicPr>
        <p:blipFill>
          <a:blip r:embed="rId3">
            <a:extLst>
              <a:ext uri="{28A0092B-C50C-407E-A947-70E740481C1C}">
                <a14:useLocalDpi xmlns:a14="http://schemas.microsoft.com/office/drawing/2010/main" val="0"/>
              </a:ext>
            </a:extLst>
          </a:blip>
          <a:srcRect r="61639"/>
          <a:stretch>
            <a:fillRect/>
          </a:stretch>
        </p:blipFill>
        <p:spPr bwMode="auto">
          <a:xfrm>
            <a:off x="4167541" y="1568450"/>
            <a:ext cx="4265612" cy="3770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21858" name="Rectangle 2"/>
          <p:cNvSpPr>
            <a:spLocks noGrp="1" noChangeArrowheads="1"/>
          </p:cNvSpPr>
          <p:nvPr>
            <p:ph type="title"/>
          </p:nvPr>
        </p:nvSpPr>
        <p:spPr>
          <a:xfrm>
            <a:off x="1524000" y="187325"/>
            <a:ext cx="9144000" cy="1143000"/>
          </a:xfrm>
        </p:spPr>
        <p:txBody>
          <a:bodyPr/>
          <a:lstStyle/>
          <a:p>
            <a:endParaRPr lang="en-US" sz="4000" dirty="0">
              <a:solidFill>
                <a:schemeClr val="tx1"/>
              </a:solidFill>
            </a:endParaRPr>
          </a:p>
        </p:txBody>
      </p:sp>
      <p:sp>
        <p:nvSpPr>
          <p:cNvPr id="121859" name="Rectangle 3"/>
          <p:cNvSpPr>
            <a:spLocks noGrp="1" noChangeArrowheads="1"/>
          </p:cNvSpPr>
          <p:nvPr>
            <p:ph type="body" idx="1"/>
          </p:nvPr>
        </p:nvSpPr>
        <p:spPr>
          <a:xfrm>
            <a:off x="1524000" y="5575300"/>
            <a:ext cx="9144000" cy="977900"/>
          </a:xfrm>
        </p:spPr>
        <p:txBody>
          <a:bodyPr/>
          <a:lstStyle/>
          <a:p>
            <a:r>
              <a:rPr lang="en-US"/>
              <a:t>Figure 6-14. (b) Process 2 then asks permission to access the same resource. The coordinator does not reply. </a:t>
            </a:r>
          </a:p>
        </p:txBody>
      </p:sp>
      <p:pic>
        <p:nvPicPr>
          <p:cNvPr id="121860" name="Picture 4" descr="06-14"/>
          <p:cNvPicPr>
            <a:picLocks noChangeAspect="1" noChangeArrowheads="1"/>
          </p:cNvPicPr>
          <p:nvPr/>
        </p:nvPicPr>
        <p:blipFill>
          <a:blip r:embed="rId3">
            <a:extLst>
              <a:ext uri="{28A0092B-C50C-407E-A947-70E740481C1C}">
                <a14:useLocalDpi xmlns:a14="http://schemas.microsoft.com/office/drawing/2010/main" val="0"/>
              </a:ext>
            </a:extLst>
          </a:blip>
          <a:srcRect l="37167" r="30569"/>
          <a:stretch>
            <a:fillRect/>
          </a:stretch>
        </p:blipFill>
        <p:spPr bwMode="auto">
          <a:xfrm>
            <a:off x="4281488" y="1476375"/>
            <a:ext cx="3656012" cy="3841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r>
              <a:rPr lang="en-US" sz="3200" dirty="0"/>
              <a:t>Modern computers run so fast that we need a new model of time for coordinating them in distributed systems.</a:t>
            </a:r>
          </a:p>
        </p:txBody>
      </p:sp>
      <p:sp>
        <p:nvSpPr>
          <p:cNvPr id="3" name="Title 2"/>
          <p:cNvSpPr>
            <a:spLocks noGrp="1"/>
          </p:cNvSpPr>
          <p:nvPr>
            <p:ph type="title"/>
          </p:nvPr>
        </p:nvSpPr>
        <p:spPr/>
        <p:txBody>
          <a:bodyPr>
            <a:normAutofit/>
          </a:bodyPr>
          <a:lstStyle/>
          <a:p>
            <a:pPr algn="ctr"/>
            <a:r>
              <a:rPr lang="en-US" sz="4800" i="1" dirty="0"/>
              <a:t>Speed</a:t>
            </a:r>
          </a:p>
        </p:txBody>
      </p:sp>
    </p:spTree>
    <p:extLst>
      <p:ext uri="{BB962C8B-B14F-4D97-AF65-F5344CB8AC3E}">
        <p14:creationId xmlns:p14="http://schemas.microsoft.com/office/powerpoint/2010/main" val="36214908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22882" name="Rectangle 2"/>
          <p:cNvSpPr>
            <a:spLocks noGrp="1" noChangeArrowheads="1"/>
          </p:cNvSpPr>
          <p:nvPr>
            <p:ph type="title"/>
          </p:nvPr>
        </p:nvSpPr>
        <p:spPr>
          <a:xfrm>
            <a:off x="1524000" y="187325"/>
            <a:ext cx="9144000" cy="1143000"/>
          </a:xfrm>
        </p:spPr>
        <p:txBody>
          <a:bodyPr/>
          <a:lstStyle/>
          <a:p>
            <a:endParaRPr lang="en-US" sz="4000" dirty="0"/>
          </a:p>
        </p:txBody>
      </p:sp>
      <p:sp>
        <p:nvSpPr>
          <p:cNvPr id="122883" name="Rectangle 3"/>
          <p:cNvSpPr>
            <a:spLocks noGrp="1" noChangeArrowheads="1"/>
          </p:cNvSpPr>
          <p:nvPr>
            <p:ph type="body" idx="1"/>
          </p:nvPr>
        </p:nvSpPr>
        <p:spPr>
          <a:xfrm>
            <a:off x="1524000" y="5702300"/>
            <a:ext cx="9144000" cy="850900"/>
          </a:xfrm>
        </p:spPr>
        <p:txBody>
          <a:bodyPr/>
          <a:lstStyle/>
          <a:p>
            <a:r>
              <a:rPr lang="en-US"/>
              <a:t>Figure 6-14. (c) When process 1 releases the resource, it tells the coordinator, which then replies to 2.</a:t>
            </a:r>
          </a:p>
        </p:txBody>
      </p:sp>
      <p:pic>
        <p:nvPicPr>
          <p:cNvPr id="122884" name="Picture 4" descr="06-14"/>
          <p:cNvPicPr>
            <a:picLocks noChangeAspect="1" noChangeArrowheads="1"/>
          </p:cNvPicPr>
          <p:nvPr/>
        </p:nvPicPr>
        <p:blipFill>
          <a:blip r:embed="rId3">
            <a:extLst>
              <a:ext uri="{28A0092B-C50C-407E-A947-70E740481C1C}">
                <a14:useLocalDpi xmlns:a14="http://schemas.microsoft.com/office/drawing/2010/main" val="0"/>
              </a:ext>
            </a:extLst>
          </a:blip>
          <a:srcRect l="73293"/>
          <a:stretch>
            <a:fillRect/>
          </a:stretch>
        </p:blipFill>
        <p:spPr bwMode="auto">
          <a:xfrm>
            <a:off x="4502150" y="1546226"/>
            <a:ext cx="3035300" cy="3852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nSpc>
                <a:spcPct val="90000"/>
              </a:lnSpc>
            </a:pPr>
            <a:r>
              <a:rPr lang="en-US" sz="3200" dirty="0"/>
              <a:t>Three different cases:</a:t>
            </a:r>
          </a:p>
          <a:p>
            <a:pPr>
              <a:lnSpc>
                <a:spcPct val="90000"/>
              </a:lnSpc>
            </a:pPr>
            <a:endParaRPr lang="en-US" sz="3200" dirty="0"/>
          </a:p>
          <a:p>
            <a:pPr lvl="1">
              <a:lnSpc>
                <a:spcPct val="90000"/>
              </a:lnSpc>
              <a:buFontTx/>
              <a:buAutoNum type="arabicPeriod"/>
            </a:pPr>
            <a:r>
              <a:rPr lang="en-US" sz="2800" dirty="0"/>
              <a:t> If the receiver is not accessing the resource and does not want to access it, it sends back an OK message to the sender.</a:t>
            </a:r>
          </a:p>
          <a:p>
            <a:pPr lvl="1">
              <a:lnSpc>
                <a:spcPct val="90000"/>
              </a:lnSpc>
              <a:buFontTx/>
              <a:buAutoNum type="arabicPeriod"/>
            </a:pPr>
            <a:endParaRPr lang="en-US" sz="2800" dirty="0"/>
          </a:p>
          <a:p>
            <a:pPr lvl="1">
              <a:lnSpc>
                <a:spcPct val="90000"/>
              </a:lnSpc>
              <a:buFontTx/>
              <a:buAutoNum type="arabicPeriod"/>
            </a:pPr>
            <a:r>
              <a:rPr lang="en-US" sz="2800" dirty="0"/>
              <a:t> If the receiver already has access to the resource, it simply does not reply. Instead, it queues the request.</a:t>
            </a:r>
          </a:p>
          <a:p>
            <a:pPr lvl="1">
              <a:lnSpc>
                <a:spcPct val="90000"/>
              </a:lnSpc>
              <a:buFontTx/>
              <a:buAutoNum type="arabicPeriod"/>
            </a:pPr>
            <a:endParaRPr lang="en-US" sz="2800" dirty="0"/>
          </a:p>
          <a:p>
            <a:pPr lvl="1">
              <a:lnSpc>
                <a:spcPct val="90000"/>
              </a:lnSpc>
              <a:buFontTx/>
              <a:buAutoNum type="arabicPeriod"/>
            </a:pPr>
            <a:r>
              <a:rPr lang="en-US" sz="2800"/>
              <a:t> If </a:t>
            </a:r>
            <a:r>
              <a:rPr lang="en-US" sz="2800" dirty="0"/>
              <a:t>the receiver wants to access the resource as well but has not yet done so, it compares the timestamp of the incoming message with the one contained in the message that it has sent everyone. The lowest one wins</a:t>
            </a:r>
          </a:p>
        </p:txBody>
      </p:sp>
      <p:sp>
        <p:nvSpPr>
          <p:cNvPr id="3" name="Title 2"/>
          <p:cNvSpPr>
            <a:spLocks noGrp="1"/>
          </p:cNvSpPr>
          <p:nvPr>
            <p:ph type="title"/>
          </p:nvPr>
        </p:nvSpPr>
        <p:spPr/>
        <p:txBody>
          <a:bodyPr>
            <a:normAutofit/>
          </a:bodyPr>
          <a:lstStyle/>
          <a:p>
            <a:pPr algn="ctr"/>
            <a:r>
              <a:rPr lang="en-US" sz="4800" dirty="0"/>
              <a:t>A distributed algorithm (for ME)</a:t>
            </a:r>
          </a:p>
        </p:txBody>
      </p:sp>
    </p:spTree>
    <p:extLst>
      <p:ext uri="{BB962C8B-B14F-4D97-AF65-F5344CB8AC3E}">
        <p14:creationId xmlns:p14="http://schemas.microsoft.com/office/powerpoint/2010/main" val="33225813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29026" name="Rectangle 2"/>
          <p:cNvSpPr>
            <a:spLocks noGrp="1" noChangeArrowheads="1"/>
          </p:cNvSpPr>
          <p:nvPr>
            <p:ph type="title"/>
          </p:nvPr>
        </p:nvSpPr>
        <p:spPr/>
        <p:txBody>
          <a:bodyPr/>
          <a:lstStyle/>
          <a:p>
            <a:r>
              <a:rPr lang="en-US" dirty="0">
                <a:solidFill>
                  <a:schemeClr val="tx1"/>
                </a:solidFill>
              </a:rPr>
              <a:t>A Distributed Algorithm</a:t>
            </a:r>
          </a:p>
        </p:txBody>
      </p:sp>
      <p:sp>
        <p:nvSpPr>
          <p:cNvPr id="129027" name="Rectangle 3"/>
          <p:cNvSpPr>
            <a:spLocks noGrp="1" noChangeArrowheads="1"/>
          </p:cNvSpPr>
          <p:nvPr>
            <p:ph type="body" idx="1"/>
          </p:nvPr>
        </p:nvSpPr>
        <p:spPr/>
        <p:txBody>
          <a:bodyPr/>
          <a:lstStyle/>
          <a:p>
            <a:r>
              <a:rPr lang="en-US"/>
              <a:t>Figure 6-15. (a) Two processes want to access a </a:t>
            </a:r>
            <a:br>
              <a:rPr lang="en-US"/>
            </a:br>
            <a:r>
              <a:rPr lang="en-US"/>
              <a:t>shared resource at the same moment. </a:t>
            </a:r>
          </a:p>
        </p:txBody>
      </p:sp>
      <p:pic>
        <p:nvPicPr>
          <p:cNvPr id="129029" name="Picture 5" descr="06-15"/>
          <p:cNvPicPr>
            <a:picLocks noChangeAspect="1" noChangeArrowheads="1"/>
          </p:cNvPicPr>
          <p:nvPr/>
        </p:nvPicPr>
        <p:blipFill>
          <a:blip r:embed="rId3">
            <a:extLst>
              <a:ext uri="{28A0092B-C50C-407E-A947-70E740481C1C}">
                <a14:useLocalDpi xmlns:a14="http://schemas.microsoft.com/office/drawing/2010/main" val="0"/>
              </a:ext>
            </a:extLst>
          </a:blip>
          <a:srcRect r="75536"/>
          <a:stretch>
            <a:fillRect/>
          </a:stretch>
        </p:blipFill>
        <p:spPr bwMode="auto">
          <a:xfrm>
            <a:off x="4543426" y="1336675"/>
            <a:ext cx="3262313" cy="4057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30050" name="Rectangle 2"/>
          <p:cNvSpPr>
            <a:spLocks noGrp="1" noChangeArrowheads="1"/>
          </p:cNvSpPr>
          <p:nvPr>
            <p:ph type="title"/>
          </p:nvPr>
        </p:nvSpPr>
        <p:spPr/>
        <p:txBody>
          <a:bodyPr/>
          <a:lstStyle/>
          <a:p>
            <a:endParaRPr lang="en-US" dirty="0">
              <a:solidFill>
                <a:schemeClr val="tx1"/>
              </a:solidFill>
            </a:endParaRPr>
          </a:p>
        </p:txBody>
      </p:sp>
      <p:sp>
        <p:nvSpPr>
          <p:cNvPr id="130051" name="Rectangle 3"/>
          <p:cNvSpPr>
            <a:spLocks noGrp="1" noChangeArrowheads="1"/>
          </p:cNvSpPr>
          <p:nvPr>
            <p:ph type="body" idx="1"/>
          </p:nvPr>
        </p:nvSpPr>
        <p:spPr/>
        <p:txBody>
          <a:bodyPr/>
          <a:lstStyle/>
          <a:p>
            <a:r>
              <a:rPr lang="en-US"/>
              <a:t>Figure 6-15. (b) Process 0 has the lowest </a:t>
            </a:r>
            <a:br>
              <a:rPr lang="en-US"/>
            </a:br>
            <a:r>
              <a:rPr lang="en-US"/>
              <a:t>timestamp, so it wins. </a:t>
            </a:r>
          </a:p>
        </p:txBody>
      </p:sp>
      <p:pic>
        <p:nvPicPr>
          <p:cNvPr id="130052" name="Picture 4" descr="06-15"/>
          <p:cNvPicPr>
            <a:picLocks noChangeAspect="1" noChangeArrowheads="1"/>
          </p:cNvPicPr>
          <p:nvPr/>
        </p:nvPicPr>
        <p:blipFill>
          <a:blip r:embed="rId3">
            <a:extLst>
              <a:ext uri="{28A0092B-C50C-407E-A947-70E740481C1C}">
                <a14:useLocalDpi xmlns:a14="http://schemas.microsoft.com/office/drawing/2010/main" val="0"/>
              </a:ext>
            </a:extLst>
          </a:blip>
          <a:srcRect l="31262" r="45441"/>
          <a:stretch>
            <a:fillRect/>
          </a:stretch>
        </p:blipFill>
        <p:spPr bwMode="auto">
          <a:xfrm>
            <a:off x="4414839" y="1368425"/>
            <a:ext cx="3106737" cy="4057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31074" name="Rectangle 2"/>
          <p:cNvSpPr>
            <a:spLocks noGrp="1" noChangeArrowheads="1"/>
          </p:cNvSpPr>
          <p:nvPr>
            <p:ph type="title"/>
          </p:nvPr>
        </p:nvSpPr>
        <p:spPr/>
        <p:txBody>
          <a:bodyPr/>
          <a:lstStyle/>
          <a:p>
            <a:endParaRPr lang="en-US" dirty="0">
              <a:solidFill>
                <a:schemeClr val="tx1"/>
              </a:solidFill>
            </a:endParaRPr>
          </a:p>
        </p:txBody>
      </p:sp>
      <p:sp>
        <p:nvSpPr>
          <p:cNvPr id="131075" name="Rectangle 3"/>
          <p:cNvSpPr>
            <a:spLocks noGrp="1" noChangeArrowheads="1"/>
          </p:cNvSpPr>
          <p:nvPr>
            <p:ph type="body" idx="1"/>
          </p:nvPr>
        </p:nvSpPr>
        <p:spPr/>
        <p:txBody>
          <a:bodyPr/>
          <a:lstStyle/>
          <a:p>
            <a:r>
              <a:rPr lang="en-US"/>
              <a:t>Figure 6-15. (c) When process 0 is done, </a:t>
            </a:r>
            <a:br>
              <a:rPr lang="en-US"/>
            </a:br>
            <a:r>
              <a:rPr lang="en-US"/>
              <a:t>it sends an OK also, so 2 can now go ahead.</a:t>
            </a:r>
          </a:p>
        </p:txBody>
      </p:sp>
      <p:pic>
        <p:nvPicPr>
          <p:cNvPr id="131076" name="Picture 4" descr="06-15"/>
          <p:cNvPicPr>
            <a:picLocks noChangeAspect="1" noChangeArrowheads="1"/>
          </p:cNvPicPr>
          <p:nvPr/>
        </p:nvPicPr>
        <p:blipFill>
          <a:blip r:embed="rId3">
            <a:extLst>
              <a:ext uri="{28A0092B-C50C-407E-A947-70E740481C1C}">
                <a14:useLocalDpi xmlns:a14="http://schemas.microsoft.com/office/drawing/2010/main" val="0"/>
              </a:ext>
            </a:extLst>
          </a:blip>
          <a:srcRect l="65321" t="14514"/>
          <a:stretch>
            <a:fillRect/>
          </a:stretch>
        </p:blipFill>
        <p:spPr bwMode="auto">
          <a:xfrm>
            <a:off x="3287713" y="1301750"/>
            <a:ext cx="5289550" cy="3968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36194" name="Rectangle 2"/>
          <p:cNvSpPr>
            <a:spLocks noGrp="1" noChangeArrowheads="1"/>
          </p:cNvSpPr>
          <p:nvPr>
            <p:ph type="title"/>
          </p:nvPr>
        </p:nvSpPr>
        <p:spPr/>
        <p:txBody>
          <a:bodyPr/>
          <a:lstStyle/>
          <a:p>
            <a:r>
              <a:rPr lang="en-US" dirty="0">
                <a:solidFill>
                  <a:schemeClr val="tx1"/>
                </a:solidFill>
              </a:rPr>
              <a:t>A Token Ring Algorithm (ME)</a:t>
            </a:r>
          </a:p>
        </p:txBody>
      </p:sp>
      <p:sp>
        <p:nvSpPr>
          <p:cNvPr id="136195" name="Rectangle 3"/>
          <p:cNvSpPr>
            <a:spLocks noGrp="1" noChangeArrowheads="1"/>
          </p:cNvSpPr>
          <p:nvPr>
            <p:ph type="body" idx="1"/>
          </p:nvPr>
        </p:nvSpPr>
        <p:spPr>
          <a:xfrm>
            <a:off x="1524000" y="5476875"/>
            <a:ext cx="9144000" cy="838200"/>
          </a:xfrm>
        </p:spPr>
        <p:txBody>
          <a:bodyPr/>
          <a:lstStyle/>
          <a:p>
            <a:r>
              <a:rPr lang="en-US" dirty="0"/>
              <a:t>Figure 6-16. (a) An unordered group of processes on a network. </a:t>
            </a:r>
            <a:br>
              <a:rPr lang="en-US" dirty="0"/>
            </a:br>
            <a:r>
              <a:rPr lang="en-US" dirty="0"/>
              <a:t>(b) A </a:t>
            </a:r>
            <a:r>
              <a:rPr lang="en-US" i="1" dirty="0"/>
              <a:t>logical</a:t>
            </a:r>
            <a:r>
              <a:rPr lang="en-US" dirty="0"/>
              <a:t> ring constructed in software.</a:t>
            </a:r>
          </a:p>
        </p:txBody>
      </p:sp>
      <p:pic>
        <p:nvPicPr>
          <p:cNvPr id="136196" name="Picture 4" descr="06-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451" y="1851026"/>
            <a:ext cx="7858125" cy="29829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3200" dirty="0"/>
              <a:t>The “token” is passed around the ring. That is: the previous process in the ring tells you to set your “I have the token” bit to TRUE.</a:t>
            </a:r>
          </a:p>
          <a:p>
            <a:endParaRPr lang="en-US" sz="3200" dirty="0"/>
          </a:p>
          <a:p>
            <a:r>
              <a:rPr lang="en-US" sz="3200" dirty="0"/>
              <a:t>It is your “turn” to enter the critical section / use the exclusive resource if you want to.</a:t>
            </a:r>
          </a:p>
          <a:p>
            <a:endParaRPr lang="en-US" sz="3200" dirty="0"/>
          </a:p>
          <a:p>
            <a:r>
              <a:rPr lang="en-US" sz="3200" dirty="0"/>
              <a:t>When you are done, set the “token” bit to FALSE and inform the next process in the ring it is their turn.</a:t>
            </a:r>
          </a:p>
          <a:p>
            <a:endParaRPr lang="en-US" sz="3200" dirty="0"/>
          </a:p>
          <a:p>
            <a:r>
              <a:rPr lang="en-US" sz="3200" dirty="0"/>
              <a:t>It’s like sitting in a discussion circle wherein you only get </a:t>
            </a:r>
          </a:p>
          <a:p>
            <a:pPr marL="109537" indent="0">
              <a:buNone/>
            </a:pPr>
            <a:r>
              <a:rPr lang="en-US" sz="3200" dirty="0"/>
              <a:t>    to talk when the </a:t>
            </a:r>
            <a:r>
              <a:rPr lang="en-US" sz="3200" i="1" dirty="0"/>
              <a:t>talking stick </a:t>
            </a:r>
            <a:r>
              <a:rPr lang="en-US" sz="3200" dirty="0"/>
              <a:t>is passed to you.</a:t>
            </a:r>
          </a:p>
        </p:txBody>
      </p:sp>
      <p:sp>
        <p:nvSpPr>
          <p:cNvPr id="3" name="Title 2"/>
          <p:cNvSpPr>
            <a:spLocks noGrp="1"/>
          </p:cNvSpPr>
          <p:nvPr>
            <p:ph type="title"/>
          </p:nvPr>
        </p:nvSpPr>
        <p:spPr/>
        <p:txBody>
          <a:bodyPr>
            <a:normAutofit/>
          </a:bodyPr>
          <a:lstStyle/>
          <a:p>
            <a:pPr algn="ctr"/>
            <a:endParaRPr lang="en-US" sz="4800" dirty="0"/>
          </a:p>
        </p:txBody>
      </p:sp>
      <p:pic>
        <p:nvPicPr>
          <p:cNvPr id="4" name="Picture 2" descr="The Home Depot 19 in. Plastic Tool Box with Metal Latches and Removable Tool Tray">
            <a:extLst>
              <a:ext uri="{FF2B5EF4-FFF2-40B4-BE49-F238E27FC236}">
                <a16:creationId xmlns:a16="http://schemas.microsoft.com/office/drawing/2014/main" id="{065DB466-D031-4FA5-8C6D-5EAAF10F6A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13929" y="50546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9177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When the coordinator process fails, a new coordinator has to get elected.</a:t>
            </a:r>
          </a:p>
          <a:p>
            <a:endParaRPr lang="en-US" sz="3200" dirty="0"/>
          </a:p>
          <a:p>
            <a:r>
              <a:rPr lang="en-US" sz="3200" dirty="0"/>
              <a:t>Some process notices that the old coordinator has failed.</a:t>
            </a:r>
          </a:p>
          <a:p>
            <a:endParaRPr lang="en-US" sz="3200" dirty="0"/>
          </a:p>
          <a:p>
            <a:r>
              <a:rPr lang="en-US" sz="3200" dirty="0"/>
              <a:t>It calls an </a:t>
            </a:r>
            <a:r>
              <a:rPr lang="en-US" sz="3200" i="1" dirty="0"/>
              <a:t>election.</a:t>
            </a:r>
          </a:p>
          <a:p>
            <a:endParaRPr lang="en-US" sz="3200" i="1" dirty="0"/>
          </a:p>
          <a:p>
            <a:r>
              <a:rPr lang="en-US" sz="3200" dirty="0"/>
              <a:t>The new coordinator takes over managing the resource.</a:t>
            </a:r>
          </a:p>
        </p:txBody>
      </p:sp>
      <p:sp>
        <p:nvSpPr>
          <p:cNvPr id="3" name="Title 2"/>
          <p:cNvSpPr>
            <a:spLocks noGrp="1"/>
          </p:cNvSpPr>
          <p:nvPr>
            <p:ph type="title"/>
          </p:nvPr>
        </p:nvSpPr>
        <p:spPr/>
        <p:txBody>
          <a:bodyPr>
            <a:normAutofit/>
          </a:bodyPr>
          <a:lstStyle/>
          <a:p>
            <a:pPr algn="ctr"/>
            <a:r>
              <a:rPr lang="en-US" sz="4800" dirty="0"/>
              <a:t>Election algorithms</a:t>
            </a:r>
          </a:p>
        </p:txBody>
      </p:sp>
    </p:spTree>
    <p:extLst>
      <p:ext uri="{BB962C8B-B14F-4D97-AF65-F5344CB8AC3E}">
        <p14:creationId xmlns:p14="http://schemas.microsoft.com/office/powerpoint/2010/main" val="37450682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Tx/>
              <a:buAutoNum type="arabicPeriod"/>
            </a:pPr>
            <a:r>
              <a:rPr lang="en-US" sz="3200" i="1" dirty="0"/>
              <a:t>P</a:t>
            </a:r>
            <a:r>
              <a:rPr lang="en-US" sz="3200" dirty="0"/>
              <a:t>, having noticed a coordinator failure, sends an </a:t>
            </a:r>
            <a:r>
              <a:rPr lang="en-US" sz="3200" i="1" dirty="0"/>
              <a:t>ELECTION</a:t>
            </a:r>
            <a:r>
              <a:rPr lang="en-US" sz="3200" dirty="0"/>
              <a:t> message to all processes with higher numbers.</a:t>
            </a:r>
          </a:p>
          <a:p>
            <a:pPr>
              <a:buFontTx/>
              <a:buAutoNum type="arabicPeriod"/>
            </a:pPr>
            <a:endParaRPr lang="en-US" sz="3200" dirty="0"/>
          </a:p>
          <a:p>
            <a:pPr>
              <a:buFontTx/>
              <a:buAutoNum type="arabicPeriod"/>
            </a:pPr>
            <a:r>
              <a:rPr lang="en-US" sz="3200" dirty="0"/>
              <a:t>If no one responds, </a:t>
            </a:r>
            <a:r>
              <a:rPr lang="en-US" sz="3200" i="1" dirty="0"/>
              <a:t>P</a:t>
            </a:r>
            <a:r>
              <a:rPr lang="en-US" sz="3200" dirty="0"/>
              <a:t> wins the election and becomes coordinator.</a:t>
            </a:r>
          </a:p>
          <a:p>
            <a:pPr>
              <a:buFontTx/>
              <a:buAutoNum type="arabicPeriod"/>
            </a:pPr>
            <a:endParaRPr lang="en-US" sz="3200" dirty="0"/>
          </a:p>
          <a:p>
            <a:pPr>
              <a:buFontTx/>
              <a:buAutoNum type="arabicPeriod"/>
            </a:pPr>
            <a:r>
              <a:rPr lang="en-US" sz="3200" dirty="0"/>
              <a:t>If one of the higher-ups answers, it takes over. </a:t>
            </a:r>
            <a:r>
              <a:rPr lang="en-US" sz="3200" i="1" dirty="0"/>
              <a:t>P</a:t>
            </a:r>
            <a:r>
              <a:rPr lang="en-US" sz="3200" dirty="0"/>
              <a:t>’s job is done.</a:t>
            </a:r>
          </a:p>
          <a:p>
            <a:endParaRPr lang="en-US" sz="3200" dirty="0"/>
          </a:p>
        </p:txBody>
      </p:sp>
      <p:sp>
        <p:nvSpPr>
          <p:cNvPr id="3" name="Title 2"/>
          <p:cNvSpPr>
            <a:spLocks noGrp="1"/>
          </p:cNvSpPr>
          <p:nvPr>
            <p:ph type="title"/>
          </p:nvPr>
        </p:nvSpPr>
        <p:spPr/>
        <p:txBody>
          <a:bodyPr>
            <a:normAutofit/>
          </a:bodyPr>
          <a:lstStyle/>
          <a:p>
            <a:pPr algn="ctr"/>
            <a:r>
              <a:rPr lang="en-US" sz="4800" dirty="0"/>
              <a:t>Bully algorithm</a:t>
            </a:r>
          </a:p>
        </p:txBody>
      </p:sp>
    </p:spTree>
    <p:extLst>
      <p:ext uri="{BB962C8B-B14F-4D97-AF65-F5344CB8AC3E}">
        <p14:creationId xmlns:p14="http://schemas.microsoft.com/office/powerpoint/2010/main" val="22801118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dirty="0"/>
              <a:t>Tanenbaum &amp; Van Steen, Distributed Systems: Principles and Paradigms, 2e, (c) 2007 Prentice-Hall, Inc. All rights reserved. 0-13-239227-5</a:t>
            </a:r>
          </a:p>
        </p:txBody>
      </p:sp>
      <p:sp>
        <p:nvSpPr>
          <p:cNvPr id="144386" name="Rectangle 2"/>
          <p:cNvSpPr>
            <a:spLocks noGrp="1" noChangeArrowheads="1"/>
          </p:cNvSpPr>
          <p:nvPr>
            <p:ph type="title"/>
          </p:nvPr>
        </p:nvSpPr>
        <p:spPr/>
        <p:txBody>
          <a:bodyPr/>
          <a:lstStyle/>
          <a:p>
            <a:endParaRPr lang="en-US" sz="5400" dirty="0">
              <a:solidFill>
                <a:schemeClr val="tx1"/>
              </a:solidFill>
            </a:endParaRPr>
          </a:p>
        </p:txBody>
      </p:sp>
      <p:sp>
        <p:nvSpPr>
          <p:cNvPr id="144387" name="Rectangle 3"/>
          <p:cNvSpPr>
            <a:spLocks noGrp="1" noChangeArrowheads="1"/>
          </p:cNvSpPr>
          <p:nvPr>
            <p:ph type="body" idx="1"/>
          </p:nvPr>
        </p:nvSpPr>
        <p:spPr>
          <a:xfrm>
            <a:off x="1524000" y="5343526"/>
            <a:ext cx="9144000" cy="1209675"/>
          </a:xfrm>
        </p:spPr>
        <p:txBody>
          <a:bodyPr/>
          <a:lstStyle/>
          <a:p>
            <a:pPr>
              <a:lnSpc>
                <a:spcPct val="80000"/>
              </a:lnSpc>
            </a:pPr>
            <a:r>
              <a:rPr lang="en-US"/>
              <a:t>Figure 6-20. The bully election algorithm. (a) Process 4 holds an</a:t>
            </a:r>
          </a:p>
          <a:p>
            <a:pPr>
              <a:lnSpc>
                <a:spcPct val="80000"/>
              </a:lnSpc>
            </a:pPr>
            <a:r>
              <a:rPr lang="en-US"/>
              <a:t> election. (b) Processes 5 and 6 respond, telling 4 to stop. </a:t>
            </a:r>
          </a:p>
          <a:p>
            <a:pPr>
              <a:lnSpc>
                <a:spcPct val="80000"/>
              </a:lnSpc>
            </a:pPr>
            <a:r>
              <a:rPr lang="en-US"/>
              <a:t>(c) Now 5 and 6 each hold an election.</a:t>
            </a:r>
          </a:p>
        </p:txBody>
      </p:sp>
      <p:pic>
        <p:nvPicPr>
          <p:cNvPr id="144388" name="Picture 4" descr="06-20"/>
          <p:cNvPicPr>
            <a:picLocks noChangeAspect="1" noChangeArrowheads="1"/>
          </p:cNvPicPr>
          <p:nvPr/>
        </p:nvPicPr>
        <p:blipFill>
          <a:blip r:embed="rId3">
            <a:extLst>
              <a:ext uri="{28A0092B-C50C-407E-A947-70E740481C1C}">
                <a14:useLocalDpi xmlns:a14="http://schemas.microsoft.com/office/drawing/2010/main" val="0"/>
              </a:ext>
            </a:extLst>
          </a:blip>
          <a:srcRect b="50259"/>
          <a:stretch>
            <a:fillRect/>
          </a:stretch>
        </p:blipFill>
        <p:spPr bwMode="auto">
          <a:xfrm>
            <a:off x="1804988" y="1524000"/>
            <a:ext cx="8609012" cy="3316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sz="3200" dirty="0"/>
          </a:p>
          <a:p>
            <a:r>
              <a:rPr lang="en-US" sz="3200" dirty="0"/>
              <a:t>An example rule is: whenever P1 updates then P2 notices the timestamp and updates also.</a:t>
            </a:r>
          </a:p>
          <a:p>
            <a:endParaRPr lang="en-US" sz="3200" dirty="0"/>
          </a:p>
          <a:p>
            <a:r>
              <a:rPr lang="en-US" sz="3200" dirty="0"/>
              <a:t>That is: if the timestamp for P1 is later than the timestamp for P2, then P2 updates.</a:t>
            </a:r>
          </a:p>
          <a:p>
            <a:endParaRPr lang="en-US" sz="3200" dirty="0"/>
          </a:p>
          <a:p>
            <a:r>
              <a:rPr lang="en-US" sz="3200" dirty="0"/>
              <a:t>P2 update is an expensive process and would like avoid it, but it is also critical to meet the coordination invariants.</a:t>
            </a:r>
          </a:p>
        </p:txBody>
      </p:sp>
      <p:sp>
        <p:nvSpPr>
          <p:cNvPr id="3" name="Title 2"/>
          <p:cNvSpPr>
            <a:spLocks noGrp="1"/>
          </p:cNvSpPr>
          <p:nvPr>
            <p:ph type="title"/>
          </p:nvPr>
        </p:nvSpPr>
        <p:spPr/>
        <p:txBody>
          <a:bodyPr>
            <a:normAutofit fontScale="90000"/>
          </a:bodyPr>
          <a:lstStyle/>
          <a:p>
            <a:pPr algn="ctr"/>
            <a:r>
              <a:rPr lang="en-US" sz="4800" dirty="0"/>
              <a:t>No global clock:</a:t>
            </a:r>
            <a:br>
              <a:rPr lang="en-US" sz="4800" dirty="0"/>
            </a:br>
            <a:r>
              <a:rPr lang="en-US" sz="4800" dirty="0"/>
              <a:t>classic coordination problem</a:t>
            </a:r>
          </a:p>
        </p:txBody>
      </p:sp>
    </p:spTree>
    <p:extLst>
      <p:ext uri="{BB962C8B-B14F-4D97-AF65-F5344CB8AC3E}">
        <p14:creationId xmlns:p14="http://schemas.microsoft.com/office/powerpoint/2010/main" val="20359097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45410" name="Rectangle 2"/>
          <p:cNvSpPr>
            <a:spLocks noGrp="1" noChangeArrowheads="1"/>
          </p:cNvSpPr>
          <p:nvPr>
            <p:ph type="title"/>
          </p:nvPr>
        </p:nvSpPr>
        <p:spPr/>
        <p:txBody>
          <a:bodyPr/>
          <a:lstStyle/>
          <a:p>
            <a:endParaRPr lang="en-US" sz="5400" dirty="0">
              <a:solidFill>
                <a:schemeClr val="tx1"/>
              </a:solidFill>
            </a:endParaRPr>
          </a:p>
        </p:txBody>
      </p:sp>
      <p:sp>
        <p:nvSpPr>
          <p:cNvPr id="145411" name="Rectangle 3"/>
          <p:cNvSpPr>
            <a:spLocks noGrp="1" noChangeArrowheads="1"/>
          </p:cNvSpPr>
          <p:nvPr>
            <p:ph type="body" idx="1"/>
          </p:nvPr>
        </p:nvSpPr>
        <p:spPr/>
        <p:txBody>
          <a:bodyPr/>
          <a:lstStyle/>
          <a:p>
            <a:r>
              <a:rPr lang="en-US"/>
              <a:t>Figure 6-20. The bully election algorithm.  (d) Process 6 tells 5 to stop. (e) Process 6 wins and tells everyone.</a:t>
            </a:r>
          </a:p>
        </p:txBody>
      </p:sp>
      <p:pic>
        <p:nvPicPr>
          <p:cNvPr id="145412" name="Picture 4" descr="06-20"/>
          <p:cNvPicPr>
            <a:picLocks noChangeAspect="1" noChangeArrowheads="1"/>
          </p:cNvPicPr>
          <p:nvPr/>
        </p:nvPicPr>
        <p:blipFill>
          <a:blip r:embed="rId3">
            <a:extLst>
              <a:ext uri="{28A0092B-C50C-407E-A947-70E740481C1C}">
                <a14:useLocalDpi xmlns:a14="http://schemas.microsoft.com/office/drawing/2010/main" val="0"/>
              </a:ext>
            </a:extLst>
          </a:blip>
          <a:srcRect l="14906" t="53062" r="17302"/>
          <a:stretch>
            <a:fillRect/>
          </a:stretch>
        </p:blipFill>
        <p:spPr bwMode="auto">
          <a:xfrm>
            <a:off x="2520950" y="1544639"/>
            <a:ext cx="6808788" cy="3652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nSpc>
                <a:spcPct val="90000"/>
              </a:lnSpc>
              <a:buFontTx/>
              <a:buAutoNum type="arabicPeriod"/>
            </a:pPr>
            <a:r>
              <a:rPr lang="en-US" sz="3200" dirty="0"/>
              <a:t>Processes know of their successor(s) in the ring</a:t>
            </a:r>
          </a:p>
          <a:p>
            <a:pPr>
              <a:lnSpc>
                <a:spcPct val="90000"/>
              </a:lnSpc>
              <a:buFontTx/>
              <a:buAutoNum type="arabicPeriod"/>
            </a:pPr>
            <a:endParaRPr lang="en-US" sz="3200" dirty="0"/>
          </a:p>
          <a:p>
            <a:pPr>
              <a:lnSpc>
                <a:spcPct val="90000"/>
              </a:lnSpc>
              <a:buFontTx/>
              <a:buAutoNum type="arabicPeriod"/>
            </a:pPr>
            <a:r>
              <a:rPr lang="en-US" sz="3200" dirty="0"/>
              <a:t>P</a:t>
            </a:r>
            <a:r>
              <a:rPr lang="en-US" sz="3200" baseline="-25000" dirty="0"/>
              <a:t>N</a:t>
            </a:r>
            <a:r>
              <a:rPr lang="en-US" sz="3200" dirty="0"/>
              <a:t> notes failure—sends election msg with own proc # to current live successor</a:t>
            </a:r>
          </a:p>
          <a:p>
            <a:pPr>
              <a:lnSpc>
                <a:spcPct val="90000"/>
              </a:lnSpc>
              <a:buFontTx/>
              <a:buAutoNum type="arabicPeriod"/>
            </a:pPr>
            <a:endParaRPr lang="en-US" sz="3200" dirty="0"/>
          </a:p>
          <a:p>
            <a:pPr>
              <a:lnSpc>
                <a:spcPct val="90000"/>
              </a:lnSpc>
              <a:buFontTx/>
              <a:buAutoNum type="arabicPeriod"/>
            </a:pPr>
            <a:r>
              <a:rPr lang="en-US" sz="3200" dirty="0"/>
              <a:t>Each proc adds its proc # to the list in the election msg.</a:t>
            </a:r>
          </a:p>
          <a:p>
            <a:pPr>
              <a:lnSpc>
                <a:spcPct val="90000"/>
              </a:lnSpc>
              <a:buFontTx/>
              <a:buAutoNum type="arabicPeriod"/>
            </a:pPr>
            <a:endParaRPr lang="en-US" sz="3200" dirty="0"/>
          </a:p>
          <a:p>
            <a:pPr>
              <a:lnSpc>
                <a:spcPct val="90000"/>
              </a:lnSpc>
              <a:buFontTx/>
              <a:buAutoNum type="arabicPeriod"/>
            </a:pPr>
            <a:r>
              <a:rPr lang="en-US" sz="3200" dirty="0"/>
              <a:t>Message finally gets around ring to the start node P</a:t>
            </a:r>
            <a:r>
              <a:rPr lang="en-US" sz="3200" baseline="-25000" dirty="0"/>
              <a:t>N</a:t>
            </a:r>
            <a:r>
              <a:rPr lang="en-US" sz="3200" dirty="0"/>
              <a:t>.</a:t>
            </a:r>
          </a:p>
          <a:p>
            <a:pPr>
              <a:lnSpc>
                <a:spcPct val="90000"/>
              </a:lnSpc>
              <a:buFontTx/>
              <a:buAutoNum type="arabicPeriod"/>
            </a:pPr>
            <a:endParaRPr lang="en-US" sz="3200" dirty="0"/>
          </a:p>
          <a:p>
            <a:pPr>
              <a:lnSpc>
                <a:spcPct val="90000"/>
              </a:lnSpc>
              <a:buFontTx/>
              <a:buAutoNum type="arabicPeriod"/>
            </a:pPr>
            <a:r>
              <a:rPr lang="en-US" sz="3200" dirty="0"/>
              <a:t>Select new coordinator (highest proc #?), send around the ring with new list of members. New coordinator starts with the token.</a:t>
            </a:r>
          </a:p>
          <a:p>
            <a:pPr>
              <a:lnSpc>
                <a:spcPct val="90000"/>
              </a:lnSpc>
              <a:buFontTx/>
              <a:buAutoNum type="arabicPeriod"/>
            </a:pPr>
            <a:endParaRPr lang="en-US" sz="3200" dirty="0"/>
          </a:p>
          <a:p>
            <a:pPr>
              <a:lnSpc>
                <a:spcPct val="90000"/>
              </a:lnSpc>
              <a:buFontTx/>
              <a:buAutoNum type="arabicPeriod"/>
            </a:pPr>
            <a:r>
              <a:rPr lang="en-US" sz="3200" dirty="0"/>
              <a:t>When coordinator msg returns, all are informed.</a:t>
            </a:r>
          </a:p>
          <a:p>
            <a:pPr>
              <a:lnSpc>
                <a:spcPct val="90000"/>
              </a:lnSpc>
              <a:buFontTx/>
              <a:buAutoNum type="arabicPeriod"/>
            </a:pPr>
            <a:endParaRPr lang="en-US" sz="3200" dirty="0"/>
          </a:p>
          <a:p>
            <a:pPr>
              <a:lnSpc>
                <a:spcPct val="90000"/>
              </a:lnSpc>
              <a:buFontTx/>
              <a:buAutoNum type="arabicPeriod"/>
            </a:pPr>
            <a:r>
              <a:rPr lang="en-US" sz="3200" dirty="0"/>
              <a:t>If two sets of messages are sent, highest coordinator wins. Presumably, lower coordinator is removed by any node.</a:t>
            </a:r>
          </a:p>
          <a:p>
            <a:pPr>
              <a:lnSpc>
                <a:spcPct val="90000"/>
              </a:lnSpc>
              <a:buFontTx/>
              <a:buAutoNum type="arabicPeriod"/>
            </a:pPr>
            <a:endParaRPr lang="en-US" sz="4000" dirty="0"/>
          </a:p>
          <a:p>
            <a:endParaRPr lang="en-US" sz="3200" dirty="0"/>
          </a:p>
        </p:txBody>
      </p:sp>
      <p:sp>
        <p:nvSpPr>
          <p:cNvPr id="3" name="Title 2"/>
          <p:cNvSpPr>
            <a:spLocks noGrp="1"/>
          </p:cNvSpPr>
          <p:nvPr>
            <p:ph type="title"/>
          </p:nvPr>
        </p:nvSpPr>
        <p:spPr/>
        <p:txBody>
          <a:bodyPr>
            <a:normAutofit/>
          </a:bodyPr>
          <a:lstStyle/>
          <a:p>
            <a:pPr algn="ctr"/>
            <a:r>
              <a:rPr lang="en-US" sz="4800" dirty="0"/>
              <a:t>Replacing a lost token</a:t>
            </a:r>
          </a:p>
        </p:txBody>
      </p:sp>
    </p:spTree>
    <p:extLst>
      <p:ext uri="{BB962C8B-B14F-4D97-AF65-F5344CB8AC3E}">
        <p14:creationId xmlns:p14="http://schemas.microsoft.com/office/powerpoint/2010/main" val="4256040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50530" name="Rectangle 2"/>
          <p:cNvSpPr>
            <a:spLocks noGrp="1" noChangeArrowheads="1"/>
          </p:cNvSpPr>
          <p:nvPr>
            <p:ph type="title"/>
          </p:nvPr>
        </p:nvSpPr>
        <p:spPr/>
        <p:txBody>
          <a:bodyPr/>
          <a:lstStyle/>
          <a:p>
            <a:endParaRPr lang="en-US" dirty="0">
              <a:solidFill>
                <a:schemeClr val="tx1"/>
              </a:solidFill>
            </a:endParaRPr>
          </a:p>
        </p:txBody>
      </p:sp>
      <p:sp>
        <p:nvSpPr>
          <p:cNvPr id="150531" name="Rectangle 3"/>
          <p:cNvSpPr>
            <a:spLocks noGrp="1" noChangeArrowheads="1"/>
          </p:cNvSpPr>
          <p:nvPr>
            <p:ph type="body" idx="1"/>
          </p:nvPr>
        </p:nvSpPr>
        <p:spPr/>
        <p:txBody>
          <a:bodyPr/>
          <a:lstStyle/>
          <a:p>
            <a:r>
              <a:rPr lang="en-US" dirty="0"/>
              <a:t>Figure 6-21. Election algorithm using a ring to replace the token</a:t>
            </a:r>
          </a:p>
        </p:txBody>
      </p:sp>
      <p:pic>
        <p:nvPicPr>
          <p:cNvPr id="150532" name="Picture 4" descr="06-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0464" y="1600201"/>
            <a:ext cx="7221537" cy="3508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3200" dirty="0"/>
          </a:p>
          <a:p>
            <a:r>
              <a:rPr lang="en-US" sz="3200" dirty="0"/>
              <a:t>Same as previous, except rather than initiating a moving token, the winning process manages an exclusive resource.</a:t>
            </a:r>
          </a:p>
        </p:txBody>
      </p:sp>
      <p:sp>
        <p:nvSpPr>
          <p:cNvPr id="3" name="Title 2"/>
          <p:cNvSpPr>
            <a:spLocks noGrp="1"/>
          </p:cNvSpPr>
          <p:nvPr>
            <p:ph type="title"/>
          </p:nvPr>
        </p:nvSpPr>
        <p:spPr/>
        <p:txBody>
          <a:bodyPr>
            <a:normAutofit/>
          </a:bodyPr>
          <a:lstStyle/>
          <a:p>
            <a:pPr algn="ctr"/>
            <a:r>
              <a:rPr lang="en-US" sz="4800" dirty="0"/>
              <a:t>Non-token ring election</a:t>
            </a:r>
          </a:p>
        </p:txBody>
      </p:sp>
    </p:spTree>
    <p:extLst>
      <p:ext uri="{BB962C8B-B14F-4D97-AF65-F5344CB8AC3E}">
        <p14:creationId xmlns:p14="http://schemas.microsoft.com/office/powerpoint/2010/main" val="20078324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nSpc>
                <a:spcPct val="90000"/>
              </a:lnSpc>
              <a:buFontTx/>
              <a:buAutoNum type="arabicPeriod"/>
            </a:pPr>
            <a:r>
              <a:rPr lang="en-US" sz="2400" dirty="0"/>
              <a:t>Cannot assume full network connectivity, stable connections, stable topology (mobile?)</a:t>
            </a:r>
          </a:p>
          <a:p>
            <a:pPr>
              <a:lnSpc>
                <a:spcPct val="90000"/>
              </a:lnSpc>
              <a:buFontTx/>
              <a:buAutoNum type="arabicPeriod"/>
            </a:pPr>
            <a:endParaRPr lang="en-US" sz="2400" dirty="0"/>
          </a:p>
          <a:p>
            <a:pPr>
              <a:lnSpc>
                <a:spcPct val="90000"/>
              </a:lnSpc>
              <a:buFontTx/>
              <a:buAutoNum type="arabicPeriod"/>
            </a:pPr>
            <a:r>
              <a:rPr lang="en-US" sz="2400" dirty="0"/>
              <a:t>Node and network failure, partitioning?</a:t>
            </a:r>
          </a:p>
          <a:p>
            <a:pPr>
              <a:lnSpc>
                <a:spcPct val="90000"/>
              </a:lnSpc>
              <a:buFontTx/>
              <a:buAutoNum type="arabicPeriod"/>
            </a:pPr>
            <a:endParaRPr lang="en-US" sz="2400" dirty="0"/>
          </a:p>
          <a:p>
            <a:pPr>
              <a:lnSpc>
                <a:spcPct val="90000"/>
              </a:lnSpc>
              <a:buFontTx/>
              <a:buAutoNum type="arabicPeriod"/>
            </a:pPr>
            <a:r>
              <a:rPr lang="en-US" sz="2400" dirty="0"/>
              <a:t>Need to select BEST (best connected / geography / battery) node for coordinator</a:t>
            </a:r>
          </a:p>
          <a:p>
            <a:pPr>
              <a:lnSpc>
                <a:spcPct val="90000"/>
              </a:lnSpc>
              <a:buFontTx/>
              <a:buAutoNum type="arabicPeriod"/>
            </a:pPr>
            <a:endParaRPr lang="en-US" sz="2400" dirty="0"/>
          </a:p>
          <a:p>
            <a:pPr>
              <a:lnSpc>
                <a:spcPct val="90000"/>
              </a:lnSpc>
              <a:buFontTx/>
              <a:buAutoNum type="arabicPeriod"/>
            </a:pPr>
            <a:r>
              <a:rPr lang="en-US" sz="2400" dirty="0"/>
              <a:t>Vasudevan et al. (2004): source node sends election msg to all nodes it can reach</a:t>
            </a:r>
          </a:p>
          <a:p>
            <a:pPr>
              <a:lnSpc>
                <a:spcPct val="90000"/>
              </a:lnSpc>
              <a:buFontTx/>
              <a:buAutoNum type="arabicPeriod"/>
            </a:pPr>
            <a:endParaRPr lang="en-US" sz="2400" dirty="0"/>
          </a:p>
          <a:p>
            <a:pPr>
              <a:lnSpc>
                <a:spcPct val="90000"/>
              </a:lnSpc>
              <a:buFontTx/>
              <a:buAutoNum type="arabicPeriod"/>
            </a:pPr>
            <a:r>
              <a:rPr lang="en-US" sz="2400" dirty="0"/>
              <a:t>Receiving node notes parent (sender) and sends to all nodes IT can reach, minus parent node</a:t>
            </a:r>
          </a:p>
          <a:p>
            <a:pPr>
              <a:lnSpc>
                <a:spcPct val="90000"/>
              </a:lnSpc>
              <a:buFontTx/>
              <a:buAutoNum type="arabicPeriod"/>
            </a:pPr>
            <a:endParaRPr lang="en-US" sz="2400" dirty="0"/>
          </a:p>
          <a:p>
            <a:pPr>
              <a:lnSpc>
                <a:spcPct val="90000"/>
              </a:lnSpc>
              <a:buFontTx/>
              <a:buAutoNum type="arabicPeriod"/>
            </a:pPr>
            <a:r>
              <a:rPr lang="en-US" sz="2400" dirty="0"/>
              <a:t>If node received msg from node other than its parent, simply send ack, then ignore.</a:t>
            </a:r>
          </a:p>
        </p:txBody>
      </p:sp>
      <p:sp>
        <p:nvSpPr>
          <p:cNvPr id="3" name="Title 2"/>
          <p:cNvSpPr>
            <a:spLocks noGrp="1"/>
          </p:cNvSpPr>
          <p:nvPr>
            <p:ph type="title"/>
          </p:nvPr>
        </p:nvSpPr>
        <p:spPr/>
        <p:txBody>
          <a:bodyPr>
            <a:normAutofit/>
          </a:bodyPr>
          <a:lstStyle/>
          <a:p>
            <a:pPr algn="ctr"/>
            <a:r>
              <a:rPr lang="en-US" sz="4800" dirty="0"/>
              <a:t>Wireless election</a:t>
            </a:r>
          </a:p>
        </p:txBody>
      </p:sp>
    </p:spTree>
    <p:extLst>
      <p:ext uri="{BB962C8B-B14F-4D97-AF65-F5344CB8AC3E}">
        <p14:creationId xmlns:p14="http://schemas.microsoft.com/office/powerpoint/2010/main" val="12568823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nSpc>
                <a:spcPct val="110000"/>
              </a:lnSpc>
              <a:buFontTx/>
              <a:buAutoNum type="arabicPeriod"/>
            </a:pPr>
            <a:r>
              <a:rPr lang="en-US" sz="3200" dirty="0"/>
              <a:t>Each node waits for ack from all its neighbors, then sends back ack to parent. Nodes that have a parent, send back immediate ack. If all acks then node is a leaf node in the network. Leaf nodes respond quickly and send information about qualities as a coordinator (e.g., battery life)</a:t>
            </a:r>
          </a:p>
          <a:p>
            <a:pPr>
              <a:lnSpc>
                <a:spcPct val="110000"/>
              </a:lnSpc>
              <a:buFontTx/>
              <a:buAutoNum type="arabicPeriod"/>
            </a:pPr>
            <a:endParaRPr lang="en-US" sz="3200" dirty="0"/>
          </a:p>
          <a:p>
            <a:pPr>
              <a:lnSpc>
                <a:spcPct val="110000"/>
              </a:lnSpc>
              <a:buFontTx/>
              <a:buAutoNum type="arabicPeriod"/>
            </a:pPr>
            <a:r>
              <a:rPr lang="en-US" sz="3200" dirty="0"/>
              <a:t>When a node finally sends message to its parent it also sends info about the best available coordinator candidate. This percolates back up to the original source, which then broadcasts a msg about who is the new coordinator.</a:t>
            </a:r>
          </a:p>
          <a:p>
            <a:endParaRPr lang="en-US" sz="3200" dirty="0"/>
          </a:p>
        </p:txBody>
      </p:sp>
      <p:sp>
        <p:nvSpPr>
          <p:cNvPr id="3" name="Title 2"/>
          <p:cNvSpPr>
            <a:spLocks noGrp="1"/>
          </p:cNvSpPr>
          <p:nvPr>
            <p:ph type="title"/>
          </p:nvPr>
        </p:nvSpPr>
        <p:spPr/>
        <p:txBody>
          <a:bodyPr>
            <a:normAutofit/>
          </a:bodyPr>
          <a:lstStyle/>
          <a:p>
            <a:pPr algn="ctr"/>
            <a:endParaRPr lang="en-US" sz="4800" dirty="0"/>
          </a:p>
        </p:txBody>
      </p:sp>
    </p:spTree>
    <p:extLst>
      <p:ext uri="{BB962C8B-B14F-4D97-AF65-F5344CB8AC3E}">
        <p14:creationId xmlns:p14="http://schemas.microsoft.com/office/powerpoint/2010/main" val="36088548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51554" name="Rectangle 2"/>
          <p:cNvSpPr>
            <a:spLocks noGrp="1" noChangeArrowheads="1"/>
          </p:cNvSpPr>
          <p:nvPr>
            <p:ph type="title"/>
          </p:nvPr>
        </p:nvSpPr>
        <p:spPr/>
        <p:txBody>
          <a:bodyPr/>
          <a:lstStyle/>
          <a:p>
            <a:r>
              <a:rPr lang="en-US" sz="4000" dirty="0">
                <a:solidFill>
                  <a:schemeClr val="tx1"/>
                </a:solidFill>
              </a:rPr>
              <a:t>Elections in Wireless Environments</a:t>
            </a:r>
            <a:endParaRPr lang="en-US" sz="4000" dirty="0"/>
          </a:p>
        </p:txBody>
      </p:sp>
      <p:sp>
        <p:nvSpPr>
          <p:cNvPr id="151555" name="Rectangle 3"/>
          <p:cNvSpPr>
            <a:spLocks noGrp="1" noChangeArrowheads="1"/>
          </p:cNvSpPr>
          <p:nvPr>
            <p:ph type="body" idx="1"/>
          </p:nvPr>
        </p:nvSpPr>
        <p:spPr>
          <a:xfrm>
            <a:off x="1524000" y="5654676"/>
            <a:ext cx="9144000" cy="898525"/>
          </a:xfrm>
        </p:spPr>
        <p:txBody>
          <a:bodyPr/>
          <a:lstStyle/>
          <a:p>
            <a:r>
              <a:rPr lang="en-US" dirty="0"/>
              <a:t>Figure 6-22. Election algorithm in a wireless network, with node </a:t>
            </a:r>
            <a:r>
              <a:rPr lang="en-US" i="1" dirty="0"/>
              <a:t>a</a:t>
            </a:r>
            <a:r>
              <a:rPr lang="en-US" dirty="0"/>
              <a:t> as the source. (a) Initial network. (b)–(e) The build-tree phase</a:t>
            </a:r>
          </a:p>
        </p:txBody>
      </p:sp>
      <p:pic>
        <p:nvPicPr>
          <p:cNvPr id="151556"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b="66548"/>
          <a:stretch>
            <a:fillRect/>
          </a:stretch>
        </p:blipFill>
        <p:spPr bwMode="auto">
          <a:xfrm>
            <a:off x="1865313" y="1524001"/>
            <a:ext cx="8532812" cy="3698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52578" name="Rectangle 2"/>
          <p:cNvSpPr>
            <a:spLocks noGrp="1" noChangeArrowheads="1"/>
          </p:cNvSpPr>
          <p:nvPr>
            <p:ph type="title"/>
          </p:nvPr>
        </p:nvSpPr>
        <p:spPr/>
        <p:txBody>
          <a:bodyPr/>
          <a:lstStyle/>
          <a:p>
            <a:endParaRPr lang="en-US" sz="4000" dirty="0">
              <a:solidFill>
                <a:schemeClr val="tx1"/>
              </a:solidFill>
            </a:endParaRPr>
          </a:p>
        </p:txBody>
      </p:sp>
      <p:sp>
        <p:nvSpPr>
          <p:cNvPr id="152579" name="Rectangle 3"/>
          <p:cNvSpPr>
            <a:spLocks noGrp="1" noChangeArrowheads="1"/>
          </p:cNvSpPr>
          <p:nvPr>
            <p:ph type="body" idx="1"/>
          </p:nvPr>
        </p:nvSpPr>
        <p:spPr/>
        <p:txBody>
          <a:bodyPr/>
          <a:lstStyle/>
          <a:p>
            <a:r>
              <a:rPr lang="en-US"/>
              <a:t>Figure 6-22. Election algorithm in a wireless network, with node a as the source. (a) Initial network. (b)–(e) The build-tree phase</a:t>
            </a:r>
          </a:p>
        </p:txBody>
      </p:sp>
      <p:pic>
        <p:nvPicPr>
          <p:cNvPr id="152580"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t="33369" b="32646"/>
          <a:stretch>
            <a:fillRect/>
          </a:stretch>
        </p:blipFill>
        <p:spPr bwMode="auto">
          <a:xfrm>
            <a:off x="1939926" y="1414464"/>
            <a:ext cx="8342313" cy="3673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53602" name="Rectangle 2"/>
          <p:cNvSpPr>
            <a:spLocks noGrp="1" noChangeArrowheads="1"/>
          </p:cNvSpPr>
          <p:nvPr>
            <p:ph type="title"/>
          </p:nvPr>
        </p:nvSpPr>
        <p:spPr/>
        <p:txBody>
          <a:bodyPr/>
          <a:lstStyle/>
          <a:p>
            <a:endParaRPr lang="en-US" sz="4000" dirty="0">
              <a:solidFill>
                <a:schemeClr val="tx1"/>
              </a:solidFill>
            </a:endParaRPr>
          </a:p>
        </p:txBody>
      </p:sp>
      <p:sp>
        <p:nvSpPr>
          <p:cNvPr id="153603" name="Rectangle 3"/>
          <p:cNvSpPr>
            <a:spLocks noGrp="1" noChangeArrowheads="1"/>
          </p:cNvSpPr>
          <p:nvPr>
            <p:ph type="body" idx="1"/>
          </p:nvPr>
        </p:nvSpPr>
        <p:spPr/>
        <p:txBody>
          <a:bodyPr/>
          <a:lstStyle/>
          <a:p>
            <a:r>
              <a:rPr lang="en-US" dirty="0"/>
              <a:t>Figure 6-22. (e) The build-tree phase.   c </a:t>
            </a:r>
            <a:br>
              <a:rPr lang="en-US" dirty="0"/>
            </a:br>
            <a:r>
              <a:rPr lang="en-US" dirty="0"/>
              <a:t>(f) Reporting of best node to source.</a:t>
            </a:r>
          </a:p>
        </p:txBody>
      </p:sp>
      <p:pic>
        <p:nvPicPr>
          <p:cNvPr id="153604" name="Picture 4" descr="06-22"/>
          <p:cNvPicPr>
            <a:picLocks noChangeAspect="1" noChangeArrowheads="1"/>
          </p:cNvPicPr>
          <p:nvPr/>
        </p:nvPicPr>
        <p:blipFill>
          <a:blip r:embed="rId3">
            <a:extLst>
              <a:ext uri="{28A0092B-C50C-407E-A947-70E740481C1C}">
                <a14:useLocalDpi xmlns:a14="http://schemas.microsoft.com/office/drawing/2010/main" val="0"/>
              </a:ext>
            </a:extLst>
          </a:blip>
          <a:srcRect t="70323"/>
          <a:stretch>
            <a:fillRect/>
          </a:stretch>
        </p:blipFill>
        <p:spPr bwMode="auto">
          <a:xfrm>
            <a:off x="1782764" y="1639888"/>
            <a:ext cx="8683625" cy="33385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260AF99-7C64-4EAC-B5CB-6EF07162DDB9}"/>
              </a:ext>
            </a:extLst>
          </p:cNvPr>
          <p:cNvPicPr>
            <a:picLocks noChangeAspect="1"/>
          </p:cNvPicPr>
          <p:nvPr/>
        </p:nvPicPr>
        <p:blipFill>
          <a:blip r:embed="rId4"/>
          <a:stretch>
            <a:fillRect/>
          </a:stretch>
        </p:blipFill>
        <p:spPr>
          <a:xfrm>
            <a:off x="3712633" y="1428221"/>
            <a:ext cx="228600" cy="190500"/>
          </a:xfrm>
          <a:prstGeom prst="rect">
            <a:avLst/>
          </a:prstGeom>
        </p:spPr>
      </p:pic>
      <p:pic>
        <p:nvPicPr>
          <p:cNvPr id="5" name="Picture 4">
            <a:extLst>
              <a:ext uri="{FF2B5EF4-FFF2-40B4-BE49-F238E27FC236}">
                <a16:creationId xmlns:a16="http://schemas.microsoft.com/office/drawing/2014/main" id="{6C41830B-7AA4-4B14-B30E-FD08E1D3C9E6}"/>
              </a:ext>
            </a:extLst>
          </p:cNvPr>
          <p:cNvPicPr>
            <a:picLocks noChangeAspect="1"/>
          </p:cNvPicPr>
          <p:nvPr/>
        </p:nvPicPr>
        <p:blipFill>
          <a:blip r:embed="rId4"/>
          <a:stretch>
            <a:fillRect/>
          </a:stretch>
        </p:blipFill>
        <p:spPr>
          <a:xfrm>
            <a:off x="8702321" y="1487134"/>
            <a:ext cx="259927" cy="216606"/>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200" b="1" dirty="0"/>
              <a:t>Requirements for </a:t>
            </a:r>
            <a:r>
              <a:rPr lang="en-US" sz="3200" b="1" dirty="0" err="1"/>
              <a:t>SuperPeer</a:t>
            </a:r>
            <a:r>
              <a:rPr lang="en-US" sz="3200" b="1" dirty="0"/>
              <a:t> selection:</a:t>
            </a:r>
          </a:p>
          <a:p>
            <a:endParaRPr lang="en-US" sz="3200" b="1" dirty="0"/>
          </a:p>
          <a:p>
            <a:pPr lvl="1">
              <a:buFontTx/>
              <a:buAutoNum type="arabicPeriod"/>
            </a:pPr>
            <a:r>
              <a:rPr lang="en-US" sz="2800" dirty="0"/>
              <a:t> Normal nodes should have low-latency access to </a:t>
            </a:r>
            <a:r>
              <a:rPr lang="en-US" sz="2800" dirty="0" err="1"/>
              <a:t>SuperPeers</a:t>
            </a:r>
            <a:r>
              <a:rPr lang="en-US" sz="2800" dirty="0"/>
              <a:t>.</a:t>
            </a:r>
          </a:p>
          <a:p>
            <a:pPr lvl="1">
              <a:buFontTx/>
              <a:buAutoNum type="arabicPeriod"/>
            </a:pPr>
            <a:endParaRPr lang="en-US" sz="2800" dirty="0"/>
          </a:p>
          <a:p>
            <a:pPr lvl="1">
              <a:buFontTx/>
              <a:buAutoNum type="arabicPeriod"/>
            </a:pPr>
            <a:r>
              <a:rPr lang="en-US" sz="2800" dirty="0"/>
              <a:t> </a:t>
            </a:r>
            <a:r>
              <a:rPr lang="en-US" sz="2800" dirty="0" err="1"/>
              <a:t>SuperPeers</a:t>
            </a:r>
            <a:r>
              <a:rPr lang="en-US" sz="2800" dirty="0"/>
              <a:t> should be evenly distributed across the overlay network.</a:t>
            </a:r>
          </a:p>
          <a:p>
            <a:pPr lvl="1">
              <a:buFontTx/>
              <a:buAutoNum type="arabicPeriod"/>
            </a:pPr>
            <a:endParaRPr lang="en-US" sz="2800" dirty="0"/>
          </a:p>
          <a:p>
            <a:pPr lvl="1">
              <a:buFontTx/>
              <a:buAutoNum type="arabicPeriod"/>
            </a:pPr>
            <a:r>
              <a:rPr lang="en-US" sz="2800" dirty="0"/>
              <a:t> There should be a predefined portion of superpeers relative to the total number of nodes in the overlay network.</a:t>
            </a:r>
          </a:p>
          <a:p>
            <a:pPr lvl="1">
              <a:buFontTx/>
              <a:buAutoNum type="arabicPeriod"/>
            </a:pPr>
            <a:endParaRPr lang="en-US" sz="2800" dirty="0"/>
          </a:p>
          <a:p>
            <a:pPr lvl="1">
              <a:buFontTx/>
              <a:buAutoNum type="arabicPeriod"/>
            </a:pPr>
            <a:r>
              <a:rPr lang="en-US" sz="2800" dirty="0"/>
              <a:t> Each </a:t>
            </a:r>
            <a:r>
              <a:rPr lang="en-US" sz="2800" dirty="0" err="1"/>
              <a:t>SuperPeer</a:t>
            </a:r>
            <a:r>
              <a:rPr lang="en-US" sz="2800" dirty="0"/>
              <a:t> should not need to serve more than a fixed number of normal nodes.</a:t>
            </a:r>
          </a:p>
          <a:p>
            <a:endParaRPr lang="en-US" sz="3200" dirty="0"/>
          </a:p>
        </p:txBody>
      </p:sp>
      <p:sp>
        <p:nvSpPr>
          <p:cNvPr id="3" name="Title 2"/>
          <p:cNvSpPr>
            <a:spLocks noGrp="1"/>
          </p:cNvSpPr>
          <p:nvPr>
            <p:ph type="title"/>
          </p:nvPr>
        </p:nvSpPr>
        <p:spPr/>
        <p:txBody>
          <a:bodyPr>
            <a:normAutofit/>
          </a:bodyPr>
          <a:lstStyle/>
          <a:p>
            <a:pPr algn="ctr"/>
            <a:r>
              <a:rPr lang="en-US" sz="4800" dirty="0"/>
              <a:t>Elections in Large-Scale Systems</a:t>
            </a:r>
          </a:p>
        </p:txBody>
      </p:sp>
    </p:spTree>
    <p:extLst>
      <p:ext uri="{BB962C8B-B14F-4D97-AF65-F5344CB8AC3E}">
        <p14:creationId xmlns:p14="http://schemas.microsoft.com/office/powerpoint/2010/main" val="128306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145774-99D2-47F2-AF03-41BCF51E700F}"/>
              </a:ext>
            </a:extLst>
          </p:cNvPr>
          <p:cNvGraphicFramePr>
            <a:graphicFrameLocks noGrp="1"/>
          </p:cNvGraphicFramePr>
          <p:nvPr>
            <p:ph idx="1"/>
            <p:extLst>
              <p:ext uri="{D42A27DB-BD31-4B8C-83A1-F6EECF244321}">
                <p14:modId xmlns:p14="http://schemas.microsoft.com/office/powerpoint/2010/main" val="2969204655"/>
              </p:ext>
            </p:extLst>
          </p:nvPr>
        </p:nvGraphicFramePr>
        <p:xfrm>
          <a:off x="225778" y="2203626"/>
          <a:ext cx="11232444" cy="3034416"/>
        </p:xfrm>
        <a:graphic>
          <a:graphicData uri="http://schemas.openxmlformats.org/drawingml/2006/table">
            <a:tbl>
              <a:tblPr firstRow="1" bandRow="1">
                <a:tableStyleId>{5C22544A-7EE6-4342-B048-85BDC9FD1C3A}</a:tableStyleId>
              </a:tblPr>
              <a:tblGrid>
                <a:gridCol w="3744148">
                  <a:extLst>
                    <a:ext uri="{9D8B030D-6E8A-4147-A177-3AD203B41FA5}">
                      <a16:colId xmlns:a16="http://schemas.microsoft.com/office/drawing/2014/main" val="2929206471"/>
                    </a:ext>
                  </a:extLst>
                </a:gridCol>
                <a:gridCol w="3744148">
                  <a:extLst>
                    <a:ext uri="{9D8B030D-6E8A-4147-A177-3AD203B41FA5}">
                      <a16:colId xmlns:a16="http://schemas.microsoft.com/office/drawing/2014/main" val="4043682793"/>
                    </a:ext>
                  </a:extLst>
                </a:gridCol>
                <a:gridCol w="3744148">
                  <a:extLst>
                    <a:ext uri="{9D8B030D-6E8A-4147-A177-3AD203B41FA5}">
                      <a16:colId xmlns:a16="http://schemas.microsoft.com/office/drawing/2014/main" val="1969516262"/>
                    </a:ext>
                  </a:extLst>
                </a:gridCol>
              </a:tblGrid>
              <a:tr h="1011472">
                <a:tc>
                  <a:txBody>
                    <a:bodyPr/>
                    <a:lstStyle/>
                    <a:p>
                      <a:pPr algn="ctr"/>
                      <a:r>
                        <a:rPr lang="en-US" sz="2800" dirty="0">
                          <a:latin typeface="Cambria" panose="02040503050406030204" pitchFamily="18" charset="0"/>
                          <a:ea typeface="Cambria" panose="02040503050406030204" pitchFamily="18" charset="0"/>
                        </a:rPr>
                        <a:t>P1 Timestamp</a:t>
                      </a:r>
                    </a:p>
                  </a:txBody>
                  <a:tcPr/>
                </a:tc>
                <a:tc>
                  <a:txBody>
                    <a:bodyPr/>
                    <a:lstStyle/>
                    <a:p>
                      <a:pPr algn="ctr"/>
                      <a:r>
                        <a:rPr lang="en-US" sz="2800" dirty="0">
                          <a:latin typeface="Cambria" panose="02040503050406030204" pitchFamily="18" charset="0"/>
                          <a:ea typeface="Cambria" panose="02040503050406030204" pitchFamily="18" charset="0"/>
                        </a:rPr>
                        <a:t>P2 Timestamp</a:t>
                      </a:r>
                    </a:p>
                  </a:txBody>
                  <a:tcPr/>
                </a:tc>
                <a:tc>
                  <a:txBody>
                    <a:bodyPr/>
                    <a:lstStyle/>
                    <a:p>
                      <a:pPr algn="ctr"/>
                      <a:r>
                        <a:rPr lang="en-US" sz="2800" dirty="0">
                          <a:latin typeface="Cambria" panose="02040503050406030204" pitchFamily="18" charset="0"/>
                          <a:ea typeface="Cambria" panose="02040503050406030204" pitchFamily="18" charset="0"/>
                        </a:rPr>
                        <a:t>Rerun P2?</a:t>
                      </a:r>
                    </a:p>
                  </a:txBody>
                  <a:tcPr/>
                </a:tc>
                <a:extLst>
                  <a:ext uri="{0D108BD9-81ED-4DB2-BD59-A6C34878D82A}">
                    <a16:rowId xmlns:a16="http://schemas.microsoft.com/office/drawing/2014/main" val="688666179"/>
                  </a:ext>
                </a:extLst>
              </a:tr>
              <a:tr h="1011472">
                <a:tc>
                  <a:txBody>
                    <a:bodyPr/>
                    <a:lstStyle/>
                    <a:p>
                      <a:pPr algn="ctr"/>
                      <a:r>
                        <a:rPr lang="en-US" sz="2800" dirty="0"/>
                        <a:t>20:20:18</a:t>
                      </a:r>
                    </a:p>
                  </a:txBody>
                  <a:tcPr/>
                </a:tc>
                <a:tc>
                  <a:txBody>
                    <a:bodyPr/>
                    <a:lstStyle/>
                    <a:p>
                      <a:pPr algn="ctr"/>
                      <a:r>
                        <a:rPr lang="en-US" sz="2800" dirty="0"/>
                        <a:t>20:20:16</a:t>
                      </a:r>
                    </a:p>
                  </a:txBody>
                  <a:tcPr/>
                </a:tc>
                <a:tc>
                  <a:txBody>
                    <a:bodyPr/>
                    <a:lstStyle/>
                    <a:p>
                      <a:pPr algn="ctr"/>
                      <a:r>
                        <a:rPr lang="en-US" sz="2800" dirty="0"/>
                        <a:t>Yes</a:t>
                      </a:r>
                    </a:p>
                  </a:txBody>
                  <a:tcPr/>
                </a:tc>
                <a:extLst>
                  <a:ext uri="{0D108BD9-81ED-4DB2-BD59-A6C34878D82A}">
                    <a16:rowId xmlns:a16="http://schemas.microsoft.com/office/drawing/2014/main" val="92654059"/>
                  </a:ext>
                </a:extLst>
              </a:tr>
              <a:tr h="1011472">
                <a:tc>
                  <a:txBody>
                    <a:bodyPr/>
                    <a:lstStyle/>
                    <a:p>
                      <a:pPr algn="ctr"/>
                      <a:r>
                        <a:rPr lang="en-US" sz="2800" dirty="0"/>
                        <a:t>20:20:18</a:t>
                      </a:r>
                    </a:p>
                  </a:txBody>
                  <a:tcPr/>
                </a:tc>
                <a:tc>
                  <a:txBody>
                    <a:bodyPr/>
                    <a:lstStyle/>
                    <a:p>
                      <a:pPr algn="ctr"/>
                      <a:r>
                        <a:rPr lang="en-US" sz="2800" dirty="0"/>
                        <a:t>20:20:22</a:t>
                      </a:r>
                    </a:p>
                  </a:txBody>
                  <a:tcPr/>
                </a:tc>
                <a:tc>
                  <a:txBody>
                    <a:bodyPr/>
                    <a:lstStyle/>
                    <a:p>
                      <a:pPr algn="ctr"/>
                      <a:r>
                        <a:rPr lang="en-US" sz="2800" dirty="0"/>
                        <a:t>No</a:t>
                      </a:r>
                    </a:p>
                  </a:txBody>
                  <a:tcPr/>
                </a:tc>
                <a:extLst>
                  <a:ext uri="{0D108BD9-81ED-4DB2-BD59-A6C34878D82A}">
                    <a16:rowId xmlns:a16="http://schemas.microsoft.com/office/drawing/2014/main" val="735655706"/>
                  </a:ext>
                </a:extLst>
              </a:tr>
            </a:tbl>
          </a:graphicData>
        </a:graphic>
      </p:graphicFrame>
      <p:sp>
        <p:nvSpPr>
          <p:cNvPr id="3" name="Title 2"/>
          <p:cNvSpPr>
            <a:spLocks noGrp="1"/>
          </p:cNvSpPr>
          <p:nvPr>
            <p:ph type="title"/>
          </p:nvPr>
        </p:nvSpPr>
        <p:spPr/>
        <p:txBody>
          <a:bodyPr>
            <a:normAutofit fontScale="90000"/>
          </a:bodyPr>
          <a:lstStyle/>
          <a:p>
            <a:pPr algn="ctr"/>
            <a:r>
              <a:rPr lang="en-US" sz="4800" dirty="0"/>
              <a:t>P2 always updates after P1 does</a:t>
            </a:r>
            <a:br>
              <a:rPr lang="en-US" sz="4800" dirty="0"/>
            </a:br>
            <a:r>
              <a:rPr lang="en-US" sz="4800" dirty="0"/>
              <a:t>P1 &amp; P2 on the same hardware</a:t>
            </a:r>
          </a:p>
        </p:txBody>
      </p:sp>
    </p:spTree>
    <p:extLst>
      <p:ext uri="{BB962C8B-B14F-4D97-AF65-F5344CB8AC3E}">
        <p14:creationId xmlns:p14="http://schemas.microsoft.com/office/powerpoint/2010/main" val="20732705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Can select any </a:t>
            </a:r>
            <a:r>
              <a:rPr lang="en-US" sz="3200" dirty="0" err="1"/>
              <a:t>SuperPeer</a:t>
            </a:r>
            <a:r>
              <a:rPr lang="en-US" sz="3200" dirty="0"/>
              <a:t>/</a:t>
            </a:r>
            <a:r>
              <a:rPr lang="en-US" sz="3200" dirty="0" err="1"/>
              <a:t>RegularNode</a:t>
            </a:r>
            <a:r>
              <a:rPr lang="en-US" sz="3200" dirty="0"/>
              <a:t> ratio we like based on random node ID.</a:t>
            </a:r>
          </a:p>
          <a:p>
            <a:endParaRPr lang="en-US" sz="3200" dirty="0"/>
          </a:p>
          <a:p>
            <a:r>
              <a:rPr lang="en-US" sz="3200" dirty="0"/>
              <a:t>DHT addressing is via m-bit space. Using the rightmost [3] bits (AND with 0…0111) then:</a:t>
            </a:r>
          </a:p>
          <a:p>
            <a:pPr lvl="1">
              <a:buFont typeface="Wingdings" panose="05000000000000000000" pitchFamily="2" charset="2"/>
              <a:buChar char="§"/>
            </a:pPr>
            <a:r>
              <a:rPr lang="en-US" sz="2800" dirty="0"/>
              <a:t>= 7  means select one in eight as a </a:t>
            </a:r>
            <a:r>
              <a:rPr lang="en-US" sz="2800" dirty="0" err="1"/>
              <a:t>SuperPeer</a:t>
            </a:r>
            <a:endParaRPr lang="en-US" sz="2800" dirty="0"/>
          </a:p>
          <a:p>
            <a:pPr lvl="1">
              <a:buFont typeface="Wingdings" panose="05000000000000000000" pitchFamily="2" charset="2"/>
              <a:buChar char="§"/>
            </a:pPr>
            <a:r>
              <a:rPr lang="en-US" sz="2800" dirty="0"/>
              <a:t>&lt; 4  means select one in four as a </a:t>
            </a:r>
            <a:r>
              <a:rPr lang="en-US" sz="2800" dirty="0" err="1"/>
              <a:t>SuperPeer</a:t>
            </a:r>
            <a:endParaRPr lang="en-US" sz="2800" dirty="0"/>
          </a:p>
          <a:p>
            <a:pPr lvl="1">
              <a:buFont typeface="Wingdings" panose="05000000000000000000" pitchFamily="2" charset="2"/>
              <a:buChar char="§"/>
            </a:pPr>
            <a:r>
              <a:rPr lang="en-US" sz="2800" dirty="0"/>
              <a:t>Etc.</a:t>
            </a:r>
          </a:p>
          <a:p>
            <a:pPr>
              <a:buFont typeface="Wingdings" panose="05000000000000000000" pitchFamily="2" charset="2"/>
              <a:buChar char="§"/>
            </a:pPr>
            <a:endParaRPr lang="en-US" sz="3200" dirty="0"/>
          </a:p>
          <a:p>
            <a:endParaRPr lang="en-US" sz="3200" dirty="0"/>
          </a:p>
          <a:p>
            <a:endParaRPr lang="en-US" sz="3200" dirty="0"/>
          </a:p>
        </p:txBody>
      </p:sp>
      <p:sp>
        <p:nvSpPr>
          <p:cNvPr id="3" name="Title 2"/>
          <p:cNvSpPr>
            <a:spLocks noGrp="1"/>
          </p:cNvSpPr>
          <p:nvPr>
            <p:ph type="title"/>
          </p:nvPr>
        </p:nvSpPr>
        <p:spPr/>
        <p:txBody>
          <a:bodyPr>
            <a:normAutofit/>
          </a:bodyPr>
          <a:lstStyle/>
          <a:p>
            <a:pPr algn="ctr"/>
            <a:r>
              <a:rPr lang="en-US" sz="4800" dirty="0" err="1"/>
              <a:t>SuperPeer</a:t>
            </a:r>
            <a:r>
              <a:rPr lang="en-US" sz="4800" dirty="0"/>
              <a:t> selection with DHT</a:t>
            </a:r>
          </a:p>
        </p:txBody>
      </p:sp>
    </p:spTree>
    <p:extLst>
      <p:ext uri="{BB962C8B-B14F-4D97-AF65-F5344CB8AC3E}">
        <p14:creationId xmlns:p14="http://schemas.microsoft.com/office/powerpoint/2010/main" val="34990438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Tx/>
              <a:buChar char="•"/>
            </a:pPr>
            <a:r>
              <a:rPr lang="en-US" sz="3200" dirty="0"/>
              <a:t>Each node with a token sends repulsion messages.</a:t>
            </a:r>
          </a:p>
          <a:p>
            <a:pPr>
              <a:buFontTx/>
              <a:buChar char="•"/>
            </a:pPr>
            <a:endParaRPr lang="en-US" sz="3200" dirty="0"/>
          </a:p>
          <a:p>
            <a:pPr>
              <a:buFontTx/>
              <a:buChar char="•"/>
            </a:pPr>
            <a:r>
              <a:rPr lang="en-US" sz="3200" dirty="0"/>
              <a:t>Each node with a token that receives too much repulsive force, sends the token to a neighbor in the opposite direction.</a:t>
            </a:r>
          </a:p>
          <a:p>
            <a:pPr>
              <a:buFontTx/>
              <a:buChar char="•"/>
            </a:pPr>
            <a:endParaRPr lang="en-US" sz="3200" dirty="0"/>
          </a:p>
          <a:p>
            <a:pPr>
              <a:buFontTx/>
              <a:buChar char="•"/>
            </a:pPr>
            <a:r>
              <a:rPr lang="en-US" sz="3200" dirty="0"/>
              <a:t>Can have local maxima problem</a:t>
            </a:r>
          </a:p>
          <a:p>
            <a:endParaRPr lang="en-US" sz="3200" dirty="0"/>
          </a:p>
        </p:txBody>
      </p:sp>
      <p:sp>
        <p:nvSpPr>
          <p:cNvPr id="3" name="Title 2"/>
          <p:cNvSpPr>
            <a:spLocks noGrp="1"/>
          </p:cNvSpPr>
          <p:nvPr>
            <p:ph type="title"/>
          </p:nvPr>
        </p:nvSpPr>
        <p:spPr/>
        <p:txBody>
          <a:bodyPr>
            <a:normAutofit fontScale="90000"/>
          </a:bodyPr>
          <a:lstStyle/>
          <a:p>
            <a:pPr algn="ctr"/>
            <a:r>
              <a:rPr lang="en-US" sz="4800" dirty="0"/>
              <a:t>Spreading </a:t>
            </a:r>
            <a:r>
              <a:rPr lang="en-US" sz="4800" dirty="0" err="1"/>
              <a:t>SuperPeers</a:t>
            </a:r>
            <a:r>
              <a:rPr lang="en-US" sz="4800" dirty="0"/>
              <a:t> in an unstructured network</a:t>
            </a:r>
          </a:p>
        </p:txBody>
      </p:sp>
    </p:spTree>
    <p:extLst>
      <p:ext uri="{BB962C8B-B14F-4D97-AF65-F5344CB8AC3E}">
        <p14:creationId xmlns:p14="http://schemas.microsoft.com/office/powerpoint/2010/main" val="41924978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60770" name="Rectangle 2"/>
          <p:cNvSpPr>
            <a:spLocks noGrp="1" noChangeArrowheads="1"/>
          </p:cNvSpPr>
          <p:nvPr>
            <p:ph type="title"/>
          </p:nvPr>
        </p:nvSpPr>
        <p:spPr/>
        <p:txBody>
          <a:bodyPr/>
          <a:lstStyle/>
          <a:p>
            <a:endParaRPr lang="en-US" sz="4000" dirty="0"/>
          </a:p>
        </p:txBody>
      </p:sp>
      <p:sp>
        <p:nvSpPr>
          <p:cNvPr id="160771" name="Rectangle 3"/>
          <p:cNvSpPr>
            <a:spLocks noGrp="1" noChangeArrowheads="1"/>
          </p:cNvSpPr>
          <p:nvPr>
            <p:ph type="body" idx="1"/>
          </p:nvPr>
        </p:nvSpPr>
        <p:spPr>
          <a:xfrm>
            <a:off x="1524000" y="5435600"/>
            <a:ext cx="9144000" cy="838200"/>
          </a:xfrm>
        </p:spPr>
        <p:txBody>
          <a:bodyPr/>
          <a:lstStyle/>
          <a:p>
            <a:r>
              <a:rPr lang="en-US"/>
              <a:t>Figure 6-23. Moving tokens in a two-dimensional </a:t>
            </a:r>
            <a:br>
              <a:rPr lang="en-US"/>
            </a:br>
            <a:r>
              <a:rPr lang="en-US"/>
              <a:t>space using repulsion forces.</a:t>
            </a:r>
          </a:p>
        </p:txBody>
      </p:sp>
      <p:pic>
        <p:nvPicPr>
          <p:cNvPr id="160772" name="Picture 4" descr="06-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6" y="1868488"/>
            <a:ext cx="8501063"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4800" dirty="0"/>
              <a:t>Coordinator election algorithms</a:t>
            </a:r>
          </a:p>
        </p:txBody>
      </p:sp>
      <p:sp>
        <p:nvSpPr>
          <p:cNvPr id="3" name="Title 2"/>
          <p:cNvSpPr>
            <a:spLocks noGrp="1"/>
          </p:cNvSpPr>
          <p:nvPr>
            <p:ph type="title"/>
          </p:nvPr>
        </p:nvSpPr>
        <p:spPr/>
        <p:txBody>
          <a:bodyPr>
            <a:normAutofit/>
          </a:bodyPr>
          <a:lstStyle/>
          <a:p>
            <a:pPr algn="ctr"/>
            <a:endParaRPr lang="en-US" sz="4800" dirty="0"/>
          </a:p>
        </p:txBody>
      </p:sp>
      <p:pic>
        <p:nvPicPr>
          <p:cNvPr id="4" name="Picture 2" descr="The Home Depot 19 in. Plastic Tool Box with Metal Latches and Removable Tool Tray">
            <a:extLst>
              <a:ext uri="{FF2B5EF4-FFF2-40B4-BE49-F238E27FC236}">
                <a16:creationId xmlns:a16="http://schemas.microsoft.com/office/drawing/2014/main" id="{6BD71096-A2B3-4141-AA13-118668132B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3204" y="332831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1246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Tanenbaum &amp; Van Steen, Distributed Systems: Principles and Paradigms, 2e, (c) 2007 Prentice-Hall, Inc. All rights reserved. 0-13-239227-5</a:t>
            </a:r>
          </a:p>
        </p:txBody>
      </p:sp>
      <p:sp>
        <p:nvSpPr>
          <p:cNvPr id="100354" name="Rectangle 2"/>
          <p:cNvSpPr>
            <a:spLocks noGrp="1" noChangeArrowheads="1"/>
          </p:cNvSpPr>
          <p:nvPr>
            <p:ph type="title"/>
          </p:nvPr>
        </p:nvSpPr>
        <p:spPr/>
        <p:txBody>
          <a:bodyPr/>
          <a:lstStyle/>
          <a:p>
            <a:endParaRPr lang="en-US" dirty="0"/>
          </a:p>
        </p:txBody>
      </p:sp>
      <p:sp>
        <p:nvSpPr>
          <p:cNvPr id="100355" name="Rectangle 3"/>
          <p:cNvSpPr>
            <a:spLocks noGrp="1" noChangeArrowheads="1"/>
          </p:cNvSpPr>
          <p:nvPr>
            <p:ph type="body" idx="1"/>
          </p:nvPr>
        </p:nvSpPr>
        <p:spPr>
          <a:xfrm>
            <a:off x="1911350" y="1624014"/>
            <a:ext cx="8756650" cy="4929187"/>
          </a:xfrm>
        </p:spPr>
        <p:txBody>
          <a:bodyPr/>
          <a:lstStyle/>
          <a:p>
            <a:pPr algn="l">
              <a:buFontTx/>
              <a:buChar char="•"/>
            </a:pPr>
            <a:endParaRPr lang="en-US" sz="3200" dirty="0"/>
          </a:p>
        </p:txBody>
      </p:sp>
    </p:spTree>
    <p:extLst>
      <p:ext uri="{BB962C8B-B14F-4D97-AF65-F5344CB8AC3E}">
        <p14:creationId xmlns:p14="http://schemas.microsoft.com/office/powerpoint/2010/main" val="28338071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541" y="359924"/>
            <a:ext cx="9144000" cy="1143000"/>
          </a:xfrm>
        </p:spPr>
        <p:txBody>
          <a:bodyPr/>
          <a:lstStyle/>
          <a:p>
            <a:r>
              <a:rPr lang="en-US" dirty="0">
                <a:solidFill>
                  <a:schemeClr val="tx1"/>
                </a:solidFill>
              </a:rPr>
              <a:t>RBS – wireless sensor networks</a:t>
            </a:r>
          </a:p>
        </p:txBody>
      </p:sp>
      <p:sp>
        <p:nvSpPr>
          <p:cNvPr id="3" name="Content Placeholder 2"/>
          <p:cNvSpPr>
            <a:spLocks noGrp="1"/>
          </p:cNvSpPr>
          <p:nvPr>
            <p:ph idx="1"/>
          </p:nvPr>
        </p:nvSpPr>
        <p:spPr>
          <a:xfrm>
            <a:off x="1592094" y="1590473"/>
            <a:ext cx="8959174" cy="4888148"/>
          </a:xfrm>
        </p:spPr>
        <p:txBody>
          <a:bodyPr/>
          <a:lstStyle/>
          <a:p>
            <a:pPr marL="0" algn="l">
              <a:spcBef>
                <a:spcPts val="0"/>
              </a:spcBef>
            </a:pPr>
            <a:r>
              <a:rPr lang="en-US" dirty="0"/>
              <a:t>Reference Broadcast Synchronization</a:t>
            </a:r>
          </a:p>
          <a:p>
            <a:pPr marL="0" algn="l">
              <a:spcBef>
                <a:spcPts val="0"/>
              </a:spcBef>
            </a:pPr>
            <a:endParaRPr lang="en-US" dirty="0"/>
          </a:p>
          <a:p>
            <a:pPr marL="0" algn="l">
              <a:spcBef>
                <a:spcPts val="0"/>
              </a:spcBef>
            </a:pPr>
            <a:r>
              <a:rPr lang="en-US" dirty="0"/>
              <a:t>Internally synchronize the clocks – no attempt at UTC</a:t>
            </a:r>
          </a:p>
          <a:p>
            <a:pPr marL="0" algn="l">
              <a:spcBef>
                <a:spcPts val="0"/>
              </a:spcBef>
            </a:pPr>
            <a:endParaRPr lang="en-US" dirty="0"/>
          </a:p>
          <a:p>
            <a:pPr marL="0" algn="l">
              <a:spcBef>
                <a:spcPts val="0"/>
              </a:spcBef>
            </a:pPr>
            <a:r>
              <a:rPr lang="en-US" dirty="0"/>
              <a:t>Only the receiver synchronizes</a:t>
            </a:r>
          </a:p>
          <a:p>
            <a:pPr marL="0" algn="l">
              <a:spcBef>
                <a:spcPts val="0"/>
              </a:spcBef>
            </a:pPr>
            <a:endParaRPr lang="en-US" dirty="0"/>
          </a:p>
          <a:p>
            <a:pPr marL="0" algn="l">
              <a:spcBef>
                <a:spcPts val="0"/>
              </a:spcBef>
            </a:pPr>
            <a:r>
              <a:rPr lang="en-US" dirty="0"/>
              <a:t>In sensor networks constructing the time message and accessing the network are constant, so not part of the critical path that determines variations in propagation.</a:t>
            </a:r>
          </a:p>
          <a:p>
            <a:pPr marL="0" algn="l">
              <a:spcBef>
                <a:spcPts val="0"/>
              </a:spcBef>
            </a:pPr>
            <a:endParaRPr lang="en-US" dirty="0"/>
          </a:p>
          <a:p>
            <a:pPr marL="0" algn="l">
              <a:spcBef>
                <a:spcPts val="0"/>
              </a:spcBef>
            </a:pPr>
            <a:r>
              <a:rPr lang="en-US" dirty="0"/>
              <a:t>No timestamp. Just mark when the reference message is </a:t>
            </a:r>
            <a:r>
              <a:rPr lang="en-US" i="1" dirty="0"/>
              <a:t>received</a:t>
            </a:r>
            <a:r>
              <a:rPr lang="en-US" dirty="0"/>
              <a:t>. Can then trade with other nodes to determine </a:t>
            </a:r>
            <a:r>
              <a:rPr lang="en-US" i="1" dirty="0"/>
              <a:t>offset</a:t>
            </a:r>
            <a:r>
              <a:rPr lang="en-US" dirty="0"/>
              <a:t>. Keeping a record allows for linear regression to account for drift.</a:t>
            </a: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pitchFamily="18" charset="0"/>
                <a:ea typeface="+mn-ea"/>
                <a:cs typeface="+mn-cs"/>
              </a:rPr>
              <a:t>Tanenbaum &amp; Van Steen, Distributed Systems: Principles and Paradigms, 2e, (c) 2007 Prentice-Hall, Inc. All rights reserved. 0-13-239227-5</a:t>
            </a:r>
          </a:p>
        </p:txBody>
      </p:sp>
    </p:spTree>
    <p:extLst>
      <p:ext uri="{BB962C8B-B14F-4D97-AF65-F5344CB8AC3E}">
        <p14:creationId xmlns:p14="http://schemas.microsoft.com/office/powerpoint/2010/main" val="32454589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pitchFamily="18" charset="0"/>
                <a:ea typeface="+mn-ea"/>
                <a:cs typeface="+mn-cs"/>
              </a:rPr>
              <a:t>Tanenbaum &amp; Van Steen, Distributed Systems: Principles and Paradigms, 2e, (c) 2007 Prentice-Hall, Inc. All rights reserved. 0-13-239227-5</a:t>
            </a:r>
          </a:p>
        </p:txBody>
      </p:sp>
      <p:sp>
        <p:nvSpPr>
          <p:cNvPr id="96258" name="Rectangle 2"/>
          <p:cNvSpPr>
            <a:spLocks noGrp="1" noChangeArrowheads="1"/>
          </p:cNvSpPr>
          <p:nvPr>
            <p:ph type="title"/>
          </p:nvPr>
        </p:nvSpPr>
        <p:spPr/>
        <p:txBody>
          <a:bodyPr/>
          <a:lstStyle/>
          <a:p>
            <a:r>
              <a:rPr lang="en-US" sz="4000" dirty="0">
                <a:solidFill>
                  <a:schemeClr val="tx1"/>
                </a:solidFill>
              </a:rPr>
              <a:t>Clock Synchronization in Wireless Networks (1)</a:t>
            </a:r>
          </a:p>
        </p:txBody>
      </p:sp>
      <p:sp>
        <p:nvSpPr>
          <p:cNvPr id="96259" name="Rectangle 3"/>
          <p:cNvSpPr>
            <a:spLocks noGrp="1" noChangeArrowheads="1"/>
          </p:cNvSpPr>
          <p:nvPr>
            <p:ph type="body" idx="1"/>
          </p:nvPr>
        </p:nvSpPr>
        <p:spPr>
          <a:xfrm>
            <a:off x="1524001" y="3482976"/>
            <a:ext cx="4060825" cy="3070225"/>
          </a:xfrm>
        </p:spPr>
        <p:txBody>
          <a:bodyPr/>
          <a:lstStyle/>
          <a:p>
            <a:pPr algn="l"/>
            <a:r>
              <a:rPr lang="en-US"/>
              <a:t>Figure 6-8. (a) The usual </a:t>
            </a:r>
          </a:p>
          <a:p>
            <a:pPr algn="l"/>
            <a:r>
              <a:rPr lang="en-US"/>
              <a:t>critical path in determining </a:t>
            </a:r>
          </a:p>
          <a:p>
            <a:pPr algn="l"/>
            <a:r>
              <a:rPr lang="en-US"/>
              <a:t>network delays. </a:t>
            </a:r>
          </a:p>
        </p:txBody>
      </p:sp>
      <p:pic>
        <p:nvPicPr>
          <p:cNvPr id="96260" name="Picture 4" descr="06-08"/>
          <p:cNvPicPr>
            <a:picLocks noChangeAspect="1" noChangeArrowheads="1"/>
          </p:cNvPicPr>
          <p:nvPr/>
        </p:nvPicPr>
        <p:blipFill>
          <a:blip r:embed="rId3">
            <a:extLst>
              <a:ext uri="{28A0092B-C50C-407E-A947-70E740481C1C}">
                <a14:useLocalDpi xmlns:a14="http://schemas.microsoft.com/office/drawing/2010/main" val="0"/>
              </a:ext>
            </a:extLst>
          </a:blip>
          <a:srcRect r="51190"/>
          <a:stretch>
            <a:fillRect/>
          </a:stretch>
        </p:blipFill>
        <p:spPr bwMode="auto">
          <a:xfrm>
            <a:off x="5303838" y="1522413"/>
            <a:ext cx="5364162"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3181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pitchFamily="18" charset="0"/>
                <a:ea typeface="+mn-ea"/>
                <a:cs typeface="+mn-cs"/>
              </a:rPr>
              <a:t>Tanenbaum &amp; Van Steen, Distributed Systems: Principles and Paradigms, 2e, (c) 2007 Prentice-Hall, Inc. All rights reserved. 0-13-239227-5</a:t>
            </a:r>
          </a:p>
        </p:txBody>
      </p:sp>
      <p:sp>
        <p:nvSpPr>
          <p:cNvPr id="97282" name="Rectangle 2"/>
          <p:cNvSpPr>
            <a:spLocks noGrp="1" noChangeArrowheads="1"/>
          </p:cNvSpPr>
          <p:nvPr>
            <p:ph type="title"/>
          </p:nvPr>
        </p:nvSpPr>
        <p:spPr/>
        <p:txBody>
          <a:bodyPr/>
          <a:lstStyle/>
          <a:p>
            <a:r>
              <a:rPr lang="en-US" sz="4000" dirty="0">
                <a:solidFill>
                  <a:schemeClr val="tx1"/>
                </a:solidFill>
              </a:rPr>
              <a:t>Clock Synchronization in Wireless Networks (2)</a:t>
            </a:r>
          </a:p>
        </p:txBody>
      </p:sp>
      <p:sp>
        <p:nvSpPr>
          <p:cNvPr id="97283" name="Rectangle 3"/>
          <p:cNvSpPr>
            <a:spLocks noGrp="1" noChangeArrowheads="1"/>
          </p:cNvSpPr>
          <p:nvPr>
            <p:ph type="body" idx="1"/>
          </p:nvPr>
        </p:nvSpPr>
        <p:spPr>
          <a:xfrm>
            <a:off x="1849439" y="3729038"/>
            <a:ext cx="2974975" cy="2792412"/>
          </a:xfrm>
        </p:spPr>
        <p:txBody>
          <a:bodyPr/>
          <a:lstStyle/>
          <a:p>
            <a:pPr algn="l"/>
            <a:r>
              <a:rPr lang="en-US" dirty="0"/>
              <a:t>Figure 6-8. (b) The </a:t>
            </a:r>
          </a:p>
          <a:p>
            <a:pPr algn="l"/>
            <a:r>
              <a:rPr lang="en-US" dirty="0"/>
              <a:t>critical path in the </a:t>
            </a:r>
          </a:p>
          <a:p>
            <a:pPr algn="l"/>
            <a:r>
              <a:rPr lang="en-US" dirty="0"/>
              <a:t>case of RBS.</a:t>
            </a:r>
          </a:p>
        </p:txBody>
      </p:sp>
      <p:pic>
        <p:nvPicPr>
          <p:cNvPr id="97284" name="Picture 4" descr="06-08"/>
          <p:cNvPicPr>
            <a:picLocks noChangeAspect="1" noChangeArrowheads="1"/>
          </p:cNvPicPr>
          <p:nvPr/>
        </p:nvPicPr>
        <p:blipFill>
          <a:blip r:embed="rId3">
            <a:extLst>
              <a:ext uri="{28A0092B-C50C-407E-A947-70E740481C1C}">
                <a14:useLocalDpi xmlns:a14="http://schemas.microsoft.com/office/drawing/2010/main" val="0"/>
              </a:ext>
            </a:extLst>
          </a:blip>
          <a:srcRect l="53877"/>
          <a:stretch>
            <a:fillRect/>
          </a:stretch>
        </p:blipFill>
        <p:spPr bwMode="auto">
          <a:xfrm>
            <a:off x="5041900" y="1438275"/>
            <a:ext cx="53467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791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pitchFamily="18" charset="0"/>
                <a:ea typeface="+mn-ea"/>
                <a:cs typeface="+mn-cs"/>
              </a:rPr>
              <a:t>Tanenbaum &amp; Van Steen, Distributed Systems: Principles and Paradigms, 2e, (c) 2007 Prentice-Hall, Inc. All rights reserved. 0-13-239227-5</a:t>
            </a:r>
          </a:p>
        </p:txBody>
      </p:sp>
      <p:sp>
        <p:nvSpPr>
          <p:cNvPr id="117762" name="Rectangle 2"/>
          <p:cNvSpPr>
            <a:spLocks noGrp="1" noChangeArrowheads="1"/>
          </p:cNvSpPr>
          <p:nvPr>
            <p:ph type="title"/>
          </p:nvPr>
        </p:nvSpPr>
        <p:spPr/>
        <p:txBody>
          <a:bodyPr/>
          <a:lstStyle/>
          <a:p>
            <a:r>
              <a:rPr lang="en-US" dirty="0"/>
              <a:t>Vector clock example, enforcing causal communication</a:t>
            </a:r>
          </a:p>
        </p:txBody>
      </p:sp>
      <p:sp>
        <p:nvSpPr>
          <p:cNvPr id="117763" name="Rectangle 3"/>
          <p:cNvSpPr>
            <a:spLocks noGrp="1" noChangeArrowheads="1"/>
          </p:cNvSpPr>
          <p:nvPr>
            <p:ph type="body" idx="1"/>
          </p:nvPr>
        </p:nvSpPr>
        <p:spPr>
          <a:xfrm>
            <a:off x="2019300" y="1390650"/>
            <a:ext cx="8648700" cy="5162550"/>
          </a:xfrm>
        </p:spPr>
        <p:txBody>
          <a:bodyPr/>
          <a:lstStyle/>
          <a:p>
            <a:pPr marL="0" algn="l">
              <a:lnSpc>
                <a:spcPct val="90000"/>
              </a:lnSpc>
              <a:spcBef>
                <a:spcPts val="0"/>
              </a:spcBef>
              <a:buFont typeface="Wingdings" panose="05000000000000000000" pitchFamily="2" charset="2"/>
              <a:buChar char="§"/>
            </a:pPr>
            <a:endParaRPr lang="en-US" sz="2800" i="1" dirty="0"/>
          </a:p>
          <a:p>
            <a:pPr marL="0" algn="l">
              <a:lnSpc>
                <a:spcPct val="90000"/>
              </a:lnSpc>
              <a:spcBef>
                <a:spcPts val="0"/>
              </a:spcBef>
              <a:buFont typeface="Arial" panose="020B0604020202020204" pitchFamily="34" charset="0"/>
              <a:buChar char="•"/>
            </a:pPr>
            <a:r>
              <a:rPr lang="en-US" sz="2800" i="1" dirty="0"/>
              <a:t>Causally-ordered communication</a:t>
            </a:r>
            <a:r>
              <a:rPr lang="en-US" sz="2800" dirty="0"/>
              <a:t> is weaker than totally ordered communication, but might be enough. </a:t>
            </a:r>
          </a:p>
          <a:p>
            <a:pPr marL="0" algn="l">
              <a:lnSpc>
                <a:spcPct val="90000"/>
              </a:lnSpc>
              <a:spcBef>
                <a:spcPts val="0"/>
              </a:spcBef>
              <a:buFont typeface="Arial" panose="020B0604020202020204" pitchFamily="34" charset="0"/>
              <a:buChar char="•"/>
            </a:pPr>
            <a:endParaRPr lang="en-US" sz="2800" i="1" dirty="0"/>
          </a:p>
          <a:p>
            <a:pPr marL="0" algn="l">
              <a:lnSpc>
                <a:spcPct val="90000"/>
              </a:lnSpc>
              <a:spcBef>
                <a:spcPts val="0"/>
              </a:spcBef>
              <a:buFont typeface="Arial" panose="020B0604020202020204" pitchFamily="34" charset="0"/>
              <a:buChar char="•"/>
            </a:pPr>
            <a:r>
              <a:rPr lang="en-US" sz="2800" dirty="0"/>
              <a:t>In the next example, vector-entry time stamps are only incremented when a message is sent.</a:t>
            </a:r>
          </a:p>
          <a:p>
            <a:pPr marL="0" algn="l">
              <a:lnSpc>
                <a:spcPct val="90000"/>
              </a:lnSpc>
              <a:spcBef>
                <a:spcPts val="0"/>
              </a:spcBef>
              <a:buFont typeface="Arial" panose="020B0604020202020204" pitchFamily="34" charset="0"/>
              <a:buChar char="•"/>
            </a:pPr>
            <a:endParaRPr lang="en-US" sz="2800" dirty="0"/>
          </a:p>
          <a:p>
            <a:pPr marL="0" algn="l">
              <a:lnSpc>
                <a:spcPct val="90000"/>
              </a:lnSpc>
              <a:spcBef>
                <a:spcPts val="0"/>
              </a:spcBef>
              <a:buFont typeface="Arial" panose="020B0604020202020204" pitchFamily="34" charset="0"/>
              <a:buChar char="•"/>
            </a:pPr>
            <a:r>
              <a:rPr lang="en-US" sz="2800" dirty="0"/>
              <a:t>Vector adjustment is as usual.</a:t>
            </a:r>
          </a:p>
        </p:txBody>
      </p:sp>
    </p:spTree>
    <p:extLst>
      <p:ext uri="{BB962C8B-B14F-4D97-AF65-F5344CB8AC3E}">
        <p14:creationId xmlns:p14="http://schemas.microsoft.com/office/powerpoint/2010/main" val="38578446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Times New Roman" pitchFamily="18" charset="0"/>
                <a:ea typeface="+mn-ea"/>
                <a:cs typeface="+mn-cs"/>
              </a:rPr>
              <a:t>Tanenbaum &amp; Van Steen, Distributed Systems: Principles and Paradigms, 2e, (c) 2007 Prentice-Hall, Inc. All rights reserved. 0-13-239227-5</a:t>
            </a:r>
          </a:p>
        </p:txBody>
      </p:sp>
      <p:sp>
        <p:nvSpPr>
          <p:cNvPr id="119810" name="Rectangle 2"/>
          <p:cNvSpPr>
            <a:spLocks noGrp="1" noChangeArrowheads="1"/>
          </p:cNvSpPr>
          <p:nvPr>
            <p:ph type="title"/>
          </p:nvPr>
        </p:nvSpPr>
        <p:spPr/>
        <p:txBody>
          <a:bodyPr/>
          <a:lstStyle/>
          <a:p>
            <a:r>
              <a:rPr lang="en-US"/>
              <a:t>Enforcing Causal Communication</a:t>
            </a:r>
          </a:p>
        </p:txBody>
      </p:sp>
      <p:sp>
        <p:nvSpPr>
          <p:cNvPr id="119811" name="Rectangle 3"/>
          <p:cNvSpPr>
            <a:spLocks noGrp="1" noChangeArrowheads="1"/>
          </p:cNvSpPr>
          <p:nvPr>
            <p:ph type="body" idx="1"/>
          </p:nvPr>
        </p:nvSpPr>
        <p:spPr/>
        <p:txBody>
          <a:bodyPr/>
          <a:lstStyle/>
          <a:p>
            <a:r>
              <a:rPr lang="en-US"/>
              <a:t>Figure 6-13. Enforcing causal communication.</a:t>
            </a:r>
          </a:p>
        </p:txBody>
      </p:sp>
      <p:pic>
        <p:nvPicPr>
          <p:cNvPr id="119812" name="Picture 4" descr="06-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6" y="1662114"/>
            <a:ext cx="7866063" cy="336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71004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nnnenbaumTemplate">
  <a:themeElements>
    <a:clrScheme name="Tannnenbaum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nenbaum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annnenbaum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nenbaum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nenbaum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nenbaum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nenbaum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nenbaum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nenbaum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TannenbaumOS-Template</Template>
  <TotalTime>9191</TotalTime>
  <Words>5514</Words>
  <Application>Microsoft Office PowerPoint</Application>
  <PresentationFormat>Widescreen</PresentationFormat>
  <Paragraphs>579</Paragraphs>
  <Slides>101</Slides>
  <Notes>36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101</vt:i4>
      </vt:variant>
    </vt:vector>
  </HeadingPairs>
  <TitlesOfParts>
    <vt:vector size="110" baseType="lpstr">
      <vt:lpstr>Arial</vt:lpstr>
      <vt:lpstr>Cambria</vt:lpstr>
      <vt:lpstr>Times New Roman</vt:lpstr>
      <vt:lpstr>Verdana</vt:lpstr>
      <vt:lpstr>Wingdings</vt:lpstr>
      <vt:lpstr>Wingdings 2</vt:lpstr>
      <vt:lpstr>Wingdings 3</vt:lpstr>
      <vt:lpstr>TannnenbaumTemplate</vt:lpstr>
      <vt:lpstr>Concourse</vt:lpstr>
      <vt:lpstr>DISTRIBUTED SYSTEMS Principles and Paradigms Second Edition ANDREW S. TANENBAUM MAARTEN VAN STEEN  Chapter 6 Synchronization (Many Elliott additions)</vt:lpstr>
      <vt:lpstr>PowerPoint slides copyright</vt:lpstr>
      <vt:lpstr>Synchronization</vt:lpstr>
      <vt:lpstr>PowerPoint Presentation</vt:lpstr>
      <vt:lpstr>System time</vt:lpstr>
      <vt:lpstr>PowerPoint Presentation</vt:lpstr>
      <vt:lpstr>Speed</vt:lpstr>
      <vt:lpstr>No global clock: classic coordination problem</vt:lpstr>
      <vt:lpstr>P2 always updates after P1 does P1 &amp; P2 on the same hardware</vt:lpstr>
      <vt:lpstr>P2 always updates after P1 does P1 &amp; P2 on different hardware nodes</vt:lpstr>
      <vt:lpstr>No global clock</vt:lpstr>
      <vt:lpstr>PowerPoint Presentation</vt:lpstr>
      <vt:lpstr>PowerPoint Presentation</vt:lpstr>
      <vt:lpstr>Cesium clocks</vt:lpstr>
      <vt:lpstr>Commerce…</vt:lpstr>
      <vt:lpstr>PowerPoint Presentation</vt:lpstr>
      <vt:lpstr>Spinning in reverse</vt:lpstr>
      <vt:lpstr>Physical Clocks (1)</vt:lpstr>
      <vt:lpstr>PowerPoint Presentation</vt:lpstr>
      <vt:lpstr>PowerPoint Presentation</vt:lpstr>
      <vt:lpstr>PowerPoint Presentation</vt:lpstr>
      <vt:lpstr>Distributed time</vt:lpstr>
      <vt:lpstr>PowerPoint Presentation</vt:lpstr>
      <vt:lpstr>Julian calendar used in the west</vt:lpstr>
      <vt:lpstr>PowerPoint Presentation</vt:lpstr>
      <vt:lpstr>Physical Clocks</vt:lpstr>
      <vt:lpstr>PowerPoint Presentation</vt:lpstr>
      <vt:lpstr>PowerPoint Presentation</vt:lpstr>
      <vt:lpstr>Global Positioning System (2 D)</vt:lpstr>
      <vt:lpstr>PowerPoint Presentation</vt:lpstr>
      <vt:lpstr>Clock Synchronization Algorithms</vt:lpstr>
      <vt:lpstr>Synchronization</vt:lpstr>
      <vt:lpstr>Network Time Protocol</vt:lpstr>
      <vt:lpstr>PowerPoint Presentation</vt:lpstr>
      <vt:lpstr>Berkeley Algorithm</vt:lpstr>
      <vt:lpstr>The Berkeley Algorithm (1)</vt:lpstr>
      <vt:lpstr>The Berkeley Algorithm (2)</vt:lpstr>
      <vt:lpstr>The Berkeley Algorithm (3)</vt:lpstr>
      <vt:lpstr>Adjusting clocks can be problematic </vt:lpstr>
      <vt:lpstr>ICBM mutual assured destruction</vt:lpstr>
      <vt:lpstr>Example</vt:lpstr>
      <vt:lpstr>Speed up or slow down the “clock ticks” at a lower level.</vt:lpstr>
      <vt:lpstr>PowerPoint Presentation</vt:lpstr>
      <vt:lpstr>Weighted Berkeley Algorithm</vt:lpstr>
      <vt:lpstr>The Berkeley Algorithm (2)</vt:lpstr>
      <vt:lpstr>Time coordination algorithms</vt:lpstr>
      <vt:lpstr>Lamport time stamps and logical clocks</vt:lpstr>
      <vt:lpstr>Lamport Logical Clocks</vt:lpstr>
      <vt:lpstr>PowerPoint Presentation</vt:lpstr>
      <vt:lpstr>Example send/receive three processes</vt:lpstr>
      <vt:lpstr>PowerPoint Presentation</vt:lpstr>
      <vt:lpstr>Updating counter Ci for process Pi</vt:lpstr>
      <vt:lpstr>PowerPoint Presentation</vt:lpstr>
      <vt:lpstr>Every event is unique—use process #</vt:lpstr>
      <vt:lpstr>Applying updates in the right order</vt:lpstr>
      <vt:lpstr>PowerPoint Presentation</vt:lpstr>
      <vt:lpstr>Example: Totally Ordered Multicasting</vt:lpstr>
      <vt:lpstr>Vector Clocks</vt:lpstr>
      <vt:lpstr>Vector clocks</vt:lpstr>
      <vt:lpstr>PowerPoint Presentation</vt:lpstr>
      <vt:lpstr>More formally…</vt:lpstr>
      <vt:lpstr>PowerPoint Presentation</vt:lpstr>
      <vt:lpstr>PowerPoint Presentation</vt:lpstr>
      <vt:lpstr>Example application</vt:lpstr>
      <vt:lpstr>Causally-ordered communication</vt:lpstr>
      <vt:lpstr>Further reading on ordering</vt:lpstr>
      <vt:lpstr>Using a process to manage exclusive resources</vt:lpstr>
      <vt:lpstr>Mutual Exclusion (ME) A Centralized Algorithm</vt:lpstr>
      <vt:lpstr>PowerPoint Presentation</vt:lpstr>
      <vt:lpstr>PowerPoint Presentation</vt:lpstr>
      <vt:lpstr>A distributed algorithm (for ME)</vt:lpstr>
      <vt:lpstr>A Distributed Algorithm</vt:lpstr>
      <vt:lpstr>PowerPoint Presentation</vt:lpstr>
      <vt:lpstr>PowerPoint Presentation</vt:lpstr>
      <vt:lpstr>A Token Ring Algorithm (ME)</vt:lpstr>
      <vt:lpstr>PowerPoint Presentation</vt:lpstr>
      <vt:lpstr>Election algorithms</vt:lpstr>
      <vt:lpstr>Bully algorithm</vt:lpstr>
      <vt:lpstr>PowerPoint Presentation</vt:lpstr>
      <vt:lpstr>PowerPoint Presentation</vt:lpstr>
      <vt:lpstr>Replacing a lost token</vt:lpstr>
      <vt:lpstr>PowerPoint Presentation</vt:lpstr>
      <vt:lpstr>Non-token ring election</vt:lpstr>
      <vt:lpstr>Wireless election</vt:lpstr>
      <vt:lpstr>PowerPoint Presentation</vt:lpstr>
      <vt:lpstr>Elections in Wireless Environments</vt:lpstr>
      <vt:lpstr>PowerPoint Presentation</vt:lpstr>
      <vt:lpstr>PowerPoint Presentation</vt:lpstr>
      <vt:lpstr>Elections in Large-Scale Systems</vt:lpstr>
      <vt:lpstr>SuperPeer selection with DHT</vt:lpstr>
      <vt:lpstr>Spreading SuperPeers in an unstructured network</vt:lpstr>
      <vt:lpstr>PowerPoint Presentation</vt:lpstr>
      <vt:lpstr>PowerPoint Presentation</vt:lpstr>
      <vt:lpstr>PowerPoint Presentation</vt:lpstr>
      <vt:lpstr>RBS – wireless sensor networks</vt:lpstr>
      <vt:lpstr>Clock Synchronization in Wireless Networks (1)</vt:lpstr>
      <vt:lpstr>Clock Synchronization in Wireless Networks (2)</vt:lpstr>
      <vt:lpstr>Vector clock example, enforcing causal communication</vt:lpstr>
      <vt:lpstr>Enforcing Causal Communication</vt:lpstr>
      <vt:lpstr>Problems with moving ordering of messages to middleware</vt:lpstr>
      <vt:lpstr>Clock Synchronization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Steve Armstrong</dc:creator>
  <cp:lastModifiedBy>Elliott, Clark</cp:lastModifiedBy>
  <cp:revision>188</cp:revision>
  <dcterms:created xsi:type="dcterms:W3CDTF">2005-10-24T20:12:14Z</dcterms:created>
  <dcterms:modified xsi:type="dcterms:W3CDTF">2020-05-14T19:29:55Z</dcterms:modified>
</cp:coreProperties>
</file>