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672" r:id="rId2"/>
    <p:sldMasterId id="2147483718" r:id="rId3"/>
  </p:sldMasterIdLst>
  <p:notesMasterIdLst>
    <p:notesMasterId r:id="rId59"/>
  </p:notesMasterIdLst>
  <p:handoutMasterIdLst>
    <p:handoutMasterId r:id="rId60"/>
  </p:handoutMasterIdLst>
  <p:sldIdLst>
    <p:sldId id="256" r:id="rId4"/>
    <p:sldId id="277" r:id="rId5"/>
    <p:sldId id="453" r:id="rId6"/>
    <p:sldId id="461" r:id="rId7"/>
    <p:sldId id="454" r:id="rId8"/>
    <p:sldId id="447" r:id="rId9"/>
    <p:sldId id="420" r:id="rId10"/>
    <p:sldId id="421" r:id="rId11"/>
    <p:sldId id="462" r:id="rId12"/>
    <p:sldId id="463" r:id="rId13"/>
    <p:sldId id="475" r:id="rId14"/>
    <p:sldId id="464" r:id="rId15"/>
    <p:sldId id="465" r:id="rId16"/>
    <p:sldId id="466" r:id="rId17"/>
    <p:sldId id="467" r:id="rId18"/>
    <p:sldId id="422" r:id="rId19"/>
    <p:sldId id="468" r:id="rId20"/>
    <p:sldId id="469" r:id="rId21"/>
    <p:sldId id="470" r:id="rId22"/>
    <p:sldId id="423" r:id="rId23"/>
    <p:sldId id="471" r:id="rId24"/>
    <p:sldId id="472" r:id="rId25"/>
    <p:sldId id="473" r:id="rId26"/>
    <p:sldId id="474" r:id="rId27"/>
    <p:sldId id="476" r:id="rId28"/>
    <p:sldId id="477" r:id="rId29"/>
    <p:sldId id="478" r:id="rId30"/>
    <p:sldId id="479" r:id="rId31"/>
    <p:sldId id="480" r:id="rId32"/>
    <p:sldId id="481" r:id="rId33"/>
    <p:sldId id="482" r:id="rId34"/>
    <p:sldId id="483" r:id="rId35"/>
    <p:sldId id="484" r:id="rId36"/>
    <p:sldId id="487" r:id="rId37"/>
    <p:sldId id="488" r:id="rId38"/>
    <p:sldId id="489" r:id="rId39"/>
    <p:sldId id="485" r:id="rId40"/>
    <p:sldId id="486" r:id="rId41"/>
    <p:sldId id="505" r:id="rId42"/>
    <p:sldId id="515" r:id="rId43"/>
    <p:sldId id="490" r:id="rId44"/>
    <p:sldId id="491" r:id="rId45"/>
    <p:sldId id="492" r:id="rId46"/>
    <p:sldId id="493" r:id="rId47"/>
    <p:sldId id="494" r:id="rId48"/>
    <p:sldId id="495" r:id="rId49"/>
    <p:sldId id="496" r:id="rId50"/>
    <p:sldId id="497" r:id="rId51"/>
    <p:sldId id="498" r:id="rId52"/>
    <p:sldId id="499" r:id="rId53"/>
    <p:sldId id="506" r:id="rId54"/>
    <p:sldId id="507" r:id="rId55"/>
    <p:sldId id="514" r:id="rId56"/>
    <p:sldId id="508" r:id="rId57"/>
    <p:sldId id="509" r:id="rId58"/>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91" d="100"/>
          <a:sy n="91" d="100"/>
        </p:scale>
        <p:origin x="75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400800" y="8750300"/>
            <a:ext cx="387350" cy="301625"/>
          </a:xfrm>
          <a:prstGeom prst="rect">
            <a:avLst/>
          </a:prstGeom>
          <a:noFill/>
          <a:ln w="12700">
            <a:noFill/>
            <a:miter lim="800000"/>
            <a:headEnd/>
            <a:tailEnd/>
          </a:ln>
          <a:effectLst/>
        </p:spPr>
        <p:txBody>
          <a:bodyPr wrap="none" lIns="90488" tIns="44450" rIns="90488" bIns="44450" anchor="ctr">
            <a:spAutoFit/>
          </a:bodyPr>
          <a:lstStyle/>
          <a:p>
            <a:pPr algn="r">
              <a:defRPr/>
            </a:pPr>
            <a:fld id="{59C28C3F-693D-416D-AF67-1EC09B380F82}" type="slidenum">
              <a:rPr lang="en-US">
                <a:latin typeface="Times New Roman" charset="0"/>
              </a:rPr>
              <a:pPr algn="r">
                <a:defRPr/>
              </a:pPr>
              <a:t>‹#›</a:t>
            </a:fld>
            <a:endParaRPr lang="en-US">
              <a:latin typeface="Times New Roman" charset="0"/>
            </a:endParaRPr>
          </a:p>
        </p:txBody>
      </p:sp>
    </p:spTree>
    <p:extLst>
      <p:ext uri="{BB962C8B-B14F-4D97-AF65-F5344CB8AC3E}">
        <p14:creationId xmlns:p14="http://schemas.microsoft.com/office/powerpoint/2010/main" val="924274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27"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400800" y="8750300"/>
            <a:ext cx="387350" cy="301625"/>
          </a:xfrm>
          <a:prstGeom prst="rect">
            <a:avLst/>
          </a:prstGeom>
          <a:noFill/>
          <a:ln w="12700">
            <a:noFill/>
            <a:miter lim="800000"/>
            <a:headEnd/>
            <a:tailEnd/>
          </a:ln>
          <a:effectLst/>
        </p:spPr>
        <p:txBody>
          <a:bodyPr wrap="none" lIns="90488" tIns="44450" rIns="90488" bIns="44450" anchor="ctr">
            <a:spAutoFit/>
          </a:bodyPr>
          <a:lstStyle/>
          <a:p>
            <a:pPr algn="r">
              <a:defRPr/>
            </a:pPr>
            <a:fld id="{C26B9714-067F-40D5-8AE2-61908FBB6D16}" type="slidenum">
              <a:rPr lang="en-US">
                <a:latin typeface="Times New Roman" charset="0"/>
              </a:rPr>
              <a:pPr algn="r">
                <a:defRPr/>
              </a:pPr>
              <a:t>‹#›</a:t>
            </a:fld>
            <a:endParaRPr lang="en-US">
              <a:latin typeface="Times New Roman" charset="0"/>
            </a:endParaRPr>
          </a:p>
        </p:txBody>
      </p:sp>
    </p:spTree>
    <p:extLst>
      <p:ext uri="{BB962C8B-B14F-4D97-AF65-F5344CB8AC3E}">
        <p14:creationId xmlns:p14="http://schemas.microsoft.com/office/powerpoint/2010/main" val="7386027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187684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2665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099409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550699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989923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834316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504808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631153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403919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29519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433498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804869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667105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922065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337616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240854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042623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90532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715817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948300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60717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038354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039528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35583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05403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936171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932224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1601308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552948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709623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50356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5671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8736344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492470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2508452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665455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1382714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58634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0004133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9609315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2248745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0567931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669737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877210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2397605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8137138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6520972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151073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786433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659980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619526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20268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23908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EAF2489-40DE-4D6F-AB8E-B6360AC7339C}" type="datetimeFigureOut">
              <a:rPr lang="en-US"/>
              <a:pPr>
                <a:defRPr/>
              </a:pPr>
              <a:t>6/5/2019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72AE6E-3B04-4B4D-96BD-876A176BBBC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00744B0-DA4E-479F-A00A-332F5853B212}" type="datetimeFigureOut">
              <a:rPr lang="en-US"/>
              <a:pPr>
                <a:defRPr/>
              </a:pPr>
              <a:t>6/5/2019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08493C-1A1D-40E1-A4EE-D91AEF7E5CA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417C76F-2E86-40BA-9EAB-A66D2A643C91}" type="datetimeFigureOut">
              <a:rPr lang="en-US"/>
              <a:pPr>
                <a:defRPr/>
              </a:pPr>
              <a:t>6/5/2019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58E17A-16BF-4B6C-8B5D-E10A76A9FE2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EED7DDE-7D5D-40E9-9639-7699E40305A8}" type="datetimeFigureOut">
              <a:rPr lang="en-US"/>
              <a:pPr>
                <a:defRPr/>
              </a:pPr>
              <a:t>6/5/2019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801C15-1EBA-47CE-A496-E3F04BBE1C0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A2FA847-6AF0-4B96-96DF-A22222FFAEF6}" type="datetimeFigureOut">
              <a:rPr lang="en-US"/>
              <a:pPr>
                <a:defRPr/>
              </a:pPr>
              <a:t>6/5/2019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E75CAB-E157-4AEF-952B-BA30C1BD9A0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1B17980-578C-4797-974F-6F0036F52257}" type="datetimeFigureOut">
              <a:rPr lang="en-US"/>
              <a:pPr>
                <a:defRPr/>
              </a:pPr>
              <a:t>6/5/2019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B5E59B-2A97-41EF-B220-4D2D8A15F77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DCD3FF5-D4C3-4073-B43D-369F4203EACD}" type="datetimeFigureOut">
              <a:rPr lang="en-US"/>
              <a:pPr>
                <a:defRPr/>
              </a:pPr>
              <a:t>6/5/2019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414671A-985F-4AC6-860E-3985512208C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C8D5A29-2A38-4894-867D-6C42C2E0B966}" type="datetimeFigureOut">
              <a:rPr lang="en-US"/>
              <a:pPr>
                <a:defRPr/>
              </a:pPr>
              <a:t>6/5/2019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73910D6-A8E8-4986-B52F-419300DEDF6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223E294-ECD1-4760-AD8B-9F7E6A31E0CB}" type="datetimeFigureOut">
              <a:rPr lang="en-US"/>
              <a:pPr>
                <a:defRPr/>
              </a:pPr>
              <a:t>6/5/2019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152AB05-6629-457E-A919-F28E2025BE8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FBA7EE-AA79-43ED-998D-0EA4CFB796D3}" type="datetimeFigureOut">
              <a:rPr lang="en-US"/>
              <a:pPr>
                <a:defRPr/>
              </a:pPr>
              <a:t>6/5/2019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983EC6D-8AE0-4031-AF46-746D0E95FA2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893DF7B-EF12-4756-9949-3799CFF08AFE}" type="datetimeFigureOut">
              <a:rPr lang="en-US"/>
              <a:pPr>
                <a:defRPr/>
              </a:pPr>
              <a:t>6/5/2019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5C9BDC-5FCB-4D6F-9213-3E4FE57296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E0711EF-43BF-4E8B-8283-8D368C454195}" type="datetimeFigureOut">
              <a:rPr lang="en-US"/>
              <a:pPr>
                <a:defRPr/>
              </a:pPr>
              <a:t>6/5/2019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509703-0989-47BB-94F0-51821302ED7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B95D6B-6BCE-42F0-8CFE-ABBDAA6DE296}" type="datetimeFigureOut">
              <a:rPr lang="en-US"/>
              <a:pPr>
                <a:defRPr/>
              </a:pPr>
              <a:t>6/5/2019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D34C3E-33AD-40D6-ABB9-9E1A4FD160FA}"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E44ABA2-460B-49E8-B592-2D0D708AF99E}" type="datetimeFigureOut">
              <a:rPr lang="en-US"/>
              <a:pPr>
                <a:defRPr/>
              </a:pPr>
              <a:t>6/5/2019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025F22-C70F-4345-82C3-2B893F1F3FA0}"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B7436BE-6538-451A-B0A4-8FBF3F6B20BE}" type="datetimeFigureOut">
              <a:rPr lang="en-US"/>
              <a:pPr>
                <a:defRPr/>
              </a:pPr>
              <a:t>6/5/2019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426D65-4F7F-4196-988D-B247B6CCFE32}"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0EED7DDE-7D5D-40E9-9639-7699E40305A8}" type="datetimeFigureOut">
              <a:rPr lang="en-US" smtClean="0"/>
              <a:pPr>
                <a:defRPr/>
              </a:pPr>
              <a:t>6/5/2019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94801C15-1EBA-47CE-A496-E3F04BBE1C0F}" type="slidenum">
              <a:rPr lang="en-US" smtClean="0"/>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CA2FA847-6AF0-4B96-96DF-A22222FFAEF6}" type="datetimeFigureOut">
              <a:rPr lang="en-US" smtClean="0"/>
              <a:pPr>
                <a:defRPr/>
              </a:pPr>
              <a:t>6/5/2019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5E75CAB-E157-4AEF-952B-BA30C1BD9A01}"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01B17980-578C-4797-974F-6F0036F52257}" type="datetimeFigureOut">
              <a:rPr lang="en-US" smtClean="0"/>
              <a:pPr>
                <a:defRPr/>
              </a:pPr>
              <a:t>6/5/2019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B5E59B-2A97-41EF-B220-4D2D8A15F77B}"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0DCD3FF5-D4C3-4073-B43D-369F4203EACD}" type="datetimeFigureOut">
              <a:rPr lang="en-US" smtClean="0"/>
              <a:pPr>
                <a:defRPr/>
              </a:pPr>
              <a:t>6/5/2019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414671A-985F-4AC6-860E-3985512208CF}"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6C8D5A29-2A38-4894-867D-6C42C2E0B966}" type="datetimeFigureOut">
              <a:rPr lang="en-US" smtClean="0"/>
              <a:pPr>
                <a:defRPr/>
              </a:pPr>
              <a:t>6/5/2019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73910D6-A8E8-4986-B52F-419300DEDF6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223E294-ECD1-4760-AD8B-9F7E6A31E0CB}" type="datetimeFigureOut">
              <a:rPr lang="en-US" smtClean="0"/>
              <a:pPr>
                <a:defRPr/>
              </a:pPr>
              <a:t>6/5/2019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152AB05-6629-457E-A919-F28E2025BE83}"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8FBA7EE-AA79-43ED-998D-0EA4CFB796D3}" type="datetimeFigureOut">
              <a:rPr lang="en-US" smtClean="0"/>
              <a:pPr>
                <a:defRPr/>
              </a:pPr>
              <a:t>6/5/2019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983EC6D-8AE0-4031-AF46-746D0E95FA2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C0910E1-5B78-46F2-A001-744F23D85187}" type="datetimeFigureOut">
              <a:rPr lang="en-US"/>
              <a:pPr>
                <a:defRPr/>
              </a:pPr>
              <a:t>6/5/2019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CD1496-25F4-40E0-9AC4-6D6D427BD6C4}"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8893DF7B-EF12-4756-9949-3799CFF08AFE}" type="datetimeFigureOut">
              <a:rPr lang="en-US" smtClean="0"/>
              <a:pPr>
                <a:defRPr/>
              </a:pPr>
              <a:t>6/5/2019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15C9BDC-5FCB-4D6F-9213-3E4FE57296D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a:t>
            </a:r>
            <a:r>
              <a:rPr kumimoji="0" lang="en-US" dirty="0"/>
              <a:t>to </a:t>
            </a:r>
            <a:r>
              <a:rPr kumimoji="0" lang="en-US"/>
              <a:t>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03B95D6B-6BCE-42F0-8CFE-ABBDAA6DE296}" type="datetimeFigureOut">
              <a:rPr lang="en-US" smtClean="0"/>
              <a:pPr>
                <a:defRPr/>
              </a:pPr>
              <a:t>6/5/2019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13D34C3E-33AD-40D6-ABB9-9E1A4FD160FA}"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8E44ABA2-460B-49E8-B592-2D0D708AF99E}" type="datetimeFigureOut">
              <a:rPr lang="en-US" smtClean="0"/>
              <a:pPr>
                <a:defRPr/>
              </a:pPr>
              <a:t>6/5/2019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E025F22-C70F-4345-82C3-2B893F1F3FA0}" type="slidenum">
              <a:rPr lang="en-US" smtClean="0"/>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B7436BE-6538-451A-B0A4-8FBF3F6B20BE}" type="datetimeFigureOut">
              <a:rPr lang="en-US" smtClean="0"/>
              <a:pPr>
                <a:defRPr/>
              </a:pPr>
              <a:t>6/5/2019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C426D65-4F7F-4196-988D-B247B6CCFE3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A2DA400-C56B-420B-A102-5C653DC894A2}" type="datetimeFigureOut">
              <a:rPr lang="en-US"/>
              <a:pPr>
                <a:defRPr/>
              </a:pPr>
              <a:t>6/5/2019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8C70F-3B44-4E1E-B3D3-BEACA5B2F09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FAD71BC-7B72-459A-8A9D-CCEE151EC926}" type="datetimeFigureOut">
              <a:rPr lang="en-US"/>
              <a:pPr>
                <a:defRPr/>
              </a:pPr>
              <a:t>6/5/2019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BEF8AC4-DD5B-4DCE-9460-0AE2D89DDA9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09A703E-EB75-49E5-A2D1-7BFBACF4BF2D}" type="datetimeFigureOut">
              <a:rPr lang="en-US"/>
              <a:pPr>
                <a:defRPr/>
              </a:pPr>
              <a:t>6/5/2019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5A7489F-171B-4721-BB73-3412426F275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6913C63-B031-400F-BFC0-4BF6A1E81E36}" type="datetimeFigureOut">
              <a:rPr lang="en-US"/>
              <a:pPr>
                <a:defRPr/>
              </a:pPr>
              <a:t>6/5/2019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FF8A841-CE38-4B25-B499-5820222F20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AA9F87D-DF8B-47F5-97D7-4B5258398FD8}" type="datetimeFigureOut">
              <a:rPr lang="en-US"/>
              <a:pPr>
                <a:defRPr/>
              </a:pPr>
              <a:t>6/5/2019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96F82D-912C-4E2A-9A0F-E1EF02E439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45E7C88-2884-41C1-8123-E4D14E1B6484}" type="datetimeFigureOut">
              <a:rPr lang="en-US"/>
              <a:pPr>
                <a:defRPr/>
              </a:pPr>
              <a:t>6/5/2019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2763EC-2D44-455D-9D88-2F3DE9BE803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Times New Roman" charset="0"/>
              </a:defRPr>
            </a:lvl1pPr>
          </a:lstStyle>
          <a:p>
            <a:pPr>
              <a:defRPr/>
            </a:pPr>
            <a:fld id="{D5DEE640-51DE-427F-B715-8C1971D8DD05}" type="datetimeFigureOut">
              <a:rPr lang="en-US"/>
              <a:pPr>
                <a:defRPr/>
              </a:pPr>
              <a:t>6/5/2019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Times New Roman" charset="0"/>
              </a:defRPr>
            </a:lvl1pPr>
          </a:lstStyle>
          <a:p>
            <a:pPr>
              <a:defRPr/>
            </a:pPr>
            <a:fld id="{B0EBDC50-6AC6-49FF-ACA1-100190CE59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Times New Roman" charset="0"/>
              </a:defRPr>
            </a:lvl1pPr>
          </a:lstStyle>
          <a:p>
            <a:pPr>
              <a:defRPr/>
            </a:pPr>
            <a:fld id="{AD6C7467-B5A2-489B-AC6C-796001DD67DA}" type="datetimeFigureOut">
              <a:rPr lang="en-US"/>
              <a:pPr>
                <a:defRPr/>
              </a:pPr>
              <a:t>6/5/2019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latin typeface="Times New Roman" charset="0"/>
              </a:defRPr>
            </a:lvl1pPr>
          </a:lstStyle>
          <a:p>
            <a:pPr>
              <a:defRPr/>
            </a:pPr>
            <a:fld id="{326526F1-7126-4AB6-A648-0EC7C63F566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D5DEE640-51DE-427F-B715-8C1971D8DD05}" type="datetimeFigureOut">
              <a:rPr lang="en-US" smtClean="0"/>
              <a:pPr>
                <a:defRPr/>
              </a:pPr>
              <a:t>6/5/2019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B0EBDC50-6AC6-49FF-ACA1-100190CE593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9" name="Rectangle 3"/>
          <p:cNvSpPr>
            <a:spLocks noGrp="1" noChangeArrowheads="1"/>
          </p:cNvSpPr>
          <p:nvPr>
            <p:ph idx="1"/>
          </p:nvPr>
        </p:nvSpPr>
        <p:spPr>
          <a:xfrm>
            <a:off x="1066800" y="2667000"/>
            <a:ext cx="7162800" cy="2971800"/>
          </a:xfrm>
        </p:spPr>
        <p:txBody>
          <a:bodyPr>
            <a:normAutofit/>
          </a:bodyPr>
          <a:lstStyle/>
          <a:p>
            <a:pPr algn="ctr">
              <a:buFont typeface="Monotype Sorts" pitchFamily="2" charset="2"/>
              <a:buNone/>
              <a:defRPr/>
            </a:pPr>
            <a:r>
              <a:rPr lang="en-US" sz="3600" dirty="0">
                <a:latin typeface="Arial" pitchFamily="34" charset="0"/>
              </a:rPr>
              <a:t>Clark Elliott</a:t>
            </a:r>
          </a:p>
          <a:p>
            <a:pPr algn="ctr">
              <a:buFont typeface="Monotype Sorts" pitchFamily="2" charset="2"/>
              <a:buNone/>
              <a:defRPr/>
            </a:pPr>
            <a:endParaRPr lang="en-US" sz="3600" dirty="0">
              <a:latin typeface="Arial" pitchFamily="34" charset="0"/>
            </a:endParaRPr>
          </a:p>
          <a:p>
            <a:pPr algn="ctr">
              <a:buFont typeface="Monotype Sorts" pitchFamily="2" charset="2"/>
              <a:buNone/>
              <a:defRPr/>
            </a:pPr>
            <a:r>
              <a:rPr lang="en-US" sz="3600" dirty="0">
                <a:latin typeface="Arial" pitchFamily="34" charset="0"/>
              </a:rPr>
              <a:t>DePaul University</a:t>
            </a:r>
          </a:p>
          <a:p>
            <a:pPr algn="ctr">
              <a:buFont typeface="Monotype Sorts" pitchFamily="2" charset="2"/>
              <a:buNone/>
              <a:defRPr/>
            </a:pPr>
            <a:endParaRPr lang="en-US" sz="3600" dirty="0">
              <a:latin typeface="Arial" pitchFamily="34" charset="0"/>
            </a:endParaRPr>
          </a:p>
          <a:p>
            <a:pPr algn="ctr">
              <a:buFont typeface="Monotype Sorts" pitchFamily="2" charset="2"/>
              <a:buNone/>
              <a:defRPr/>
            </a:pPr>
            <a:endParaRPr lang="en-US" sz="3600" dirty="0">
              <a:latin typeface="Arial" pitchFamily="34" charset="0"/>
            </a:endParaRPr>
          </a:p>
          <a:p>
            <a:pPr algn="ctr">
              <a:buFont typeface="Monotype Sorts" pitchFamily="2" charset="2"/>
              <a:buNone/>
              <a:defRPr/>
            </a:pPr>
            <a:endParaRPr lang="en-US" sz="3600" dirty="0">
              <a:latin typeface="Arial" pitchFamily="34" charset="0"/>
            </a:endParaRPr>
          </a:p>
          <a:p>
            <a:pPr algn="ctr">
              <a:buFont typeface="Monotype Sorts" pitchFamily="2" charset="2"/>
              <a:buNone/>
              <a:defRPr/>
            </a:pPr>
            <a:endParaRPr lang="en-US" sz="4400" dirty="0">
              <a:latin typeface="Arial" pitchFamily="34" charset="0"/>
            </a:endParaRPr>
          </a:p>
        </p:txBody>
      </p:sp>
      <p:sp>
        <p:nvSpPr>
          <p:cNvPr id="475138" name="Rectangle 2"/>
          <p:cNvSpPr>
            <a:spLocks noGrp="1" noChangeArrowheads="1"/>
          </p:cNvSpPr>
          <p:nvPr>
            <p:ph type="title"/>
          </p:nvPr>
        </p:nvSpPr>
        <p:spPr>
          <a:xfrm>
            <a:off x="609600" y="762000"/>
            <a:ext cx="8077200" cy="2514600"/>
          </a:xfrm>
        </p:spPr>
        <p:txBody>
          <a:bodyPr>
            <a:normAutofit fontScale="90000"/>
          </a:bodyPr>
          <a:lstStyle/>
          <a:p>
            <a:pPr algn="ctr">
              <a:defRPr/>
            </a:pPr>
            <a:r>
              <a:rPr lang="en-US" sz="6000" dirty="0">
                <a:latin typeface="Arial" pitchFamily="34" charset="0"/>
              </a:rPr>
              <a:t>The </a:t>
            </a:r>
            <a:r>
              <a:rPr lang="en-US" sz="6000" dirty="0" err="1">
                <a:latin typeface="Arial" pitchFamily="34" charset="0"/>
              </a:rPr>
              <a:t>Bem</a:t>
            </a:r>
            <a:r>
              <a:rPr lang="en-US" sz="6000" dirty="0">
                <a:latin typeface="Arial" pitchFamily="34" charset="0"/>
              </a:rPr>
              <a:t> studies—a case study in the state of science in 2019</a:t>
            </a:r>
            <a:r>
              <a:rPr lang="en-US" sz="3600" dirty="0">
                <a:latin typeface="Arial" pitchFamily="34" charset="0"/>
              </a:rPr>
              <a:t/>
            </a:r>
            <a:br>
              <a:rPr lang="en-US" sz="3600" dirty="0">
                <a:latin typeface="Arial" pitchFamily="34" charset="0"/>
              </a:rPr>
            </a:br>
            <a:r>
              <a:rPr lang="en-US" sz="3600" dirty="0">
                <a:latin typeface="Arial" pitchFamily="34" charset="0"/>
              </a:rPr>
              <a:t/>
            </a:r>
            <a:br>
              <a:rPr lang="en-US" sz="3600" dirty="0">
                <a:latin typeface="Arial" pitchFamily="34" charset="0"/>
              </a:rPr>
            </a:br>
            <a:r>
              <a:rPr lang="en-US" sz="4400" dirty="0">
                <a:latin typeface="Arial" pitchFamily="34" charset="0"/>
              </a:rPr>
              <a:t/>
            </a:r>
            <a:br>
              <a:rPr lang="en-US" sz="4400" dirty="0">
                <a:latin typeface="Arial" pitchFamily="34" charset="0"/>
              </a:rPr>
            </a:br>
            <a:endParaRPr lang="en-US" sz="3100" dirty="0">
              <a:latin typeface="Arial"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pPr>
              <a:defRPr/>
            </a:pPr>
            <a:endParaRPr lang="en-US" sz="3200" dirty="0">
              <a:latin typeface="Arial" pitchFamily="34" charset="0"/>
            </a:endParaRPr>
          </a:p>
          <a:p>
            <a:pPr>
              <a:defRPr/>
            </a:pPr>
            <a:r>
              <a:rPr lang="en-US" sz="3200" dirty="0">
                <a:latin typeface="Arial" pitchFamily="34" charset="0"/>
              </a:rPr>
              <a:t>The designs of psychology experiments come under extreme scrutiny. It is the nature of the business when a very high volume of publications is expected of academics.</a:t>
            </a:r>
          </a:p>
          <a:p>
            <a:pPr>
              <a:defRPr/>
            </a:pPr>
            <a:endParaRPr lang="en-US" sz="3200" dirty="0">
              <a:latin typeface="Arial" pitchFamily="34" charset="0"/>
            </a:endParaRPr>
          </a:p>
          <a:p>
            <a:pPr>
              <a:defRPr/>
            </a:pPr>
            <a:r>
              <a:rPr lang="en-US" sz="3200" dirty="0" err="1">
                <a:latin typeface="Arial" pitchFamily="34" charset="0"/>
              </a:rPr>
              <a:t>Bem’s</a:t>
            </a:r>
            <a:r>
              <a:rPr lang="en-US" sz="3200" dirty="0">
                <a:latin typeface="Arial" pitchFamily="34" charset="0"/>
              </a:rPr>
              <a:t> use of existing, highly-vetted experiments circumvented much-expected criticism of his experimental designs by outraged colleagues.</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Clever</a:t>
            </a:r>
          </a:p>
        </p:txBody>
      </p:sp>
    </p:spTree>
    <p:extLst>
      <p:ext uri="{BB962C8B-B14F-4D97-AF65-F5344CB8AC3E}">
        <p14:creationId xmlns:p14="http://schemas.microsoft.com/office/powerpoint/2010/main" val="2412471208"/>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20000"/>
          </a:bodyPr>
          <a:lstStyle/>
          <a:p>
            <a:pPr>
              <a:defRPr/>
            </a:pPr>
            <a:r>
              <a:rPr lang="en-US" sz="3200" dirty="0">
                <a:latin typeface="Arial" pitchFamily="34" charset="0"/>
              </a:rPr>
              <a:t>For the </a:t>
            </a:r>
            <a:r>
              <a:rPr lang="en-US" sz="3200" i="1" dirty="0">
                <a:latin typeface="Arial" pitchFamily="34" charset="0"/>
              </a:rPr>
              <a:t>approach/avoidance</a:t>
            </a:r>
            <a:r>
              <a:rPr lang="en-US" sz="3200" dirty="0">
                <a:latin typeface="Arial" pitchFamily="34" charset="0"/>
              </a:rPr>
              <a:t>, </a:t>
            </a:r>
            <a:r>
              <a:rPr lang="en-US" sz="3200" i="1" dirty="0">
                <a:latin typeface="Arial" pitchFamily="34" charset="0"/>
              </a:rPr>
              <a:t>priming</a:t>
            </a:r>
            <a:r>
              <a:rPr lang="en-US" sz="3200" dirty="0">
                <a:latin typeface="Arial" pitchFamily="34" charset="0"/>
              </a:rPr>
              <a:t> and </a:t>
            </a:r>
            <a:r>
              <a:rPr lang="en-US" sz="3200" i="1" dirty="0">
                <a:latin typeface="Arial" pitchFamily="34" charset="0"/>
              </a:rPr>
              <a:t>habituation</a:t>
            </a:r>
            <a:r>
              <a:rPr lang="en-US" sz="3200" dirty="0">
                <a:latin typeface="Arial" pitchFamily="34" charset="0"/>
              </a:rPr>
              <a:t> experiments, the time scale for experimental variation and response was in the millisecond range, so that subjects didn’t have time to think about the process or their responses.</a:t>
            </a:r>
          </a:p>
          <a:p>
            <a:pPr>
              <a:defRPr/>
            </a:pPr>
            <a:endParaRPr lang="en-US" sz="3200" dirty="0">
              <a:latin typeface="Arial" pitchFamily="34" charset="0"/>
            </a:endParaRPr>
          </a:p>
          <a:p>
            <a:pPr>
              <a:defRPr/>
            </a:pPr>
            <a:r>
              <a:rPr lang="en-US" sz="3200" dirty="0">
                <a:latin typeface="Arial" pitchFamily="34" charset="0"/>
              </a:rPr>
              <a:t>For the facilitation of recall experiment a longer period in the range of 10 minutes was used, allowing for deliberate conscious strategies on the part of </a:t>
            </a:r>
            <a:r>
              <a:rPr lang="en-US" sz="3200" i="1" dirty="0">
                <a:latin typeface="Arial" pitchFamily="34" charset="0"/>
              </a:rPr>
              <a:t>S.</a:t>
            </a: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err="1">
                <a:latin typeface="Arial" pitchFamily="34" charset="0"/>
              </a:rPr>
              <a:t>Miliseconds</a:t>
            </a:r>
            <a:endParaRPr lang="en-US" dirty="0">
              <a:latin typeface="Arial" pitchFamily="34" charset="0"/>
            </a:endParaRPr>
          </a:p>
        </p:txBody>
      </p:sp>
    </p:spTree>
    <p:extLst>
      <p:ext uri="{BB962C8B-B14F-4D97-AF65-F5344CB8AC3E}">
        <p14:creationId xmlns:p14="http://schemas.microsoft.com/office/powerpoint/2010/main" val="174824840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20000"/>
          </a:bodyPr>
          <a:lstStyle/>
          <a:p>
            <a:pPr>
              <a:defRPr/>
            </a:pPr>
            <a:r>
              <a:rPr lang="en-US" sz="3200" dirty="0">
                <a:latin typeface="Arial" pitchFamily="34" charset="0"/>
              </a:rPr>
              <a:t>Subject (</a:t>
            </a:r>
            <a:r>
              <a:rPr lang="en-US" sz="3200" i="1" dirty="0">
                <a:latin typeface="Arial" pitchFamily="34" charset="0"/>
              </a:rPr>
              <a:t>S</a:t>
            </a:r>
            <a:r>
              <a:rPr lang="en-US" sz="3200" dirty="0">
                <a:latin typeface="Arial" pitchFamily="34" charset="0"/>
              </a:rPr>
              <a:t>) picks one of two curtains displayed side-by-side on a computer screen.</a:t>
            </a:r>
          </a:p>
          <a:p>
            <a:pPr>
              <a:defRPr/>
            </a:pPr>
            <a:endParaRPr lang="en-US" sz="3200" dirty="0">
              <a:latin typeface="Arial" pitchFamily="34" charset="0"/>
            </a:endParaRPr>
          </a:p>
          <a:p>
            <a:pPr>
              <a:defRPr/>
            </a:pPr>
            <a:r>
              <a:rPr lang="en-US" sz="3200" dirty="0">
                <a:latin typeface="Arial" pitchFamily="34" charset="0"/>
              </a:rPr>
              <a:t>In the first experiment, </a:t>
            </a:r>
            <a:r>
              <a:rPr lang="en-US" sz="3200" i="1" dirty="0">
                <a:latin typeface="Arial" pitchFamily="34" charset="0"/>
              </a:rPr>
              <a:t>after</a:t>
            </a:r>
            <a:r>
              <a:rPr lang="en-US" sz="3200" dirty="0">
                <a:latin typeface="Arial" pitchFamily="34" charset="0"/>
              </a:rPr>
              <a:t> </a:t>
            </a:r>
            <a:r>
              <a:rPr lang="en-US" sz="3200" i="1" dirty="0">
                <a:latin typeface="Arial" pitchFamily="34" charset="0"/>
              </a:rPr>
              <a:t>S</a:t>
            </a:r>
            <a:r>
              <a:rPr lang="en-US" sz="3200" dirty="0">
                <a:latin typeface="Arial" pitchFamily="34" charset="0"/>
              </a:rPr>
              <a:t>’s choice has been made and recorded, the computer randomly picked one curtain to be the reinforced alternative.</a:t>
            </a:r>
          </a:p>
          <a:p>
            <a:pPr>
              <a:defRPr/>
            </a:pPr>
            <a:endParaRPr lang="en-US" sz="3200" dirty="0">
              <a:latin typeface="Arial" pitchFamily="34" charset="0"/>
            </a:endParaRPr>
          </a:p>
          <a:p>
            <a:pPr>
              <a:defRPr/>
            </a:pPr>
            <a:r>
              <a:rPr lang="en-US" sz="3200" dirty="0">
                <a:latin typeface="Arial" pitchFamily="34" charset="0"/>
              </a:rPr>
              <a:t>If </a:t>
            </a:r>
            <a:r>
              <a:rPr lang="en-US" sz="3200" i="1" dirty="0">
                <a:latin typeface="Arial" pitchFamily="34" charset="0"/>
              </a:rPr>
              <a:t>S</a:t>
            </a:r>
            <a:r>
              <a:rPr lang="en-US" sz="3200" dirty="0">
                <a:latin typeface="Arial" pitchFamily="34" charset="0"/>
              </a:rPr>
              <a:t>’s choice matched the computer’s an erotic photo was shown (marked as a hit), otherwise a blank wall (marked as a miss).</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fontScale="90000"/>
          </a:bodyPr>
          <a:lstStyle/>
          <a:p>
            <a:pPr algn="ctr">
              <a:defRPr/>
            </a:pPr>
            <a:r>
              <a:rPr lang="en-US" dirty="0">
                <a:latin typeface="Arial" pitchFamily="34" charset="0"/>
              </a:rPr>
              <a:t>Precognitive approach and avoidance</a:t>
            </a:r>
          </a:p>
        </p:txBody>
      </p:sp>
    </p:spTree>
    <p:extLst>
      <p:ext uri="{BB962C8B-B14F-4D97-AF65-F5344CB8AC3E}">
        <p14:creationId xmlns:p14="http://schemas.microsoft.com/office/powerpoint/2010/main" val="128055533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latin typeface="Arial" pitchFamily="34" charset="0"/>
              </a:rPr>
              <a:t>In the avoidance experiment, if </a:t>
            </a:r>
            <a:r>
              <a:rPr lang="en-US" sz="3200" i="1" dirty="0">
                <a:latin typeface="Arial" pitchFamily="34" charset="0"/>
              </a:rPr>
              <a:t>S</a:t>
            </a:r>
            <a:r>
              <a:rPr lang="en-US" sz="3200" dirty="0">
                <a:latin typeface="Arial" pitchFamily="34" charset="0"/>
              </a:rPr>
              <a:t>’s choice matched the computer’s an unpleasant photo was shown (marked as a miss), otherwise a blank wall (marked as a hit).</a:t>
            </a:r>
          </a:p>
          <a:p>
            <a:pPr>
              <a:defRPr/>
            </a:pPr>
            <a:endParaRPr lang="en-US" sz="3200" dirty="0">
              <a:latin typeface="Arial" pitchFamily="34" charset="0"/>
            </a:endParaRP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156574094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r>
              <a:rPr lang="en-US" sz="3200" dirty="0">
                <a:latin typeface="Arial" pitchFamily="34" charset="0"/>
              </a:rPr>
              <a:t>In the standard version, </a:t>
            </a:r>
            <a:r>
              <a:rPr lang="en-US" sz="3200" i="1" dirty="0">
                <a:latin typeface="Arial" pitchFamily="34" charset="0"/>
              </a:rPr>
              <a:t>S</a:t>
            </a:r>
            <a:r>
              <a:rPr lang="en-US" sz="3200" dirty="0">
                <a:latin typeface="Arial" pitchFamily="34" charset="0"/>
              </a:rPr>
              <a:t> would be biased toward picking the curtain that had previously had the erotic picture behind it, or against the curtain that had previously had the unpleasant picture behind it.</a:t>
            </a:r>
          </a:p>
          <a:p>
            <a:pPr>
              <a:defRPr/>
            </a:pPr>
            <a:endParaRPr lang="en-US" sz="3200" dirty="0">
              <a:latin typeface="Arial" pitchFamily="34" charset="0"/>
            </a:endParaRPr>
          </a:p>
          <a:p>
            <a:pPr>
              <a:defRPr/>
            </a:pPr>
            <a:r>
              <a:rPr lang="en-US" sz="3200" dirty="0">
                <a:latin typeface="Arial" pitchFamily="34" charset="0"/>
              </a:rPr>
              <a:t>The same bias was demonstrated when the reinforcement took place </a:t>
            </a:r>
            <a:r>
              <a:rPr lang="en-US" sz="3200" i="1" dirty="0">
                <a:latin typeface="Arial" pitchFamily="34" charset="0"/>
              </a:rPr>
              <a:t>after</a:t>
            </a:r>
            <a:r>
              <a:rPr lang="en-US" sz="3200" dirty="0">
                <a:latin typeface="Arial" pitchFamily="34" charset="0"/>
              </a:rPr>
              <a:t> the choice was made and recorded.</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249647425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latin typeface="Arial" pitchFamily="34" charset="0"/>
              </a:rPr>
              <a:t>A staple of cognitive social psychology</a:t>
            </a:r>
          </a:p>
          <a:p>
            <a:pPr>
              <a:defRPr/>
            </a:pPr>
            <a:endParaRPr lang="en-US" sz="3200" dirty="0">
              <a:latin typeface="Arial" pitchFamily="34" charset="0"/>
            </a:endParaRPr>
          </a:p>
          <a:p>
            <a:pPr>
              <a:defRPr/>
            </a:pPr>
            <a:r>
              <a:rPr lang="en-US" sz="3200" i="1" dirty="0">
                <a:latin typeface="Arial" pitchFamily="34" charset="0"/>
              </a:rPr>
              <a:t>S </a:t>
            </a:r>
            <a:r>
              <a:rPr lang="en-US" sz="3200" dirty="0">
                <a:latin typeface="Arial" pitchFamily="34" charset="0"/>
              </a:rPr>
              <a:t>judges whether a photo is pleasant or unpleasant as fast as they can.</a:t>
            </a:r>
          </a:p>
          <a:p>
            <a:pPr>
              <a:defRPr/>
            </a:pPr>
            <a:endParaRPr lang="en-US" sz="3200" i="1" dirty="0">
              <a:latin typeface="Arial" pitchFamily="34" charset="0"/>
            </a:endParaRPr>
          </a:p>
          <a:p>
            <a:pPr>
              <a:defRPr/>
            </a:pPr>
            <a:r>
              <a:rPr lang="en-US" sz="3200" dirty="0">
                <a:latin typeface="Arial" pitchFamily="34" charset="0"/>
              </a:rPr>
              <a:t>Just before the photo appears a positive or negative word (e.g. </a:t>
            </a:r>
            <a:r>
              <a:rPr lang="en-US" sz="3200" i="1" dirty="0">
                <a:latin typeface="Arial" pitchFamily="34" charset="0"/>
              </a:rPr>
              <a:t>beautiful, ugly</a:t>
            </a:r>
            <a:r>
              <a:rPr lang="en-US" sz="3200" dirty="0">
                <a:latin typeface="Arial" pitchFamily="34" charset="0"/>
              </a:rPr>
              <a:t>) is flashed on the screen.</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fontScale="90000"/>
          </a:bodyPr>
          <a:lstStyle/>
          <a:p>
            <a:pPr algn="ctr">
              <a:defRPr/>
            </a:pPr>
            <a:r>
              <a:rPr lang="en-US" dirty="0">
                <a:latin typeface="Arial" pitchFamily="34" charset="0"/>
              </a:rPr>
              <a:t>Priming experiments and cognitive interference</a:t>
            </a:r>
          </a:p>
        </p:txBody>
      </p:sp>
    </p:spTree>
    <p:extLst>
      <p:ext uri="{BB962C8B-B14F-4D97-AF65-F5344CB8AC3E}">
        <p14:creationId xmlns:p14="http://schemas.microsoft.com/office/powerpoint/2010/main" val="310169552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a:bodyPr>
          <a:lstStyle/>
          <a:p>
            <a:pPr>
              <a:defRPr/>
            </a:pPr>
            <a:r>
              <a:rPr lang="en-US" sz="3200" dirty="0">
                <a:latin typeface="Arial" pitchFamily="34" charset="0"/>
              </a:rPr>
              <a:t>Subjects respond more quickly when the word and the photo are congruent demonstrating the </a:t>
            </a:r>
            <a:r>
              <a:rPr lang="en-US" sz="3200" i="1" dirty="0">
                <a:latin typeface="Arial" pitchFamily="34" charset="0"/>
              </a:rPr>
              <a:t>priming </a:t>
            </a:r>
            <a:r>
              <a:rPr lang="en-US" sz="3200" dirty="0">
                <a:latin typeface="Arial" pitchFamily="34" charset="0"/>
              </a:rPr>
              <a:t>effect.</a:t>
            </a:r>
          </a:p>
          <a:p>
            <a:pPr>
              <a:defRPr/>
            </a:pPr>
            <a:endParaRPr lang="en-US" sz="3200" dirty="0">
              <a:latin typeface="Arial" pitchFamily="34" charset="0"/>
            </a:endParaRPr>
          </a:p>
          <a:p>
            <a:pPr>
              <a:defRPr/>
            </a:pPr>
            <a:r>
              <a:rPr lang="en-US" sz="3200" dirty="0" err="1">
                <a:latin typeface="Arial" pitchFamily="34" charset="0"/>
              </a:rPr>
              <a:t>Bem’s</a:t>
            </a:r>
            <a:r>
              <a:rPr lang="en-US" sz="3200" dirty="0">
                <a:latin typeface="Arial" pitchFamily="34" charset="0"/>
              </a:rPr>
              <a:t> reversed version showed the priming word </a:t>
            </a:r>
            <a:r>
              <a:rPr lang="en-US" sz="3200" i="1" dirty="0">
                <a:latin typeface="Arial" pitchFamily="34" charset="0"/>
              </a:rPr>
              <a:t>after</a:t>
            </a:r>
            <a:r>
              <a:rPr lang="en-US" sz="3200" dirty="0">
                <a:latin typeface="Arial" pitchFamily="34" charset="0"/>
              </a:rPr>
              <a:t> the response and response time in judging the photo were measured.</a:t>
            </a:r>
          </a:p>
          <a:p>
            <a:pPr>
              <a:defRPr/>
            </a:pPr>
            <a:endParaRPr lang="en-US" sz="3200" dirty="0">
              <a:latin typeface="Arial" pitchFamily="34" charset="0"/>
            </a:endParaRPr>
          </a:p>
          <a:p>
            <a:pPr>
              <a:defRPr/>
            </a:pPr>
            <a:r>
              <a:rPr lang="en-US" sz="3200" dirty="0">
                <a:latin typeface="Arial" pitchFamily="34" charset="0"/>
              </a:rPr>
              <a:t>The same priming effect was shown.</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22708036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r>
              <a:rPr lang="en-US" sz="3200" dirty="0">
                <a:latin typeface="Arial" pitchFamily="34" charset="0"/>
              </a:rPr>
              <a:t>When </a:t>
            </a:r>
            <a:r>
              <a:rPr lang="en-US" sz="3200" i="1" dirty="0">
                <a:latin typeface="Arial" pitchFamily="34" charset="0"/>
              </a:rPr>
              <a:t>S</a:t>
            </a:r>
            <a:r>
              <a:rPr lang="en-US" sz="3200" dirty="0">
                <a:latin typeface="Arial" pitchFamily="34" charset="0"/>
              </a:rPr>
              <a:t> is exposed to an unpleasant stimulus he or she will initially have a strong response to it. With repeated exposure the distaste lessens illustrating the “mere exposure” effect.</a:t>
            </a:r>
          </a:p>
          <a:p>
            <a:pPr>
              <a:defRPr/>
            </a:pPr>
            <a:endParaRPr lang="en-US" sz="3200" dirty="0">
              <a:latin typeface="Arial" pitchFamily="34" charset="0"/>
            </a:endParaRPr>
          </a:p>
          <a:p>
            <a:pPr>
              <a:defRPr/>
            </a:pPr>
            <a:r>
              <a:rPr lang="en-US" sz="3200" dirty="0">
                <a:latin typeface="Arial" pitchFamily="34" charset="0"/>
              </a:rPr>
              <a:t>Similarly when </a:t>
            </a:r>
            <a:r>
              <a:rPr lang="en-US" sz="3200" i="1" dirty="0">
                <a:latin typeface="Arial" pitchFamily="34" charset="0"/>
              </a:rPr>
              <a:t>S </a:t>
            </a:r>
            <a:r>
              <a:rPr lang="en-US" sz="3200" dirty="0">
                <a:latin typeface="Arial" pitchFamily="34" charset="0"/>
              </a:rPr>
              <a:t>is repeatedly exposed to a pleasant stimulus the response is lessened as it becomes “boring.”</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Habituation</a:t>
            </a:r>
          </a:p>
        </p:txBody>
      </p:sp>
    </p:spTree>
    <p:extLst>
      <p:ext uri="{BB962C8B-B14F-4D97-AF65-F5344CB8AC3E}">
        <p14:creationId xmlns:p14="http://schemas.microsoft.com/office/powerpoint/2010/main" val="384747867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r>
              <a:rPr lang="en-US" sz="3200" dirty="0">
                <a:latin typeface="Arial" pitchFamily="34" charset="0"/>
              </a:rPr>
              <a:t>Pairs of negative photos matched for equal likeability were displayed side-by-side. </a:t>
            </a:r>
            <a:r>
              <a:rPr lang="en-US" sz="3200" i="1" dirty="0">
                <a:latin typeface="Arial" pitchFamily="34" charset="0"/>
              </a:rPr>
              <a:t>S</a:t>
            </a:r>
            <a:r>
              <a:rPr lang="en-US" sz="3200" dirty="0">
                <a:latin typeface="Arial" pitchFamily="34" charset="0"/>
              </a:rPr>
              <a:t> indicated which one she liked better.</a:t>
            </a:r>
          </a:p>
          <a:p>
            <a:pPr>
              <a:defRPr/>
            </a:pPr>
            <a:endParaRPr lang="en-US" sz="3200" dirty="0">
              <a:latin typeface="Arial" pitchFamily="34" charset="0"/>
            </a:endParaRPr>
          </a:p>
          <a:p>
            <a:pPr>
              <a:defRPr/>
            </a:pPr>
            <a:r>
              <a:rPr lang="en-US" sz="3200" i="1" dirty="0">
                <a:latin typeface="Arial" pitchFamily="34" charset="0"/>
              </a:rPr>
              <a:t>After</a:t>
            </a:r>
            <a:r>
              <a:rPr lang="en-US" sz="3200" dirty="0">
                <a:latin typeface="Arial" pitchFamily="34" charset="0"/>
              </a:rPr>
              <a:t> the response was recorded the computer randomly selected one of the photos for habituation, exposing </a:t>
            </a:r>
            <a:r>
              <a:rPr lang="en-US" sz="3200" i="1" dirty="0">
                <a:latin typeface="Arial" pitchFamily="34" charset="0"/>
              </a:rPr>
              <a:t>S</a:t>
            </a:r>
            <a:r>
              <a:rPr lang="en-US" sz="3200" dirty="0">
                <a:latin typeface="Arial" pitchFamily="34" charset="0"/>
              </a:rPr>
              <a:t> to it subliminally several times.</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Retroactive habituation</a:t>
            </a:r>
          </a:p>
        </p:txBody>
      </p:sp>
    </p:spTree>
    <p:extLst>
      <p:ext uri="{BB962C8B-B14F-4D97-AF65-F5344CB8AC3E}">
        <p14:creationId xmlns:p14="http://schemas.microsoft.com/office/powerpoint/2010/main" val="374562774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latin typeface="Arial" pitchFamily="34" charset="0"/>
              </a:rPr>
              <a:t>Subjects showed habituation effects of decreased disliking for the retroactively habituated negative photos.</a:t>
            </a:r>
          </a:p>
          <a:p>
            <a:pPr>
              <a:defRPr/>
            </a:pPr>
            <a:endParaRPr lang="en-US" sz="3200" dirty="0">
              <a:latin typeface="Arial" pitchFamily="34" charset="0"/>
            </a:endParaRPr>
          </a:p>
          <a:p>
            <a:pPr>
              <a:defRPr/>
            </a:pPr>
            <a:r>
              <a:rPr lang="en-US" sz="3200" dirty="0">
                <a:latin typeface="Arial" pitchFamily="34" charset="0"/>
              </a:rPr>
              <a:t>Similarly they showed habituation effects of decreased liking for retroactively habituated positive photos.</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137532326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nchor="ctr">
            <a:normAutofit/>
          </a:bodyPr>
          <a:lstStyle/>
          <a:p>
            <a:pPr algn="l" eaLnBrk="1" hangingPunct="1">
              <a:defRPr/>
            </a:pPr>
            <a:r>
              <a:rPr lang="en-US" dirty="0">
                <a:cs typeface="+mj-cs"/>
              </a:rPr>
              <a:t>The </a:t>
            </a:r>
            <a:r>
              <a:rPr lang="en-US" dirty="0" err="1">
                <a:cs typeface="+mj-cs"/>
              </a:rPr>
              <a:t>Bem</a:t>
            </a:r>
            <a:r>
              <a:rPr lang="en-US" dirty="0">
                <a:cs typeface="+mj-cs"/>
              </a:rPr>
              <a:t> Studies</a:t>
            </a:r>
            <a:br>
              <a:rPr lang="en-US" dirty="0">
                <a:cs typeface="+mj-cs"/>
              </a:rPr>
            </a:br>
            <a:r>
              <a:rPr lang="en-US" dirty="0">
                <a:cs typeface="+mj-cs"/>
              </a:rPr>
              <a:t>2011—2016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latin typeface="Arial" pitchFamily="34" charset="0"/>
              </a:rPr>
              <a:t>When </a:t>
            </a:r>
            <a:r>
              <a:rPr lang="en-US" sz="3200" i="1" dirty="0">
                <a:latin typeface="Arial" pitchFamily="34" charset="0"/>
              </a:rPr>
              <a:t>S </a:t>
            </a:r>
            <a:r>
              <a:rPr lang="en-US" sz="3200" dirty="0">
                <a:latin typeface="Arial" pitchFamily="34" charset="0"/>
              </a:rPr>
              <a:t>rehearses a set of verbal items this facilitates his ability to subsequently recall those items.</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Facilitation of recall</a:t>
            </a:r>
          </a:p>
        </p:txBody>
      </p:sp>
    </p:spTree>
    <p:extLst>
      <p:ext uri="{BB962C8B-B14F-4D97-AF65-F5344CB8AC3E}">
        <p14:creationId xmlns:p14="http://schemas.microsoft.com/office/powerpoint/2010/main" val="379053465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20000"/>
          </a:bodyPr>
          <a:lstStyle/>
          <a:p>
            <a:pPr>
              <a:defRPr/>
            </a:pPr>
            <a:r>
              <a:rPr lang="en-US" sz="3200" dirty="0">
                <a:latin typeface="Arial" pitchFamily="34" charset="0"/>
              </a:rPr>
              <a:t>Participants were shown 48 common nouns one at a time on a computer screen</a:t>
            </a:r>
          </a:p>
          <a:p>
            <a:pPr>
              <a:defRPr/>
            </a:pPr>
            <a:endParaRPr lang="en-US" sz="3200" dirty="0">
              <a:latin typeface="Arial" pitchFamily="34" charset="0"/>
            </a:endParaRPr>
          </a:p>
          <a:p>
            <a:pPr>
              <a:defRPr/>
            </a:pPr>
            <a:r>
              <a:rPr lang="en-US" sz="3200" dirty="0">
                <a:latin typeface="Arial" pitchFamily="34" charset="0"/>
              </a:rPr>
              <a:t>There were given a (surprise) recall test in which they were asked to type out all the words they could recall from the list.</a:t>
            </a:r>
          </a:p>
          <a:p>
            <a:pPr>
              <a:defRPr/>
            </a:pPr>
            <a:endParaRPr lang="en-US" sz="3200" dirty="0">
              <a:latin typeface="Arial" pitchFamily="34" charset="0"/>
            </a:endParaRPr>
          </a:p>
          <a:p>
            <a:pPr>
              <a:defRPr/>
            </a:pPr>
            <a:r>
              <a:rPr lang="en-US" sz="3200" dirty="0">
                <a:latin typeface="Arial" pitchFamily="34" charset="0"/>
              </a:rPr>
              <a:t>After the list was recorded, the computer randomly selected half the words to serve as practice words and had participants rehearse them in practice exercises.</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fontScale="90000"/>
          </a:bodyPr>
          <a:lstStyle/>
          <a:p>
            <a:pPr algn="ctr">
              <a:defRPr/>
            </a:pPr>
            <a:r>
              <a:rPr lang="en-US" dirty="0">
                <a:latin typeface="Arial" pitchFamily="34" charset="0"/>
              </a:rPr>
              <a:t>Retroactive facilitation of recall</a:t>
            </a:r>
          </a:p>
        </p:txBody>
      </p:sp>
    </p:spTree>
    <p:extLst>
      <p:ext uri="{BB962C8B-B14F-4D97-AF65-F5344CB8AC3E}">
        <p14:creationId xmlns:p14="http://schemas.microsoft.com/office/powerpoint/2010/main" val="281021729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endParaRPr lang="en-US" sz="3200" dirty="0">
              <a:latin typeface="Arial" pitchFamily="34" charset="0"/>
            </a:endParaRPr>
          </a:p>
          <a:p>
            <a:pPr>
              <a:defRPr/>
            </a:pPr>
            <a:r>
              <a:rPr lang="en-US" sz="3200" dirty="0">
                <a:latin typeface="Arial" pitchFamily="34" charset="0"/>
              </a:rPr>
              <a:t>Subjects did better in recalling words that were later retroactively rehearsed (after the test was complete).</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165018567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pPr>
              <a:defRPr/>
            </a:pPr>
            <a:r>
              <a:rPr lang="en-US" sz="3200" dirty="0">
                <a:latin typeface="Arial" pitchFamily="34" charset="0"/>
              </a:rPr>
              <a:t>Instances of every bad practice in scientific criticism was exhibited by various reviewers otherwise thought to be scholarly.</a:t>
            </a:r>
          </a:p>
          <a:p>
            <a:pPr>
              <a:defRPr/>
            </a:pPr>
            <a:endParaRPr lang="en-US" sz="3200" dirty="0">
              <a:latin typeface="Arial" pitchFamily="34" charset="0"/>
            </a:endParaRPr>
          </a:p>
          <a:p>
            <a:pPr>
              <a:defRPr/>
            </a:pPr>
            <a:r>
              <a:rPr lang="en-US" sz="3200" dirty="0">
                <a:latin typeface="Arial" pitchFamily="34" charset="0"/>
              </a:rPr>
              <a:t>Some very good criticisms were discussed in the literature. Many of the accepted traditional statistical methods in psychology came under intense scrutiny, generally in an attempt to discredit these results. This is a good thing. (But the results have stood.)</a:t>
            </a:r>
          </a:p>
        </p:txBody>
      </p:sp>
      <p:sp>
        <p:nvSpPr>
          <p:cNvPr id="477186" name="Rectangle 2"/>
          <p:cNvSpPr>
            <a:spLocks noGrp="1" noChangeArrowheads="1"/>
          </p:cNvSpPr>
          <p:nvPr>
            <p:ph type="title"/>
          </p:nvPr>
        </p:nvSpPr>
        <p:spPr>
          <a:xfrm>
            <a:off x="762000" y="457200"/>
            <a:ext cx="6838950" cy="766877"/>
          </a:xfrm>
        </p:spPr>
        <p:txBody>
          <a:bodyPr>
            <a:normAutofit fontScale="90000"/>
          </a:bodyPr>
          <a:lstStyle/>
          <a:p>
            <a:pPr algn="ctr">
              <a:defRPr/>
            </a:pPr>
            <a:r>
              <a:rPr lang="en-US" dirty="0">
                <a:latin typeface="Arial" pitchFamily="34" charset="0"/>
              </a:rPr>
              <a:t>Interesting reflections on the state of true science</a:t>
            </a:r>
          </a:p>
        </p:txBody>
      </p:sp>
    </p:spTree>
    <p:extLst>
      <p:ext uri="{BB962C8B-B14F-4D97-AF65-F5344CB8AC3E}">
        <p14:creationId xmlns:p14="http://schemas.microsoft.com/office/powerpoint/2010/main" val="181985102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pPr>
              <a:defRPr/>
            </a:pPr>
            <a:r>
              <a:rPr lang="en-US" sz="3200" dirty="0">
                <a:latin typeface="Arial" pitchFamily="34" charset="0"/>
              </a:rPr>
              <a:t>The first published critique of the original 2011 study by </a:t>
            </a:r>
            <a:r>
              <a:rPr lang="en-US" sz="3200" dirty="0" err="1">
                <a:latin typeface="Arial" pitchFamily="34" charset="0"/>
              </a:rPr>
              <a:t>Wagenmakers</a:t>
            </a:r>
            <a:r>
              <a:rPr lang="en-US" sz="3200" dirty="0">
                <a:latin typeface="Arial" pitchFamily="34" charset="0"/>
              </a:rPr>
              <a:t> et al. (2011) recommended that all research psychologists abandon frequentist analyses ([</a:t>
            </a:r>
            <a:r>
              <a:rPr lang="en-US" sz="3200" i="1" dirty="0">
                <a:latin typeface="Arial" pitchFamily="34" charset="0"/>
              </a:rPr>
              <a:t>p-values</a:t>
            </a:r>
            <a:r>
              <a:rPr lang="en-US" sz="3200" dirty="0">
                <a:latin typeface="Arial" pitchFamily="34" charset="0"/>
              </a:rPr>
              <a:t>] that have been the staple of science for more than a century) in favor of Bayesian ones.</a:t>
            </a:r>
          </a:p>
          <a:p>
            <a:pPr>
              <a:defRPr/>
            </a:pPr>
            <a:endParaRPr lang="en-US" sz="3200" dirty="0">
              <a:latin typeface="Arial" pitchFamily="34" charset="0"/>
            </a:endParaRPr>
          </a:p>
          <a:p>
            <a:pPr>
              <a:defRPr/>
            </a:pPr>
            <a:r>
              <a:rPr lang="en-US" sz="3200" dirty="0">
                <a:latin typeface="Arial" pitchFamily="34" charset="0"/>
              </a:rPr>
              <a:t>One way of interpreting this recommendation is that all of the psychological results of the 20</a:t>
            </a:r>
            <a:r>
              <a:rPr lang="en-US" sz="3200" baseline="30000" dirty="0">
                <a:latin typeface="Arial" pitchFamily="34" charset="0"/>
              </a:rPr>
              <a:t>th</a:t>
            </a:r>
            <a:r>
              <a:rPr lang="en-US" sz="3200" dirty="0">
                <a:latin typeface="Arial" pitchFamily="34" charset="0"/>
              </a:rPr>
              <a:t> century should be set aside. (!)</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86103666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endParaRPr lang="en-US" sz="3200" dirty="0">
              <a:latin typeface="Arial" pitchFamily="34" charset="0"/>
            </a:endParaRPr>
          </a:p>
          <a:p>
            <a:pPr>
              <a:defRPr/>
            </a:pPr>
            <a:r>
              <a:rPr lang="en-US" sz="3200" dirty="0">
                <a:latin typeface="Arial" pitchFamily="34" charset="0"/>
              </a:rPr>
              <a:t>This is an ongoing and probably valuable discussion for science as a whole to hold.</a:t>
            </a:r>
          </a:p>
          <a:p>
            <a:pPr>
              <a:defRPr/>
            </a:pPr>
            <a:endParaRPr lang="en-US" sz="3200" dirty="0">
              <a:latin typeface="Arial" pitchFamily="34" charset="0"/>
            </a:endParaRPr>
          </a:p>
          <a:p>
            <a:pPr>
              <a:defRPr/>
            </a:pPr>
            <a:r>
              <a:rPr lang="en-US" sz="3200" dirty="0">
                <a:latin typeface="Arial" pitchFamily="34" charset="0"/>
              </a:rPr>
              <a:t>(Note that </a:t>
            </a:r>
            <a:r>
              <a:rPr lang="en-US" sz="3200" dirty="0" err="1">
                <a:latin typeface="Arial" pitchFamily="34" charset="0"/>
              </a:rPr>
              <a:t>Bem</a:t>
            </a:r>
            <a:r>
              <a:rPr lang="en-US" sz="3200" dirty="0">
                <a:latin typeface="Arial" pitchFamily="34" charset="0"/>
              </a:rPr>
              <a:t> replied in </a:t>
            </a:r>
            <a:r>
              <a:rPr lang="en-US" sz="3200" i="1" dirty="0">
                <a:latin typeface="Arial" pitchFamily="34" charset="0"/>
              </a:rPr>
              <a:t>J. Pers. &amp; Social Psychology</a:t>
            </a:r>
            <a:r>
              <a:rPr lang="en-US" sz="3200" dirty="0">
                <a:latin typeface="Arial" pitchFamily="34" charset="0"/>
              </a:rPr>
              <a:t> with a </a:t>
            </a:r>
            <a:r>
              <a:rPr lang="en-US" sz="3200" i="1" dirty="0">
                <a:latin typeface="Arial" pitchFamily="34" charset="0"/>
              </a:rPr>
              <a:t>more</a:t>
            </a:r>
            <a:r>
              <a:rPr lang="en-US" sz="3200" dirty="0">
                <a:latin typeface="Arial" pitchFamily="34" charset="0"/>
              </a:rPr>
              <a:t> current Bayesian analysis technique that overwhelmingly supported the original results.)</a:t>
            </a:r>
          </a:p>
          <a:p>
            <a:pPr>
              <a:defRPr/>
            </a:pPr>
            <a:endParaRPr lang="en-US" sz="3200" dirty="0">
              <a:latin typeface="Arial" pitchFamily="34" charset="0"/>
            </a:endParaRP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17267590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endParaRPr lang="en-US" sz="3200" dirty="0">
              <a:latin typeface="Arial" pitchFamily="34" charset="0"/>
            </a:endParaRPr>
          </a:p>
          <a:p>
            <a:pPr>
              <a:defRPr/>
            </a:pPr>
            <a:r>
              <a:rPr lang="en-US" sz="3200" dirty="0">
                <a:latin typeface="Arial" pitchFamily="34" charset="0"/>
              </a:rPr>
              <a:t>Many criticisms have been not been thoroughly vetted and have made it into both publication and distribution through less formal Web channels.</a:t>
            </a:r>
          </a:p>
          <a:p>
            <a:pPr>
              <a:defRPr/>
            </a:pPr>
            <a:endParaRPr lang="en-US" sz="3200" dirty="0">
              <a:latin typeface="Arial" pitchFamily="34" charset="0"/>
            </a:endParaRPr>
          </a:p>
          <a:p>
            <a:pPr>
              <a:defRPr/>
            </a:pPr>
            <a:r>
              <a:rPr lang="en-US" sz="3200" dirty="0">
                <a:latin typeface="Arial" pitchFamily="34" charset="0"/>
              </a:rPr>
              <a:t>In my estimation these faulty criticisms are often quoted, essentially furthering “voting by agreement” rather than scholarship.</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407776684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20000"/>
          </a:bodyPr>
          <a:lstStyle/>
          <a:p>
            <a:pPr>
              <a:defRPr/>
            </a:pPr>
            <a:r>
              <a:rPr lang="en-US" sz="3200" dirty="0">
                <a:latin typeface="Arial" pitchFamily="34" charset="0"/>
              </a:rPr>
              <a:t>Attempts to update the negatively biased Wikipedia article with references to </a:t>
            </a:r>
            <a:r>
              <a:rPr lang="en-US" sz="3200" i="1" dirty="0">
                <a:latin typeface="Arial" pitchFamily="34" charset="0"/>
              </a:rPr>
              <a:t>any</a:t>
            </a:r>
            <a:r>
              <a:rPr lang="en-US" sz="3200" dirty="0">
                <a:latin typeface="Arial" pitchFamily="34" charset="0"/>
              </a:rPr>
              <a:t> of the 2015 and 2016 replications, or rebuttals of criticisms are immediately removed within minutes.</a:t>
            </a:r>
          </a:p>
          <a:p>
            <a:pPr>
              <a:defRPr/>
            </a:pPr>
            <a:endParaRPr lang="en-US" sz="3200" dirty="0">
              <a:latin typeface="Arial" pitchFamily="34" charset="0"/>
            </a:endParaRPr>
          </a:p>
          <a:p>
            <a:pPr>
              <a:defRPr/>
            </a:pPr>
            <a:r>
              <a:rPr lang="en-US" sz="3200" dirty="0">
                <a:latin typeface="Arial" pitchFamily="34" charset="0"/>
              </a:rPr>
              <a:t>As of (2019-02-19) except for a single minor notation the latest references are to 2013, despite the major research controversy and changes in psychological experimental design generated by this work.</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Wikipedia</a:t>
            </a:r>
          </a:p>
        </p:txBody>
      </p:sp>
    </p:spTree>
    <p:extLst>
      <p:ext uri="{BB962C8B-B14F-4D97-AF65-F5344CB8AC3E}">
        <p14:creationId xmlns:p14="http://schemas.microsoft.com/office/powerpoint/2010/main" val="58754177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endParaRPr lang="en-US" sz="3200" dirty="0" smtClean="0">
              <a:latin typeface="Arial" pitchFamily="34" charset="0"/>
            </a:endParaRPr>
          </a:p>
          <a:p>
            <a:pPr>
              <a:defRPr/>
            </a:pPr>
            <a:r>
              <a:rPr lang="en-US" sz="3200" dirty="0" smtClean="0">
                <a:latin typeface="Arial" pitchFamily="34" charset="0"/>
              </a:rPr>
              <a:t>Note that </a:t>
            </a:r>
            <a:r>
              <a:rPr lang="en-US" sz="3200" dirty="0" err="1">
                <a:latin typeface="Arial" pitchFamily="34" charset="0"/>
              </a:rPr>
              <a:t>Bem’s</a:t>
            </a:r>
            <a:r>
              <a:rPr lang="en-US" sz="3200" dirty="0">
                <a:latin typeface="Arial" pitchFamily="34" charset="0"/>
              </a:rPr>
              <a:t> early academic career was not in psychology, but physics, including graduate work at MIT.</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A physics mind…?</a:t>
            </a:r>
          </a:p>
        </p:txBody>
      </p:sp>
    </p:spTree>
    <p:extLst>
      <p:ext uri="{BB962C8B-B14F-4D97-AF65-F5344CB8AC3E}">
        <p14:creationId xmlns:p14="http://schemas.microsoft.com/office/powerpoint/2010/main" val="74987697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endParaRPr lang="en-US" sz="3200" dirty="0">
              <a:latin typeface="Arial" pitchFamily="34" charset="0"/>
            </a:endParaRPr>
          </a:p>
          <a:p>
            <a:pPr>
              <a:defRPr/>
            </a:pPr>
            <a:r>
              <a:rPr lang="en-US" sz="3200" dirty="0">
                <a:latin typeface="Arial" pitchFamily="34" charset="0"/>
              </a:rPr>
              <a:t>A: </a:t>
            </a:r>
            <a:r>
              <a:rPr lang="en-US" sz="3200" dirty="0" err="1">
                <a:latin typeface="Arial" pitchFamily="34" charset="0"/>
              </a:rPr>
              <a:t>Bem</a:t>
            </a:r>
            <a:r>
              <a:rPr lang="en-US" sz="3200" dirty="0">
                <a:latin typeface="Arial" pitchFamily="34" charset="0"/>
              </a:rPr>
              <a:t> et al. do not use the latest statistical analysis techniques so their results are not valid. (Traditional statistics are suspect.)</a:t>
            </a:r>
          </a:p>
          <a:p>
            <a:pPr>
              <a:defRPr/>
            </a:pPr>
            <a:endParaRPr lang="en-US" sz="3200" dirty="0">
              <a:latin typeface="Arial" pitchFamily="34" charset="0"/>
            </a:endParaRPr>
          </a:p>
          <a:p>
            <a:pPr>
              <a:defRPr/>
            </a:pPr>
            <a:r>
              <a:rPr lang="en-US" sz="3200" dirty="0">
                <a:latin typeface="Arial" pitchFamily="34" charset="0"/>
              </a:rPr>
              <a:t>B: </a:t>
            </a:r>
            <a:r>
              <a:rPr lang="en-US" sz="3200" dirty="0" err="1">
                <a:latin typeface="Arial" pitchFamily="34" charset="0"/>
              </a:rPr>
              <a:t>Bem</a:t>
            </a:r>
            <a:r>
              <a:rPr lang="en-US" sz="3200" dirty="0">
                <a:latin typeface="Arial" pitchFamily="34" charset="0"/>
              </a:rPr>
              <a:t> et al. use the latest statistical and these have not been accepted by the majority of science or vetted over time.</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Competing criticisms</a:t>
            </a:r>
          </a:p>
        </p:txBody>
      </p:sp>
    </p:spTree>
    <p:extLst>
      <p:ext uri="{BB962C8B-B14F-4D97-AF65-F5344CB8AC3E}">
        <p14:creationId xmlns:p14="http://schemas.microsoft.com/office/powerpoint/2010/main" val="319078691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20000"/>
          </a:bodyPr>
          <a:lstStyle/>
          <a:p>
            <a:pPr>
              <a:defRPr/>
            </a:pPr>
            <a:r>
              <a:rPr lang="en-US" sz="3200" dirty="0">
                <a:latin typeface="Arial" pitchFamily="34" charset="0"/>
              </a:rPr>
              <a:t>Daryl J. </a:t>
            </a:r>
            <a:r>
              <a:rPr lang="en-US" sz="3200" dirty="0" err="1">
                <a:latin typeface="Arial" pitchFamily="34" charset="0"/>
              </a:rPr>
              <a:t>Bem</a:t>
            </a:r>
            <a:r>
              <a:rPr lang="en-US" sz="3200" dirty="0">
                <a:latin typeface="Arial" pitchFamily="34" charset="0"/>
              </a:rPr>
              <a:t> (DJB) of Cornel published a report of nine experiments in </a:t>
            </a:r>
            <a:r>
              <a:rPr lang="en-US" sz="3200" i="1" dirty="0">
                <a:latin typeface="Arial" pitchFamily="34" charset="0"/>
              </a:rPr>
              <a:t>Journal of Personality and Social Psychology</a:t>
            </a:r>
            <a:r>
              <a:rPr lang="en-US" sz="3200" dirty="0">
                <a:latin typeface="Arial" pitchFamily="34" charset="0"/>
              </a:rPr>
              <a:t>.</a:t>
            </a:r>
          </a:p>
          <a:p>
            <a:pPr>
              <a:defRPr/>
            </a:pPr>
            <a:endParaRPr lang="en-US" sz="3200" dirty="0">
              <a:latin typeface="Arial" pitchFamily="34" charset="0"/>
            </a:endParaRPr>
          </a:p>
          <a:p>
            <a:pPr>
              <a:defRPr/>
            </a:pPr>
            <a:r>
              <a:rPr lang="en-US" sz="3200" dirty="0">
                <a:latin typeface="Arial" pitchFamily="34" charset="0"/>
              </a:rPr>
              <a:t>Hypothesis tested: subjects’ cognitive and affective responses can be influenced by randomly selected stimulus events that occur </a:t>
            </a:r>
            <a:r>
              <a:rPr lang="en-US" sz="3200" i="1" dirty="0">
                <a:latin typeface="Arial" pitchFamily="34" charset="0"/>
              </a:rPr>
              <a:t>after</a:t>
            </a:r>
            <a:r>
              <a:rPr lang="en-US" sz="3200" dirty="0">
                <a:latin typeface="Arial" pitchFamily="34" charset="0"/>
              </a:rPr>
              <a:t> their responses have been made and recorded. This is a variant of what has been called </a:t>
            </a:r>
            <a:r>
              <a:rPr lang="en-US" sz="3200" i="1" dirty="0">
                <a:latin typeface="Arial" pitchFamily="34" charset="0"/>
              </a:rPr>
              <a:t>precognition</a:t>
            </a:r>
            <a:r>
              <a:rPr lang="en-US" sz="3200" dirty="0">
                <a:latin typeface="Arial" pitchFamily="34" charset="0"/>
              </a:rPr>
              <a:t> and a specific example of </a:t>
            </a:r>
            <a:r>
              <a:rPr lang="en-US" sz="3200" i="1" dirty="0">
                <a:latin typeface="Arial" pitchFamily="34" charset="0"/>
              </a:rPr>
              <a:t>psi.</a:t>
            </a:r>
            <a:endParaRPr lang="en-US" sz="3200" dirty="0">
              <a:latin typeface="Arial" pitchFamily="34" charset="0"/>
            </a:endParaRP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685800" y="467270"/>
            <a:ext cx="6838950" cy="766877"/>
          </a:xfrm>
        </p:spPr>
        <p:txBody>
          <a:bodyPr>
            <a:normAutofit/>
          </a:bodyPr>
          <a:lstStyle/>
          <a:p>
            <a:pPr algn="ctr">
              <a:defRPr/>
            </a:pPr>
            <a:r>
              <a:rPr lang="en-US" dirty="0">
                <a:latin typeface="Arial" pitchFamily="34" charset="0"/>
              </a:rPr>
              <a:t>Original study in 2011</a:t>
            </a:r>
          </a:p>
        </p:txBody>
      </p:sp>
    </p:spTree>
    <p:extLst>
      <p:ext uri="{BB962C8B-B14F-4D97-AF65-F5344CB8AC3E}">
        <p14:creationId xmlns:p14="http://schemas.microsoft.com/office/powerpoint/2010/main" val="2402850630"/>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a:bodyPr>
          <a:lstStyle/>
          <a:p>
            <a:pPr>
              <a:defRPr/>
            </a:pPr>
            <a:r>
              <a:rPr lang="en-US" sz="3200" dirty="0">
                <a:latin typeface="Arial" pitchFamily="34" charset="0"/>
              </a:rPr>
              <a:t>A: Because </a:t>
            </a:r>
            <a:r>
              <a:rPr lang="en-US" sz="3200" dirty="0" err="1">
                <a:latin typeface="Arial" pitchFamily="34" charset="0"/>
              </a:rPr>
              <a:t>Bem</a:t>
            </a:r>
            <a:r>
              <a:rPr lang="en-US" sz="3200" dirty="0">
                <a:latin typeface="Arial" pitchFamily="34" charset="0"/>
              </a:rPr>
              <a:t> et al. are reporting only the data, but not proposing a theory of how the effects work, the results should not be considered by the scientific community.</a:t>
            </a:r>
          </a:p>
          <a:p>
            <a:pPr>
              <a:defRPr/>
            </a:pPr>
            <a:endParaRPr lang="en-US" sz="3200" dirty="0">
              <a:latin typeface="Arial" pitchFamily="34" charset="0"/>
            </a:endParaRPr>
          </a:p>
          <a:p>
            <a:pPr>
              <a:defRPr/>
            </a:pPr>
            <a:r>
              <a:rPr lang="en-US" sz="3200" dirty="0">
                <a:latin typeface="Arial" pitchFamily="34" charset="0"/>
              </a:rPr>
              <a:t>B: Because </a:t>
            </a:r>
            <a:r>
              <a:rPr lang="en-US" sz="3200" dirty="0" err="1">
                <a:latin typeface="Arial" pitchFamily="34" charset="0"/>
              </a:rPr>
              <a:t>Bem</a:t>
            </a:r>
            <a:r>
              <a:rPr lang="en-US" sz="3200" dirty="0">
                <a:latin typeface="Arial" pitchFamily="34" charset="0"/>
              </a:rPr>
              <a:t> et al. propose a theoretical basis for the effects they show researcher bias and their results should not be considered by the scientific community.</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405843155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77500" lnSpcReduction="20000"/>
          </a:bodyPr>
          <a:lstStyle/>
          <a:p>
            <a:pPr>
              <a:defRPr/>
            </a:pPr>
            <a:r>
              <a:rPr lang="en-US" sz="3200" dirty="0">
                <a:latin typeface="Arial" pitchFamily="34" charset="0"/>
              </a:rPr>
              <a:t>Two reviewers of a recent </a:t>
            </a:r>
            <a:r>
              <a:rPr lang="en-US" sz="3200" dirty="0" err="1">
                <a:latin typeface="Arial" pitchFamily="34" charset="0"/>
              </a:rPr>
              <a:t>Bem</a:t>
            </a:r>
            <a:r>
              <a:rPr lang="en-US" sz="3200" dirty="0">
                <a:latin typeface="Arial" pitchFamily="34" charset="0"/>
              </a:rPr>
              <a:t> et al. article were positive for acceptance to </a:t>
            </a:r>
            <a:r>
              <a:rPr lang="en-US" sz="3200" i="1" dirty="0">
                <a:latin typeface="Arial" pitchFamily="34" charset="0"/>
              </a:rPr>
              <a:t>Frontiers in Psychology. </a:t>
            </a:r>
            <a:r>
              <a:rPr lang="en-US" sz="3200" dirty="0">
                <a:latin typeface="Arial" pitchFamily="34" charset="0"/>
              </a:rPr>
              <a:t>In the usual way an associate editor was preparing the article for publication.</a:t>
            </a:r>
            <a:endParaRPr lang="en-US" sz="3200" i="1" dirty="0">
              <a:latin typeface="Arial" pitchFamily="34" charset="0"/>
            </a:endParaRPr>
          </a:p>
          <a:p>
            <a:pPr>
              <a:defRPr/>
            </a:pPr>
            <a:endParaRPr lang="en-US" sz="3200" i="1" dirty="0">
              <a:latin typeface="Arial" pitchFamily="34" charset="0"/>
            </a:endParaRPr>
          </a:p>
          <a:p>
            <a:pPr>
              <a:defRPr/>
            </a:pPr>
            <a:r>
              <a:rPr lang="en-US" sz="3200" dirty="0">
                <a:latin typeface="Arial" pitchFamily="34" charset="0"/>
              </a:rPr>
              <a:t>At the last minute the general editor stepped in and a third reviewer was sought, This review was negative, reportedly without time for </a:t>
            </a:r>
            <a:r>
              <a:rPr lang="en-US" sz="3200" dirty="0" err="1">
                <a:latin typeface="Arial" pitchFamily="34" charset="0"/>
              </a:rPr>
              <a:t>Bem</a:t>
            </a:r>
            <a:r>
              <a:rPr lang="en-US" sz="3200" dirty="0">
                <a:latin typeface="Arial" pitchFamily="34" charset="0"/>
              </a:rPr>
              <a:t> et al. to respond to criticisms with modifications to the article.</a:t>
            </a:r>
          </a:p>
          <a:p>
            <a:pPr>
              <a:defRPr/>
            </a:pPr>
            <a:endParaRPr lang="en-US" sz="3200" dirty="0">
              <a:latin typeface="Arial" pitchFamily="34" charset="0"/>
            </a:endParaRPr>
          </a:p>
          <a:p>
            <a:pPr>
              <a:defRPr/>
            </a:pPr>
            <a:r>
              <a:rPr lang="en-US" sz="3200" dirty="0">
                <a:latin typeface="Arial" pitchFamily="34" charset="0"/>
              </a:rPr>
              <a:t>This “stepping in” is a theme that seems to come up often with </a:t>
            </a:r>
            <a:r>
              <a:rPr lang="en-US" sz="3200" i="1" dirty="0">
                <a:latin typeface="Arial" pitchFamily="34" charset="0"/>
              </a:rPr>
              <a:t>psi </a:t>
            </a:r>
            <a:r>
              <a:rPr lang="en-US" sz="3200" dirty="0">
                <a:latin typeface="Arial" pitchFamily="34" charset="0"/>
              </a:rPr>
              <a:t>results.</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Turned down</a:t>
            </a:r>
          </a:p>
        </p:txBody>
      </p:sp>
    </p:spTree>
    <p:extLst>
      <p:ext uri="{BB962C8B-B14F-4D97-AF65-F5344CB8AC3E}">
        <p14:creationId xmlns:p14="http://schemas.microsoft.com/office/powerpoint/2010/main" val="67749919"/>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pPr>
              <a:defRPr/>
            </a:pPr>
            <a:r>
              <a:rPr lang="en-US" sz="3200" dirty="0">
                <a:latin typeface="Arial" pitchFamily="34" charset="0"/>
              </a:rPr>
              <a:t>Daniel </a:t>
            </a:r>
            <a:r>
              <a:rPr lang="en-US" sz="3200" dirty="0" err="1">
                <a:latin typeface="Arial" pitchFamily="34" charset="0"/>
              </a:rPr>
              <a:t>Lakens</a:t>
            </a:r>
            <a:r>
              <a:rPr lang="en-US" sz="3200" dirty="0">
                <a:latin typeface="Arial" pitchFamily="34" charset="0"/>
              </a:rPr>
              <a:t>’ critique was cordial and extensive and it is available online alongside the paper. On reading it one is inclined to consider points reasonably well made, and the fact-checking and reference-checking first rate.</a:t>
            </a:r>
          </a:p>
          <a:p>
            <a:pPr>
              <a:defRPr/>
            </a:pPr>
            <a:endParaRPr lang="en-US" sz="3200" dirty="0">
              <a:latin typeface="Arial" pitchFamily="34" charset="0"/>
            </a:endParaRPr>
          </a:p>
          <a:p>
            <a:pPr>
              <a:defRPr/>
            </a:pPr>
            <a:r>
              <a:rPr lang="en-US" sz="3200" dirty="0">
                <a:latin typeface="Arial" pitchFamily="34" charset="0"/>
              </a:rPr>
              <a:t>On closer reading, some of the “same old” hypothetical arguments are used that can never be addressed.</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1961957704"/>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r>
              <a:rPr lang="en-US" sz="3200" dirty="0">
                <a:latin typeface="Arial" pitchFamily="34" charset="0"/>
              </a:rPr>
              <a:t>File-drawer problem in meta analyses: how many studies that do not reject the null hypothesis are left sitting in a file drawer because they are not interesting?</a:t>
            </a:r>
          </a:p>
          <a:p>
            <a:pPr>
              <a:defRPr/>
            </a:pPr>
            <a:endParaRPr lang="en-US" sz="3200" dirty="0">
              <a:latin typeface="Arial" pitchFamily="34" charset="0"/>
            </a:endParaRPr>
          </a:p>
          <a:p>
            <a:pPr>
              <a:defRPr/>
            </a:pPr>
            <a:r>
              <a:rPr lang="en-US" sz="3200" dirty="0">
                <a:latin typeface="Arial" pitchFamily="34" charset="0"/>
              </a:rPr>
              <a:t>In this particular criticism, the accepted mechanism for determining publication bias is claimed by the reviewer to be invalid. </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Publication bias</a:t>
            </a:r>
          </a:p>
        </p:txBody>
      </p:sp>
    </p:spTree>
    <p:extLst>
      <p:ext uri="{BB962C8B-B14F-4D97-AF65-F5344CB8AC3E}">
        <p14:creationId xmlns:p14="http://schemas.microsoft.com/office/powerpoint/2010/main" val="108807464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pPr>
              <a:defRPr/>
            </a:pPr>
            <a:r>
              <a:rPr lang="en-US" sz="3200" dirty="0">
                <a:latin typeface="Arial" pitchFamily="34" charset="0"/>
              </a:rPr>
              <a:t>Once again, </a:t>
            </a:r>
            <a:r>
              <a:rPr lang="en-US" sz="3200" i="1" dirty="0">
                <a:latin typeface="Arial" pitchFamily="34" charset="0"/>
              </a:rPr>
              <a:t>psi</a:t>
            </a:r>
            <a:r>
              <a:rPr lang="en-US" sz="3200" dirty="0">
                <a:latin typeface="Arial" pitchFamily="34" charset="0"/>
              </a:rPr>
              <a:t> work is held to a different standard.</a:t>
            </a:r>
          </a:p>
          <a:p>
            <a:pPr>
              <a:defRPr/>
            </a:pPr>
            <a:endParaRPr lang="en-US" sz="3200" dirty="0">
              <a:latin typeface="Arial" pitchFamily="34" charset="0"/>
            </a:endParaRPr>
          </a:p>
          <a:p>
            <a:pPr>
              <a:defRPr/>
            </a:pPr>
            <a:r>
              <a:rPr lang="en-US" sz="3200" dirty="0">
                <a:latin typeface="Arial" pitchFamily="34" charset="0"/>
              </a:rPr>
              <a:t>Additionally, including values accepted by the scientific community is criticized because “most people don’t understand statistics.”</a:t>
            </a:r>
          </a:p>
          <a:p>
            <a:pPr>
              <a:defRPr/>
            </a:pPr>
            <a:endParaRPr lang="en-US" sz="3200" dirty="0">
              <a:latin typeface="Arial" pitchFamily="34" charset="0"/>
            </a:endParaRPr>
          </a:p>
          <a:p>
            <a:pPr>
              <a:defRPr/>
            </a:pPr>
            <a:r>
              <a:rPr lang="en-US" sz="3200" dirty="0">
                <a:latin typeface="Arial" pitchFamily="34" charset="0"/>
              </a:rPr>
              <a:t>Note that the reviewer’s position regarding the validity of certain statistical methods is certainly not blanketly accepted.</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292512718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r>
              <a:rPr lang="en-US" sz="3200" dirty="0">
                <a:latin typeface="Arial" pitchFamily="34" charset="0"/>
              </a:rPr>
              <a:t>These are valid discussions to hold, in the interest of good science. </a:t>
            </a:r>
          </a:p>
          <a:p>
            <a:pPr>
              <a:defRPr/>
            </a:pPr>
            <a:endParaRPr lang="en-US" sz="3200" dirty="0">
              <a:latin typeface="Arial" pitchFamily="34" charset="0"/>
            </a:endParaRPr>
          </a:p>
          <a:p>
            <a:pPr>
              <a:defRPr/>
            </a:pPr>
            <a:r>
              <a:rPr lang="en-US" sz="3200" dirty="0">
                <a:latin typeface="Arial" pitchFamily="34" charset="0"/>
              </a:rPr>
              <a:t>But the underlying structure of the criticism is clearly biased, and has the appearance of being of the form: “It can’t be, so it isn’t, so I’ll find a statistical argument (one of many) that happens to discredit the results and report it.</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3693617633"/>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pPr>
              <a:defRPr/>
            </a:pPr>
            <a:r>
              <a:rPr lang="en-US" sz="3200" dirty="0">
                <a:latin typeface="Arial" pitchFamily="34" charset="0"/>
              </a:rPr>
              <a:t>And yet in the same critique, those running the original experiment and reporting the results are accused of bias.</a:t>
            </a:r>
          </a:p>
          <a:p>
            <a:pPr>
              <a:defRPr/>
            </a:pPr>
            <a:endParaRPr lang="en-US" sz="3200" dirty="0">
              <a:latin typeface="Arial" pitchFamily="34" charset="0"/>
            </a:endParaRPr>
          </a:p>
          <a:p>
            <a:pPr>
              <a:defRPr/>
            </a:pPr>
            <a:r>
              <a:rPr lang="en-US" sz="3200" dirty="0">
                <a:latin typeface="Arial" pitchFamily="34" charset="0"/>
              </a:rPr>
              <a:t>Keep in mind also, that this entire line of reasoning </a:t>
            </a:r>
            <a:r>
              <a:rPr lang="en-US" sz="3200" i="1" dirty="0">
                <a:latin typeface="Arial" pitchFamily="34" charset="0"/>
              </a:rPr>
              <a:t>hypothesizes</a:t>
            </a:r>
            <a:r>
              <a:rPr lang="en-US" sz="3200" dirty="0">
                <a:latin typeface="Arial" pitchFamily="34" charset="0"/>
              </a:rPr>
              <a:t> that there are many dozens of </a:t>
            </a:r>
            <a:r>
              <a:rPr lang="en-US" sz="3200" i="1" dirty="0">
                <a:latin typeface="Arial" pitchFamily="34" charset="0"/>
              </a:rPr>
              <a:t>extremely well-done </a:t>
            </a:r>
            <a:r>
              <a:rPr lang="en-US" sz="3200" dirty="0">
                <a:latin typeface="Arial" pitchFamily="34" charset="0"/>
              </a:rPr>
              <a:t>major studies (that is, that can complete with the original </a:t>
            </a:r>
            <a:r>
              <a:rPr lang="en-US" sz="3200" dirty="0" err="1">
                <a:latin typeface="Arial" pitchFamily="34" charset="0"/>
              </a:rPr>
              <a:t>Bem</a:t>
            </a:r>
            <a:r>
              <a:rPr lang="en-US" sz="3200" dirty="0">
                <a:latin typeface="Arial" pitchFamily="34" charset="0"/>
              </a:rPr>
              <a:t> et al. studies) all showing negative results.</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123822159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r>
              <a:rPr lang="en-US" sz="3200" dirty="0">
                <a:latin typeface="Arial" pitchFamily="34" charset="0"/>
              </a:rPr>
              <a:t>A reasonable person might suspect (?) that because of the </a:t>
            </a:r>
            <a:r>
              <a:rPr lang="en-US" sz="3200" i="1" dirty="0">
                <a:latin typeface="Arial" pitchFamily="34" charset="0"/>
              </a:rPr>
              <a:t>nature</a:t>
            </a:r>
            <a:r>
              <a:rPr lang="en-US" sz="3200" dirty="0">
                <a:latin typeface="Arial" pitchFamily="34" charset="0"/>
              </a:rPr>
              <a:t> of the results which challenge accepted world views, a senior editor steps in and temporarily blocks publication.</a:t>
            </a:r>
          </a:p>
          <a:p>
            <a:pPr>
              <a:defRPr/>
            </a:pPr>
            <a:endParaRPr lang="en-US" sz="3200" dirty="0">
              <a:latin typeface="Arial" pitchFamily="34" charset="0"/>
            </a:endParaRPr>
          </a:p>
          <a:p>
            <a:pPr>
              <a:defRPr/>
            </a:pPr>
            <a:r>
              <a:rPr lang="en-US" sz="3200" dirty="0">
                <a:latin typeface="Arial" pitchFamily="34" charset="0"/>
              </a:rPr>
              <a:t>At some point when it walks like a duck and quacks like a duck, we suppose it is a duck.</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1674224144"/>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latin typeface="Arial" pitchFamily="34" charset="0"/>
              </a:rPr>
              <a:t>The additional reviewer gives a negative review which formalizes the blocking of publication.</a:t>
            </a:r>
          </a:p>
          <a:p>
            <a:pPr>
              <a:defRPr/>
            </a:pPr>
            <a:endParaRPr lang="en-US" sz="3200" dirty="0">
              <a:latin typeface="Arial" pitchFamily="34" charset="0"/>
            </a:endParaRPr>
          </a:p>
          <a:p>
            <a:pPr>
              <a:defRPr/>
            </a:pPr>
            <a:r>
              <a:rPr lang="en-US" sz="3200" dirty="0">
                <a:latin typeface="Arial" pitchFamily="34" charset="0"/>
              </a:rPr>
              <a:t>The review is done at the last minute, without time for the authors to address the concerns raised by the negative review.</a:t>
            </a:r>
          </a:p>
          <a:p>
            <a:pPr>
              <a:defRPr/>
            </a:pPr>
            <a:endParaRPr lang="en-US" sz="3200" dirty="0">
              <a:latin typeface="Arial" pitchFamily="34" charset="0"/>
            </a:endParaRP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324093524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85000" lnSpcReduction="20000"/>
          </a:bodyPr>
          <a:lstStyle/>
          <a:p>
            <a:pPr>
              <a:defRPr/>
            </a:pPr>
            <a:r>
              <a:rPr lang="en-US" sz="3200" dirty="0">
                <a:latin typeface="Arial" pitchFamily="34" charset="0"/>
              </a:rPr>
              <a:t>While </a:t>
            </a:r>
            <a:r>
              <a:rPr lang="en-US" sz="3200" dirty="0" err="1">
                <a:latin typeface="Arial" pitchFamily="34" charset="0"/>
              </a:rPr>
              <a:t>Bem</a:t>
            </a:r>
            <a:r>
              <a:rPr lang="en-US" sz="3200" dirty="0">
                <a:latin typeface="Arial" pitchFamily="34" charset="0"/>
              </a:rPr>
              <a:t> et al., have been very good about responding to critiques with well-reasoned and substantial responses…</a:t>
            </a:r>
          </a:p>
          <a:p>
            <a:pPr>
              <a:defRPr/>
            </a:pPr>
            <a:endParaRPr lang="en-US" sz="3200" dirty="0">
              <a:latin typeface="Arial" pitchFamily="34" charset="0"/>
            </a:endParaRPr>
          </a:p>
          <a:p>
            <a:pPr>
              <a:defRPr/>
            </a:pPr>
            <a:r>
              <a:rPr lang="en-US" sz="3200" dirty="0">
                <a:latin typeface="Arial" pitchFamily="34" charset="0"/>
              </a:rPr>
              <a:t>At some point researchers will necessarily give up addressing [forms of] the same criticisms and simply say, “Regarding points [a, b] we respond [a1, b1,…]. Beyond that we respectfully disagree with the opinions of the reviewer.”</a:t>
            </a:r>
          </a:p>
          <a:p>
            <a:pPr>
              <a:defRPr/>
            </a:pPr>
            <a:endParaRPr lang="en-US" sz="3200" dirty="0">
              <a:latin typeface="Arial" pitchFamily="34" charset="0"/>
            </a:endParaRPr>
          </a:p>
          <a:p>
            <a:pPr>
              <a:defRPr/>
            </a:pPr>
            <a:r>
              <a:rPr lang="en-US" sz="3200" dirty="0">
                <a:latin typeface="Arial" pitchFamily="34" charset="0"/>
              </a:rPr>
              <a:t>This should not necessarily be considered an </a:t>
            </a:r>
            <a:r>
              <a:rPr lang="en-US" sz="3200" i="1" dirty="0">
                <a:latin typeface="Arial" pitchFamily="34" charset="0"/>
              </a:rPr>
              <a:t>inability</a:t>
            </a:r>
            <a:r>
              <a:rPr lang="en-US" sz="3200" dirty="0">
                <a:latin typeface="Arial" pitchFamily="34" charset="0"/>
              </a:rPr>
              <a:t> to respond.</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202839233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a:bodyPr>
          <a:lstStyle/>
          <a:p>
            <a:pPr>
              <a:defRPr/>
            </a:pPr>
            <a:r>
              <a:rPr lang="en-US" sz="3200" dirty="0">
                <a:latin typeface="Arial" pitchFamily="34" charset="0"/>
              </a:rPr>
              <a:t>Psychologists seem to have a problem accepting these concepts.</a:t>
            </a:r>
          </a:p>
          <a:p>
            <a:pPr>
              <a:defRPr/>
            </a:pPr>
            <a:endParaRPr lang="en-US" sz="3200" dirty="0">
              <a:latin typeface="Arial" pitchFamily="34" charset="0"/>
            </a:endParaRPr>
          </a:p>
          <a:p>
            <a:pPr>
              <a:defRPr/>
            </a:pPr>
            <a:r>
              <a:rPr lang="en-US" sz="3200" dirty="0">
                <a:latin typeface="Arial" pitchFamily="34" charset="0"/>
              </a:rPr>
              <a:t>Physicists much less so.</a:t>
            </a:r>
          </a:p>
          <a:p>
            <a:pPr>
              <a:defRPr/>
            </a:pPr>
            <a:endParaRPr lang="en-US" sz="3200" dirty="0">
              <a:latin typeface="Arial" pitchFamily="34" charset="0"/>
            </a:endParaRPr>
          </a:p>
          <a:p>
            <a:pPr>
              <a:defRPr/>
            </a:pPr>
            <a:r>
              <a:rPr lang="en-US" sz="3200" dirty="0">
                <a:latin typeface="Arial" pitchFamily="34" charset="0"/>
              </a:rPr>
              <a:t>Computer scientists may not have to worry much one way or the other (for now)...</a:t>
            </a:r>
          </a:p>
          <a:p>
            <a:pPr>
              <a:defRPr/>
            </a:pPr>
            <a:endParaRPr lang="en-US" sz="3200" dirty="0">
              <a:latin typeface="Arial" pitchFamily="34" charset="0"/>
            </a:endParaRPr>
          </a:p>
          <a:p>
            <a:pPr>
              <a:defRPr/>
            </a:pPr>
            <a:r>
              <a:rPr lang="en-US" sz="3200" dirty="0">
                <a:latin typeface="Arial" pitchFamily="34" charset="0"/>
              </a:rPr>
              <a:t>…but AI scientists &amp; Cognitive Scientists do.</a:t>
            </a:r>
          </a:p>
        </p:txBody>
      </p:sp>
      <p:sp>
        <p:nvSpPr>
          <p:cNvPr id="477186" name="Rectangle 2"/>
          <p:cNvSpPr>
            <a:spLocks noGrp="1" noChangeArrowheads="1"/>
          </p:cNvSpPr>
          <p:nvPr>
            <p:ph type="title"/>
          </p:nvPr>
        </p:nvSpPr>
        <p:spPr>
          <a:xfrm>
            <a:off x="685800" y="467270"/>
            <a:ext cx="6838950" cy="766877"/>
          </a:xfrm>
        </p:spPr>
        <p:txBody>
          <a:bodyPr>
            <a:normAutofit fontScale="90000"/>
          </a:bodyPr>
          <a:lstStyle/>
          <a:p>
            <a:pPr algn="ctr">
              <a:defRPr/>
            </a:pPr>
            <a:r>
              <a:rPr lang="en-US" dirty="0">
                <a:latin typeface="Arial" pitchFamily="34" charset="0"/>
              </a:rPr>
              <a:t>Notes on branches of science</a:t>
            </a:r>
          </a:p>
        </p:txBody>
      </p:sp>
    </p:spTree>
    <p:extLst>
      <p:ext uri="{BB962C8B-B14F-4D97-AF65-F5344CB8AC3E}">
        <p14:creationId xmlns:p14="http://schemas.microsoft.com/office/powerpoint/2010/main" val="316358656"/>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85000" lnSpcReduction="10000"/>
          </a:bodyPr>
          <a:lstStyle/>
          <a:p>
            <a:pPr>
              <a:defRPr/>
            </a:pPr>
            <a:r>
              <a:rPr lang="en-US" sz="3200" dirty="0">
                <a:latin typeface="Arial" pitchFamily="34" charset="0"/>
              </a:rPr>
              <a:t>Opinions and biases are allowed for scientists. We can also form camps within research communities.</a:t>
            </a:r>
          </a:p>
          <a:p>
            <a:pPr>
              <a:defRPr/>
            </a:pPr>
            <a:endParaRPr lang="en-US" sz="3200" dirty="0">
              <a:latin typeface="Arial" pitchFamily="34" charset="0"/>
            </a:endParaRPr>
          </a:p>
          <a:p>
            <a:pPr>
              <a:defRPr/>
            </a:pPr>
            <a:r>
              <a:rPr lang="en-US" sz="3200" dirty="0">
                <a:latin typeface="Arial" pitchFamily="34" charset="0"/>
              </a:rPr>
              <a:t>We need these to make choices in our research agenda and decisions about which paths and collaborations we should follow as likely to be promising.</a:t>
            </a:r>
          </a:p>
          <a:p>
            <a:pPr>
              <a:defRPr/>
            </a:pPr>
            <a:endParaRPr lang="en-US" sz="3200" dirty="0">
              <a:latin typeface="Arial" pitchFamily="34" charset="0"/>
            </a:endParaRPr>
          </a:p>
          <a:p>
            <a:pPr>
              <a:defRPr/>
            </a:pPr>
            <a:r>
              <a:rPr lang="en-US" sz="3200" dirty="0">
                <a:latin typeface="Arial" pitchFamily="34" charset="0"/>
              </a:rPr>
              <a:t>But beyond using as a heuristic for setting context, </a:t>
            </a:r>
            <a:r>
              <a:rPr lang="en-US" sz="3200" i="1" dirty="0">
                <a:latin typeface="Arial" pitchFamily="34" charset="0"/>
              </a:rPr>
              <a:t>opinion </a:t>
            </a:r>
            <a:r>
              <a:rPr lang="en-US" sz="3200" dirty="0">
                <a:latin typeface="Arial" pitchFamily="34" charset="0"/>
              </a:rPr>
              <a:t>is our enemy when reviewing empirical information.</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Scientific </a:t>
            </a:r>
            <a:r>
              <a:rPr lang="en-US" i="1" dirty="0">
                <a:latin typeface="Arial" pitchFamily="34" charset="0"/>
              </a:rPr>
              <a:t>opinion</a:t>
            </a:r>
            <a:endParaRPr lang="en-US" dirty="0">
              <a:latin typeface="Arial" pitchFamily="34" charset="0"/>
            </a:endParaRPr>
          </a:p>
        </p:txBody>
      </p:sp>
    </p:spTree>
    <p:extLst>
      <p:ext uri="{BB962C8B-B14F-4D97-AF65-F5344CB8AC3E}">
        <p14:creationId xmlns:p14="http://schemas.microsoft.com/office/powerpoint/2010/main" val="2066453381"/>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85000" lnSpcReduction="10000"/>
          </a:bodyPr>
          <a:lstStyle/>
          <a:p>
            <a:pPr>
              <a:defRPr/>
            </a:pPr>
            <a:r>
              <a:rPr lang="en-US" sz="3200" dirty="0">
                <a:latin typeface="Arial" pitchFamily="34" charset="0"/>
              </a:rPr>
              <a:t>The negative review relies on arguments that would not stand up to anything like the critique the original work has gone through. Weak arguments like “no theoretical framework” are used. (This is data—it is not necessary to provide the theory behind why it exists.)</a:t>
            </a:r>
          </a:p>
          <a:p>
            <a:pPr>
              <a:defRPr/>
            </a:pPr>
            <a:endParaRPr lang="en-US" sz="3200" dirty="0">
              <a:latin typeface="Arial" pitchFamily="34" charset="0"/>
            </a:endParaRPr>
          </a:p>
          <a:p>
            <a:pPr>
              <a:defRPr/>
            </a:pPr>
            <a:r>
              <a:rPr lang="en-US" sz="3200" dirty="0">
                <a:latin typeface="Arial" pitchFamily="34" charset="0"/>
              </a:rPr>
              <a:t>The review process, while extensive in the case of </a:t>
            </a:r>
            <a:r>
              <a:rPr lang="en-US" sz="3200" dirty="0" err="1">
                <a:latin typeface="Arial" pitchFamily="34" charset="0"/>
              </a:rPr>
              <a:t>Lakens</a:t>
            </a:r>
            <a:r>
              <a:rPr lang="en-US" sz="3200" dirty="0">
                <a:latin typeface="Arial" pitchFamily="34" charset="0"/>
              </a:rPr>
              <a:t> (and this is not always the case), still takes only a minor fraction of the time it takes to run, analyze, write up and support a major study.</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9468159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85000" lnSpcReduction="10000"/>
          </a:bodyPr>
          <a:lstStyle/>
          <a:p>
            <a:pPr>
              <a:defRPr/>
            </a:pPr>
            <a:r>
              <a:rPr lang="en-US" sz="3200" dirty="0">
                <a:latin typeface="Arial" pitchFamily="34" charset="0"/>
              </a:rPr>
              <a:t>In a reasonable scientific framework, the standards for reviewers should be </a:t>
            </a:r>
            <a:r>
              <a:rPr lang="en-US" sz="3200" i="1" dirty="0">
                <a:latin typeface="Arial" pitchFamily="34" charset="0"/>
              </a:rPr>
              <a:t>higher </a:t>
            </a:r>
            <a:r>
              <a:rPr lang="en-US" sz="3200" dirty="0">
                <a:latin typeface="Arial" pitchFamily="34" charset="0"/>
              </a:rPr>
              <a:t>than for those who do the original work. But in any case they should be </a:t>
            </a:r>
            <a:r>
              <a:rPr lang="en-US" sz="3200" i="1" dirty="0">
                <a:latin typeface="Arial" pitchFamily="34" charset="0"/>
              </a:rPr>
              <a:t>at least </a:t>
            </a:r>
            <a:r>
              <a:rPr lang="en-US" sz="3200" dirty="0">
                <a:latin typeface="Arial" pitchFamily="34" charset="0"/>
              </a:rPr>
              <a:t>as high.</a:t>
            </a:r>
          </a:p>
          <a:p>
            <a:pPr>
              <a:defRPr/>
            </a:pPr>
            <a:endParaRPr lang="en-US" sz="3200" dirty="0">
              <a:latin typeface="Arial" pitchFamily="34" charset="0"/>
            </a:endParaRPr>
          </a:p>
          <a:p>
            <a:pPr>
              <a:defRPr/>
            </a:pPr>
            <a:r>
              <a:rPr lang="en-US" sz="3200" dirty="0">
                <a:latin typeface="Arial" pitchFamily="34" charset="0"/>
              </a:rPr>
              <a:t>In practice this is not the case when results are controversial. Boilerplate is not used and edge cases may have to be considered. Specialists in other new areas are sometimes quoted (or write the reviews) to challenge such work, which practice has its own problems.</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1804030727"/>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20000"/>
          </a:bodyPr>
          <a:lstStyle/>
          <a:p>
            <a:pPr>
              <a:defRPr/>
            </a:pPr>
            <a:r>
              <a:rPr lang="en-US" sz="3200" dirty="0">
                <a:latin typeface="Arial" pitchFamily="34" charset="0"/>
              </a:rPr>
              <a:t>The job of a reviewer is often thankless. It requires major immersion into the framework of the original work. It further requires that a different perspective be generated. It may require precise (and novel) reasoning that is likely to be attacked if negative.</a:t>
            </a:r>
          </a:p>
          <a:p>
            <a:pPr>
              <a:defRPr/>
            </a:pPr>
            <a:endParaRPr lang="en-US" sz="3200" dirty="0">
              <a:latin typeface="Arial" pitchFamily="34" charset="0"/>
            </a:endParaRPr>
          </a:p>
          <a:p>
            <a:pPr>
              <a:defRPr/>
            </a:pPr>
            <a:r>
              <a:rPr lang="en-US" sz="3200" dirty="0">
                <a:latin typeface="Arial" pitchFamily="34" charset="0"/>
              </a:rPr>
              <a:t>Publication for original research is </a:t>
            </a:r>
            <a:r>
              <a:rPr lang="en-US" sz="3200" i="1" dirty="0">
                <a:latin typeface="Arial" pitchFamily="34" charset="0"/>
              </a:rPr>
              <a:t>worth</a:t>
            </a:r>
            <a:r>
              <a:rPr lang="en-US" sz="3200" dirty="0">
                <a:latin typeface="Arial" pitchFamily="34" charset="0"/>
              </a:rPr>
              <a:t> much more in practice than critical reviews. Academic fame and research grants don’t come from critical reviews.</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Thankless</a:t>
            </a:r>
          </a:p>
        </p:txBody>
      </p:sp>
    </p:spTree>
    <p:extLst>
      <p:ext uri="{BB962C8B-B14F-4D97-AF65-F5344CB8AC3E}">
        <p14:creationId xmlns:p14="http://schemas.microsoft.com/office/powerpoint/2010/main" val="2919704156"/>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20000"/>
          </a:bodyPr>
          <a:lstStyle/>
          <a:p>
            <a:pPr>
              <a:defRPr/>
            </a:pPr>
            <a:r>
              <a:rPr lang="en-US" sz="3200" dirty="0">
                <a:latin typeface="Arial" pitchFamily="34" charset="0"/>
              </a:rPr>
              <a:t>Turning down a paper has less risk than approving it for journal publication.</a:t>
            </a:r>
          </a:p>
          <a:p>
            <a:pPr>
              <a:defRPr/>
            </a:pPr>
            <a:endParaRPr lang="en-US" sz="3200" dirty="0">
              <a:latin typeface="Arial" pitchFamily="34" charset="0"/>
            </a:endParaRPr>
          </a:p>
          <a:p>
            <a:pPr>
              <a:defRPr/>
            </a:pPr>
            <a:r>
              <a:rPr lang="en-US" sz="3200" dirty="0">
                <a:latin typeface="Arial" pitchFamily="34" charset="0"/>
              </a:rPr>
              <a:t>The authors of new work will be quietly and privately (mostly, but consider the Web) unhappy if a mistake is made in turning them down.</a:t>
            </a:r>
          </a:p>
          <a:p>
            <a:pPr>
              <a:defRPr/>
            </a:pPr>
            <a:endParaRPr lang="en-US" sz="3200" dirty="0">
              <a:latin typeface="Arial" pitchFamily="34" charset="0"/>
            </a:endParaRPr>
          </a:p>
          <a:p>
            <a:pPr>
              <a:defRPr/>
            </a:pPr>
            <a:r>
              <a:rPr lang="en-US" sz="3200" dirty="0">
                <a:latin typeface="Arial" pitchFamily="34" charset="0"/>
              </a:rPr>
              <a:t>Errors later coming to light after publication, by contrast, expose a reviewer to criticism with a permanent record of the review error.</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Risk for reviewers</a:t>
            </a:r>
          </a:p>
        </p:txBody>
      </p:sp>
    </p:spTree>
    <p:extLst>
      <p:ext uri="{BB962C8B-B14F-4D97-AF65-F5344CB8AC3E}">
        <p14:creationId xmlns:p14="http://schemas.microsoft.com/office/powerpoint/2010/main" val="1592773900"/>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r>
              <a:rPr lang="en-US" sz="3200" dirty="0">
                <a:latin typeface="Arial" pitchFamily="34" charset="0"/>
              </a:rPr>
              <a:t>On the other hand, within the academic community, a flawed negative review can make enemies of colleagues who, in turn, will also be reviewing new work.</a:t>
            </a:r>
          </a:p>
          <a:p>
            <a:pPr>
              <a:defRPr/>
            </a:pPr>
            <a:endParaRPr lang="en-US" sz="3200" dirty="0">
              <a:latin typeface="Arial" pitchFamily="34" charset="0"/>
            </a:endParaRPr>
          </a:p>
          <a:p>
            <a:pPr>
              <a:defRPr/>
            </a:pPr>
            <a:r>
              <a:rPr lang="en-US" sz="3200" dirty="0">
                <a:latin typeface="Arial" pitchFamily="34" charset="0"/>
              </a:rPr>
              <a:t>We can hope that science will prevail, but in practice (biased?) opinion and interpretation is often used even when looking at entirely “empirical” results.</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763002152"/>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latin typeface="Arial" pitchFamily="34" charset="0"/>
              </a:rPr>
              <a:t>In science we like to think of experimenter and reviewer bias being absent.</a:t>
            </a:r>
          </a:p>
          <a:p>
            <a:pPr>
              <a:defRPr/>
            </a:pPr>
            <a:endParaRPr lang="en-US" sz="3200" dirty="0">
              <a:latin typeface="Arial" pitchFamily="34" charset="0"/>
            </a:endParaRPr>
          </a:p>
          <a:p>
            <a:pPr>
              <a:defRPr/>
            </a:pPr>
            <a:r>
              <a:rPr lang="en-US" sz="3200" dirty="0">
                <a:latin typeface="Arial" pitchFamily="34" charset="0"/>
              </a:rPr>
              <a:t>In practice bias—to one degree or another—is almost always present.</a:t>
            </a:r>
          </a:p>
          <a:p>
            <a:pPr>
              <a:defRPr/>
            </a:pPr>
            <a:endParaRPr lang="en-US" sz="3200" dirty="0">
              <a:latin typeface="Arial" pitchFamily="34" charset="0"/>
            </a:endParaRPr>
          </a:p>
          <a:p>
            <a:pPr>
              <a:defRPr/>
            </a:pPr>
            <a:r>
              <a:rPr lang="en-US" sz="3200" dirty="0">
                <a:latin typeface="Arial" pitchFamily="34" charset="0"/>
              </a:rPr>
              <a:t>The methods of science are intended to reduce the effects of bias.</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Bias</a:t>
            </a:r>
          </a:p>
        </p:txBody>
      </p:sp>
    </p:spTree>
    <p:extLst>
      <p:ext uri="{BB962C8B-B14F-4D97-AF65-F5344CB8AC3E}">
        <p14:creationId xmlns:p14="http://schemas.microsoft.com/office/powerpoint/2010/main" val="2078803074"/>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latin typeface="Arial" pitchFamily="34" charset="0"/>
              </a:rPr>
              <a:t>…retain open minds.</a:t>
            </a:r>
          </a:p>
          <a:p>
            <a:pPr>
              <a:defRPr/>
            </a:pPr>
            <a:endParaRPr lang="en-US" sz="3200" dirty="0">
              <a:latin typeface="Arial" pitchFamily="34" charset="0"/>
            </a:endParaRPr>
          </a:p>
          <a:p>
            <a:pPr>
              <a:defRPr/>
            </a:pPr>
            <a:r>
              <a:rPr lang="en-US" sz="3200" dirty="0">
                <a:latin typeface="Arial" pitchFamily="34" charset="0"/>
              </a:rPr>
              <a:t>…are above all </a:t>
            </a:r>
            <a:r>
              <a:rPr lang="en-US" sz="3200" i="1" dirty="0">
                <a:latin typeface="Arial" pitchFamily="34" charset="0"/>
              </a:rPr>
              <a:t>curious.</a:t>
            </a:r>
          </a:p>
          <a:p>
            <a:pPr>
              <a:defRPr/>
            </a:pPr>
            <a:endParaRPr lang="en-US" sz="3200" i="1" dirty="0">
              <a:latin typeface="Arial" pitchFamily="34" charset="0"/>
            </a:endParaRPr>
          </a:p>
          <a:p>
            <a:pPr>
              <a:defRPr/>
            </a:pPr>
            <a:r>
              <a:rPr lang="en-US" sz="3200" dirty="0">
                <a:latin typeface="Arial" pitchFamily="34" charset="0"/>
              </a:rPr>
              <a:t>…recognize that they have opinions and biases, but also that these are to be </a:t>
            </a:r>
            <a:r>
              <a:rPr lang="en-US" sz="3200" i="1" dirty="0">
                <a:latin typeface="Arial" pitchFamily="34" charset="0"/>
              </a:rPr>
              <a:t>intentionally</a:t>
            </a:r>
            <a:r>
              <a:rPr lang="en-US" sz="3200" dirty="0">
                <a:latin typeface="Arial" pitchFamily="34" charset="0"/>
              </a:rPr>
              <a:t> set aside in pursuit of curiosity and the joy of new discovery.</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Good scientists…</a:t>
            </a:r>
          </a:p>
        </p:txBody>
      </p:sp>
    </p:spTree>
    <p:extLst>
      <p:ext uri="{BB962C8B-B14F-4D97-AF65-F5344CB8AC3E}">
        <p14:creationId xmlns:p14="http://schemas.microsoft.com/office/powerpoint/2010/main" val="1111380900"/>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latin typeface="Arial" pitchFamily="34" charset="0"/>
              </a:rPr>
              <a:t>…make practical assessments of odds against chance, repeatability, effect size, status of the experimenter, etc.</a:t>
            </a:r>
          </a:p>
          <a:p>
            <a:pPr>
              <a:defRPr/>
            </a:pPr>
            <a:endParaRPr lang="en-US" sz="3200" dirty="0">
              <a:latin typeface="Arial" pitchFamily="34" charset="0"/>
            </a:endParaRPr>
          </a:p>
          <a:p>
            <a:pPr>
              <a:defRPr/>
            </a:pPr>
            <a:r>
              <a:rPr lang="en-US" sz="3200" dirty="0">
                <a:latin typeface="Arial" pitchFamily="34" charset="0"/>
              </a:rPr>
              <a:t>…have little interest in </a:t>
            </a:r>
            <a:r>
              <a:rPr lang="en-US" sz="3200" i="1" dirty="0">
                <a:latin typeface="Arial" pitchFamily="34" charset="0"/>
              </a:rPr>
              <a:t>agreement </a:t>
            </a:r>
            <a:r>
              <a:rPr lang="en-US" sz="3200" dirty="0">
                <a:latin typeface="Arial" pitchFamily="34" charset="0"/>
              </a:rPr>
              <a:t>as an argument in favor or against when reviewing the meaning of empirical results.</a:t>
            </a:r>
            <a:endParaRPr lang="en-US" sz="3200" i="1"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Good scientists…</a:t>
            </a:r>
          </a:p>
        </p:txBody>
      </p:sp>
    </p:spTree>
    <p:extLst>
      <p:ext uri="{BB962C8B-B14F-4D97-AF65-F5344CB8AC3E}">
        <p14:creationId xmlns:p14="http://schemas.microsoft.com/office/powerpoint/2010/main" val="3681998313"/>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err="1">
                <a:latin typeface="Arial" pitchFamily="34" charset="0"/>
              </a:rPr>
              <a:t>Bem</a:t>
            </a:r>
            <a:r>
              <a:rPr lang="en-US" sz="3200" dirty="0">
                <a:latin typeface="Arial" pitchFamily="34" charset="0"/>
              </a:rPr>
              <a:t> et al.’s results—and those of many others—are consistent with a quantum view of reality in which there is “spooky action a distance” and time simultaneously runs both forward and backward within causal relationships.</a:t>
            </a:r>
          </a:p>
        </p:txBody>
      </p:sp>
      <p:sp>
        <p:nvSpPr>
          <p:cNvPr id="477186" name="Rectangle 2"/>
          <p:cNvSpPr>
            <a:spLocks noGrp="1" noChangeArrowheads="1"/>
          </p:cNvSpPr>
          <p:nvPr>
            <p:ph type="title"/>
          </p:nvPr>
        </p:nvSpPr>
        <p:spPr>
          <a:xfrm>
            <a:off x="762000" y="457200"/>
            <a:ext cx="6838950" cy="766877"/>
          </a:xfrm>
        </p:spPr>
        <p:txBody>
          <a:bodyPr>
            <a:normAutofit fontScale="90000"/>
          </a:bodyPr>
          <a:lstStyle/>
          <a:p>
            <a:pPr algn="ctr">
              <a:defRPr/>
            </a:pPr>
            <a:r>
              <a:rPr lang="en-US" dirty="0" err="1">
                <a:latin typeface="Arial" pitchFamily="34" charset="0"/>
              </a:rPr>
              <a:t>Bem</a:t>
            </a:r>
            <a:r>
              <a:rPr lang="en-US" dirty="0">
                <a:latin typeface="Arial" pitchFamily="34" charset="0"/>
              </a:rPr>
              <a:t>, AI and Cognitive Science</a:t>
            </a:r>
          </a:p>
        </p:txBody>
      </p:sp>
    </p:spTree>
    <p:extLst>
      <p:ext uri="{BB962C8B-B14F-4D97-AF65-F5344CB8AC3E}">
        <p14:creationId xmlns:p14="http://schemas.microsoft.com/office/powerpoint/2010/main" val="189296005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85000" lnSpcReduction="10000"/>
          </a:bodyPr>
          <a:lstStyle/>
          <a:p>
            <a:pPr>
              <a:defRPr/>
            </a:pPr>
            <a:r>
              <a:rPr lang="en-US" sz="3200" dirty="0">
                <a:latin typeface="Arial" pitchFamily="34" charset="0"/>
              </a:rPr>
              <a:t>Replications were encouraged by making all materials needed available to other researchers.</a:t>
            </a:r>
          </a:p>
          <a:p>
            <a:pPr>
              <a:defRPr/>
            </a:pPr>
            <a:endParaRPr lang="en-US" sz="3200" dirty="0">
              <a:latin typeface="Arial" pitchFamily="34" charset="0"/>
            </a:endParaRPr>
          </a:p>
          <a:p>
            <a:pPr>
              <a:defRPr/>
            </a:pPr>
            <a:r>
              <a:rPr lang="en-US" sz="3200" dirty="0">
                <a:latin typeface="Arial" pitchFamily="34" charset="0"/>
              </a:rPr>
              <a:t>Attempts at replication had to be registered ahead of time if they were going to be included in follow-up meta-analysis, to avoid the </a:t>
            </a:r>
            <a:r>
              <a:rPr lang="en-US" sz="3200" i="1" dirty="0">
                <a:latin typeface="Arial" pitchFamily="34" charset="0"/>
              </a:rPr>
              <a:t>file-drawer</a:t>
            </a:r>
            <a:r>
              <a:rPr lang="en-US" sz="3200" dirty="0">
                <a:latin typeface="Arial" pitchFamily="34" charset="0"/>
              </a:rPr>
              <a:t> problem.</a:t>
            </a:r>
          </a:p>
          <a:p>
            <a:pPr>
              <a:defRPr/>
            </a:pPr>
            <a:endParaRPr lang="en-US" sz="3200" dirty="0">
              <a:latin typeface="Arial" pitchFamily="34" charset="0"/>
            </a:endParaRPr>
          </a:p>
          <a:p>
            <a:pPr>
              <a:defRPr/>
            </a:pPr>
            <a:r>
              <a:rPr lang="en-US" sz="3200" dirty="0">
                <a:latin typeface="Arial" pitchFamily="34" charset="0"/>
              </a:rPr>
              <a:t>In 2015, 90 experiments from 33 laboratories in 14 countries were subject to meta-analysis by </a:t>
            </a:r>
            <a:r>
              <a:rPr lang="en-US" sz="3200" dirty="0" err="1">
                <a:latin typeface="Arial" pitchFamily="34" charset="0"/>
              </a:rPr>
              <a:t>Bem</a:t>
            </a:r>
            <a:r>
              <a:rPr lang="en-US" sz="3200" dirty="0">
                <a:latin typeface="Arial" pitchFamily="34" charset="0"/>
              </a:rPr>
              <a:t>, </a:t>
            </a:r>
            <a:r>
              <a:rPr lang="en-US" sz="3200" dirty="0" err="1">
                <a:latin typeface="Arial" pitchFamily="34" charset="0"/>
              </a:rPr>
              <a:t>Tressoldi</a:t>
            </a:r>
            <a:r>
              <a:rPr lang="en-US" sz="3200" dirty="0">
                <a:latin typeface="Arial" pitchFamily="34" charset="0"/>
              </a:rPr>
              <a:t>, </a:t>
            </a:r>
            <a:r>
              <a:rPr lang="en-US" sz="3200" dirty="0" err="1">
                <a:latin typeface="Arial" pitchFamily="34" charset="0"/>
              </a:rPr>
              <a:t>Rabeyron</a:t>
            </a:r>
            <a:r>
              <a:rPr lang="en-US" sz="3200" dirty="0">
                <a:latin typeface="Arial" pitchFamily="34" charset="0"/>
              </a:rPr>
              <a:t> &amp; Duggan.</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Replications</a:t>
            </a:r>
          </a:p>
        </p:txBody>
      </p:sp>
    </p:spTree>
    <p:extLst>
      <p:ext uri="{BB962C8B-B14F-4D97-AF65-F5344CB8AC3E}">
        <p14:creationId xmlns:p14="http://schemas.microsoft.com/office/powerpoint/2010/main" val="3882915059"/>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lnSpcReduction="10000"/>
          </a:bodyPr>
          <a:lstStyle/>
          <a:p>
            <a:pPr>
              <a:defRPr/>
            </a:pPr>
            <a:r>
              <a:rPr lang="en-US" sz="3200" dirty="0">
                <a:latin typeface="Arial" pitchFamily="34" charset="0"/>
              </a:rPr>
              <a:t>In modeling either an </a:t>
            </a:r>
            <a:r>
              <a:rPr lang="en-US" sz="3200" i="1" dirty="0">
                <a:latin typeface="Arial" pitchFamily="34" charset="0"/>
              </a:rPr>
              <a:t>Alien AI</a:t>
            </a:r>
            <a:r>
              <a:rPr lang="en-US" sz="3200" dirty="0">
                <a:latin typeface="Arial" pitchFamily="34" charset="0"/>
              </a:rPr>
              <a:t> or </a:t>
            </a:r>
            <a:r>
              <a:rPr lang="en-US" sz="3200" i="1" dirty="0">
                <a:latin typeface="Arial" pitchFamily="34" charset="0"/>
              </a:rPr>
              <a:t>Natural AI </a:t>
            </a:r>
            <a:r>
              <a:rPr lang="en-US" sz="3200" dirty="0">
                <a:latin typeface="Arial" pitchFamily="34" charset="0"/>
              </a:rPr>
              <a:t>version of the human mind in computer code (either symbolic or via distributed networks, or one layered on the other) we are presented with some problems:</a:t>
            </a:r>
          </a:p>
          <a:p>
            <a:pPr>
              <a:defRPr/>
            </a:pPr>
            <a:endParaRPr lang="en-US" sz="3200" dirty="0">
              <a:latin typeface="Arial" pitchFamily="34" charset="0"/>
            </a:endParaRPr>
          </a:p>
          <a:p>
            <a:pPr>
              <a:defRPr/>
            </a:pPr>
            <a:r>
              <a:rPr lang="en-US" sz="3200" dirty="0">
                <a:latin typeface="Arial" pitchFamily="34" charset="0"/>
              </a:rPr>
              <a:t>What does the program code in our Java library that implements the call: </a:t>
            </a:r>
            <a:r>
              <a:rPr lang="en-US" sz="3200" i="1" dirty="0">
                <a:latin typeface="Arial" pitchFamily="34" charset="0"/>
              </a:rPr>
              <a:t>And now see two seconds into the future</a:t>
            </a:r>
            <a:r>
              <a:rPr lang="en-US" sz="3200" dirty="0">
                <a:latin typeface="Arial" pitchFamily="34" charset="0"/>
              </a:rPr>
              <a:t> look like?</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41598086"/>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a:bodyPr>
          <a:lstStyle/>
          <a:p>
            <a:pPr>
              <a:defRPr/>
            </a:pPr>
            <a:r>
              <a:rPr lang="en-US" sz="3200" dirty="0">
                <a:latin typeface="Arial" pitchFamily="34" charset="0"/>
              </a:rPr>
              <a:t>In our distributed environment, how do we write the computer code in our LISP library to implement, </a:t>
            </a:r>
            <a:r>
              <a:rPr lang="en-US" sz="3200" i="1" dirty="0">
                <a:latin typeface="Arial" pitchFamily="34" charset="0"/>
              </a:rPr>
              <a:t>Instantaneously send information to the other agent, but without sending any messages to them.</a:t>
            </a:r>
            <a:endParaRPr lang="en-US" sz="3200" dirty="0">
              <a:latin typeface="Arial" pitchFamily="34" charset="0"/>
            </a:endParaRPr>
          </a:p>
          <a:p>
            <a:pPr>
              <a:defRPr/>
            </a:pPr>
            <a:endParaRPr lang="en-US" sz="3200" dirty="0">
              <a:latin typeface="Arial" pitchFamily="34" charset="0"/>
            </a:endParaRPr>
          </a:p>
          <a:p>
            <a:pPr>
              <a:defRPr/>
            </a:pPr>
            <a:r>
              <a:rPr lang="en-US" sz="3200" dirty="0">
                <a:latin typeface="Arial" pitchFamily="34" charset="0"/>
              </a:rPr>
              <a:t>How about the program code to </a:t>
            </a:r>
            <a:r>
              <a:rPr lang="en-US" sz="3200" i="1" dirty="0">
                <a:latin typeface="Arial" pitchFamily="34" charset="0"/>
              </a:rPr>
              <a:t>Perceive the state of another agent at a distance without receiving any physical data from them.</a:t>
            </a: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2654300855"/>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r>
              <a:rPr lang="en-US" sz="3200" dirty="0">
                <a:latin typeface="Arial" pitchFamily="34" charset="0"/>
              </a:rPr>
              <a:t>And what is the program code to implement </a:t>
            </a:r>
            <a:r>
              <a:rPr lang="en-US" sz="3200" i="1" dirty="0">
                <a:latin typeface="Arial" pitchFamily="34" charset="0"/>
              </a:rPr>
              <a:t>Pop a (quantum) </a:t>
            </a:r>
            <a:r>
              <a:rPr lang="en-US" sz="3200" i="1" dirty="0" err="1">
                <a:latin typeface="Arial" pitchFamily="34" charset="0"/>
              </a:rPr>
              <a:t>qwiff</a:t>
            </a:r>
            <a:r>
              <a:rPr lang="en-US" sz="3200" i="1" dirty="0">
                <a:latin typeface="Arial" pitchFamily="34" charset="0"/>
              </a:rPr>
              <a:t> such that neural ionic channels unlocked by an NH</a:t>
            </a:r>
            <a:r>
              <a:rPr lang="en-US" sz="3200" i="1" baseline="30000" dirty="0">
                <a:latin typeface="Arial" pitchFamily="34" charset="0"/>
              </a:rPr>
              <a:t>2</a:t>
            </a:r>
            <a:r>
              <a:rPr lang="en-US" sz="3200" i="1" dirty="0">
                <a:latin typeface="Arial" pitchFamily="34" charset="0"/>
              </a:rPr>
              <a:t> tail in </a:t>
            </a:r>
            <a:r>
              <a:rPr lang="en-US" sz="3200" i="1" dirty="0">
                <a:latin typeface="Arial" panose="020B0604020202020204" pitchFamily="34" charset="0"/>
                <a:cs typeface="Arial" panose="020B0604020202020204" pitchFamily="34" charset="0"/>
              </a:rPr>
              <a:t>methylamine (CH3NH2) </a:t>
            </a:r>
            <a:r>
              <a:rPr lang="en-US" sz="3200" i="1" dirty="0">
                <a:latin typeface="Arial" pitchFamily="34" charset="0"/>
              </a:rPr>
              <a:t>remain open or closed after firing in an atomic moment of free will.</a:t>
            </a: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3238867552"/>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endParaRPr lang="en-US" sz="3200" dirty="0">
              <a:latin typeface="Arial" pitchFamily="34" charset="0"/>
            </a:endParaRPr>
          </a:p>
          <a:p>
            <a:pPr>
              <a:defRPr/>
            </a:pPr>
            <a:r>
              <a:rPr lang="en-US" sz="3200" dirty="0">
                <a:latin typeface="Arial" pitchFamily="34" charset="0"/>
              </a:rPr>
              <a:t>Each of the above is an instance of information processing that may take place within the reality of intelligent minds.</a:t>
            </a:r>
          </a:p>
          <a:p>
            <a:pPr>
              <a:defRPr/>
            </a:pPr>
            <a:endParaRPr lang="en-US" sz="3200" dirty="0">
              <a:latin typeface="Arial" pitchFamily="34" charset="0"/>
            </a:endParaRPr>
          </a:p>
          <a:p>
            <a:pPr>
              <a:defRPr/>
            </a:pPr>
            <a:r>
              <a:rPr lang="en-US" sz="3200" dirty="0">
                <a:latin typeface="Arial" pitchFamily="34" charset="0"/>
              </a:rPr>
              <a:t>So we probably would also need them for artificially intelligent minds as well.</a:t>
            </a:r>
          </a:p>
        </p:txBody>
      </p:sp>
      <p:sp>
        <p:nvSpPr>
          <p:cNvPr id="477186" name="Rectangle 2"/>
          <p:cNvSpPr>
            <a:spLocks noGrp="1" noChangeArrowheads="1"/>
          </p:cNvSpPr>
          <p:nvPr>
            <p:ph type="title"/>
          </p:nvPr>
        </p:nvSpPr>
        <p:spPr>
          <a:xfrm>
            <a:off x="762000" y="457200"/>
            <a:ext cx="6838950" cy="766877"/>
          </a:xfrm>
        </p:spPr>
        <p:txBody>
          <a:bodyPr>
            <a:normAutofit fontScale="90000"/>
          </a:bodyPr>
          <a:lstStyle/>
          <a:p>
            <a:pPr algn="ctr">
              <a:defRPr/>
            </a:pPr>
            <a:r>
              <a:rPr lang="en-US" dirty="0">
                <a:latin typeface="Arial" pitchFamily="34" charset="0"/>
              </a:rPr>
              <a:t>Information processing psychology</a:t>
            </a:r>
          </a:p>
        </p:txBody>
      </p:sp>
    </p:spTree>
    <p:extLst>
      <p:ext uri="{BB962C8B-B14F-4D97-AF65-F5344CB8AC3E}">
        <p14:creationId xmlns:p14="http://schemas.microsoft.com/office/powerpoint/2010/main" val="1390461954"/>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endParaRPr lang="en-US" sz="3200" dirty="0">
              <a:latin typeface="Arial" pitchFamily="34" charset="0"/>
            </a:endParaRPr>
          </a:p>
          <a:p>
            <a:pPr>
              <a:defRPr/>
            </a:pPr>
            <a:r>
              <a:rPr lang="en-US" sz="3200" dirty="0">
                <a:latin typeface="Arial" pitchFamily="34" charset="0"/>
              </a:rPr>
              <a:t>But I don’t (yet) know how to write that program code.</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3210160821"/>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a:bodyPr>
          <a:lstStyle/>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endParaRPr lang="en-US" dirty="0">
              <a:latin typeface="Arial" pitchFamily="34" charset="0"/>
            </a:endParaRPr>
          </a:p>
        </p:txBody>
      </p:sp>
    </p:spTree>
    <p:extLst>
      <p:ext uri="{BB962C8B-B14F-4D97-AF65-F5344CB8AC3E}">
        <p14:creationId xmlns:p14="http://schemas.microsoft.com/office/powerpoint/2010/main" val="279837845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85000" lnSpcReduction="10000"/>
          </a:bodyPr>
          <a:lstStyle/>
          <a:p>
            <a:pPr>
              <a:defRPr/>
            </a:pPr>
            <a:r>
              <a:rPr lang="en-US" sz="3200" dirty="0">
                <a:latin typeface="Arial" pitchFamily="34" charset="0"/>
              </a:rPr>
              <a:t>Overall effect &gt; 6 sigma, </a:t>
            </a:r>
            <a:r>
              <a:rPr lang="en-US" sz="3200" i="1" dirty="0">
                <a:latin typeface="Arial" pitchFamily="34" charset="0"/>
              </a:rPr>
              <a:t>z</a:t>
            </a:r>
            <a:r>
              <a:rPr lang="en-US" sz="3200" dirty="0">
                <a:latin typeface="Arial" pitchFamily="34" charset="0"/>
              </a:rPr>
              <a:t> = 6.40, </a:t>
            </a:r>
            <a:r>
              <a:rPr lang="en-US" sz="3200" b="1" dirty="0">
                <a:latin typeface="Arial" pitchFamily="34" charset="0"/>
              </a:rPr>
              <a:t>p = 5.1 x 10</a:t>
            </a:r>
            <a:r>
              <a:rPr lang="en-US" sz="3200" b="1" baseline="30000" dirty="0">
                <a:latin typeface="Arial" pitchFamily="34" charset="0"/>
              </a:rPr>
              <a:t>-10</a:t>
            </a:r>
            <a:r>
              <a:rPr lang="en-US" sz="3200" b="1" dirty="0">
                <a:latin typeface="Arial" pitchFamily="34" charset="0"/>
              </a:rPr>
              <a:t> </a:t>
            </a:r>
            <a:r>
              <a:rPr lang="en-US" sz="3200" dirty="0">
                <a:latin typeface="Arial" pitchFamily="34" charset="0"/>
              </a:rPr>
              <a:t>with effect size (Hedge’ </a:t>
            </a:r>
            <a:r>
              <a:rPr lang="en-US" sz="3200" i="1" dirty="0">
                <a:latin typeface="Arial" pitchFamily="34" charset="0"/>
              </a:rPr>
              <a:t>g</a:t>
            </a:r>
            <a:r>
              <a:rPr lang="en-US" sz="3200" dirty="0">
                <a:latin typeface="Arial" pitchFamily="34" charset="0"/>
              </a:rPr>
              <a:t>) of 0.09. [Compare: a </a:t>
            </a:r>
            <a:r>
              <a:rPr lang="en-US" sz="3200" i="1" dirty="0">
                <a:latin typeface="Arial" pitchFamily="34" charset="0"/>
              </a:rPr>
              <a:t>probability value</a:t>
            </a:r>
            <a:r>
              <a:rPr lang="en-US" sz="3200" dirty="0">
                <a:latin typeface="Arial" pitchFamily="34" charset="0"/>
              </a:rPr>
              <a:t>, or </a:t>
            </a:r>
            <a:r>
              <a:rPr lang="en-US" sz="3200" i="1" dirty="0">
                <a:latin typeface="Arial" pitchFamily="34" charset="0"/>
              </a:rPr>
              <a:t>p</a:t>
            </a:r>
            <a:r>
              <a:rPr lang="en-US" sz="3200" dirty="0">
                <a:latin typeface="Arial" pitchFamily="34" charset="0"/>
              </a:rPr>
              <a:t> of 0.05 traditionally is used to show statistical significance, and 0.01 strong evidence.]</a:t>
            </a:r>
          </a:p>
          <a:p>
            <a:pPr>
              <a:defRPr/>
            </a:pPr>
            <a:endParaRPr lang="en-US" sz="3200" dirty="0">
              <a:latin typeface="Arial" pitchFamily="34" charset="0"/>
            </a:endParaRPr>
          </a:p>
          <a:p>
            <a:pPr>
              <a:defRPr/>
            </a:pPr>
            <a:r>
              <a:rPr lang="en-US" sz="3200" dirty="0">
                <a:latin typeface="Arial" pitchFamily="34" charset="0"/>
              </a:rPr>
              <a:t>Bayes Factor 5.1 x 10</a:t>
            </a:r>
            <a:r>
              <a:rPr lang="en-US" sz="3200" baseline="30000" dirty="0">
                <a:latin typeface="Arial" pitchFamily="34" charset="0"/>
              </a:rPr>
              <a:t>9</a:t>
            </a:r>
            <a:r>
              <a:rPr lang="en-US" sz="3200" dirty="0">
                <a:latin typeface="Arial" pitchFamily="34" charset="0"/>
              </a:rPr>
              <a:t>.*[This </a:t>
            </a:r>
            <a:r>
              <a:rPr lang="en-US" sz="3200" i="1" dirty="0">
                <a:latin typeface="Arial" pitchFamily="34" charset="0"/>
              </a:rPr>
              <a:t>greatly</a:t>
            </a:r>
            <a:r>
              <a:rPr lang="en-US" sz="3200" dirty="0">
                <a:latin typeface="Arial" pitchFamily="34" charset="0"/>
              </a:rPr>
              <a:t> exceeds the criterion value of 100 for “decisive evidence” in support of the experimental hypothesis. (!)]</a:t>
            </a:r>
          </a:p>
          <a:p>
            <a:pPr>
              <a:defRPr/>
            </a:pPr>
            <a:endParaRPr lang="en-US" sz="3200" dirty="0">
              <a:latin typeface="Arial" pitchFamily="34" charset="0"/>
            </a:endParaRPr>
          </a:p>
          <a:p>
            <a:pPr>
              <a:defRPr/>
            </a:pPr>
            <a:r>
              <a:rPr lang="en-US" sz="2200" dirty="0">
                <a:latin typeface="Arial" pitchFamily="34" charset="0"/>
              </a:rPr>
              <a:t>*See updated value from 1.2 x 10</a:t>
            </a:r>
            <a:r>
              <a:rPr lang="en-US" sz="2200" baseline="30000" dirty="0">
                <a:latin typeface="Arial" pitchFamily="34" charset="0"/>
              </a:rPr>
              <a:t>-10</a:t>
            </a:r>
            <a:r>
              <a:rPr lang="en-US" sz="2200" dirty="0">
                <a:latin typeface="Arial" pitchFamily="34" charset="0"/>
              </a:rPr>
              <a:t> in response to comments</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Results</a:t>
            </a:r>
          </a:p>
        </p:txBody>
      </p:sp>
    </p:spTree>
    <p:extLst>
      <p:ext uri="{BB962C8B-B14F-4D97-AF65-F5344CB8AC3E}">
        <p14:creationId xmlns:p14="http://schemas.microsoft.com/office/powerpoint/2010/main" val="194083696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pPr>
              <a:defRPr/>
            </a:pPr>
            <a:endParaRPr lang="en-US" sz="3200" dirty="0">
              <a:latin typeface="Arial" pitchFamily="34" charset="0"/>
            </a:endParaRPr>
          </a:p>
          <a:p>
            <a:pPr>
              <a:defRPr/>
            </a:pPr>
            <a:r>
              <a:rPr lang="en-US" sz="3200" dirty="0">
                <a:latin typeface="Arial" pitchFamily="34" charset="0"/>
              </a:rPr>
              <a:t>Modern</a:t>
            </a:r>
            <a:r>
              <a:rPr lang="en-US" sz="3200" i="1" dirty="0">
                <a:latin typeface="Arial" pitchFamily="34" charset="0"/>
              </a:rPr>
              <a:t> p</a:t>
            </a:r>
            <a:r>
              <a:rPr lang="en-US" sz="3200" dirty="0">
                <a:latin typeface="Arial" pitchFamily="34" charset="0"/>
              </a:rPr>
              <a:t>-curve analysis estimates true effect size to be 0.20 for complete database and 0.24 for the independent replications.</a:t>
            </a:r>
          </a:p>
          <a:p>
            <a:pPr>
              <a:defRPr/>
            </a:pPr>
            <a:endParaRPr lang="en-US" sz="3200" dirty="0">
              <a:latin typeface="Arial" pitchFamily="34" charset="0"/>
            </a:endParaRPr>
          </a:p>
          <a:p>
            <a:pPr>
              <a:defRPr/>
            </a:pPr>
            <a:r>
              <a:rPr lang="en-US" sz="3200" dirty="0">
                <a:latin typeface="Arial" pitchFamily="34" charset="0"/>
              </a:rPr>
              <a:t>The closely related “presentiment” experiments were at 0.21.</a:t>
            </a:r>
          </a:p>
          <a:p>
            <a:pPr>
              <a:defRPr/>
            </a:pPr>
            <a:endParaRPr lang="en-US" sz="3200" dirty="0">
              <a:latin typeface="Arial" pitchFamily="34" charset="0"/>
            </a:endParaRPr>
          </a:p>
          <a:p>
            <a:pPr>
              <a:defRPr/>
            </a:pPr>
            <a:r>
              <a:rPr lang="en-US" sz="3200" dirty="0">
                <a:latin typeface="Arial" pitchFamily="34" charset="0"/>
              </a:rPr>
              <a:t>These are consistent with 100 years of psychological testing.</a:t>
            </a: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Effect size</a:t>
            </a:r>
          </a:p>
        </p:txBody>
      </p:sp>
    </p:spTree>
    <p:extLst>
      <p:ext uri="{BB962C8B-B14F-4D97-AF65-F5344CB8AC3E}">
        <p14:creationId xmlns:p14="http://schemas.microsoft.com/office/powerpoint/2010/main" val="300488650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pPr>
              <a:defRPr/>
            </a:pPr>
            <a:endParaRPr lang="en-US" sz="3200" dirty="0">
              <a:latin typeface="Arial" pitchFamily="34" charset="0"/>
            </a:endParaRPr>
          </a:p>
          <a:p>
            <a:pPr>
              <a:defRPr/>
            </a:pPr>
            <a:r>
              <a:rPr lang="en-US" sz="3200" dirty="0">
                <a:latin typeface="Arial" pitchFamily="34" charset="0"/>
              </a:rPr>
              <a:t>The use of arousing erotic pictures in one of the studies reflects this attitude in psychology—responses that cannot be controlled.</a:t>
            </a:r>
          </a:p>
          <a:p>
            <a:pPr>
              <a:defRPr/>
            </a:pPr>
            <a:endParaRPr lang="en-US" sz="3200" dirty="0">
              <a:latin typeface="Arial" pitchFamily="34" charset="0"/>
            </a:endParaRPr>
          </a:p>
          <a:p>
            <a:pPr>
              <a:defRPr/>
            </a:pPr>
            <a:r>
              <a:rPr lang="en-US" sz="3200" dirty="0">
                <a:latin typeface="Arial" pitchFamily="34" charset="0"/>
              </a:rPr>
              <a:t>Presentiment is often measured in the studies as electrodermal activity, heart rate, blood volume, pupil dilation, EEG activity and fMRI.</a:t>
            </a:r>
          </a:p>
        </p:txBody>
      </p:sp>
      <p:sp>
        <p:nvSpPr>
          <p:cNvPr id="477186" name="Rectangle 2"/>
          <p:cNvSpPr>
            <a:spLocks noGrp="1" noChangeArrowheads="1"/>
          </p:cNvSpPr>
          <p:nvPr>
            <p:ph type="title"/>
          </p:nvPr>
        </p:nvSpPr>
        <p:spPr>
          <a:xfrm>
            <a:off x="762000" y="457200"/>
            <a:ext cx="6838950" cy="766877"/>
          </a:xfrm>
        </p:spPr>
        <p:txBody>
          <a:bodyPr>
            <a:normAutofit fontScale="90000"/>
          </a:bodyPr>
          <a:lstStyle/>
          <a:p>
            <a:pPr algn="ctr">
              <a:defRPr/>
            </a:pPr>
            <a:r>
              <a:rPr lang="en-US" dirty="0">
                <a:latin typeface="Arial" pitchFamily="34" charset="0"/>
              </a:rPr>
              <a:t>Move toward subliminal stimuli and physiological responses</a:t>
            </a:r>
          </a:p>
        </p:txBody>
      </p:sp>
    </p:spTree>
    <p:extLst>
      <p:ext uri="{BB962C8B-B14F-4D97-AF65-F5344CB8AC3E}">
        <p14:creationId xmlns:p14="http://schemas.microsoft.com/office/powerpoint/2010/main" val="35795373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p:txBody>
          <a:bodyPr>
            <a:normAutofit fontScale="92500" lnSpcReduction="10000"/>
          </a:bodyPr>
          <a:lstStyle/>
          <a:p>
            <a:pPr>
              <a:defRPr/>
            </a:pPr>
            <a:r>
              <a:rPr lang="en-US" sz="3200" dirty="0">
                <a:latin typeface="Arial" pitchFamily="34" charset="0"/>
              </a:rPr>
              <a:t>An organism is more likely to repeat responses that have been positively reinforced (including subliminally) in the past than responses that have not been reinforced.</a:t>
            </a:r>
          </a:p>
          <a:p>
            <a:pPr>
              <a:defRPr/>
            </a:pPr>
            <a:endParaRPr lang="en-US" sz="3200" dirty="0">
              <a:latin typeface="Arial" pitchFamily="34" charset="0"/>
            </a:endParaRPr>
          </a:p>
          <a:p>
            <a:pPr>
              <a:defRPr/>
            </a:pPr>
            <a:r>
              <a:rPr lang="en-US" sz="3200" dirty="0" err="1">
                <a:latin typeface="Arial" pitchFamily="34" charset="0"/>
              </a:rPr>
              <a:t>Bem’s</a:t>
            </a:r>
            <a:r>
              <a:rPr lang="en-US" sz="3200" dirty="0">
                <a:latin typeface="Arial" pitchFamily="34" charset="0"/>
              </a:rPr>
              <a:t> </a:t>
            </a:r>
            <a:r>
              <a:rPr lang="en-US" sz="3200" i="1" dirty="0">
                <a:latin typeface="Arial" pitchFamily="34" charset="0"/>
              </a:rPr>
              <a:t>time-reversed </a:t>
            </a:r>
            <a:r>
              <a:rPr lang="en-US" sz="3200" dirty="0">
                <a:latin typeface="Arial" pitchFamily="34" charset="0"/>
              </a:rPr>
              <a:t>designs ran the same experiments, but tested whether participants were more likely to make responses that would be </a:t>
            </a:r>
            <a:r>
              <a:rPr lang="en-US" sz="3200" i="1" dirty="0">
                <a:latin typeface="Arial" pitchFamily="34" charset="0"/>
              </a:rPr>
              <a:t>reinforced in the near future.</a:t>
            </a:r>
          </a:p>
          <a:p>
            <a:pPr>
              <a:defRPr/>
            </a:pPr>
            <a:endParaRPr lang="en-US" sz="3200" dirty="0">
              <a:latin typeface="Arial" pitchFamily="34" charset="0"/>
            </a:endParaRPr>
          </a:p>
        </p:txBody>
      </p:sp>
      <p:sp>
        <p:nvSpPr>
          <p:cNvPr id="477186" name="Rectangle 2"/>
          <p:cNvSpPr>
            <a:spLocks noGrp="1" noChangeArrowheads="1"/>
          </p:cNvSpPr>
          <p:nvPr>
            <p:ph type="title"/>
          </p:nvPr>
        </p:nvSpPr>
        <p:spPr>
          <a:xfrm>
            <a:off x="762000" y="457200"/>
            <a:ext cx="6838950" cy="766877"/>
          </a:xfrm>
        </p:spPr>
        <p:txBody>
          <a:bodyPr>
            <a:normAutofit/>
          </a:bodyPr>
          <a:lstStyle/>
          <a:p>
            <a:pPr algn="ctr">
              <a:defRPr/>
            </a:pPr>
            <a:r>
              <a:rPr lang="en-US" dirty="0">
                <a:latin typeface="Arial" pitchFamily="34" charset="0"/>
              </a:rPr>
              <a:t>Traditional </a:t>
            </a:r>
            <a:r>
              <a:rPr lang="en-US" i="1" dirty="0">
                <a:latin typeface="Arial" pitchFamily="34" charset="0"/>
              </a:rPr>
              <a:t>Law of Effect</a:t>
            </a:r>
            <a:endParaRPr lang="en-US" dirty="0">
              <a:latin typeface="Arial" pitchFamily="34" charset="0"/>
            </a:endParaRPr>
          </a:p>
        </p:txBody>
      </p:sp>
    </p:spTree>
    <p:extLst>
      <p:ext uri="{BB962C8B-B14F-4D97-AF65-F5344CB8AC3E}">
        <p14:creationId xmlns:p14="http://schemas.microsoft.com/office/powerpoint/2010/main" val="472561542"/>
      </p:ext>
    </p:extLst>
  </p:cSld>
  <p:clrMapOvr>
    <a:masterClrMapping/>
  </p:clrMapOvr>
  <p:transition spd="slow"/>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d:\ppoint\template\sldshow\vividlns.ppt</Template>
  <TotalTime>16236660</TotalTime>
  <Pages>62</Pages>
  <Words>2882</Words>
  <Application>Microsoft Office PowerPoint</Application>
  <PresentationFormat>On-screen Show (4:3)</PresentationFormat>
  <Paragraphs>220</Paragraphs>
  <Slides>55</Slides>
  <Notes>54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55</vt:i4>
      </vt:variant>
    </vt:vector>
  </HeadingPairs>
  <TitlesOfParts>
    <vt:vector size="66" baseType="lpstr">
      <vt:lpstr>Arial</vt:lpstr>
      <vt:lpstr>Calibri</vt:lpstr>
      <vt:lpstr>Cambria</vt:lpstr>
      <vt:lpstr>Monotype Sorts</vt:lpstr>
      <vt:lpstr>Times New Roman</vt:lpstr>
      <vt:lpstr>Verdana</vt:lpstr>
      <vt:lpstr>Wingdings 2</vt:lpstr>
      <vt:lpstr>Wingdings 3</vt:lpstr>
      <vt:lpstr>Custom Design</vt:lpstr>
      <vt:lpstr>1_Custom Design</vt:lpstr>
      <vt:lpstr>Concourse</vt:lpstr>
      <vt:lpstr>The Bem studies—a case study in the state of science in 2019   </vt:lpstr>
      <vt:lpstr>The Bem Studies 2011—2016</vt:lpstr>
      <vt:lpstr>Original study in 2011</vt:lpstr>
      <vt:lpstr>Notes on branches of science</vt:lpstr>
      <vt:lpstr>Replications</vt:lpstr>
      <vt:lpstr>Results</vt:lpstr>
      <vt:lpstr>Effect size</vt:lpstr>
      <vt:lpstr>Move toward subliminal stimuli and physiological responses</vt:lpstr>
      <vt:lpstr>Traditional Law of Effect</vt:lpstr>
      <vt:lpstr>Clever</vt:lpstr>
      <vt:lpstr>Miliseconds</vt:lpstr>
      <vt:lpstr>Precognitive approach and avoidance</vt:lpstr>
      <vt:lpstr>PowerPoint Presentation</vt:lpstr>
      <vt:lpstr>PowerPoint Presentation</vt:lpstr>
      <vt:lpstr>Priming experiments and cognitive interference</vt:lpstr>
      <vt:lpstr>PowerPoint Presentation</vt:lpstr>
      <vt:lpstr>Habituation</vt:lpstr>
      <vt:lpstr>Retroactive habituation</vt:lpstr>
      <vt:lpstr>PowerPoint Presentation</vt:lpstr>
      <vt:lpstr>Facilitation of recall</vt:lpstr>
      <vt:lpstr>Retroactive facilitation of recall</vt:lpstr>
      <vt:lpstr>PowerPoint Presentation</vt:lpstr>
      <vt:lpstr>Interesting reflections on the state of true science</vt:lpstr>
      <vt:lpstr>PowerPoint Presentation</vt:lpstr>
      <vt:lpstr>PowerPoint Presentation</vt:lpstr>
      <vt:lpstr>PowerPoint Presentation</vt:lpstr>
      <vt:lpstr>Wikipedia</vt:lpstr>
      <vt:lpstr>A physics mind…?</vt:lpstr>
      <vt:lpstr>Competing criticisms</vt:lpstr>
      <vt:lpstr>PowerPoint Presentation</vt:lpstr>
      <vt:lpstr>Turned down</vt:lpstr>
      <vt:lpstr>PowerPoint Presentation</vt:lpstr>
      <vt:lpstr>Publication bias</vt:lpstr>
      <vt:lpstr>PowerPoint Presentation</vt:lpstr>
      <vt:lpstr>PowerPoint Presentation</vt:lpstr>
      <vt:lpstr>PowerPoint Presentation</vt:lpstr>
      <vt:lpstr>PowerPoint Presentation</vt:lpstr>
      <vt:lpstr>PowerPoint Presentation</vt:lpstr>
      <vt:lpstr>PowerPoint Presentation</vt:lpstr>
      <vt:lpstr>Scientific opinion</vt:lpstr>
      <vt:lpstr>PowerPoint Presentation</vt:lpstr>
      <vt:lpstr>PowerPoint Presentation</vt:lpstr>
      <vt:lpstr>Thankless</vt:lpstr>
      <vt:lpstr>Risk for reviewers</vt:lpstr>
      <vt:lpstr>PowerPoint Presentation</vt:lpstr>
      <vt:lpstr>Bias</vt:lpstr>
      <vt:lpstr>Good scientists…</vt:lpstr>
      <vt:lpstr>Good scientists…</vt:lpstr>
      <vt:lpstr>Bem, AI and Cognitive Science</vt:lpstr>
      <vt:lpstr>PowerPoint Presentation</vt:lpstr>
      <vt:lpstr>PowerPoint Presentation</vt:lpstr>
      <vt:lpstr>PowerPoint Presentation</vt:lpstr>
      <vt:lpstr>Information processing psychology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Afternoon Session:</dc:title>
  <dc:creator>Greg Brewster</dc:creator>
  <dc:description>dedicated to Buster's Dad</dc:description>
  <cp:lastModifiedBy>Elliott, Clark</cp:lastModifiedBy>
  <cp:revision>372</cp:revision>
  <cp:lastPrinted>2004-09-09T22:23:27Z</cp:lastPrinted>
  <dcterms:created xsi:type="dcterms:W3CDTF">1995-06-02T21:41:18Z</dcterms:created>
  <dcterms:modified xsi:type="dcterms:W3CDTF">2019-06-05T22:26:27Z</dcterms:modified>
</cp:coreProperties>
</file>