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1"/>
  </p:notesMasterIdLst>
  <p:handoutMasterIdLst>
    <p:handoutMasterId r:id="rId132"/>
  </p:handoutMasterIdLst>
  <p:sldIdLst>
    <p:sldId id="693" r:id="rId3"/>
    <p:sldId id="875" r:id="rId4"/>
    <p:sldId id="876" r:id="rId5"/>
    <p:sldId id="877" r:id="rId6"/>
    <p:sldId id="878" r:id="rId7"/>
    <p:sldId id="879" r:id="rId8"/>
    <p:sldId id="880" r:id="rId9"/>
    <p:sldId id="882" r:id="rId10"/>
    <p:sldId id="818" r:id="rId11"/>
    <p:sldId id="883" r:id="rId12"/>
    <p:sldId id="884" r:id="rId13"/>
    <p:sldId id="885" r:id="rId14"/>
    <p:sldId id="887" r:id="rId15"/>
    <p:sldId id="886" r:id="rId16"/>
    <p:sldId id="888" r:id="rId17"/>
    <p:sldId id="827" r:id="rId18"/>
    <p:sldId id="828" r:id="rId19"/>
    <p:sldId id="477" r:id="rId20"/>
    <p:sldId id="826" r:id="rId21"/>
    <p:sldId id="796" r:id="rId22"/>
    <p:sldId id="824" r:id="rId23"/>
    <p:sldId id="831" r:id="rId24"/>
    <p:sldId id="738" r:id="rId25"/>
    <p:sldId id="889" r:id="rId26"/>
    <p:sldId id="834" r:id="rId27"/>
    <p:sldId id="825" r:id="rId28"/>
    <p:sldId id="829" r:id="rId29"/>
    <p:sldId id="833" r:id="rId30"/>
    <p:sldId id="807" r:id="rId31"/>
    <p:sldId id="835" r:id="rId32"/>
    <p:sldId id="808" r:id="rId33"/>
    <p:sldId id="815" r:id="rId34"/>
    <p:sldId id="809" r:id="rId35"/>
    <p:sldId id="811" r:id="rId36"/>
    <p:sldId id="813" r:id="rId37"/>
    <p:sldId id="814" r:id="rId38"/>
    <p:sldId id="816" r:id="rId39"/>
    <p:sldId id="817" r:id="rId40"/>
    <p:sldId id="836" r:id="rId41"/>
    <p:sldId id="839" r:id="rId42"/>
    <p:sldId id="838" r:id="rId43"/>
    <p:sldId id="837" r:id="rId44"/>
    <p:sldId id="840" r:id="rId45"/>
    <p:sldId id="874" r:id="rId46"/>
    <p:sldId id="859" r:id="rId47"/>
    <p:sldId id="841" r:id="rId48"/>
    <p:sldId id="843" r:id="rId49"/>
    <p:sldId id="844" r:id="rId50"/>
    <p:sldId id="845" r:id="rId51"/>
    <p:sldId id="846" r:id="rId52"/>
    <p:sldId id="853" r:id="rId53"/>
    <p:sldId id="850" r:id="rId54"/>
    <p:sldId id="745" r:id="rId55"/>
    <p:sldId id="852" r:id="rId56"/>
    <p:sldId id="851" r:id="rId57"/>
    <p:sldId id="848" r:id="rId58"/>
    <p:sldId id="771" r:id="rId59"/>
    <p:sldId id="770" r:id="rId60"/>
    <p:sldId id="856" r:id="rId61"/>
    <p:sldId id="857" r:id="rId62"/>
    <p:sldId id="776" r:id="rId63"/>
    <p:sldId id="858" r:id="rId64"/>
    <p:sldId id="777" r:id="rId65"/>
    <p:sldId id="778" r:id="rId66"/>
    <p:sldId id="849" r:id="rId67"/>
    <p:sldId id="854" r:id="rId68"/>
    <p:sldId id="860" r:id="rId69"/>
    <p:sldId id="861" r:id="rId70"/>
    <p:sldId id="855" r:id="rId71"/>
    <p:sldId id="862" r:id="rId72"/>
    <p:sldId id="871" r:id="rId73"/>
    <p:sldId id="869" r:id="rId74"/>
    <p:sldId id="866" r:id="rId75"/>
    <p:sldId id="867" r:id="rId76"/>
    <p:sldId id="870" r:id="rId77"/>
    <p:sldId id="868" r:id="rId78"/>
    <p:sldId id="863" r:id="rId79"/>
    <p:sldId id="865" r:id="rId80"/>
    <p:sldId id="864" r:id="rId81"/>
    <p:sldId id="873" r:id="rId82"/>
    <p:sldId id="872" r:id="rId83"/>
    <p:sldId id="747" r:id="rId84"/>
    <p:sldId id="748" r:id="rId85"/>
    <p:sldId id="775" r:id="rId86"/>
    <p:sldId id="751" r:id="rId87"/>
    <p:sldId id="749" r:id="rId88"/>
    <p:sldId id="750" r:id="rId89"/>
    <p:sldId id="752" r:id="rId90"/>
    <p:sldId id="753" r:id="rId91"/>
    <p:sldId id="754" r:id="rId92"/>
    <p:sldId id="755" r:id="rId93"/>
    <p:sldId id="756" r:id="rId94"/>
    <p:sldId id="757" r:id="rId95"/>
    <p:sldId id="758" r:id="rId96"/>
    <p:sldId id="760" r:id="rId97"/>
    <p:sldId id="812" r:id="rId98"/>
    <p:sldId id="763" r:id="rId99"/>
    <p:sldId id="766" r:id="rId100"/>
    <p:sldId id="767" r:id="rId101"/>
    <p:sldId id="768" r:id="rId102"/>
    <p:sldId id="769" r:id="rId103"/>
    <p:sldId id="772" r:id="rId104"/>
    <p:sldId id="773" r:id="rId105"/>
    <p:sldId id="774" r:id="rId106"/>
    <p:sldId id="779" r:id="rId107"/>
    <p:sldId id="780" r:id="rId108"/>
    <p:sldId id="781" r:id="rId109"/>
    <p:sldId id="782" r:id="rId110"/>
    <p:sldId id="783" r:id="rId111"/>
    <p:sldId id="784" r:id="rId112"/>
    <p:sldId id="785" r:id="rId113"/>
    <p:sldId id="786" r:id="rId114"/>
    <p:sldId id="787" r:id="rId115"/>
    <p:sldId id="788" r:id="rId116"/>
    <p:sldId id="789" r:id="rId117"/>
    <p:sldId id="790" r:id="rId118"/>
    <p:sldId id="793" r:id="rId119"/>
    <p:sldId id="792" r:id="rId120"/>
    <p:sldId id="798" r:id="rId121"/>
    <p:sldId id="799" r:id="rId122"/>
    <p:sldId id="800" r:id="rId123"/>
    <p:sldId id="801" r:id="rId124"/>
    <p:sldId id="802" r:id="rId125"/>
    <p:sldId id="803" r:id="rId126"/>
    <p:sldId id="804" r:id="rId127"/>
    <p:sldId id="805" r:id="rId128"/>
    <p:sldId id="806" r:id="rId129"/>
    <p:sldId id="718" r:id="rId130"/>
  </p:sldIdLst>
  <p:sldSz cx="12192000" cy="6858000"/>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94660"/>
  </p:normalViewPr>
  <p:slideViewPr>
    <p:cSldViewPr>
      <p:cViewPr varScale="1">
        <p:scale>
          <a:sx n="83" d="100"/>
          <a:sy n="83" d="100"/>
        </p:scale>
        <p:origin x="102" y="468"/>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2438" y="-8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presProps" Target="pres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slide" Target="slides/slide124.xml"/><Relationship Id="rId13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2403"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02404"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102405"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7C52DEE-A6F9-4F98-AAA0-505A2F1543A9}" type="slidenum">
              <a:rPr lang="en-US"/>
              <a:pPr>
                <a:defRPr/>
              </a:pPr>
              <a:t>‹#›</a:t>
            </a:fld>
            <a:endParaRPr lang="en-US"/>
          </a:p>
        </p:txBody>
      </p:sp>
    </p:spTree>
    <p:extLst>
      <p:ext uri="{BB962C8B-B14F-4D97-AF65-F5344CB8AC3E}">
        <p14:creationId xmlns:p14="http://schemas.microsoft.com/office/powerpoint/2010/main" val="35776212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7892" name="Rectangle 4"/>
          <p:cNvSpPr>
            <a:spLocks noGrp="1" noRot="1" noChangeAspect="1" noChangeArrowheads="1" noTextEdit="1"/>
          </p:cNvSpPr>
          <p:nvPr>
            <p:ph type="sldImg" idx="2"/>
          </p:nvPr>
        </p:nvSpPr>
        <p:spPr bwMode="auto">
          <a:xfrm>
            <a:off x="330200" y="696913"/>
            <a:ext cx="61976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F8D5A0D-AD1E-4965-B145-E65804A8DB5B}" type="slidenum">
              <a:rPr lang="en-US"/>
              <a:pPr>
                <a:defRPr/>
              </a:pPr>
              <a:t>‹#›</a:t>
            </a:fld>
            <a:endParaRPr lang="en-US"/>
          </a:p>
        </p:txBody>
      </p:sp>
    </p:spTree>
    <p:extLst>
      <p:ext uri="{BB962C8B-B14F-4D97-AF65-F5344CB8AC3E}">
        <p14:creationId xmlns:p14="http://schemas.microsoft.com/office/powerpoint/2010/main" val="32893117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xfrm>
            <a:off x="330200" y="696913"/>
            <a:ext cx="6197600" cy="3486150"/>
          </a:xfrm>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Slide Number Placeholder 3"/>
          <p:cNvSpPr txBox="1">
            <a:spLocks noGrp="1"/>
          </p:cNvSpPr>
          <p:nvPr/>
        </p:nvSpPr>
        <p:spPr>
          <a:xfrm>
            <a:off x="3884614" y="8829675"/>
            <a:ext cx="2971800" cy="465138"/>
          </a:xfrm>
          <a:prstGeom prst="rect">
            <a:avLst/>
          </a:prstGeom>
          <a:noFill/>
        </p:spPr>
        <p:txBody>
          <a:bodyPr anchor="b"/>
          <a:lstStyle/>
          <a:p>
            <a:pPr algn="r" fontAlgn="auto">
              <a:spcBef>
                <a:spcPts val="0"/>
              </a:spcBef>
              <a:spcAft>
                <a:spcPts val="0"/>
              </a:spcAft>
              <a:defRPr/>
            </a:pPr>
            <a:fld id="{F7FCF9DD-EBCA-4425-A076-DFEA525D3DC8}" type="slidenum">
              <a:rPr lang="en-US" sz="1200">
                <a:latin typeface="+mn-lt"/>
              </a:rPr>
              <a:pPr algn="r" fontAlgn="auto">
                <a:spcBef>
                  <a:spcPts val="0"/>
                </a:spcBef>
                <a:spcAft>
                  <a:spcPts val="0"/>
                </a:spcAft>
                <a:defRPr/>
              </a:pPr>
              <a:t>64</a:t>
            </a:fld>
            <a:endParaRPr lang="en-US" sz="1200" dirty="0">
              <a:latin typeface="+mn-lt"/>
            </a:endParaRPr>
          </a:p>
        </p:txBody>
      </p:sp>
    </p:spTree>
    <p:extLst>
      <p:ext uri="{BB962C8B-B14F-4D97-AF65-F5344CB8AC3E}">
        <p14:creationId xmlns:p14="http://schemas.microsoft.com/office/powerpoint/2010/main" val="1073562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xfrm>
            <a:off x="330200" y="696913"/>
            <a:ext cx="6197600" cy="3486150"/>
          </a:xfrm>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Slide Number Placeholder 3"/>
          <p:cNvSpPr txBox="1">
            <a:spLocks noGrp="1"/>
          </p:cNvSpPr>
          <p:nvPr/>
        </p:nvSpPr>
        <p:spPr>
          <a:xfrm>
            <a:off x="3884614" y="8829675"/>
            <a:ext cx="2971800" cy="465138"/>
          </a:xfrm>
          <a:prstGeom prst="rect">
            <a:avLst/>
          </a:prstGeom>
          <a:noFill/>
        </p:spPr>
        <p:txBody>
          <a:bodyPr anchor="b"/>
          <a:lstStyle/>
          <a:p>
            <a:pPr algn="r" fontAlgn="auto">
              <a:spcBef>
                <a:spcPts val="0"/>
              </a:spcBef>
              <a:spcAft>
                <a:spcPts val="0"/>
              </a:spcAft>
              <a:defRPr/>
            </a:pPr>
            <a:fld id="{9642F928-1C98-459B-915A-F8EDFEA6D65D}" type="slidenum">
              <a:rPr lang="en-US" sz="1200">
                <a:latin typeface="+mn-lt"/>
              </a:rPr>
              <a:pPr algn="r" fontAlgn="auto">
                <a:spcBef>
                  <a:spcPts val="0"/>
                </a:spcBef>
                <a:spcAft>
                  <a:spcPts val="0"/>
                </a:spcAft>
                <a:defRPr/>
              </a:pPr>
              <a:t>84</a:t>
            </a:fld>
            <a:endParaRPr lang="en-US" sz="1200">
              <a:latin typeface="+mn-lt"/>
            </a:endParaRPr>
          </a:p>
        </p:txBody>
      </p:sp>
    </p:spTree>
    <p:extLst>
      <p:ext uri="{BB962C8B-B14F-4D97-AF65-F5344CB8AC3E}">
        <p14:creationId xmlns:p14="http://schemas.microsoft.com/office/powerpoint/2010/main" val="1816219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xfrm>
            <a:off x="330200" y="696913"/>
            <a:ext cx="6197600" cy="3486150"/>
          </a:xfrm>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Slide Number Placeholder 3"/>
          <p:cNvSpPr txBox="1">
            <a:spLocks noGrp="1"/>
          </p:cNvSpPr>
          <p:nvPr/>
        </p:nvSpPr>
        <p:spPr>
          <a:xfrm>
            <a:off x="3884614" y="8829675"/>
            <a:ext cx="2971800" cy="465138"/>
          </a:xfrm>
          <a:prstGeom prst="rect">
            <a:avLst/>
          </a:prstGeom>
          <a:noFill/>
        </p:spPr>
        <p:txBody>
          <a:bodyPr anchor="b"/>
          <a:lstStyle/>
          <a:p>
            <a:pPr algn="r" fontAlgn="auto">
              <a:spcBef>
                <a:spcPts val="0"/>
              </a:spcBef>
              <a:spcAft>
                <a:spcPts val="0"/>
              </a:spcAft>
              <a:defRPr/>
            </a:pPr>
            <a:fld id="{73F2F4BF-C080-4330-B8A1-1EB3528BF305}" type="slidenum">
              <a:rPr lang="en-US" sz="1200">
                <a:latin typeface="+mn-lt"/>
              </a:rPr>
              <a:pPr algn="r" fontAlgn="auto">
                <a:spcBef>
                  <a:spcPts val="0"/>
                </a:spcBef>
                <a:spcAft>
                  <a:spcPts val="0"/>
                </a:spcAft>
                <a:defRPr/>
              </a:pPr>
              <a:t>107</a:t>
            </a:fld>
            <a:endParaRPr lang="en-US" sz="1200">
              <a:latin typeface="+mn-lt"/>
            </a:endParaRPr>
          </a:p>
        </p:txBody>
      </p:sp>
    </p:spTree>
    <p:extLst>
      <p:ext uri="{BB962C8B-B14F-4D97-AF65-F5344CB8AC3E}">
        <p14:creationId xmlns:p14="http://schemas.microsoft.com/office/powerpoint/2010/main" val="4248717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xfrm>
            <a:off x="330200" y="696913"/>
            <a:ext cx="6197600" cy="3486150"/>
          </a:xfrm>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Slide Number Placeholder 3"/>
          <p:cNvSpPr txBox="1">
            <a:spLocks noGrp="1"/>
          </p:cNvSpPr>
          <p:nvPr/>
        </p:nvSpPr>
        <p:spPr>
          <a:xfrm>
            <a:off x="3884614" y="8829675"/>
            <a:ext cx="2971800" cy="465138"/>
          </a:xfrm>
          <a:prstGeom prst="rect">
            <a:avLst/>
          </a:prstGeom>
          <a:noFill/>
        </p:spPr>
        <p:txBody>
          <a:bodyPr anchor="b"/>
          <a:lstStyle/>
          <a:p>
            <a:pPr algn="r" fontAlgn="auto">
              <a:spcBef>
                <a:spcPts val="0"/>
              </a:spcBef>
              <a:spcAft>
                <a:spcPts val="0"/>
              </a:spcAft>
              <a:defRPr/>
            </a:pPr>
            <a:fld id="{3CCF3568-BB13-4824-A5C4-E6B81448C9F2}" type="slidenum">
              <a:rPr lang="en-US" sz="1200">
                <a:latin typeface="+mn-lt"/>
              </a:rPr>
              <a:pPr algn="r" fontAlgn="auto">
                <a:spcBef>
                  <a:spcPts val="0"/>
                </a:spcBef>
                <a:spcAft>
                  <a:spcPts val="0"/>
                </a:spcAft>
                <a:defRPr/>
              </a:pPr>
              <a:t>115</a:t>
            </a:fld>
            <a:endParaRPr lang="en-US" sz="1200">
              <a:latin typeface="+mn-lt"/>
            </a:endParaRPr>
          </a:p>
        </p:txBody>
      </p:sp>
    </p:spTree>
    <p:extLst>
      <p:ext uri="{BB962C8B-B14F-4D97-AF65-F5344CB8AC3E}">
        <p14:creationId xmlns:p14="http://schemas.microsoft.com/office/powerpoint/2010/main" val="2567179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xfrm>
            <a:off x="330200" y="696913"/>
            <a:ext cx="6197600" cy="3486150"/>
          </a:xfrm>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Slide Number Placeholder 3"/>
          <p:cNvSpPr txBox="1">
            <a:spLocks noGrp="1"/>
          </p:cNvSpPr>
          <p:nvPr/>
        </p:nvSpPr>
        <p:spPr>
          <a:xfrm>
            <a:off x="3884614" y="8829675"/>
            <a:ext cx="2971800" cy="465138"/>
          </a:xfrm>
          <a:prstGeom prst="rect">
            <a:avLst/>
          </a:prstGeom>
          <a:noFill/>
        </p:spPr>
        <p:txBody>
          <a:bodyPr anchor="b"/>
          <a:lstStyle/>
          <a:p>
            <a:pPr algn="r" fontAlgn="auto">
              <a:spcBef>
                <a:spcPts val="0"/>
              </a:spcBef>
              <a:spcAft>
                <a:spcPts val="0"/>
              </a:spcAft>
              <a:defRPr/>
            </a:pPr>
            <a:fld id="{53E2B040-6297-4C46-8A5D-CA969D76B9F4}" type="slidenum">
              <a:rPr lang="en-US" sz="1200">
                <a:latin typeface="+mn-lt"/>
              </a:rPr>
              <a:pPr algn="r" fontAlgn="auto">
                <a:spcBef>
                  <a:spcPts val="0"/>
                </a:spcBef>
                <a:spcAft>
                  <a:spcPts val="0"/>
                </a:spcAft>
                <a:defRPr/>
              </a:pPr>
              <a:t>123</a:t>
            </a:fld>
            <a:endParaRPr lang="en-US" sz="1200" dirty="0">
              <a:latin typeface="+mn-lt"/>
            </a:endParaRPr>
          </a:p>
        </p:txBody>
      </p:sp>
    </p:spTree>
    <p:extLst>
      <p:ext uri="{BB962C8B-B14F-4D97-AF65-F5344CB8AC3E}">
        <p14:creationId xmlns:p14="http://schemas.microsoft.com/office/powerpoint/2010/main" val="1476462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xfrm>
            <a:off x="330200" y="696913"/>
            <a:ext cx="6197600" cy="3486150"/>
          </a:xfrm>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Slide Number Placeholder 3"/>
          <p:cNvSpPr txBox="1">
            <a:spLocks noGrp="1"/>
          </p:cNvSpPr>
          <p:nvPr/>
        </p:nvSpPr>
        <p:spPr>
          <a:xfrm>
            <a:off x="3884614" y="8829675"/>
            <a:ext cx="2971800" cy="465138"/>
          </a:xfrm>
          <a:prstGeom prst="rect">
            <a:avLst/>
          </a:prstGeom>
          <a:noFill/>
        </p:spPr>
        <p:txBody>
          <a:bodyPr anchor="b"/>
          <a:lstStyle/>
          <a:p>
            <a:pPr algn="r" fontAlgn="auto">
              <a:spcBef>
                <a:spcPts val="0"/>
              </a:spcBef>
              <a:spcAft>
                <a:spcPts val="0"/>
              </a:spcAft>
              <a:defRPr/>
            </a:pPr>
            <a:fld id="{3D829619-C216-4714-9126-FCA07F566192}" type="slidenum">
              <a:rPr lang="en-US" sz="1200">
                <a:latin typeface="+mn-lt"/>
              </a:rPr>
              <a:pPr algn="r" fontAlgn="auto">
                <a:spcBef>
                  <a:spcPts val="0"/>
                </a:spcBef>
                <a:spcAft>
                  <a:spcPts val="0"/>
                </a:spcAft>
                <a:defRPr/>
              </a:pPr>
              <a:t>124</a:t>
            </a:fld>
            <a:endParaRPr lang="en-US" sz="1200">
              <a:latin typeface="+mn-lt"/>
            </a:endParaRPr>
          </a:p>
        </p:txBody>
      </p:sp>
    </p:spTree>
    <p:extLst>
      <p:ext uri="{BB962C8B-B14F-4D97-AF65-F5344CB8AC3E}">
        <p14:creationId xmlns:p14="http://schemas.microsoft.com/office/powerpoint/2010/main" val="2331137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54FE0903-09AA-4871-9796-6D143BFFFF6A}" type="datetimeFigureOut">
              <a:rPr lang="en-US"/>
              <a:pPr>
                <a:defRPr/>
              </a:pPr>
              <a:t>5/19/2020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DC927E6-578D-4C1E-B755-5CA0228B0A90}" type="slidenum">
              <a:rPr lang="en-US"/>
              <a:pPr>
                <a:defRPr/>
              </a:pPr>
              <a:t>‹#›</a:t>
            </a:fld>
            <a:endParaRPr lang="en-US"/>
          </a:p>
        </p:txBody>
      </p:sp>
    </p:spTree>
    <p:extLst>
      <p:ext uri="{BB962C8B-B14F-4D97-AF65-F5344CB8AC3E}">
        <p14:creationId xmlns:p14="http://schemas.microsoft.com/office/powerpoint/2010/main" val="248843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48BDC5A-2043-4CA7-BB3F-B6816A8BA85B}" type="datetimeFigureOut">
              <a:rPr lang="en-US"/>
              <a:pPr>
                <a:defRPr/>
              </a:pPr>
              <a:t>5/19/2020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4611179-8C3D-4A51-A54D-6830C32B9DA6}" type="slidenum">
              <a:rPr lang="en-US"/>
              <a:pPr>
                <a:defRPr/>
              </a:pPr>
              <a:t>‹#›</a:t>
            </a:fld>
            <a:endParaRPr lang="en-US"/>
          </a:p>
        </p:txBody>
      </p:sp>
    </p:spTree>
    <p:extLst>
      <p:ext uri="{BB962C8B-B14F-4D97-AF65-F5344CB8AC3E}">
        <p14:creationId xmlns:p14="http://schemas.microsoft.com/office/powerpoint/2010/main" val="1550433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09C0F1CB-748F-4E21-B6F5-91967B450DA7}" type="datetimeFigureOut">
              <a:rPr lang="en-US"/>
              <a:pPr>
                <a:defRPr/>
              </a:pPr>
              <a:t>5/19/2020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B7000E7-24D2-4C43-B3D7-0E6D83E68E70}" type="slidenum">
              <a:rPr lang="en-US"/>
              <a:pPr>
                <a:defRPr/>
              </a:pPr>
              <a:t>‹#›</a:t>
            </a:fld>
            <a:endParaRPr lang="en-US"/>
          </a:p>
        </p:txBody>
      </p:sp>
    </p:spTree>
    <p:extLst>
      <p:ext uri="{BB962C8B-B14F-4D97-AF65-F5344CB8AC3E}">
        <p14:creationId xmlns:p14="http://schemas.microsoft.com/office/powerpoint/2010/main" val="986974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400" dirty="0">
              <a:latin typeface="Cambria" pitchFamily="18" charset="0"/>
            </a:endParaRPr>
          </a:p>
        </p:txBody>
      </p:sp>
      <p:grpSp>
        <p:nvGrpSpPr>
          <p:cNvPr id="5" name="Group 15"/>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400">
                <a:latin typeface="Times New Roman" charset="0"/>
              </a:endParaRPr>
            </a:p>
          </p:txBody>
        </p:sp>
        <p:sp>
          <p:nvSpPr>
            <p:cNvPr id="7" name="Freeform 18"/>
            <p:cNvSpPr>
              <a:spLocks/>
            </p:cNvSpPr>
            <p:nvPr/>
          </p:nvSpPr>
          <p:spPr bwMode="auto">
            <a:xfrm>
              <a:off x="35443" y="5135526"/>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40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400" dirty="0">
                <a:latin typeface="Cambria"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smtClean="0">
                <a:solidFill>
                  <a:srgbClr val="FFFFFF"/>
                </a:solidFill>
              </a:defRPr>
            </a:lvl1pPr>
            <a:extLst/>
          </a:lstStyle>
          <a:p>
            <a:pPr>
              <a:defRPr/>
            </a:pPr>
            <a:fld id="{11385856-B613-47AA-9C73-A0FBC434054A}" type="datetimeFigureOut">
              <a:rPr lang="en-US"/>
              <a:pPr>
                <a:defRPr/>
              </a:pPr>
              <a:t>5/19/2020</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smtClean="0">
                <a:solidFill>
                  <a:srgbClr val="FFFFFF"/>
                </a:solidFill>
              </a:defRPr>
            </a:lvl1pPr>
            <a:extLst/>
          </a:lstStyle>
          <a:p>
            <a:pPr>
              <a:defRPr/>
            </a:pPr>
            <a:fld id="{65B6ED84-73B6-4F8D-B375-AD63F6878E97}" type="slidenum">
              <a:rPr lang="en-US"/>
              <a:pPr>
                <a:defRPr/>
              </a:pPr>
              <a:t>‹#›</a:t>
            </a:fld>
            <a:endParaRPr lang="en-US"/>
          </a:p>
        </p:txBody>
      </p:sp>
    </p:spTree>
    <p:extLst>
      <p:ext uri="{BB962C8B-B14F-4D97-AF65-F5344CB8AC3E}">
        <p14:creationId xmlns:p14="http://schemas.microsoft.com/office/powerpoint/2010/main" val="3411163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pPr>
              <a:defRPr/>
            </a:pPr>
            <a:fld id="{527886CF-8C57-4C48-9E22-52F0212559E9}" type="datetimeFigureOut">
              <a:rPr lang="en-US"/>
              <a:pPr>
                <a:defRPr/>
              </a:pPr>
              <a:t>5/19/2020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6A40C5EA-1CE2-4167-AE47-A818A7B4F7BE}" type="slidenum">
              <a:rPr lang="en-US"/>
              <a:pPr>
                <a:defRPr/>
              </a:pPr>
              <a:t>‹#›</a:t>
            </a:fld>
            <a:endParaRPr lang="en-US"/>
          </a:p>
        </p:txBody>
      </p:sp>
    </p:spTree>
    <p:extLst>
      <p:ext uri="{BB962C8B-B14F-4D97-AF65-F5344CB8AC3E}">
        <p14:creationId xmlns:p14="http://schemas.microsoft.com/office/powerpoint/2010/main" val="527287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400" dirty="0">
              <a:latin typeface="Cambria"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400" dirty="0">
              <a:latin typeface="Cambria"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78139FAD-CCC1-4E65-8619-47110FF8F488}" type="datetimeFigureOut">
              <a:rPr lang="en-US"/>
              <a:pPr>
                <a:defRPr/>
              </a:pPr>
              <a:t>5/19/2020</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2CF41685-EBA6-4286-B195-F9F9C1F3407A}" type="slidenum">
              <a:rPr lang="en-US"/>
              <a:pPr>
                <a:defRPr/>
              </a:pPr>
              <a:t>‹#›</a:t>
            </a:fld>
            <a:endParaRPr lang="en-US"/>
          </a:p>
        </p:txBody>
      </p:sp>
    </p:spTree>
    <p:extLst>
      <p:ext uri="{BB962C8B-B14F-4D97-AF65-F5344CB8AC3E}">
        <p14:creationId xmlns:p14="http://schemas.microsoft.com/office/powerpoint/2010/main" val="1506221150"/>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extLst/>
          </a:lstStyle>
          <a:p>
            <a:pPr>
              <a:defRPr/>
            </a:pPr>
            <a:fld id="{7AA1A8B5-90BD-4A57-BFDE-BFAC87BB5772}" type="datetimeFigureOut">
              <a:rPr lang="en-US"/>
              <a:pPr>
                <a:defRPr/>
              </a:pPr>
              <a:t>5/19/2020</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277C85B9-D1B5-45CD-9960-A9D238B77CF7}" type="slidenum">
              <a:rPr lang="en-US"/>
              <a:pPr>
                <a:defRPr/>
              </a:pPr>
              <a:t>‹#›</a:t>
            </a:fld>
            <a:endParaRPr lang="en-US"/>
          </a:p>
        </p:txBody>
      </p:sp>
    </p:spTree>
    <p:extLst>
      <p:ext uri="{BB962C8B-B14F-4D97-AF65-F5344CB8AC3E}">
        <p14:creationId xmlns:p14="http://schemas.microsoft.com/office/powerpoint/2010/main" val="2756103997"/>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fld id="{64D89CB0-8C7E-48E8-B502-AD9335706836}" type="datetimeFigureOut">
              <a:rPr lang="en-US"/>
              <a:pPr>
                <a:defRPr/>
              </a:pPr>
              <a:t>5/19/2020</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0EA60582-B530-4081-AC16-81E0FAF0B86B}" type="slidenum">
              <a:rPr lang="en-US"/>
              <a:pPr>
                <a:defRPr/>
              </a:pPr>
              <a:t>‹#›</a:t>
            </a:fld>
            <a:endParaRPr lang="en-US"/>
          </a:p>
        </p:txBody>
      </p:sp>
    </p:spTree>
    <p:extLst>
      <p:ext uri="{BB962C8B-B14F-4D97-AF65-F5344CB8AC3E}">
        <p14:creationId xmlns:p14="http://schemas.microsoft.com/office/powerpoint/2010/main" val="2424136196"/>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extLst/>
          </a:lstStyle>
          <a:p>
            <a:pPr>
              <a:defRPr/>
            </a:pPr>
            <a:fld id="{D0BAAC8B-7BBD-4E40-9511-D75084E67B87}" type="datetimeFigureOut">
              <a:rPr lang="en-US"/>
              <a:pPr>
                <a:defRPr/>
              </a:pPr>
              <a:t>5/19/2020</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A59C7673-8FF3-42C6-948F-9A3964059E62}" type="slidenum">
              <a:rPr lang="en-US"/>
              <a:pPr>
                <a:defRPr/>
              </a:pPr>
              <a:t>‹#›</a:t>
            </a:fld>
            <a:endParaRPr lang="en-US"/>
          </a:p>
        </p:txBody>
      </p:sp>
    </p:spTree>
    <p:extLst>
      <p:ext uri="{BB962C8B-B14F-4D97-AF65-F5344CB8AC3E}">
        <p14:creationId xmlns:p14="http://schemas.microsoft.com/office/powerpoint/2010/main" val="3475166070"/>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1B99CA6C-9985-4DEF-BB5E-5803C61E3883}" type="datetimeFigureOut">
              <a:rPr lang="en-US"/>
              <a:pPr>
                <a:defRPr/>
              </a:pPr>
              <a:t>5/19/2020</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5903DE9E-4A70-43B8-803C-BE343D00D764}" type="slidenum">
              <a:rPr lang="en-US"/>
              <a:pPr>
                <a:defRPr/>
              </a:pPr>
              <a:t>‹#›</a:t>
            </a:fld>
            <a:endParaRPr lang="en-US"/>
          </a:p>
        </p:txBody>
      </p:sp>
    </p:spTree>
    <p:extLst>
      <p:ext uri="{BB962C8B-B14F-4D97-AF65-F5344CB8AC3E}">
        <p14:creationId xmlns:p14="http://schemas.microsoft.com/office/powerpoint/2010/main" val="3142944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fld id="{E4EE0995-2EBD-4AB2-B2A1-0724D7268EEC}" type="datetimeFigureOut">
              <a:rPr lang="en-US"/>
              <a:pPr>
                <a:defRPr/>
              </a:pPr>
              <a:t>5/19/2020</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8C694AC9-F905-4A5F-A683-C9B2958D1004}" type="slidenum">
              <a:rPr lang="en-US"/>
              <a:pPr>
                <a:defRPr/>
              </a:pPr>
              <a:t>‹#›</a:t>
            </a:fld>
            <a:endParaRPr lang="en-US"/>
          </a:p>
        </p:txBody>
      </p:sp>
    </p:spTree>
    <p:extLst>
      <p:ext uri="{BB962C8B-B14F-4D97-AF65-F5344CB8AC3E}">
        <p14:creationId xmlns:p14="http://schemas.microsoft.com/office/powerpoint/2010/main" val="49835852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6D8FFA64-A8C0-4290-9AD7-A93A6A397DCE}" type="datetimeFigureOut">
              <a:rPr lang="en-US"/>
              <a:pPr>
                <a:defRPr/>
              </a:pPr>
              <a:t>5/19/2020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E723AD-0323-463B-9031-57E47437A1D8}" type="slidenum">
              <a:rPr lang="en-US"/>
              <a:pPr>
                <a:defRPr/>
              </a:pPr>
              <a:t>‹#›</a:t>
            </a:fld>
            <a:endParaRPr lang="en-US"/>
          </a:p>
        </p:txBody>
      </p:sp>
    </p:spTree>
    <p:extLst>
      <p:ext uri="{BB962C8B-B14F-4D97-AF65-F5344CB8AC3E}">
        <p14:creationId xmlns:p14="http://schemas.microsoft.com/office/powerpoint/2010/main" val="3218603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400">
              <a:latin typeface="Times New Roman" charset="0"/>
            </a:endParaRPr>
          </a:p>
        </p:txBody>
      </p:sp>
      <p:sp>
        <p:nvSpPr>
          <p:cNvPr id="6" name="Freeform 15"/>
          <p:cNvSpPr>
            <a:spLocks/>
          </p:cNvSpPr>
          <p:nvPr/>
        </p:nvSpPr>
        <p:spPr bwMode="auto">
          <a:xfrm>
            <a:off x="647700" y="5938838"/>
            <a:ext cx="4921251"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400"/>
          </a:p>
        </p:txBody>
      </p:sp>
      <p:sp>
        <p:nvSpPr>
          <p:cNvPr id="7" name="Right Triangle 6"/>
          <p:cNvSpPr>
            <a:spLocks/>
          </p:cNvSpPr>
          <p:nvPr/>
        </p:nvSpPr>
        <p:spPr bwMode="auto">
          <a:xfrm>
            <a:off x="-8056" y="5791253"/>
            <a:ext cx="4536419"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400" dirty="0">
              <a:latin typeface="Cambria"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400" dirty="0">
              <a:latin typeface="Cambria"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400" dirty="0">
              <a:latin typeface="Cambria"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C1203D17-E5B3-48A7-8BE2-967E2C6E49E0}" type="datetimeFigureOut">
              <a:rPr lang="en-US"/>
              <a:pPr>
                <a:defRPr/>
              </a:pPr>
              <a:t>5/19/2020</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smtClean="0">
                <a:solidFill>
                  <a:schemeClr val="tx1"/>
                </a:solidFill>
              </a:defRPr>
            </a:lvl1pPr>
            <a:extLst/>
          </a:lstStyle>
          <a:p>
            <a:pPr>
              <a:defRPr/>
            </a:pPr>
            <a:fld id="{93F8920C-9EAE-444B-B341-0553221B1ADA}" type="slidenum">
              <a:rPr lang="en-US"/>
              <a:pPr>
                <a:defRPr/>
              </a:pPr>
              <a:t>‹#›</a:t>
            </a:fld>
            <a:endParaRPr lang="en-US"/>
          </a:p>
        </p:txBody>
      </p:sp>
    </p:spTree>
    <p:extLst>
      <p:ext uri="{BB962C8B-B14F-4D97-AF65-F5344CB8AC3E}">
        <p14:creationId xmlns:p14="http://schemas.microsoft.com/office/powerpoint/2010/main" val="884432916"/>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8A901774-E305-4C6F-B534-800FAA3585CE}" type="datetimeFigureOut">
              <a:rPr lang="en-US"/>
              <a:pPr>
                <a:defRPr/>
              </a:pPr>
              <a:t>5/19/2020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A832CC2E-D566-46AC-A70A-3E1FE3F424BB}" type="slidenum">
              <a:rPr lang="en-US"/>
              <a:pPr>
                <a:defRPr/>
              </a:pPr>
              <a:t>‹#›</a:t>
            </a:fld>
            <a:endParaRPr lang="en-US"/>
          </a:p>
        </p:txBody>
      </p:sp>
    </p:spTree>
    <p:extLst>
      <p:ext uri="{BB962C8B-B14F-4D97-AF65-F5344CB8AC3E}">
        <p14:creationId xmlns:p14="http://schemas.microsoft.com/office/powerpoint/2010/main" val="17893604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8BEA4BE6-2302-4F3E-9FC7-559C93DF3075}" type="datetimeFigureOut">
              <a:rPr lang="en-US"/>
              <a:pPr>
                <a:defRPr/>
              </a:pPr>
              <a:t>5/19/2020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679FE3F-4876-405B-9760-96F9C585E5E8}" type="slidenum">
              <a:rPr lang="en-US"/>
              <a:pPr>
                <a:defRPr/>
              </a:pPr>
              <a:t>‹#›</a:t>
            </a:fld>
            <a:endParaRPr lang="en-US"/>
          </a:p>
        </p:txBody>
      </p:sp>
    </p:spTree>
    <p:extLst>
      <p:ext uri="{BB962C8B-B14F-4D97-AF65-F5344CB8AC3E}">
        <p14:creationId xmlns:p14="http://schemas.microsoft.com/office/powerpoint/2010/main" val="4245311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BBB67B9-D643-46C1-96AA-0F4DEFAB15FE}" type="datetimeFigureOut">
              <a:rPr lang="en-US"/>
              <a:pPr>
                <a:defRPr/>
              </a:pPr>
              <a:t>5/19/2020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9F963D6-DE59-43BC-B082-08FAED58878D}" type="slidenum">
              <a:rPr lang="en-US"/>
              <a:pPr>
                <a:defRPr/>
              </a:pPr>
              <a:t>‹#›</a:t>
            </a:fld>
            <a:endParaRPr lang="en-US"/>
          </a:p>
        </p:txBody>
      </p:sp>
    </p:spTree>
    <p:extLst>
      <p:ext uri="{BB962C8B-B14F-4D97-AF65-F5344CB8AC3E}">
        <p14:creationId xmlns:p14="http://schemas.microsoft.com/office/powerpoint/2010/main" val="290927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4E63350-47B4-4C78-8989-D5C89CAA6989}" type="datetimeFigureOut">
              <a:rPr lang="en-US"/>
              <a:pPr>
                <a:defRPr/>
              </a:pPr>
              <a:t>5/19/2020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34E8740-94A6-4DC4-85B4-15AB1AB09793}" type="slidenum">
              <a:rPr lang="en-US"/>
              <a:pPr>
                <a:defRPr/>
              </a:pPr>
              <a:t>‹#›</a:t>
            </a:fld>
            <a:endParaRPr lang="en-US"/>
          </a:p>
        </p:txBody>
      </p:sp>
    </p:spTree>
    <p:extLst>
      <p:ext uri="{BB962C8B-B14F-4D97-AF65-F5344CB8AC3E}">
        <p14:creationId xmlns:p14="http://schemas.microsoft.com/office/powerpoint/2010/main" val="388159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B361B563-9ECD-4220-BF17-EBF9A1BCAB0F}" type="datetimeFigureOut">
              <a:rPr lang="en-US"/>
              <a:pPr>
                <a:defRPr/>
              </a:pPr>
              <a:t>5/19/2020</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68D2F5B-F8D3-476E-8F45-AC6C8F98455D}" type="slidenum">
              <a:rPr lang="en-US"/>
              <a:pPr>
                <a:defRPr/>
              </a:pPr>
              <a:t>‹#›</a:t>
            </a:fld>
            <a:endParaRPr lang="en-US"/>
          </a:p>
        </p:txBody>
      </p:sp>
    </p:spTree>
    <p:extLst>
      <p:ext uri="{BB962C8B-B14F-4D97-AF65-F5344CB8AC3E}">
        <p14:creationId xmlns:p14="http://schemas.microsoft.com/office/powerpoint/2010/main" val="1585649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D8A532E5-384E-44F4-B633-DD69B4B713F3}" type="datetimeFigureOut">
              <a:rPr lang="en-US"/>
              <a:pPr>
                <a:defRPr/>
              </a:pPr>
              <a:t>5/19/2020</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E8C6764-2F85-4F18-9DBF-DFDA70D09B01}" type="slidenum">
              <a:rPr lang="en-US"/>
              <a:pPr>
                <a:defRPr/>
              </a:pPr>
              <a:t>‹#›</a:t>
            </a:fld>
            <a:endParaRPr lang="en-US"/>
          </a:p>
        </p:txBody>
      </p:sp>
    </p:spTree>
    <p:extLst>
      <p:ext uri="{BB962C8B-B14F-4D97-AF65-F5344CB8AC3E}">
        <p14:creationId xmlns:p14="http://schemas.microsoft.com/office/powerpoint/2010/main" val="1306577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21CA26B3-C231-47C3-BF45-A87669159D35}" type="datetimeFigureOut">
              <a:rPr lang="en-US"/>
              <a:pPr>
                <a:defRPr/>
              </a:pPr>
              <a:t>5/19/2020</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B8E8BA79-9EBE-4407-9845-9B6F9B8B3D40}" type="slidenum">
              <a:rPr lang="en-US"/>
              <a:pPr>
                <a:defRPr/>
              </a:pPr>
              <a:t>‹#›</a:t>
            </a:fld>
            <a:endParaRPr lang="en-US"/>
          </a:p>
        </p:txBody>
      </p:sp>
    </p:spTree>
    <p:extLst>
      <p:ext uri="{BB962C8B-B14F-4D97-AF65-F5344CB8AC3E}">
        <p14:creationId xmlns:p14="http://schemas.microsoft.com/office/powerpoint/2010/main" val="3439670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37A6AA97-E507-4E3C-87A0-E9052B2A00F3}" type="datetimeFigureOut">
              <a:rPr lang="en-US"/>
              <a:pPr>
                <a:defRPr/>
              </a:pPr>
              <a:t>5/19/2020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6A2C601-BF0D-4842-BBBB-10234E8F5BBE}" type="slidenum">
              <a:rPr lang="en-US"/>
              <a:pPr>
                <a:defRPr/>
              </a:pPr>
              <a:t>‹#›</a:t>
            </a:fld>
            <a:endParaRPr lang="en-US"/>
          </a:p>
        </p:txBody>
      </p:sp>
    </p:spTree>
    <p:extLst>
      <p:ext uri="{BB962C8B-B14F-4D97-AF65-F5344CB8AC3E}">
        <p14:creationId xmlns:p14="http://schemas.microsoft.com/office/powerpoint/2010/main" val="2257055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6B7FB7B-7153-4A24-8EF7-21CE399B2005}" type="datetimeFigureOut">
              <a:rPr lang="en-US"/>
              <a:pPr>
                <a:defRPr/>
              </a:pPr>
              <a:t>5/19/2020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D872CC1-AE36-4B25-8EF4-B0BF5444E032}" type="slidenum">
              <a:rPr lang="en-US"/>
              <a:pPr>
                <a:defRPr/>
              </a:pPr>
              <a:t>‹#›</a:t>
            </a:fld>
            <a:endParaRPr lang="en-US"/>
          </a:p>
        </p:txBody>
      </p:sp>
    </p:spTree>
    <p:extLst>
      <p:ext uri="{BB962C8B-B14F-4D97-AF65-F5344CB8AC3E}">
        <p14:creationId xmlns:p14="http://schemas.microsoft.com/office/powerpoint/2010/main" val="236723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fld id="{1E7C9F5A-0EF9-4AA1-80DD-1215F3762CBA}" type="datetimeFigureOut">
              <a:rPr lang="en-US"/>
              <a:pPr>
                <a:defRPr/>
              </a:pPr>
              <a:t>5/19/2020</a:t>
            </a:fld>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735C1158-C5D3-4FBB-B0D8-220AE591164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400">
              <a:latin typeface="Times New Roman" charset="0"/>
            </a:endParaRPr>
          </a:p>
        </p:txBody>
      </p:sp>
      <p:sp>
        <p:nvSpPr>
          <p:cNvPr id="1027" name="Freeform 11"/>
          <p:cNvSpPr>
            <a:spLocks/>
          </p:cNvSpPr>
          <p:nvPr/>
        </p:nvSpPr>
        <p:spPr bwMode="auto">
          <a:xfrm>
            <a:off x="647700" y="5938838"/>
            <a:ext cx="4921251"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400"/>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400" dirty="0">
              <a:latin typeface="Cambria" pitchFamily="18" charset="0"/>
            </a:endParaRPr>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dirty="0"/>
              <a:t>Click to edit Master title style</a:t>
            </a:r>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latinLnBrk="0" hangingPunct="1">
              <a:defRPr kumimoji="0" sz="1000" smtClean="0">
                <a:solidFill>
                  <a:schemeClr val="tx1"/>
                </a:solidFill>
                <a:latin typeface="Times New Roman" charset="0"/>
              </a:defRPr>
            </a:lvl1pPr>
            <a:extLst/>
          </a:lstStyle>
          <a:p>
            <a:pPr>
              <a:defRPr/>
            </a:pPr>
            <a:fld id="{566DC152-59A6-406E-BE33-E5E26C968025}" type="datetimeFigureOut">
              <a:rPr lang="en-US"/>
              <a:pPr>
                <a:defRPr/>
              </a:pPr>
              <a:t>5/19/2020</a:t>
            </a:fld>
            <a:endParaRPr lang="en-US"/>
          </a:p>
        </p:txBody>
      </p:sp>
      <p:sp>
        <p:nvSpPr>
          <p:cNvPr id="22" name="Footer Placeholder 21"/>
          <p:cNvSpPr>
            <a:spLocks noGrp="1"/>
          </p:cNvSpPr>
          <p:nvPr>
            <p:ph type="ftr" sz="quarter" idx="3"/>
          </p:nvPr>
        </p:nvSpPr>
        <p:spPr>
          <a:xfrm>
            <a:off x="5839884" y="6408739"/>
            <a:ext cx="3134783" cy="365125"/>
          </a:xfrm>
          <a:prstGeom prst="rect">
            <a:avLst/>
          </a:prstGeom>
        </p:spPr>
        <p:txBody>
          <a:bodyPr vert="horz" anchor="b"/>
          <a:lstStyle>
            <a:lvl1pPr algn="r" eaLnBrk="1" latinLnBrk="0" hangingPunct="1">
              <a:defRPr kumimoji="0" sz="1000">
                <a:solidFill>
                  <a:schemeClr val="tx1"/>
                </a:solidFill>
                <a:latin typeface="Times New Roman" charset="0"/>
              </a:defRPr>
            </a:lvl1pPr>
            <a:extLst/>
          </a:lstStyle>
          <a:p>
            <a:pPr>
              <a:defRPr/>
            </a:pPr>
            <a:endParaRPr lang="en-US"/>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anchor="b"/>
          <a:lstStyle>
            <a:lvl1pPr algn="r" eaLnBrk="1" latinLnBrk="0" hangingPunct="1">
              <a:defRPr kumimoji="0" sz="1000" b="0" smtClean="0">
                <a:solidFill>
                  <a:schemeClr val="tx1"/>
                </a:solidFill>
                <a:latin typeface="Times New Roman" charset="0"/>
              </a:defRPr>
            </a:lvl1pPr>
            <a:extLst/>
          </a:lstStyle>
          <a:p>
            <a:pPr>
              <a:defRPr/>
            </a:pPr>
            <a:fld id="{FC31429E-625B-4291-88A2-699128BEAF4A}" type="slidenum">
              <a:rPr lang="en-US"/>
              <a:pPr>
                <a:defRPr/>
              </a:pPr>
              <a:t>‹#›</a:t>
            </a:fld>
            <a:endParaRPr lang="en-US"/>
          </a:p>
        </p:txBody>
      </p:sp>
    </p:spTree>
    <p:extLst>
      <p:ext uri="{BB962C8B-B14F-4D97-AF65-F5344CB8AC3E}">
        <p14:creationId xmlns:p14="http://schemas.microsoft.com/office/powerpoint/2010/main" val="2773256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itchFamily="18" charset="0"/>
          <a:ea typeface="+mj-ea"/>
          <a:cs typeface="+mj-cs"/>
        </a:defRPr>
      </a:lvl1pPr>
      <a:lvl2pPr algn="l" rtl="0" fontAlgn="base">
        <a:spcBef>
          <a:spcPct val="0"/>
        </a:spcBef>
        <a:spcAft>
          <a:spcPct val="0"/>
        </a:spcAft>
        <a:defRPr sz="4100" b="1">
          <a:solidFill>
            <a:schemeClr val="tx2"/>
          </a:solidFill>
          <a:latin typeface="Cambria" pitchFamily="18" charset="0"/>
        </a:defRPr>
      </a:lvl2pPr>
      <a:lvl3pPr algn="l" rtl="0" fontAlgn="base">
        <a:spcBef>
          <a:spcPct val="0"/>
        </a:spcBef>
        <a:spcAft>
          <a:spcPct val="0"/>
        </a:spcAft>
        <a:defRPr sz="4100" b="1">
          <a:solidFill>
            <a:schemeClr val="tx2"/>
          </a:solidFill>
          <a:latin typeface="Cambria" pitchFamily="18" charset="0"/>
        </a:defRPr>
      </a:lvl3pPr>
      <a:lvl4pPr algn="l" rtl="0" fontAlgn="base">
        <a:spcBef>
          <a:spcPct val="0"/>
        </a:spcBef>
        <a:spcAft>
          <a:spcPct val="0"/>
        </a:spcAft>
        <a:defRPr sz="4100" b="1">
          <a:solidFill>
            <a:schemeClr val="tx2"/>
          </a:solidFill>
          <a:latin typeface="Cambria" pitchFamily="18" charset="0"/>
        </a:defRPr>
      </a:lvl4pPr>
      <a:lvl5pPr algn="l" rtl="0" fontAlgn="base">
        <a:spcBef>
          <a:spcPct val="0"/>
        </a:spcBef>
        <a:spcAft>
          <a:spcPct val="0"/>
        </a:spcAft>
        <a:defRPr sz="4100" b="1">
          <a:solidFill>
            <a:schemeClr val="tx2"/>
          </a:solidFill>
          <a:latin typeface="Cambria" pitchFamily="18" charset="0"/>
        </a:defRPr>
      </a:lvl5pPr>
      <a:lvl6pPr marL="457200" algn="l" rtl="0" fontAlgn="base">
        <a:spcBef>
          <a:spcPct val="0"/>
        </a:spcBef>
        <a:spcAft>
          <a:spcPct val="0"/>
        </a:spcAft>
        <a:defRPr sz="4100" b="1">
          <a:solidFill>
            <a:schemeClr val="tx2"/>
          </a:solidFill>
          <a:latin typeface="Cambria" pitchFamily="18" charset="0"/>
        </a:defRPr>
      </a:lvl6pPr>
      <a:lvl7pPr marL="914400" algn="l" rtl="0" fontAlgn="base">
        <a:spcBef>
          <a:spcPct val="0"/>
        </a:spcBef>
        <a:spcAft>
          <a:spcPct val="0"/>
        </a:spcAft>
        <a:defRPr sz="4100" b="1">
          <a:solidFill>
            <a:schemeClr val="tx2"/>
          </a:solidFill>
          <a:latin typeface="Cambria" pitchFamily="18" charset="0"/>
        </a:defRPr>
      </a:lvl7pPr>
      <a:lvl8pPr marL="1371600" algn="l" rtl="0" fontAlgn="base">
        <a:spcBef>
          <a:spcPct val="0"/>
        </a:spcBef>
        <a:spcAft>
          <a:spcPct val="0"/>
        </a:spcAft>
        <a:defRPr sz="4100" b="1">
          <a:solidFill>
            <a:schemeClr val="tx2"/>
          </a:solidFill>
          <a:latin typeface="Cambria" pitchFamily="18" charset="0"/>
        </a:defRPr>
      </a:lvl8pPr>
      <a:lvl9pPr marL="1828800" algn="l" rtl="0" fontAlgn="base">
        <a:spcBef>
          <a:spcPct val="0"/>
        </a:spcBef>
        <a:spcAft>
          <a:spcPct val="0"/>
        </a:spcAft>
        <a:defRPr sz="4100" b="1">
          <a:solidFill>
            <a:schemeClr val="tx2"/>
          </a:solidFill>
          <a:latin typeface="Cambria" pitchFamily="18"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Cambria" pitchFamily="18" charset="0"/>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Cambria" pitchFamily="18" charset="0"/>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Cambria" pitchFamily="18" charset="0"/>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Cambria" pitchFamily="18" charset="0"/>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Cambria"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tools.ietf.org/html/rfc6275" TargetMode="External"/><Relationship Id="rId2" Type="http://schemas.openxmlformats.org/officeDocument/2006/relationships/hyperlink" Target="https://en.wikipedia.org/wiki/Mobile_IP"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hyperlink" Target="http://www.codinghorror.com/blog/2007/09/gigabyte-decimal-vs-binary.html" TargetMode="Externa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hyperlink" Target="http://www.cnn.com/TECH/space/9909/30/mars.metric.02/" TargetMode="Externa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hyperlink" Target="https://www.edupristine.com/blog/top-big-data-hadoop-tools" TargetMode="Externa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www/"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dirty="0"/>
              <a:t> Clark Elliott</a:t>
            </a:r>
          </a:p>
        </p:txBody>
      </p:sp>
      <p:sp>
        <p:nvSpPr>
          <p:cNvPr id="36867" name="Rectangle 2"/>
          <p:cNvSpPr>
            <a:spLocks noGrp="1" noChangeArrowheads="1"/>
          </p:cNvSpPr>
          <p:nvPr>
            <p:ph type="title" idx="4294967295"/>
          </p:nvPr>
        </p:nvSpPr>
        <p:spPr/>
        <p:txBody>
          <a:bodyPr/>
          <a:lstStyle/>
          <a:p>
            <a:pPr eaLnBrk="1" hangingPunct="1"/>
            <a:r>
              <a:rPr lang="en-US" sz="4000" b="1" dirty="0"/>
              <a:t>DHCP, NAT, Mobile IP, Bluetooth, IPsec, Hadoop, ATM, </a:t>
            </a:r>
            <a:r>
              <a:rPr lang="en-US" sz="4000" b="1" dirty="0" err="1"/>
              <a:t>etc</a:t>
            </a:r>
            <a:endParaRPr lang="en-US" sz="4000" b="1" dirty="0"/>
          </a:p>
        </p:txBody>
      </p:sp>
      <p:sp>
        <p:nvSpPr>
          <p:cNvPr id="36868" name="Rectangle 3"/>
          <p:cNvSpPr>
            <a:spLocks noGrp="1" noChangeArrowheads="1"/>
          </p:cNvSpPr>
          <p:nvPr>
            <p:ph type="body" idx="4294967295"/>
          </p:nvPr>
        </p:nvSpPr>
        <p:spPr>
          <a:xfrm>
            <a:off x="1981200" y="1600200"/>
            <a:ext cx="8382000" cy="5257800"/>
          </a:xfrm>
        </p:spPr>
        <p:txBody>
          <a:bodyPr/>
          <a:lstStyle/>
          <a:p>
            <a:pPr marL="0" indent="0" algn="ctr" eaLnBrk="1" hangingPunct="1">
              <a:buNone/>
            </a:pPr>
            <a:endParaRPr lang="en-US" dirty="0"/>
          </a:p>
          <a:p>
            <a:pPr marL="0" indent="0" algn="ctr" eaLnBrk="1" hangingPunct="1">
              <a:buNone/>
            </a:pPr>
            <a:r>
              <a:rPr lang="en-US" dirty="0"/>
              <a:t>Clark Elliott</a:t>
            </a:r>
          </a:p>
          <a:p>
            <a:pPr marL="0" indent="0" algn="ctr" eaLnBrk="1" hangingPunct="1">
              <a:buNone/>
            </a:pPr>
            <a:r>
              <a:rPr lang="en-US" sz="2400" dirty="0"/>
              <a:t>Notes on</a:t>
            </a:r>
          </a:p>
          <a:p>
            <a:pPr marL="0" indent="0" algn="ctr" eaLnBrk="1" hangingPunct="1">
              <a:buNone/>
            </a:pPr>
            <a:r>
              <a:rPr lang="en-US" sz="2400" dirty="0"/>
              <a:t>Dynamic Host Configuration Protocol</a:t>
            </a:r>
          </a:p>
          <a:p>
            <a:pPr marL="0" indent="0" algn="ctr" eaLnBrk="1" hangingPunct="1">
              <a:buNone/>
            </a:pPr>
            <a:r>
              <a:rPr lang="en-US" sz="2400" dirty="0"/>
              <a:t>Network Address Translation</a:t>
            </a:r>
          </a:p>
          <a:p>
            <a:pPr marL="0" indent="0" algn="ctr" eaLnBrk="1" hangingPunct="1">
              <a:buNone/>
            </a:pPr>
            <a:r>
              <a:rPr lang="en-US" sz="2400" dirty="0"/>
              <a:t>Etc.</a:t>
            </a:r>
          </a:p>
          <a:p>
            <a:pPr marL="0" indent="0" algn="ctr" eaLnBrk="1" hangingPunct="1">
              <a:buNone/>
            </a:pPr>
            <a:r>
              <a:rPr lang="en-US" sz="2400" dirty="0"/>
              <a:t>From </a:t>
            </a:r>
            <a:r>
              <a:rPr lang="en-US" sz="2400" dirty="0" err="1"/>
              <a:t>Coulouris</a:t>
            </a:r>
            <a:r>
              <a:rPr lang="en-US" sz="2400" dirty="0"/>
              <a:t>, </a:t>
            </a:r>
            <a:r>
              <a:rPr lang="en-US" sz="2400" dirty="0" err="1"/>
              <a:t>Dolimore</a:t>
            </a:r>
            <a:r>
              <a:rPr lang="en-US" sz="2400" dirty="0"/>
              <a:t>, </a:t>
            </a:r>
            <a:r>
              <a:rPr lang="en-US" sz="2400" dirty="0" err="1"/>
              <a:t>Kindberg</a:t>
            </a:r>
            <a:r>
              <a:rPr lang="en-US" sz="2400" dirty="0"/>
              <a:t>, and CDE</a:t>
            </a:r>
          </a:p>
        </p:txBody>
      </p:sp>
    </p:spTree>
    <p:extLst>
      <p:ext uri="{BB962C8B-B14F-4D97-AF65-F5344CB8AC3E}">
        <p14:creationId xmlns:p14="http://schemas.microsoft.com/office/powerpoint/2010/main" val="2291561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eaLnBrk="1" hangingPunct="1">
              <a:lnSpc>
                <a:spcPct val="90000"/>
              </a:lnSpc>
            </a:pPr>
            <a:r>
              <a:rPr lang="en-US" sz="3200" dirty="0"/>
              <a:t>Local host sends request packet to internet via the NAT-enabled router</a:t>
            </a:r>
          </a:p>
          <a:p>
            <a:pPr eaLnBrk="1" hangingPunct="1">
              <a:lnSpc>
                <a:spcPct val="90000"/>
              </a:lnSpc>
            </a:pPr>
            <a:endParaRPr lang="en-US" sz="3200" dirty="0"/>
          </a:p>
          <a:p>
            <a:pPr eaLnBrk="1" hangingPunct="1">
              <a:lnSpc>
                <a:spcPct val="90000"/>
              </a:lnSpc>
            </a:pPr>
            <a:r>
              <a:rPr lang="en-US" sz="3200" dirty="0"/>
              <a:t>Router saves the request  IP/port in table</a:t>
            </a:r>
          </a:p>
          <a:p>
            <a:pPr eaLnBrk="1" hangingPunct="1">
              <a:lnSpc>
                <a:spcPct val="90000"/>
              </a:lnSpc>
            </a:pPr>
            <a:endParaRPr lang="en-US" sz="3200" dirty="0"/>
          </a:p>
          <a:p>
            <a:pPr eaLnBrk="1" hangingPunct="1">
              <a:lnSpc>
                <a:spcPct val="90000"/>
              </a:lnSpc>
            </a:pPr>
            <a:r>
              <a:rPr lang="en-US" sz="3200" dirty="0"/>
              <a:t>Replaces the IP/Port with </a:t>
            </a:r>
            <a:r>
              <a:rPr lang="en-US" sz="3200" i="1" dirty="0"/>
              <a:t>router’s IP address </a:t>
            </a:r>
            <a:r>
              <a:rPr lang="en-US" sz="3200" dirty="0"/>
              <a:t>and a </a:t>
            </a:r>
            <a:r>
              <a:rPr lang="en-US" sz="3200" i="1" dirty="0"/>
              <a:t>virtual port </a:t>
            </a:r>
            <a:r>
              <a:rPr lang="en-US" sz="3200" dirty="0"/>
              <a:t>that indexes the entry in the table.</a:t>
            </a:r>
          </a:p>
          <a:p>
            <a:pPr eaLnBrk="1" hangingPunct="1">
              <a:lnSpc>
                <a:spcPct val="90000"/>
              </a:lnSpc>
            </a:pPr>
            <a:endParaRPr lang="en-US" sz="3200" dirty="0"/>
          </a:p>
          <a:p>
            <a:pPr eaLnBrk="1" hangingPunct="1">
              <a:lnSpc>
                <a:spcPct val="90000"/>
              </a:lnSpc>
            </a:pPr>
            <a:r>
              <a:rPr lang="en-US" sz="3200" dirty="0"/>
              <a:t>Sends to destination server with router IP/virtual port</a:t>
            </a:r>
          </a:p>
          <a:p>
            <a:endParaRPr lang="en-US" sz="3200" dirty="0"/>
          </a:p>
        </p:txBody>
      </p:sp>
      <p:sp>
        <p:nvSpPr>
          <p:cNvPr id="3" name="Title 2"/>
          <p:cNvSpPr>
            <a:spLocks noGrp="1"/>
          </p:cNvSpPr>
          <p:nvPr>
            <p:ph type="title"/>
          </p:nvPr>
        </p:nvSpPr>
        <p:spPr>
          <a:xfrm>
            <a:off x="609600" y="274638"/>
            <a:ext cx="10972800" cy="1143000"/>
          </a:xfrm>
        </p:spPr>
        <p:txBody>
          <a:bodyPr>
            <a:normAutofit/>
          </a:bodyPr>
          <a:lstStyle/>
          <a:p>
            <a:pPr algn="ctr"/>
            <a:r>
              <a:rPr lang="en-US" sz="4800" dirty="0">
                <a:solidFill>
                  <a:schemeClr val="tx1"/>
                </a:solidFill>
              </a:rPr>
              <a:t>How NAT works…</a:t>
            </a:r>
            <a:endParaRPr lang="en-US" sz="4800" dirty="0"/>
          </a:p>
        </p:txBody>
      </p:sp>
    </p:spTree>
    <p:extLst>
      <p:ext uri="{BB962C8B-B14F-4D97-AF65-F5344CB8AC3E}">
        <p14:creationId xmlns:p14="http://schemas.microsoft.com/office/powerpoint/2010/main" val="352241457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Salt</a:t>
            </a:r>
          </a:p>
        </p:txBody>
      </p:sp>
      <p:sp>
        <p:nvSpPr>
          <p:cNvPr id="3" name="Content Placeholder 2"/>
          <p:cNvSpPr>
            <a:spLocks noGrp="1"/>
          </p:cNvSpPr>
          <p:nvPr>
            <p:ph idx="1"/>
          </p:nvPr>
        </p:nvSpPr>
        <p:spPr/>
        <p:txBody>
          <a:bodyPr/>
          <a:lstStyle/>
          <a:p>
            <a:r>
              <a:rPr lang="en-US" dirty="0"/>
              <a:t>Random bit-string added to password before producing the encrypted version of the password. Stored on the server.</a:t>
            </a:r>
          </a:p>
          <a:p>
            <a:r>
              <a:rPr lang="en-US" dirty="0"/>
              <a:t>Increases the randomness and the length of the password string.</a:t>
            </a:r>
          </a:p>
        </p:txBody>
      </p:sp>
    </p:spTree>
    <p:extLst>
      <p:ext uri="{BB962C8B-B14F-4D97-AF65-F5344CB8AC3E}">
        <p14:creationId xmlns:p14="http://schemas.microsoft.com/office/powerpoint/2010/main" val="320558677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Copyright 2020 Clark Elliott</a:t>
            </a:r>
          </a:p>
        </p:txBody>
      </p:sp>
      <p:sp>
        <p:nvSpPr>
          <p:cNvPr id="56323" name="Rectangle 2"/>
          <p:cNvSpPr>
            <a:spLocks noGrp="1" noChangeArrowheads="1"/>
          </p:cNvSpPr>
          <p:nvPr>
            <p:ph type="title"/>
          </p:nvPr>
        </p:nvSpPr>
        <p:spPr/>
        <p:txBody>
          <a:bodyPr/>
          <a:lstStyle/>
          <a:p>
            <a:pPr eaLnBrk="1" hangingPunct="1"/>
            <a:r>
              <a:rPr lang="en-US" sz="3600">
                <a:solidFill>
                  <a:srgbClr val="FF0066"/>
                </a:solidFill>
              </a:rPr>
              <a:t>Communication channels</a:t>
            </a:r>
          </a:p>
        </p:txBody>
      </p:sp>
      <p:sp>
        <p:nvSpPr>
          <p:cNvPr id="56324" name="Rectangle 3"/>
          <p:cNvSpPr>
            <a:spLocks noGrp="1" noChangeArrowheads="1"/>
          </p:cNvSpPr>
          <p:nvPr>
            <p:ph type="body" idx="1"/>
          </p:nvPr>
        </p:nvSpPr>
        <p:spPr/>
        <p:txBody>
          <a:bodyPr/>
          <a:lstStyle/>
          <a:p>
            <a:pPr eaLnBrk="1" hangingPunct="1"/>
            <a:r>
              <a:rPr lang="en-US" sz="2800"/>
              <a:t>Latency – time between the start of a message send, and the start of the receipt at the other end. (Time to send an empty packet.) For acknowledgments requires roughly 2x latency value.</a:t>
            </a:r>
          </a:p>
          <a:p>
            <a:pPr eaLnBrk="1" hangingPunct="1"/>
            <a:r>
              <a:rPr lang="en-US" sz="2800"/>
              <a:t>Affected by distance, reliability of network (resends), layers of software, load on network and OpSys, security overhead (e.g., encrypting messages), proxies, superservers and service startup, load-balancing servers.</a:t>
            </a:r>
          </a:p>
        </p:txBody>
      </p:sp>
    </p:spTree>
    <p:extLst>
      <p:ext uri="{BB962C8B-B14F-4D97-AF65-F5344CB8AC3E}">
        <p14:creationId xmlns:p14="http://schemas.microsoft.com/office/powerpoint/2010/main" val="156950741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Copyright 2020 Clark Elliott</a:t>
            </a:r>
          </a:p>
        </p:txBody>
      </p:sp>
      <p:sp>
        <p:nvSpPr>
          <p:cNvPr id="59395" name="Rectangle 2"/>
          <p:cNvSpPr>
            <a:spLocks noGrp="1" noChangeArrowheads="1"/>
          </p:cNvSpPr>
          <p:nvPr>
            <p:ph type="title"/>
          </p:nvPr>
        </p:nvSpPr>
        <p:spPr/>
        <p:txBody>
          <a:bodyPr/>
          <a:lstStyle/>
          <a:p>
            <a:pPr eaLnBrk="1" hangingPunct="1"/>
            <a:r>
              <a:rPr lang="en-US" sz="3600">
                <a:solidFill>
                  <a:srgbClr val="FF0066"/>
                </a:solidFill>
              </a:rPr>
              <a:t>Jitter</a:t>
            </a:r>
          </a:p>
        </p:txBody>
      </p:sp>
      <p:sp>
        <p:nvSpPr>
          <p:cNvPr id="59396" name="Rectangle 3"/>
          <p:cNvSpPr>
            <a:spLocks noGrp="1" noChangeArrowheads="1"/>
          </p:cNvSpPr>
          <p:nvPr>
            <p:ph type="body" idx="1"/>
          </p:nvPr>
        </p:nvSpPr>
        <p:spPr/>
        <p:txBody>
          <a:bodyPr/>
          <a:lstStyle/>
          <a:p>
            <a:pPr eaLnBrk="1" hangingPunct="1"/>
            <a:r>
              <a:rPr lang="en-US"/>
              <a:t>Variation in time to deliver individual messages</a:t>
            </a:r>
          </a:p>
          <a:p>
            <a:pPr eaLnBrk="1" hangingPunct="1"/>
            <a:r>
              <a:rPr lang="en-US"/>
              <a:t>Difference between maximum and minimum times.</a:t>
            </a:r>
          </a:p>
          <a:p>
            <a:pPr eaLnBrk="1" hangingPunct="1"/>
            <a:r>
              <a:rPr lang="en-US"/>
              <a:t>Very important to audio streams, and streams that combine video and audio.</a:t>
            </a:r>
          </a:p>
        </p:txBody>
      </p:sp>
    </p:spTree>
    <p:extLst>
      <p:ext uri="{BB962C8B-B14F-4D97-AF65-F5344CB8AC3E}">
        <p14:creationId xmlns:p14="http://schemas.microsoft.com/office/powerpoint/2010/main" val="7348962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Copyright 2020 Clark Elliott</a:t>
            </a:r>
          </a:p>
        </p:txBody>
      </p:sp>
      <p:sp>
        <p:nvSpPr>
          <p:cNvPr id="60419" name="Rectangle 3"/>
          <p:cNvSpPr>
            <a:spLocks noGrp="1" noChangeArrowheads="1"/>
          </p:cNvSpPr>
          <p:nvPr>
            <p:ph type="body" idx="1"/>
          </p:nvPr>
        </p:nvSpPr>
        <p:spPr/>
        <p:txBody>
          <a:bodyPr/>
          <a:lstStyle/>
          <a:p>
            <a:pPr eaLnBrk="1" hangingPunct="1"/>
            <a:r>
              <a:rPr lang="en-US" sz="2800"/>
              <a:t>Individual computers each have their own clocks.</a:t>
            </a:r>
          </a:p>
          <a:p>
            <a:pPr eaLnBrk="1" hangingPunct="1"/>
            <a:r>
              <a:rPr lang="en-US" sz="2800"/>
              <a:t>Typically billions of cycles different.</a:t>
            </a:r>
          </a:p>
          <a:p>
            <a:pPr eaLnBrk="1" hangingPunct="1"/>
            <a:r>
              <a:rPr lang="en-US" sz="2800"/>
              <a:t>Local processes read local clocks.</a:t>
            </a:r>
          </a:p>
          <a:p>
            <a:pPr eaLnBrk="1" hangingPunct="1"/>
            <a:r>
              <a:rPr lang="en-US" sz="2800"/>
              <a:t>Perfect external reference clock – even if it existed, the time cannot be read in except through millions of instructions.</a:t>
            </a:r>
          </a:p>
          <a:p>
            <a:pPr eaLnBrk="1" hangingPunct="1"/>
            <a:r>
              <a:rPr lang="en-US" sz="2800"/>
              <a:t>So – time stamps are not very meaningful in a distributed system. (Remember the cached data?)</a:t>
            </a:r>
          </a:p>
        </p:txBody>
      </p:sp>
      <p:sp>
        <p:nvSpPr>
          <p:cNvPr id="60420" name="Title 4"/>
          <p:cNvSpPr>
            <a:spLocks noGrp="1"/>
          </p:cNvSpPr>
          <p:nvPr>
            <p:ph type="title"/>
          </p:nvPr>
        </p:nvSpPr>
        <p:spPr/>
        <p:txBody>
          <a:bodyPr/>
          <a:lstStyle/>
          <a:p>
            <a:r>
              <a:rPr lang="en-US"/>
              <a:t>Clocks</a:t>
            </a:r>
          </a:p>
        </p:txBody>
      </p:sp>
    </p:spTree>
    <p:extLst>
      <p:ext uri="{BB962C8B-B14F-4D97-AF65-F5344CB8AC3E}">
        <p14:creationId xmlns:p14="http://schemas.microsoft.com/office/powerpoint/2010/main" val="378092042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Copyright 2020 Clark Elliott</a:t>
            </a:r>
          </a:p>
        </p:txBody>
      </p:sp>
      <p:sp>
        <p:nvSpPr>
          <p:cNvPr id="61443" name="Rectangle 2"/>
          <p:cNvSpPr>
            <a:spLocks noGrp="1" noChangeArrowheads="1"/>
          </p:cNvSpPr>
          <p:nvPr>
            <p:ph type="title"/>
          </p:nvPr>
        </p:nvSpPr>
        <p:spPr/>
        <p:txBody>
          <a:bodyPr/>
          <a:lstStyle/>
          <a:p>
            <a:pPr eaLnBrk="1" hangingPunct="1"/>
            <a:endParaRPr lang="en-US" sz="3600">
              <a:solidFill>
                <a:srgbClr val="FF0066"/>
              </a:solidFill>
            </a:endParaRPr>
          </a:p>
        </p:txBody>
      </p:sp>
      <p:sp>
        <p:nvSpPr>
          <p:cNvPr id="61444" name="Rectangle 3"/>
          <p:cNvSpPr>
            <a:spLocks noGrp="1" noChangeArrowheads="1"/>
          </p:cNvSpPr>
          <p:nvPr>
            <p:ph type="body" idx="1"/>
          </p:nvPr>
        </p:nvSpPr>
        <p:spPr/>
        <p:txBody>
          <a:bodyPr/>
          <a:lstStyle/>
          <a:p>
            <a:pPr eaLnBrk="1" hangingPunct="1"/>
            <a:r>
              <a:rPr lang="en-US"/>
              <a:t>Can use GPS attached to a computer, but not all boxes have radio access – but sending on local network is subject to message delay. Only good for mSec anyway (when a million instructions might be executed).</a:t>
            </a:r>
          </a:p>
          <a:p>
            <a:pPr eaLnBrk="1" hangingPunct="1"/>
            <a:r>
              <a:rPr lang="en-US"/>
              <a:t>Network time protocol. Other schemes to set clocks approximately.</a:t>
            </a:r>
          </a:p>
        </p:txBody>
      </p:sp>
    </p:spTree>
    <p:extLst>
      <p:ext uri="{BB962C8B-B14F-4D97-AF65-F5344CB8AC3E}">
        <p14:creationId xmlns:p14="http://schemas.microsoft.com/office/powerpoint/2010/main" val="110877608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dirty="0"/>
              <a:t>Copyright 2020 Clark Elliott</a:t>
            </a:r>
          </a:p>
        </p:txBody>
      </p:sp>
      <p:sp>
        <p:nvSpPr>
          <p:cNvPr id="22531" name="Rectangle 2"/>
          <p:cNvSpPr>
            <a:spLocks noGrp="1" noChangeArrowheads="1"/>
          </p:cNvSpPr>
          <p:nvPr>
            <p:ph type="title" idx="4294967295"/>
          </p:nvPr>
        </p:nvSpPr>
        <p:spPr/>
        <p:txBody>
          <a:bodyPr/>
          <a:lstStyle/>
          <a:p>
            <a:pPr eaLnBrk="1" hangingPunct="1"/>
            <a:r>
              <a:rPr lang="en-US" altLang="en-US" sz="3600">
                <a:solidFill>
                  <a:srgbClr val="FF0066"/>
                </a:solidFill>
              </a:rPr>
              <a:t>Switching schemes</a:t>
            </a:r>
          </a:p>
        </p:txBody>
      </p:sp>
      <p:sp>
        <p:nvSpPr>
          <p:cNvPr id="22532" name="Rectangle 3"/>
          <p:cNvSpPr>
            <a:spLocks noGrp="1" noChangeArrowheads="1"/>
          </p:cNvSpPr>
          <p:nvPr>
            <p:ph type="body" idx="4294967295"/>
          </p:nvPr>
        </p:nvSpPr>
        <p:spPr/>
        <p:txBody>
          <a:bodyPr/>
          <a:lstStyle/>
          <a:p>
            <a:pPr eaLnBrk="1" hangingPunct="1">
              <a:lnSpc>
                <a:spcPct val="90000"/>
              </a:lnSpc>
            </a:pPr>
            <a:r>
              <a:rPr lang="en-US" altLang="en-US" dirty="0"/>
              <a:t>Broadcast – </a:t>
            </a:r>
            <a:r>
              <a:rPr lang="en-US" altLang="en-US" dirty="0" err="1"/>
              <a:t>ethernet</a:t>
            </a:r>
            <a:r>
              <a:rPr lang="en-US" altLang="en-US" dirty="0"/>
              <a:t>, </a:t>
            </a:r>
            <a:r>
              <a:rPr lang="en-US" altLang="en-US" dirty="0" err="1"/>
              <a:t>WiFi</a:t>
            </a:r>
            <a:r>
              <a:rPr lang="en-US" altLang="en-US" dirty="0"/>
              <a:t>. No routing</a:t>
            </a:r>
          </a:p>
          <a:p>
            <a:pPr eaLnBrk="1" hangingPunct="1">
              <a:lnSpc>
                <a:spcPct val="90000"/>
              </a:lnSpc>
            </a:pPr>
            <a:r>
              <a:rPr lang="en-US" altLang="en-US" dirty="0"/>
              <a:t>Circuit switching – throw switches in line to prepare a circuit. POTS (plain old telephone system), train tracks.</a:t>
            </a:r>
          </a:p>
          <a:p>
            <a:pPr eaLnBrk="1" hangingPunct="1">
              <a:lnSpc>
                <a:spcPct val="90000"/>
              </a:lnSpc>
            </a:pPr>
            <a:r>
              <a:rPr lang="en-US" altLang="en-US" dirty="0"/>
              <a:t>Packet switching – processing and storage of computers allows free real-time routing</a:t>
            </a:r>
          </a:p>
          <a:p>
            <a:pPr eaLnBrk="1" hangingPunct="1">
              <a:lnSpc>
                <a:spcPct val="90000"/>
              </a:lnSpc>
            </a:pPr>
            <a:r>
              <a:rPr lang="en-US" altLang="en-US" dirty="0"/>
              <a:t>Frame relay – inspect first few bits, then pass on frame without storing or inspection. ATM uses this. Very fast, parallel, establish virtual circuit first.</a:t>
            </a:r>
          </a:p>
        </p:txBody>
      </p:sp>
    </p:spTree>
    <p:extLst>
      <p:ext uri="{BB962C8B-B14F-4D97-AF65-F5344CB8AC3E}">
        <p14:creationId xmlns:p14="http://schemas.microsoft.com/office/powerpoint/2010/main" val="2996069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dirty="0"/>
              <a:t>Copyright 2020 Clark Elliott</a:t>
            </a:r>
          </a:p>
        </p:txBody>
      </p:sp>
      <p:sp>
        <p:nvSpPr>
          <p:cNvPr id="23555" name="Rectangle 2"/>
          <p:cNvSpPr>
            <a:spLocks noGrp="1" noChangeArrowheads="1"/>
          </p:cNvSpPr>
          <p:nvPr>
            <p:ph type="title" idx="4294967295"/>
          </p:nvPr>
        </p:nvSpPr>
        <p:spPr/>
        <p:txBody>
          <a:bodyPr/>
          <a:lstStyle/>
          <a:p>
            <a:pPr eaLnBrk="1" hangingPunct="1"/>
            <a:r>
              <a:rPr lang="en-US" altLang="en-US" sz="3600">
                <a:solidFill>
                  <a:srgbClr val="FF0066"/>
                </a:solidFill>
              </a:rPr>
              <a:t>Protocols</a:t>
            </a:r>
          </a:p>
        </p:txBody>
      </p:sp>
      <p:sp>
        <p:nvSpPr>
          <p:cNvPr id="23556" name="Rectangle 3"/>
          <p:cNvSpPr>
            <a:spLocks noGrp="1" noChangeArrowheads="1"/>
          </p:cNvSpPr>
          <p:nvPr>
            <p:ph type="body" idx="4294967295"/>
          </p:nvPr>
        </p:nvSpPr>
        <p:spPr/>
        <p:txBody>
          <a:bodyPr/>
          <a:lstStyle/>
          <a:p>
            <a:pPr eaLnBrk="1" hangingPunct="1"/>
            <a:r>
              <a:rPr lang="en-US" altLang="en-US"/>
              <a:t>Set of rules and formats</a:t>
            </a:r>
          </a:p>
          <a:p>
            <a:pPr eaLnBrk="1" hangingPunct="1"/>
            <a:r>
              <a:rPr lang="en-US" altLang="en-US"/>
              <a:t>Specification of sequence of messages to exchange</a:t>
            </a:r>
          </a:p>
          <a:p>
            <a:pPr eaLnBrk="1" hangingPunct="1"/>
            <a:r>
              <a:rPr lang="en-US" altLang="en-US"/>
              <a:t>Specification of the data format</a:t>
            </a:r>
          </a:p>
          <a:p>
            <a:pPr eaLnBrk="1" hangingPunct="1"/>
            <a:endParaRPr lang="en-US" altLang="en-US"/>
          </a:p>
        </p:txBody>
      </p:sp>
    </p:spTree>
    <p:extLst>
      <p:ext uri="{BB962C8B-B14F-4D97-AF65-F5344CB8AC3E}">
        <p14:creationId xmlns:p14="http://schemas.microsoft.com/office/powerpoint/2010/main" val="204649563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p:txBody>
          <a:bodyPr anchor="b"/>
          <a:lstStyle/>
          <a:p>
            <a:r>
              <a:rPr lang="en-US" altLang="en-US"/>
              <a:t>OSI Protocol Stack Implemented</a:t>
            </a:r>
          </a:p>
        </p:txBody>
      </p:sp>
      <p:sp>
        <p:nvSpPr>
          <p:cNvPr id="26627" name="Date Placeholder 2"/>
          <p:cNvSpPr txBox="1">
            <a:spLocks noGrp="1"/>
          </p:cNvSpPr>
          <p:nvPr/>
        </p:nvSpPr>
        <p:spPr bwMode="auto">
          <a:xfrm>
            <a:off x="7315201" y="6405564"/>
            <a:ext cx="30448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altLang="en-US" sz="1400">
                <a:solidFill>
                  <a:srgbClr val="FFFFFF"/>
                </a:solidFill>
                <a:cs typeface="Arial" charset="0"/>
              </a:rPr>
              <a:t>April 30, 2008</a:t>
            </a:r>
          </a:p>
        </p:txBody>
      </p:sp>
      <p:sp>
        <p:nvSpPr>
          <p:cNvPr id="26628" name="Footer Placeholder 3"/>
          <p:cNvSpPr txBox="1">
            <a:spLocks noGrp="1"/>
          </p:cNvSpPr>
          <p:nvPr/>
        </p:nvSpPr>
        <p:spPr bwMode="auto">
          <a:xfrm>
            <a:off x="1828800" y="6410326"/>
            <a:ext cx="3581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200">
                <a:solidFill>
                  <a:srgbClr val="FFFFFF"/>
                </a:solidFill>
                <a:cs typeface="Arial" charset="0"/>
              </a:rPr>
              <a:t>Copyright Mark Goetsch </a:t>
            </a:r>
          </a:p>
        </p:txBody>
      </p:sp>
      <p:sp>
        <p:nvSpPr>
          <p:cNvPr id="5" name="Slide Number Placeholder 4"/>
          <p:cNvSpPr txBox="1">
            <a:spLocks noGrp="1"/>
          </p:cNvSpPr>
          <p:nvPr/>
        </p:nvSpPr>
        <p:spPr>
          <a:xfrm>
            <a:off x="5867400" y="1036639"/>
            <a:ext cx="457200" cy="441325"/>
          </a:xfrm>
          <a:prstGeom prst="rect">
            <a:avLst/>
          </a:prstGeom>
          <a:noFill/>
        </p:spPr>
        <p:txBody>
          <a:bodyPr lIns="45720" rIns="45720" anchor="ctr">
            <a:normAutofit/>
          </a:bodyPr>
          <a:lstStyle/>
          <a:p>
            <a:pPr algn="ctr">
              <a:defRPr/>
            </a:pPr>
            <a:fld id="{81F69D60-BC7A-4377-BC71-0735BC10C826}" type="slidenum">
              <a:rPr lang="en-US" sz="1600">
                <a:solidFill>
                  <a:schemeClr val="accent3">
                    <a:shade val="75000"/>
                  </a:schemeClr>
                </a:solidFill>
                <a:cs typeface="Arial" charset="0"/>
              </a:rPr>
              <a:pPr algn="ctr">
                <a:defRPr/>
              </a:pPr>
              <a:t>107</a:t>
            </a:fld>
            <a:endParaRPr lang="en-US" sz="1600">
              <a:solidFill>
                <a:schemeClr val="accent3">
                  <a:shade val="75000"/>
                </a:schemeClr>
              </a:solidFill>
              <a:cs typeface="Arial" charset="0"/>
            </a:endParaRPr>
          </a:p>
        </p:txBody>
      </p:sp>
      <p:pic>
        <p:nvPicPr>
          <p:cNvPr id="266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447800"/>
            <a:ext cx="5029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859028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dirty="0"/>
              <a:t>Copyright 2020 Clark Elliott</a:t>
            </a:r>
          </a:p>
        </p:txBody>
      </p:sp>
      <p:sp>
        <p:nvSpPr>
          <p:cNvPr id="27651" name="Rectangle 2"/>
          <p:cNvSpPr>
            <a:spLocks noGrp="1" noChangeArrowheads="1"/>
          </p:cNvSpPr>
          <p:nvPr>
            <p:ph type="title" idx="4294967295"/>
          </p:nvPr>
        </p:nvSpPr>
        <p:spPr/>
        <p:txBody>
          <a:bodyPr/>
          <a:lstStyle/>
          <a:p>
            <a:pPr eaLnBrk="1" hangingPunct="1"/>
            <a:r>
              <a:rPr lang="en-US" altLang="en-US" sz="3600">
                <a:solidFill>
                  <a:srgbClr val="FF0066"/>
                </a:solidFill>
              </a:rPr>
              <a:t>Layers </a:t>
            </a:r>
            <a:r>
              <a:rPr lang="en-US" altLang="en-US" sz="3600">
                <a:solidFill>
                  <a:srgbClr val="FF0066"/>
                </a:solidFill>
                <a:sym typeface="Wingdings" pitchFamily="2" charset="2"/>
              </a:rPr>
              <a:t> object code</a:t>
            </a:r>
            <a:endParaRPr lang="en-US" altLang="en-US" sz="3600">
              <a:solidFill>
                <a:srgbClr val="FF0066"/>
              </a:solidFill>
            </a:endParaRPr>
          </a:p>
        </p:txBody>
      </p:sp>
      <p:sp>
        <p:nvSpPr>
          <p:cNvPr id="27652" name="Rectangle 3"/>
          <p:cNvSpPr>
            <a:spLocks noGrp="1" noChangeArrowheads="1"/>
          </p:cNvSpPr>
          <p:nvPr>
            <p:ph type="body" idx="4294967295"/>
          </p:nvPr>
        </p:nvSpPr>
        <p:spPr/>
        <p:txBody>
          <a:bodyPr/>
          <a:lstStyle/>
          <a:p>
            <a:pPr eaLnBrk="1" hangingPunct="1"/>
            <a:r>
              <a:rPr lang="en-US" altLang="en-US"/>
              <a:t>Each layer makes library calls to the level below which get included in the object code, or as SVC to operating system.</a:t>
            </a:r>
          </a:p>
          <a:p>
            <a:pPr eaLnBrk="1" hangingPunct="1"/>
            <a:r>
              <a:rPr lang="en-US" altLang="en-US"/>
              <a:t>Fully compiled code might have all layers compiled into executable, with entry point into running OpSys procs or kernal code.</a:t>
            </a:r>
          </a:p>
          <a:p>
            <a:pPr eaLnBrk="1" hangingPunct="1"/>
            <a:r>
              <a:rPr lang="en-US" altLang="en-US"/>
              <a:t>Each layer “hides” more complex code below.</a:t>
            </a:r>
          </a:p>
        </p:txBody>
      </p:sp>
    </p:spTree>
    <p:extLst>
      <p:ext uri="{BB962C8B-B14F-4D97-AF65-F5344CB8AC3E}">
        <p14:creationId xmlns:p14="http://schemas.microsoft.com/office/powerpoint/2010/main" val="90265398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dirty="0"/>
              <a:t>Copyright 2020 Clark Elliott</a:t>
            </a:r>
          </a:p>
        </p:txBody>
      </p:sp>
      <p:sp>
        <p:nvSpPr>
          <p:cNvPr id="28675" name="Rectangle 2"/>
          <p:cNvSpPr>
            <a:spLocks noGrp="1" noChangeArrowheads="1"/>
          </p:cNvSpPr>
          <p:nvPr>
            <p:ph type="title" idx="4294967295"/>
          </p:nvPr>
        </p:nvSpPr>
        <p:spPr/>
        <p:txBody>
          <a:bodyPr/>
          <a:lstStyle/>
          <a:p>
            <a:pPr eaLnBrk="1" hangingPunct="1"/>
            <a:r>
              <a:rPr lang="en-US" altLang="en-US" sz="3600">
                <a:solidFill>
                  <a:srgbClr val="FF0066"/>
                </a:solidFill>
              </a:rPr>
              <a:t>Layers of detail – one line of app code = ~1500 lines of “real” code.</a:t>
            </a:r>
          </a:p>
        </p:txBody>
      </p:sp>
      <p:sp>
        <p:nvSpPr>
          <p:cNvPr id="28676" name="Rectangle 3"/>
          <p:cNvSpPr>
            <a:spLocks noGrp="1" noChangeArrowheads="1"/>
          </p:cNvSpPr>
          <p:nvPr>
            <p:ph type="body" idx="4294967295"/>
          </p:nvPr>
        </p:nvSpPr>
        <p:spPr/>
        <p:txBody>
          <a:bodyPr/>
          <a:lstStyle/>
          <a:p>
            <a:pPr eaLnBrk="1" hangingPunct="1"/>
            <a:r>
              <a:rPr lang="en-US" altLang="en-US" sz="2800"/>
              <a:t>Java App: “open a socket”</a:t>
            </a:r>
          </a:p>
          <a:p>
            <a:pPr eaLnBrk="1" hangingPunct="1"/>
            <a:r>
              <a:rPr lang="en-US" altLang="en-US" sz="2800"/>
              <a:t>.TCP / IP: bind, connect, listen…</a:t>
            </a:r>
          </a:p>
          <a:p>
            <a:pPr eaLnBrk="1" hangingPunct="1"/>
            <a:r>
              <a:rPr lang="en-US" altLang="en-US" sz="2800"/>
              <a:t>..Allocate application buffers</a:t>
            </a:r>
          </a:p>
          <a:p>
            <a:pPr eaLnBrk="1" hangingPunct="1"/>
            <a:r>
              <a:rPr lang="en-US" altLang="en-US" sz="2800"/>
              <a:t>…TCP: handshaking with other host, ports…</a:t>
            </a:r>
          </a:p>
          <a:p>
            <a:pPr eaLnBrk="1" hangingPunct="1"/>
            <a:r>
              <a:rPr lang="en-US" altLang="en-US" sz="2800"/>
              <a:t>…. Transport: break messages into units, route</a:t>
            </a:r>
          </a:p>
          <a:p>
            <a:pPr eaLnBrk="1" hangingPunct="1"/>
            <a:r>
              <a:rPr lang="en-US" altLang="en-US" sz="2800"/>
              <a:t>….. Allocate OpSys buffers</a:t>
            </a:r>
          </a:p>
          <a:p>
            <a:pPr eaLnBrk="1" hangingPunct="1"/>
            <a:r>
              <a:rPr lang="en-US" altLang="en-US" sz="2800"/>
              <a:t>…….[etc.]</a:t>
            </a:r>
          </a:p>
          <a:p>
            <a:pPr eaLnBrk="1" hangingPunct="1"/>
            <a:r>
              <a:rPr lang="en-US" altLang="en-US" sz="2800"/>
              <a:t>………translate to MAC ethernet…</a:t>
            </a:r>
          </a:p>
          <a:p>
            <a:pPr eaLnBrk="1" hangingPunct="1"/>
            <a:endParaRPr lang="en-US" altLang="en-US" sz="2800"/>
          </a:p>
        </p:txBody>
      </p:sp>
    </p:spTree>
    <p:extLst>
      <p:ext uri="{BB962C8B-B14F-4D97-AF65-F5344CB8AC3E}">
        <p14:creationId xmlns:p14="http://schemas.microsoft.com/office/powerpoint/2010/main" val="619266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eaLnBrk="1" hangingPunct="1">
              <a:lnSpc>
                <a:spcPct val="90000"/>
              </a:lnSpc>
              <a:buFont typeface="Cambria" panose="02040503050406030204" pitchFamily="18" charset="0"/>
              <a:buChar char="›"/>
            </a:pPr>
            <a:r>
              <a:rPr lang="en-US" sz="3200" dirty="0"/>
              <a:t>When the server replies, it uses the router IP/virtual port</a:t>
            </a:r>
          </a:p>
          <a:p>
            <a:pPr eaLnBrk="1" hangingPunct="1">
              <a:lnSpc>
                <a:spcPct val="90000"/>
              </a:lnSpc>
              <a:buFont typeface="Cambria" panose="02040503050406030204" pitchFamily="18" charset="0"/>
              <a:buChar char="›"/>
            </a:pPr>
            <a:endParaRPr lang="en-US" sz="3200" dirty="0"/>
          </a:p>
          <a:p>
            <a:pPr eaLnBrk="1" hangingPunct="1">
              <a:lnSpc>
                <a:spcPct val="90000"/>
              </a:lnSpc>
              <a:buFont typeface="Cambria" panose="02040503050406030204" pitchFamily="18" charset="0"/>
              <a:buChar char="›"/>
            </a:pPr>
            <a:r>
              <a:rPr lang="en-US" sz="3200" dirty="0"/>
              <a:t>The router receives the reply, uses the (virtual) port for table lookup, replaces router IP/virtual port with the local IP and port of local host. </a:t>
            </a:r>
          </a:p>
          <a:p>
            <a:pPr eaLnBrk="1" hangingPunct="1">
              <a:lnSpc>
                <a:spcPct val="90000"/>
              </a:lnSpc>
              <a:buFont typeface="Cambria" panose="02040503050406030204" pitchFamily="18" charset="0"/>
              <a:buChar char="›"/>
            </a:pPr>
            <a:endParaRPr lang="en-US" sz="3200" dirty="0"/>
          </a:p>
          <a:p>
            <a:pPr eaLnBrk="1" hangingPunct="1">
              <a:lnSpc>
                <a:spcPct val="90000"/>
              </a:lnSpc>
              <a:buFont typeface="Cambria" panose="02040503050406030204" pitchFamily="18" charset="0"/>
              <a:buChar char="›"/>
            </a:pPr>
            <a:r>
              <a:rPr lang="en-US" sz="3200" dirty="0"/>
              <a:t>Sends out on the local Ethernet</a:t>
            </a:r>
          </a:p>
          <a:p>
            <a:pPr eaLnBrk="1" hangingPunct="1">
              <a:lnSpc>
                <a:spcPct val="90000"/>
              </a:lnSpc>
              <a:buFont typeface="Cambria" panose="02040503050406030204" pitchFamily="18" charset="0"/>
              <a:buChar char="›"/>
            </a:pPr>
            <a:endParaRPr lang="en-US" sz="3200" dirty="0"/>
          </a:p>
          <a:p>
            <a:pPr eaLnBrk="1" hangingPunct="1">
              <a:lnSpc>
                <a:spcPct val="90000"/>
              </a:lnSpc>
              <a:buFont typeface="Cambria" panose="02040503050406030204" pitchFamily="18" charset="0"/>
              <a:buChar char="›"/>
            </a:pPr>
            <a:r>
              <a:rPr lang="en-US" sz="3200" dirty="0"/>
              <a:t>Original sender retrieves the packet from the local network.</a:t>
            </a:r>
          </a:p>
          <a:p>
            <a:pPr eaLnBrk="1" hangingPunct="1">
              <a:lnSpc>
                <a:spcPct val="90000"/>
              </a:lnSpc>
              <a:buFont typeface="Cambria" panose="02040503050406030204" pitchFamily="18" charset="0"/>
              <a:buChar char="›"/>
            </a:pPr>
            <a:endParaRPr lang="en-US" sz="3200" dirty="0"/>
          </a:p>
          <a:p>
            <a:pPr eaLnBrk="1" hangingPunct="1">
              <a:lnSpc>
                <a:spcPct val="90000"/>
              </a:lnSpc>
              <a:buFont typeface="Cambria" panose="02040503050406030204" pitchFamily="18" charset="0"/>
              <a:buChar char="›"/>
            </a:pPr>
            <a:r>
              <a:rPr lang="en-US" sz="3200" dirty="0"/>
              <a:t>Keep entries for a while, then discard</a:t>
            </a:r>
          </a:p>
          <a:p>
            <a:endParaRPr lang="en-US" sz="3200" dirty="0"/>
          </a:p>
        </p:txBody>
      </p:sp>
      <p:sp>
        <p:nvSpPr>
          <p:cNvPr id="3" name="Title 2"/>
          <p:cNvSpPr>
            <a:spLocks noGrp="1"/>
          </p:cNvSpPr>
          <p:nvPr>
            <p:ph type="title"/>
          </p:nvPr>
        </p:nvSpPr>
        <p:spPr>
          <a:xfrm>
            <a:off x="609600" y="274638"/>
            <a:ext cx="10972800" cy="1143000"/>
          </a:xfrm>
        </p:spPr>
        <p:txBody>
          <a:bodyPr>
            <a:normAutofit/>
          </a:bodyPr>
          <a:lstStyle/>
          <a:p>
            <a:pPr algn="ctr"/>
            <a:endParaRPr lang="en-US" sz="4800" dirty="0"/>
          </a:p>
        </p:txBody>
      </p:sp>
    </p:spTree>
    <p:extLst>
      <p:ext uri="{BB962C8B-B14F-4D97-AF65-F5344CB8AC3E}">
        <p14:creationId xmlns:p14="http://schemas.microsoft.com/office/powerpoint/2010/main" val="423707892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ltLang="en-US" sz="2800"/>
              <a:t>Figure 3.2</a:t>
            </a:r>
            <a:br>
              <a:rPr lang="en-GB" altLang="en-US" sz="2800"/>
            </a:br>
            <a:r>
              <a:rPr lang="en-GB" altLang="en-US" sz="2800"/>
              <a:t>Conceptual layering of protocol software</a:t>
            </a:r>
          </a:p>
        </p:txBody>
      </p:sp>
      <p:sp>
        <p:nvSpPr>
          <p:cNvPr id="29699" name="Rectangle 3"/>
          <p:cNvSpPr>
            <a:spLocks noChangeArrowheads="1"/>
          </p:cNvSpPr>
          <p:nvPr/>
        </p:nvSpPr>
        <p:spPr bwMode="auto">
          <a:xfrm>
            <a:off x="2209800" y="2543176"/>
            <a:ext cx="7874000" cy="30162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00" name="Rectangle 4"/>
          <p:cNvSpPr>
            <a:spLocks noChangeArrowheads="1"/>
          </p:cNvSpPr>
          <p:nvPr/>
        </p:nvSpPr>
        <p:spPr bwMode="auto">
          <a:xfrm>
            <a:off x="2209800" y="2543176"/>
            <a:ext cx="7899400" cy="327025"/>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01" name="Rectangle 5"/>
          <p:cNvSpPr>
            <a:spLocks noChangeArrowheads="1"/>
          </p:cNvSpPr>
          <p:nvPr/>
        </p:nvSpPr>
        <p:spPr bwMode="auto">
          <a:xfrm>
            <a:off x="2209800" y="2894014"/>
            <a:ext cx="7874000" cy="32702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02" name="Rectangle 6"/>
          <p:cNvSpPr>
            <a:spLocks noChangeArrowheads="1"/>
          </p:cNvSpPr>
          <p:nvPr/>
        </p:nvSpPr>
        <p:spPr bwMode="auto">
          <a:xfrm>
            <a:off x="2209800" y="2894014"/>
            <a:ext cx="7899400" cy="352425"/>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03" name="Rectangle 7"/>
          <p:cNvSpPr>
            <a:spLocks noChangeArrowheads="1"/>
          </p:cNvSpPr>
          <p:nvPr/>
        </p:nvSpPr>
        <p:spPr bwMode="auto">
          <a:xfrm>
            <a:off x="2209800" y="3297239"/>
            <a:ext cx="7874000" cy="32702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04" name="Rectangle 8"/>
          <p:cNvSpPr>
            <a:spLocks noChangeArrowheads="1"/>
          </p:cNvSpPr>
          <p:nvPr/>
        </p:nvSpPr>
        <p:spPr bwMode="auto">
          <a:xfrm>
            <a:off x="2209800" y="3297239"/>
            <a:ext cx="7899400" cy="352425"/>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05" name="Rectangle 9"/>
          <p:cNvSpPr>
            <a:spLocks noChangeArrowheads="1"/>
          </p:cNvSpPr>
          <p:nvPr/>
        </p:nvSpPr>
        <p:spPr bwMode="auto">
          <a:xfrm>
            <a:off x="2209800" y="3675064"/>
            <a:ext cx="7874000" cy="30162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06" name="Rectangle 10"/>
          <p:cNvSpPr>
            <a:spLocks noChangeArrowheads="1"/>
          </p:cNvSpPr>
          <p:nvPr/>
        </p:nvSpPr>
        <p:spPr bwMode="auto">
          <a:xfrm>
            <a:off x="2209800" y="3675064"/>
            <a:ext cx="7899400" cy="327025"/>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07" name="Rectangle 11"/>
          <p:cNvSpPr>
            <a:spLocks noChangeArrowheads="1"/>
          </p:cNvSpPr>
          <p:nvPr/>
        </p:nvSpPr>
        <p:spPr bwMode="auto">
          <a:xfrm>
            <a:off x="2209800" y="4076701"/>
            <a:ext cx="7874000" cy="30162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08" name="Rectangle 12"/>
          <p:cNvSpPr>
            <a:spLocks noChangeArrowheads="1"/>
          </p:cNvSpPr>
          <p:nvPr/>
        </p:nvSpPr>
        <p:spPr bwMode="auto">
          <a:xfrm>
            <a:off x="2209800" y="4076701"/>
            <a:ext cx="7899400" cy="327025"/>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09" name="Oval 13"/>
          <p:cNvSpPr>
            <a:spLocks noChangeArrowheads="1"/>
          </p:cNvSpPr>
          <p:nvPr/>
        </p:nvSpPr>
        <p:spPr bwMode="auto">
          <a:xfrm>
            <a:off x="4524375" y="4076701"/>
            <a:ext cx="4503738" cy="301625"/>
          </a:xfrm>
          <a:prstGeom prst="ellipse">
            <a:avLst/>
          </a:prstGeom>
          <a:solidFill>
            <a:srgbClr val="D9AA73"/>
          </a:solidFill>
          <a:ln w="25400">
            <a:solidFill>
              <a:srgbClr val="D9AA73"/>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10" name="Rectangle 14"/>
          <p:cNvSpPr>
            <a:spLocks noChangeArrowheads="1"/>
          </p:cNvSpPr>
          <p:nvPr/>
        </p:nvSpPr>
        <p:spPr bwMode="auto">
          <a:xfrm>
            <a:off x="4273550" y="4152900"/>
            <a:ext cx="5181600" cy="508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11" name="Freeform 15"/>
          <p:cNvSpPr>
            <a:spLocks/>
          </p:cNvSpPr>
          <p:nvPr/>
        </p:nvSpPr>
        <p:spPr bwMode="auto">
          <a:xfrm>
            <a:off x="6713539" y="4051301"/>
            <a:ext cx="376237" cy="252413"/>
          </a:xfrm>
          <a:custGeom>
            <a:avLst/>
            <a:gdLst>
              <a:gd name="T0" fmla="*/ 597275444 w 237"/>
              <a:gd name="T1" fmla="*/ 201612899 h 159"/>
              <a:gd name="T2" fmla="*/ 0 w 237"/>
              <a:gd name="T3" fmla="*/ 400706431 h 159"/>
              <a:gd name="T4" fmla="*/ 320058625 w 237"/>
              <a:gd name="T5" fmla="*/ 201612899 h 159"/>
              <a:gd name="T6" fmla="*/ 0 w 237"/>
              <a:gd name="T7" fmla="*/ 0 h 159"/>
              <a:gd name="T8" fmla="*/ 559473944 w 237"/>
              <a:gd name="T9" fmla="*/ 201612899 h 159"/>
              <a:gd name="T10" fmla="*/ 597275444 w 237"/>
              <a:gd name="T11" fmla="*/ 201612899 h 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7" h="159">
                <a:moveTo>
                  <a:pt x="237" y="80"/>
                </a:moveTo>
                <a:lnTo>
                  <a:pt x="0" y="159"/>
                </a:lnTo>
                <a:lnTo>
                  <a:pt x="127" y="80"/>
                </a:lnTo>
                <a:lnTo>
                  <a:pt x="0" y="0"/>
                </a:lnTo>
                <a:lnTo>
                  <a:pt x="222" y="80"/>
                </a:lnTo>
                <a:lnTo>
                  <a:pt x="237" y="80"/>
                </a:lnTo>
                <a:close/>
              </a:path>
            </a:pathLst>
          </a:custGeom>
          <a:solidFill>
            <a:srgbClr val="000000"/>
          </a:solidFill>
          <a:ln w="25400">
            <a:solidFill>
              <a:srgbClr val="000000"/>
            </a:solidFill>
            <a:prstDash val="solid"/>
            <a:round/>
            <a:headEnd/>
            <a:tailEnd/>
          </a:ln>
        </p:spPr>
        <p:txBody>
          <a:bodyPr/>
          <a:lstStyle/>
          <a:p>
            <a:endParaRPr lang="en-US"/>
          </a:p>
        </p:txBody>
      </p:sp>
      <p:sp>
        <p:nvSpPr>
          <p:cNvPr id="29712" name="Line 16"/>
          <p:cNvSpPr>
            <a:spLocks noChangeShapeType="1"/>
          </p:cNvSpPr>
          <p:nvPr/>
        </p:nvSpPr>
        <p:spPr bwMode="auto">
          <a:xfrm>
            <a:off x="4273550" y="4203700"/>
            <a:ext cx="2616200"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3" name="Rectangle 17"/>
          <p:cNvSpPr>
            <a:spLocks noChangeArrowheads="1"/>
          </p:cNvSpPr>
          <p:nvPr/>
        </p:nvSpPr>
        <p:spPr bwMode="auto">
          <a:xfrm>
            <a:off x="2297114" y="2628901"/>
            <a:ext cx="68448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a:solidFill>
                  <a:srgbClr val="000000"/>
                </a:solidFill>
              </a:rPr>
              <a:t>Layer n</a:t>
            </a:r>
            <a:endParaRPr lang="en-GB" altLang="en-US" sz="2400">
              <a:latin typeface="Times" pitchFamily="18" charset="0"/>
            </a:endParaRPr>
          </a:p>
        </p:txBody>
      </p:sp>
      <p:sp>
        <p:nvSpPr>
          <p:cNvPr id="29714" name="Rectangle 18"/>
          <p:cNvSpPr>
            <a:spLocks noChangeArrowheads="1"/>
          </p:cNvSpPr>
          <p:nvPr/>
        </p:nvSpPr>
        <p:spPr bwMode="auto">
          <a:xfrm>
            <a:off x="2297114" y="3786189"/>
            <a:ext cx="68448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a:solidFill>
                  <a:srgbClr val="000000"/>
                </a:solidFill>
              </a:rPr>
              <a:t>Layer 2</a:t>
            </a:r>
            <a:endParaRPr lang="en-GB" altLang="en-US" sz="2400">
              <a:latin typeface="Times" pitchFamily="18" charset="0"/>
            </a:endParaRPr>
          </a:p>
        </p:txBody>
      </p:sp>
      <p:sp>
        <p:nvSpPr>
          <p:cNvPr id="29715" name="Rectangle 19"/>
          <p:cNvSpPr>
            <a:spLocks noChangeArrowheads="1"/>
          </p:cNvSpPr>
          <p:nvPr/>
        </p:nvSpPr>
        <p:spPr bwMode="auto">
          <a:xfrm>
            <a:off x="2297114" y="4164014"/>
            <a:ext cx="68448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a:solidFill>
                  <a:srgbClr val="000000"/>
                </a:solidFill>
              </a:rPr>
              <a:t>Layer 1</a:t>
            </a:r>
            <a:endParaRPr lang="en-GB" altLang="en-US" sz="2400">
              <a:latin typeface="Times" pitchFamily="18" charset="0"/>
            </a:endParaRPr>
          </a:p>
        </p:txBody>
      </p:sp>
      <p:sp>
        <p:nvSpPr>
          <p:cNvPr id="29716" name="Rectangle 20"/>
          <p:cNvSpPr>
            <a:spLocks noChangeArrowheads="1"/>
          </p:cNvSpPr>
          <p:nvPr/>
        </p:nvSpPr>
        <p:spPr bwMode="auto">
          <a:xfrm>
            <a:off x="3794125" y="2517775"/>
            <a:ext cx="806450" cy="193675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17" name="Rectangle 21"/>
          <p:cNvSpPr>
            <a:spLocks noChangeArrowheads="1"/>
          </p:cNvSpPr>
          <p:nvPr/>
        </p:nvSpPr>
        <p:spPr bwMode="auto">
          <a:xfrm>
            <a:off x="4478338" y="2025651"/>
            <a:ext cx="12775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a:solidFill>
                  <a:srgbClr val="000000"/>
                </a:solidFill>
              </a:rPr>
              <a:t>Message sent</a:t>
            </a:r>
            <a:endParaRPr lang="en-GB" altLang="en-US" sz="2400">
              <a:latin typeface="Times" pitchFamily="18" charset="0"/>
            </a:endParaRPr>
          </a:p>
        </p:txBody>
      </p:sp>
      <p:sp>
        <p:nvSpPr>
          <p:cNvPr id="29718" name="Rectangle 22"/>
          <p:cNvSpPr>
            <a:spLocks noChangeArrowheads="1"/>
          </p:cNvSpPr>
          <p:nvPr/>
        </p:nvSpPr>
        <p:spPr bwMode="auto">
          <a:xfrm>
            <a:off x="7562851" y="2000251"/>
            <a:ext cx="16494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a:solidFill>
                  <a:srgbClr val="000000"/>
                </a:solidFill>
              </a:rPr>
              <a:t>Message received</a:t>
            </a:r>
            <a:endParaRPr lang="en-GB" altLang="en-US" sz="2400">
              <a:latin typeface="Times" pitchFamily="18" charset="0"/>
            </a:endParaRPr>
          </a:p>
        </p:txBody>
      </p:sp>
      <p:sp>
        <p:nvSpPr>
          <p:cNvPr id="29719" name="Rectangle 23"/>
          <p:cNvSpPr>
            <a:spLocks noChangeArrowheads="1"/>
          </p:cNvSpPr>
          <p:nvPr/>
        </p:nvSpPr>
        <p:spPr bwMode="auto">
          <a:xfrm>
            <a:off x="6121400" y="4491039"/>
            <a:ext cx="14112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a:solidFill>
                  <a:srgbClr val="000000"/>
                </a:solidFill>
              </a:rPr>
              <a:t>Communication</a:t>
            </a:r>
            <a:endParaRPr lang="en-GB" altLang="en-US" sz="2400">
              <a:latin typeface="Times" pitchFamily="18" charset="0"/>
            </a:endParaRPr>
          </a:p>
        </p:txBody>
      </p:sp>
      <p:sp>
        <p:nvSpPr>
          <p:cNvPr id="29720" name="Rectangle 24"/>
          <p:cNvSpPr>
            <a:spLocks noChangeArrowheads="1"/>
          </p:cNvSpPr>
          <p:nvPr/>
        </p:nvSpPr>
        <p:spPr bwMode="auto">
          <a:xfrm>
            <a:off x="6499226" y="4743451"/>
            <a:ext cx="7223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a:solidFill>
                  <a:srgbClr val="000000"/>
                </a:solidFill>
              </a:rPr>
              <a:t>medium</a:t>
            </a:r>
            <a:endParaRPr lang="en-GB" altLang="en-US" sz="2400">
              <a:latin typeface="Times" pitchFamily="18" charset="0"/>
            </a:endParaRPr>
          </a:p>
        </p:txBody>
      </p:sp>
      <p:sp>
        <p:nvSpPr>
          <p:cNvPr id="29721" name="Rectangle 25"/>
          <p:cNvSpPr>
            <a:spLocks noChangeArrowheads="1"/>
          </p:cNvSpPr>
          <p:nvPr/>
        </p:nvSpPr>
        <p:spPr bwMode="auto">
          <a:xfrm>
            <a:off x="3832225" y="4541839"/>
            <a:ext cx="6556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a:solidFill>
                  <a:srgbClr val="000000"/>
                </a:solidFill>
              </a:rPr>
              <a:t>Sender</a:t>
            </a:r>
            <a:endParaRPr lang="en-GB" altLang="en-US" sz="2400">
              <a:latin typeface="Times" pitchFamily="18" charset="0"/>
            </a:endParaRPr>
          </a:p>
        </p:txBody>
      </p:sp>
      <p:sp>
        <p:nvSpPr>
          <p:cNvPr id="29722" name="Rectangle 26"/>
          <p:cNvSpPr>
            <a:spLocks noChangeArrowheads="1"/>
          </p:cNvSpPr>
          <p:nvPr/>
        </p:nvSpPr>
        <p:spPr bwMode="auto">
          <a:xfrm>
            <a:off x="8964614" y="4541839"/>
            <a:ext cx="847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a:solidFill>
                  <a:srgbClr val="000000"/>
                </a:solidFill>
              </a:rPr>
              <a:t>Recipient</a:t>
            </a:r>
            <a:endParaRPr lang="en-GB" altLang="en-US" sz="2400">
              <a:latin typeface="Times" pitchFamily="18" charset="0"/>
            </a:endParaRPr>
          </a:p>
        </p:txBody>
      </p:sp>
      <p:sp>
        <p:nvSpPr>
          <p:cNvPr id="29723" name="Rectangle 27"/>
          <p:cNvSpPr>
            <a:spLocks noChangeArrowheads="1"/>
          </p:cNvSpPr>
          <p:nvPr/>
        </p:nvSpPr>
        <p:spPr bwMode="auto">
          <a:xfrm>
            <a:off x="9053513" y="2517775"/>
            <a:ext cx="804862" cy="193675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24" name="Rectangle 28"/>
          <p:cNvSpPr>
            <a:spLocks noChangeArrowheads="1"/>
          </p:cNvSpPr>
          <p:nvPr/>
        </p:nvSpPr>
        <p:spPr bwMode="auto">
          <a:xfrm>
            <a:off x="9429750" y="2668588"/>
            <a:ext cx="50800"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25" name="Rectangle 29"/>
          <p:cNvSpPr>
            <a:spLocks noChangeArrowheads="1"/>
          </p:cNvSpPr>
          <p:nvPr/>
        </p:nvSpPr>
        <p:spPr bwMode="auto">
          <a:xfrm>
            <a:off x="9429750" y="4178300"/>
            <a:ext cx="50800"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26" name="Rectangle 30"/>
          <p:cNvSpPr>
            <a:spLocks noChangeArrowheads="1"/>
          </p:cNvSpPr>
          <p:nvPr/>
        </p:nvSpPr>
        <p:spPr bwMode="auto">
          <a:xfrm>
            <a:off x="9429750" y="2693988"/>
            <a:ext cx="50800" cy="14843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27" name="Oval 31"/>
          <p:cNvSpPr>
            <a:spLocks noChangeArrowheads="1"/>
          </p:cNvSpPr>
          <p:nvPr/>
        </p:nvSpPr>
        <p:spPr bwMode="auto">
          <a:xfrm>
            <a:off x="9380538" y="3373438"/>
            <a:ext cx="150812" cy="125412"/>
          </a:xfrm>
          <a:prstGeom prst="ellipse">
            <a:avLst/>
          </a:prstGeom>
          <a:solidFill>
            <a:srgbClr val="FFFFFF"/>
          </a:solidFill>
          <a:ln w="25400">
            <a:solidFill>
              <a:srgbClr val="000000"/>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28" name="Oval 32"/>
          <p:cNvSpPr>
            <a:spLocks noChangeArrowheads="1"/>
          </p:cNvSpPr>
          <p:nvPr/>
        </p:nvSpPr>
        <p:spPr bwMode="auto">
          <a:xfrm>
            <a:off x="9380538" y="4127501"/>
            <a:ext cx="150812" cy="125413"/>
          </a:xfrm>
          <a:prstGeom prst="ellipse">
            <a:avLst/>
          </a:prstGeom>
          <a:solidFill>
            <a:srgbClr val="FFFFFF"/>
          </a:solidFill>
          <a:ln w="25400">
            <a:solidFill>
              <a:srgbClr val="000000"/>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29" name="Oval 33"/>
          <p:cNvSpPr>
            <a:spLocks noChangeArrowheads="1"/>
          </p:cNvSpPr>
          <p:nvPr/>
        </p:nvSpPr>
        <p:spPr bwMode="auto">
          <a:xfrm>
            <a:off x="9380538" y="3749675"/>
            <a:ext cx="150812" cy="127000"/>
          </a:xfrm>
          <a:prstGeom prst="ellipse">
            <a:avLst/>
          </a:prstGeom>
          <a:solidFill>
            <a:srgbClr val="FFFFFF"/>
          </a:solidFill>
          <a:ln w="25400">
            <a:solidFill>
              <a:srgbClr val="000000"/>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30" name="Oval 34"/>
          <p:cNvSpPr>
            <a:spLocks noChangeArrowheads="1"/>
          </p:cNvSpPr>
          <p:nvPr/>
        </p:nvSpPr>
        <p:spPr bwMode="auto">
          <a:xfrm>
            <a:off x="9380538" y="2970213"/>
            <a:ext cx="150812" cy="125412"/>
          </a:xfrm>
          <a:prstGeom prst="ellipse">
            <a:avLst/>
          </a:prstGeom>
          <a:solidFill>
            <a:srgbClr val="FFFFFF"/>
          </a:solidFill>
          <a:ln w="25400">
            <a:solidFill>
              <a:srgbClr val="000000"/>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31" name="Oval 35"/>
          <p:cNvSpPr>
            <a:spLocks noChangeArrowheads="1"/>
          </p:cNvSpPr>
          <p:nvPr/>
        </p:nvSpPr>
        <p:spPr bwMode="auto">
          <a:xfrm>
            <a:off x="9380538" y="2592388"/>
            <a:ext cx="150812" cy="125412"/>
          </a:xfrm>
          <a:prstGeom prst="ellipse">
            <a:avLst/>
          </a:prstGeom>
          <a:solidFill>
            <a:srgbClr val="FFFFFF"/>
          </a:solidFill>
          <a:ln w="25400">
            <a:solidFill>
              <a:srgbClr val="000000"/>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32" name="Freeform 36"/>
          <p:cNvSpPr>
            <a:spLocks/>
          </p:cNvSpPr>
          <p:nvPr/>
        </p:nvSpPr>
        <p:spPr bwMode="auto">
          <a:xfrm>
            <a:off x="8775701" y="2239963"/>
            <a:ext cx="125413" cy="101600"/>
          </a:xfrm>
          <a:custGeom>
            <a:avLst/>
            <a:gdLst>
              <a:gd name="T0" fmla="*/ 199093931 w 79"/>
              <a:gd name="T1" fmla="*/ 80645000 h 64"/>
              <a:gd name="T2" fmla="*/ 161290643 w 79"/>
              <a:gd name="T3" fmla="*/ 161290000 h 64"/>
              <a:gd name="T4" fmla="*/ 0 w 79"/>
              <a:gd name="T5" fmla="*/ 0 h 64"/>
              <a:gd name="T6" fmla="*/ 199093931 w 79"/>
              <a:gd name="T7" fmla="*/ 40322500 h 64"/>
              <a:gd name="T8" fmla="*/ 199093931 w 79"/>
              <a:gd name="T9" fmla="*/ 8064500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64">
                <a:moveTo>
                  <a:pt x="79" y="32"/>
                </a:moveTo>
                <a:lnTo>
                  <a:pt x="64" y="64"/>
                </a:lnTo>
                <a:lnTo>
                  <a:pt x="0" y="0"/>
                </a:lnTo>
                <a:lnTo>
                  <a:pt x="79" y="16"/>
                </a:lnTo>
                <a:lnTo>
                  <a:pt x="79" y="32"/>
                </a:lnTo>
                <a:close/>
              </a:path>
            </a:pathLst>
          </a:custGeom>
          <a:solidFill>
            <a:srgbClr val="000000"/>
          </a:solidFill>
          <a:ln w="25400">
            <a:solidFill>
              <a:srgbClr val="000000"/>
            </a:solidFill>
            <a:prstDash val="solid"/>
            <a:round/>
            <a:headEnd/>
            <a:tailEnd/>
          </a:ln>
        </p:spPr>
        <p:txBody>
          <a:bodyPr/>
          <a:lstStyle/>
          <a:p>
            <a:endParaRPr lang="en-US"/>
          </a:p>
        </p:txBody>
      </p:sp>
      <p:sp>
        <p:nvSpPr>
          <p:cNvPr id="29733" name="Line 37"/>
          <p:cNvSpPr>
            <a:spLocks noChangeShapeType="1"/>
          </p:cNvSpPr>
          <p:nvPr/>
        </p:nvSpPr>
        <p:spPr bwMode="auto">
          <a:xfrm flipH="1" flipV="1">
            <a:off x="8901114" y="2290764"/>
            <a:ext cx="479425" cy="2762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4" name="Rectangle 38"/>
          <p:cNvSpPr>
            <a:spLocks noChangeArrowheads="1"/>
          </p:cNvSpPr>
          <p:nvPr/>
        </p:nvSpPr>
        <p:spPr bwMode="auto">
          <a:xfrm>
            <a:off x="4171950" y="2668588"/>
            <a:ext cx="50800"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35" name="Rectangle 39"/>
          <p:cNvSpPr>
            <a:spLocks noChangeArrowheads="1"/>
          </p:cNvSpPr>
          <p:nvPr/>
        </p:nvSpPr>
        <p:spPr bwMode="auto">
          <a:xfrm>
            <a:off x="4171950" y="4178300"/>
            <a:ext cx="50800"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36" name="Rectangle 40"/>
          <p:cNvSpPr>
            <a:spLocks noChangeArrowheads="1"/>
          </p:cNvSpPr>
          <p:nvPr/>
        </p:nvSpPr>
        <p:spPr bwMode="auto">
          <a:xfrm>
            <a:off x="4171950" y="2693988"/>
            <a:ext cx="50800" cy="14843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37" name="Oval 41"/>
          <p:cNvSpPr>
            <a:spLocks noChangeArrowheads="1"/>
          </p:cNvSpPr>
          <p:nvPr/>
        </p:nvSpPr>
        <p:spPr bwMode="auto">
          <a:xfrm>
            <a:off x="4121150" y="3397250"/>
            <a:ext cx="152400" cy="127000"/>
          </a:xfrm>
          <a:prstGeom prst="ellipse">
            <a:avLst/>
          </a:prstGeom>
          <a:solidFill>
            <a:srgbClr val="FFFFFF"/>
          </a:solidFill>
          <a:ln w="25400">
            <a:solidFill>
              <a:srgbClr val="000000"/>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38" name="Oval 42"/>
          <p:cNvSpPr>
            <a:spLocks noChangeArrowheads="1"/>
          </p:cNvSpPr>
          <p:nvPr/>
        </p:nvSpPr>
        <p:spPr bwMode="auto">
          <a:xfrm>
            <a:off x="4121150" y="4152901"/>
            <a:ext cx="152400" cy="125413"/>
          </a:xfrm>
          <a:prstGeom prst="ellipse">
            <a:avLst/>
          </a:prstGeom>
          <a:solidFill>
            <a:srgbClr val="FFFFFF"/>
          </a:solidFill>
          <a:ln w="25400">
            <a:solidFill>
              <a:srgbClr val="000000"/>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39" name="Oval 43"/>
          <p:cNvSpPr>
            <a:spLocks noChangeArrowheads="1"/>
          </p:cNvSpPr>
          <p:nvPr/>
        </p:nvSpPr>
        <p:spPr bwMode="auto">
          <a:xfrm>
            <a:off x="4121150" y="3775076"/>
            <a:ext cx="152400" cy="125413"/>
          </a:xfrm>
          <a:prstGeom prst="ellipse">
            <a:avLst/>
          </a:prstGeom>
          <a:solidFill>
            <a:srgbClr val="FFFFFF"/>
          </a:solidFill>
          <a:ln w="25400">
            <a:solidFill>
              <a:srgbClr val="000000"/>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40" name="Oval 44"/>
          <p:cNvSpPr>
            <a:spLocks noChangeArrowheads="1"/>
          </p:cNvSpPr>
          <p:nvPr/>
        </p:nvSpPr>
        <p:spPr bwMode="auto">
          <a:xfrm>
            <a:off x="4121150" y="2995613"/>
            <a:ext cx="152400" cy="125412"/>
          </a:xfrm>
          <a:prstGeom prst="ellipse">
            <a:avLst/>
          </a:prstGeom>
          <a:solidFill>
            <a:srgbClr val="FFFFFF"/>
          </a:solidFill>
          <a:ln w="25400">
            <a:solidFill>
              <a:srgbClr val="000000"/>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41" name="Oval 45"/>
          <p:cNvSpPr>
            <a:spLocks noChangeArrowheads="1"/>
          </p:cNvSpPr>
          <p:nvPr/>
        </p:nvSpPr>
        <p:spPr bwMode="auto">
          <a:xfrm>
            <a:off x="4121150" y="2617788"/>
            <a:ext cx="152400" cy="125412"/>
          </a:xfrm>
          <a:prstGeom prst="ellipse">
            <a:avLst/>
          </a:prstGeom>
          <a:solidFill>
            <a:srgbClr val="FFFFFF"/>
          </a:solidFill>
          <a:ln w="25400">
            <a:solidFill>
              <a:srgbClr val="000000"/>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42" name="Freeform 46"/>
          <p:cNvSpPr>
            <a:spLocks/>
          </p:cNvSpPr>
          <p:nvPr/>
        </p:nvSpPr>
        <p:spPr bwMode="auto">
          <a:xfrm>
            <a:off x="4273551" y="2466976"/>
            <a:ext cx="125413" cy="100013"/>
          </a:xfrm>
          <a:custGeom>
            <a:avLst/>
            <a:gdLst>
              <a:gd name="T0" fmla="*/ 158771270 w 79"/>
              <a:gd name="T1" fmla="*/ 40322702 h 63"/>
              <a:gd name="T2" fmla="*/ 199093931 w 79"/>
              <a:gd name="T3" fmla="*/ 80645403 h 63"/>
              <a:gd name="T4" fmla="*/ 0 w 79"/>
              <a:gd name="T5" fmla="*/ 158771431 h 63"/>
              <a:gd name="T6" fmla="*/ 118448610 w 79"/>
              <a:gd name="T7" fmla="*/ 0 h 63"/>
              <a:gd name="T8" fmla="*/ 158771270 w 79"/>
              <a:gd name="T9" fmla="*/ 40322702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63">
                <a:moveTo>
                  <a:pt x="63" y="16"/>
                </a:moveTo>
                <a:lnTo>
                  <a:pt x="79" y="32"/>
                </a:lnTo>
                <a:lnTo>
                  <a:pt x="0" y="63"/>
                </a:lnTo>
                <a:lnTo>
                  <a:pt x="47" y="0"/>
                </a:lnTo>
                <a:lnTo>
                  <a:pt x="63" y="16"/>
                </a:lnTo>
                <a:close/>
              </a:path>
            </a:pathLst>
          </a:custGeom>
          <a:solidFill>
            <a:srgbClr val="000000"/>
          </a:solidFill>
          <a:ln w="25400">
            <a:solidFill>
              <a:srgbClr val="000000"/>
            </a:solidFill>
            <a:prstDash val="solid"/>
            <a:round/>
            <a:headEnd/>
            <a:tailEnd/>
          </a:ln>
        </p:spPr>
        <p:txBody>
          <a:bodyPr/>
          <a:lstStyle/>
          <a:p>
            <a:endParaRPr lang="en-US"/>
          </a:p>
        </p:txBody>
      </p:sp>
      <p:sp>
        <p:nvSpPr>
          <p:cNvPr id="29743" name="Line 47"/>
          <p:cNvSpPr>
            <a:spLocks noChangeShapeType="1"/>
          </p:cNvSpPr>
          <p:nvPr/>
        </p:nvSpPr>
        <p:spPr bwMode="auto">
          <a:xfrm flipH="1">
            <a:off x="4398964" y="2265363"/>
            <a:ext cx="352425" cy="22701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44" name="Rectangle 48"/>
          <p:cNvSpPr>
            <a:spLocks noChangeArrowheads="1"/>
          </p:cNvSpPr>
          <p:nvPr/>
        </p:nvSpPr>
        <p:spPr bwMode="auto">
          <a:xfrm>
            <a:off x="2590800" y="3048000"/>
            <a:ext cx="76200" cy="762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9745" name="Rectangle 49"/>
          <p:cNvSpPr>
            <a:spLocks noChangeArrowheads="1"/>
          </p:cNvSpPr>
          <p:nvPr/>
        </p:nvSpPr>
        <p:spPr bwMode="auto">
          <a:xfrm>
            <a:off x="2590800" y="3429000"/>
            <a:ext cx="76200" cy="762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Tree>
    <p:extLst>
      <p:ext uri="{BB962C8B-B14F-4D97-AF65-F5344CB8AC3E}">
        <p14:creationId xmlns:p14="http://schemas.microsoft.com/office/powerpoint/2010/main" val="65409073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ltLang="en-US" sz="2400"/>
              <a:t>Figure 3.4</a:t>
            </a:r>
            <a:br>
              <a:rPr lang="en-GB" altLang="en-US" sz="2400"/>
            </a:br>
            <a:r>
              <a:rPr lang="en-GB" altLang="en-US" sz="2400"/>
              <a:t>Protocol layers in the ISO Open Systems Interconnection (OSI) model</a:t>
            </a:r>
          </a:p>
        </p:txBody>
      </p:sp>
      <p:pic>
        <p:nvPicPr>
          <p:cNvPr id="307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05001"/>
            <a:ext cx="8077200" cy="383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62809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altLang="en-US" sz="2800"/>
              <a:t>Figure 3.3</a:t>
            </a:r>
            <a:br>
              <a:rPr lang="en-GB" altLang="en-US" sz="2800"/>
            </a:br>
            <a:r>
              <a:rPr lang="en-GB" altLang="en-US" sz="2800"/>
              <a:t>Encapsulation as it is applied in layered protocols</a:t>
            </a:r>
          </a:p>
        </p:txBody>
      </p:sp>
      <p:pic>
        <p:nvPicPr>
          <p:cNvPr id="317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208214"/>
            <a:ext cx="8153400" cy="256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206753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altLang="en-US" sz="2800"/>
              <a:t>Figure 3.13</a:t>
            </a:r>
            <a:br>
              <a:rPr lang="en-GB" altLang="en-US" sz="2800"/>
            </a:br>
            <a:r>
              <a:rPr lang="en-GB" altLang="en-US" sz="2800"/>
              <a:t>Encapsulation in a message transmitted via TCP over an Ethernet</a:t>
            </a:r>
          </a:p>
        </p:txBody>
      </p:sp>
      <p:grpSp>
        <p:nvGrpSpPr>
          <p:cNvPr id="32771" name="Group 3"/>
          <p:cNvGrpSpPr>
            <a:grpSpLocks/>
          </p:cNvGrpSpPr>
          <p:nvPr/>
        </p:nvGrpSpPr>
        <p:grpSpPr bwMode="auto">
          <a:xfrm>
            <a:off x="2235200" y="2114550"/>
            <a:ext cx="7848600" cy="2833688"/>
            <a:chOff x="448" y="1332"/>
            <a:chExt cx="4944" cy="1785"/>
          </a:xfrm>
        </p:grpSpPr>
        <p:sp>
          <p:nvSpPr>
            <p:cNvPr id="32772" name="Rectangle 4"/>
            <p:cNvSpPr>
              <a:spLocks noChangeArrowheads="1"/>
            </p:cNvSpPr>
            <p:nvPr/>
          </p:nvSpPr>
          <p:spPr bwMode="auto">
            <a:xfrm>
              <a:off x="3797" y="1332"/>
              <a:ext cx="1563" cy="17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773" name="Rectangle 5"/>
            <p:cNvSpPr>
              <a:spLocks noChangeArrowheads="1"/>
            </p:cNvSpPr>
            <p:nvPr/>
          </p:nvSpPr>
          <p:spPr bwMode="auto">
            <a:xfrm>
              <a:off x="3797" y="1332"/>
              <a:ext cx="1579" cy="191"/>
            </a:xfrm>
            <a:prstGeom prst="rect">
              <a:avLst/>
            </a:prstGeom>
            <a:noFill/>
            <a:ln w="36513">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774" name="Rectangle 6"/>
            <p:cNvSpPr>
              <a:spLocks noChangeArrowheads="1"/>
            </p:cNvSpPr>
            <p:nvPr/>
          </p:nvSpPr>
          <p:spPr bwMode="auto">
            <a:xfrm>
              <a:off x="3995" y="1387"/>
              <a:ext cx="118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a:solidFill>
                    <a:srgbClr val="000000"/>
                  </a:solidFill>
                </a:rPr>
                <a:t>Application message</a:t>
              </a:r>
              <a:endParaRPr lang="en-GB" altLang="en-US" sz="2400">
                <a:latin typeface="Times" pitchFamily="18" charset="0"/>
              </a:endParaRPr>
            </a:p>
          </p:txBody>
        </p:sp>
        <p:sp>
          <p:nvSpPr>
            <p:cNvPr id="32775" name="Rectangle 7"/>
            <p:cNvSpPr>
              <a:spLocks noChangeArrowheads="1"/>
            </p:cNvSpPr>
            <p:nvPr/>
          </p:nvSpPr>
          <p:spPr bwMode="auto">
            <a:xfrm>
              <a:off x="3797" y="1730"/>
              <a:ext cx="1579" cy="192"/>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776" name="Rectangle 8"/>
            <p:cNvSpPr>
              <a:spLocks noChangeArrowheads="1"/>
            </p:cNvSpPr>
            <p:nvPr/>
          </p:nvSpPr>
          <p:spPr bwMode="auto">
            <a:xfrm>
              <a:off x="2553" y="1730"/>
              <a:ext cx="1244" cy="176"/>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777" name="Rectangle 9"/>
            <p:cNvSpPr>
              <a:spLocks noChangeArrowheads="1"/>
            </p:cNvSpPr>
            <p:nvPr/>
          </p:nvSpPr>
          <p:spPr bwMode="auto">
            <a:xfrm>
              <a:off x="2553" y="1730"/>
              <a:ext cx="1260" cy="192"/>
            </a:xfrm>
            <a:prstGeom prst="rect">
              <a:avLst/>
            </a:prstGeom>
            <a:noFill/>
            <a:ln w="36513">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778" name="Rectangle 10"/>
            <p:cNvSpPr>
              <a:spLocks noChangeArrowheads="1"/>
            </p:cNvSpPr>
            <p:nvPr/>
          </p:nvSpPr>
          <p:spPr bwMode="auto">
            <a:xfrm>
              <a:off x="2627" y="1769"/>
              <a:ext cx="69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a:solidFill>
                    <a:srgbClr val="000000"/>
                  </a:solidFill>
                </a:rPr>
                <a:t>TCP header</a:t>
              </a:r>
              <a:endParaRPr lang="en-GB" altLang="en-US" sz="2400">
                <a:latin typeface="Times" pitchFamily="18" charset="0"/>
              </a:endParaRPr>
            </a:p>
          </p:txBody>
        </p:sp>
        <p:sp>
          <p:nvSpPr>
            <p:cNvPr id="32779" name="Freeform 11"/>
            <p:cNvSpPr>
              <a:spLocks/>
            </p:cNvSpPr>
            <p:nvPr/>
          </p:nvSpPr>
          <p:spPr bwMode="auto">
            <a:xfrm>
              <a:off x="3765" y="1651"/>
              <a:ext cx="64" cy="63"/>
            </a:xfrm>
            <a:custGeom>
              <a:avLst/>
              <a:gdLst>
                <a:gd name="T0" fmla="*/ 32 w 64"/>
                <a:gd name="T1" fmla="*/ 0 h 63"/>
                <a:gd name="T2" fmla="*/ 64 w 64"/>
                <a:gd name="T3" fmla="*/ 0 h 63"/>
                <a:gd name="T4" fmla="*/ 32 w 64"/>
                <a:gd name="T5" fmla="*/ 63 h 63"/>
                <a:gd name="T6" fmla="*/ 0 w 64"/>
                <a:gd name="T7" fmla="*/ 0 h 63"/>
                <a:gd name="T8" fmla="*/ 32 w 6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63">
                  <a:moveTo>
                    <a:pt x="32" y="0"/>
                  </a:moveTo>
                  <a:lnTo>
                    <a:pt x="64" y="0"/>
                  </a:lnTo>
                  <a:lnTo>
                    <a:pt x="32" y="63"/>
                  </a:lnTo>
                  <a:lnTo>
                    <a:pt x="0" y="0"/>
                  </a:lnTo>
                  <a:lnTo>
                    <a:pt x="32" y="0"/>
                  </a:lnTo>
                  <a:close/>
                </a:path>
              </a:pathLst>
            </a:custGeom>
            <a:solidFill>
              <a:srgbClr val="000000"/>
            </a:solidFill>
            <a:ln w="36513">
              <a:solidFill>
                <a:srgbClr val="000000"/>
              </a:solidFill>
              <a:prstDash val="solid"/>
              <a:round/>
              <a:headEnd/>
              <a:tailEnd/>
            </a:ln>
          </p:spPr>
          <p:txBody>
            <a:bodyPr/>
            <a:lstStyle/>
            <a:p>
              <a:endParaRPr lang="en-US"/>
            </a:p>
          </p:txBody>
        </p:sp>
        <p:sp>
          <p:nvSpPr>
            <p:cNvPr id="32780" name="Line 12"/>
            <p:cNvSpPr>
              <a:spLocks noChangeShapeType="1"/>
            </p:cNvSpPr>
            <p:nvPr/>
          </p:nvSpPr>
          <p:spPr bwMode="auto">
            <a:xfrm>
              <a:off x="3797" y="1523"/>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1" name="Line 13"/>
            <p:cNvSpPr>
              <a:spLocks noChangeShapeType="1"/>
            </p:cNvSpPr>
            <p:nvPr/>
          </p:nvSpPr>
          <p:spPr bwMode="auto">
            <a:xfrm>
              <a:off x="3797" y="1571"/>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2" name="Line 14"/>
            <p:cNvSpPr>
              <a:spLocks noChangeShapeType="1"/>
            </p:cNvSpPr>
            <p:nvPr/>
          </p:nvSpPr>
          <p:spPr bwMode="auto">
            <a:xfrm>
              <a:off x="3797" y="1635"/>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3" name="Freeform 15"/>
            <p:cNvSpPr>
              <a:spLocks/>
            </p:cNvSpPr>
            <p:nvPr/>
          </p:nvSpPr>
          <p:spPr bwMode="auto">
            <a:xfrm>
              <a:off x="5328" y="1651"/>
              <a:ext cx="64" cy="63"/>
            </a:xfrm>
            <a:custGeom>
              <a:avLst/>
              <a:gdLst>
                <a:gd name="T0" fmla="*/ 32 w 64"/>
                <a:gd name="T1" fmla="*/ 0 h 63"/>
                <a:gd name="T2" fmla="*/ 64 w 64"/>
                <a:gd name="T3" fmla="*/ 0 h 63"/>
                <a:gd name="T4" fmla="*/ 32 w 64"/>
                <a:gd name="T5" fmla="*/ 63 h 63"/>
                <a:gd name="T6" fmla="*/ 0 w 64"/>
                <a:gd name="T7" fmla="*/ 0 h 63"/>
                <a:gd name="T8" fmla="*/ 32 w 6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63">
                  <a:moveTo>
                    <a:pt x="32" y="0"/>
                  </a:moveTo>
                  <a:lnTo>
                    <a:pt x="64" y="0"/>
                  </a:lnTo>
                  <a:lnTo>
                    <a:pt x="32" y="63"/>
                  </a:lnTo>
                  <a:lnTo>
                    <a:pt x="0" y="0"/>
                  </a:lnTo>
                  <a:lnTo>
                    <a:pt x="32" y="0"/>
                  </a:lnTo>
                  <a:close/>
                </a:path>
              </a:pathLst>
            </a:custGeom>
            <a:solidFill>
              <a:srgbClr val="000000"/>
            </a:solidFill>
            <a:ln w="36513">
              <a:solidFill>
                <a:srgbClr val="000000"/>
              </a:solidFill>
              <a:prstDash val="solid"/>
              <a:round/>
              <a:headEnd/>
              <a:tailEnd/>
            </a:ln>
          </p:spPr>
          <p:txBody>
            <a:bodyPr/>
            <a:lstStyle/>
            <a:p>
              <a:endParaRPr lang="en-US"/>
            </a:p>
          </p:txBody>
        </p:sp>
        <p:sp>
          <p:nvSpPr>
            <p:cNvPr id="32784" name="Line 16"/>
            <p:cNvSpPr>
              <a:spLocks noChangeShapeType="1"/>
            </p:cNvSpPr>
            <p:nvPr/>
          </p:nvSpPr>
          <p:spPr bwMode="auto">
            <a:xfrm>
              <a:off x="5360" y="1523"/>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5" name="Line 17"/>
            <p:cNvSpPr>
              <a:spLocks noChangeShapeType="1"/>
            </p:cNvSpPr>
            <p:nvPr/>
          </p:nvSpPr>
          <p:spPr bwMode="auto">
            <a:xfrm>
              <a:off x="5360" y="1571"/>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6" name="Line 18"/>
            <p:cNvSpPr>
              <a:spLocks noChangeShapeType="1"/>
            </p:cNvSpPr>
            <p:nvPr/>
          </p:nvSpPr>
          <p:spPr bwMode="auto">
            <a:xfrm>
              <a:off x="5360" y="1635"/>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7" name="Rectangle 19"/>
            <p:cNvSpPr>
              <a:spLocks noChangeArrowheads="1"/>
            </p:cNvSpPr>
            <p:nvPr/>
          </p:nvSpPr>
          <p:spPr bwMode="auto">
            <a:xfrm>
              <a:off x="2553" y="2113"/>
              <a:ext cx="2823" cy="191"/>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788" name="Freeform 20"/>
            <p:cNvSpPr>
              <a:spLocks/>
            </p:cNvSpPr>
            <p:nvPr/>
          </p:nvSpPr>
          <p:spPr bwMode="auto">
            <a:xfrm>
              <a:off x="2521" y="2033"/>
              <a:ext cx="64" cy="64"/>
            </a:xfrm>
            <a:custGeom>
              <a:avLst/>
              <a:gdLst>
                <a:gd name="T0" fmla="*/ 32 w 64"/>
                <a:gd name="T1" fmla="*/ 0 h 64"/>
                <a:gd name="T2" fmla="*/ 64 w 64"/>
                <a:gd name="T3" fmla="*/ 0 h 64"/>
                <a:gd name="T4" fmla="*/ 32 w 64"/>
                <a:gd name="T5" fmla="*/ 64 h 64"/>
                <a:gd name="T6" fmla="*/ 0 w 64"/>
                <a:gd name="T7" fmla="*/ 0 h 64"/>
                <a:gd name="T8" fmla="*/ 32 w 64"/>
                <a:gd name="T9" fmla="*/ 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64">
                  <a:moveTo>
                    <a:pt x="32" y="0"/>
                  </a:moveTo>
                  <a:lnTo>
                    <a:pt x="64" y="0"/>
                  </a:lnTo>
                  <a:lnTo>
                    <a:pt x="32" y="64"/>
                  </a:lnTo>
                  <a:lnTo>
                    <a:pt x="0" y="0"/>
                  </a:lnTo>
                  <a:lnTo>
                    <a:pt x="32" y="0"/>
                  </a:lnTo>
                  <a:close/>
                </a:path>
              </a:pathLst>
            </a:custGeom>
            <a:solidFill>
              <a:srgbClr val="000000"/>
            </a:solidFill>
            <a:ln w="36513">
              <a:solidFill>
                <a:srgbClr val="000000"/>
              </a:solidFill>
              <a:prstDash val="solid"/>
              <a:round/>
              <a:headEnd/>
              <a:tailEnd/>
            </a:ln>
          </p:spPr>
          <p:txBody>
            <a:bodyPr/>
            <a:lstStyle/>
            <a:p>
              <a:endParaRPr lang="en-US"/>
            </a:p>
          </p:txBody>
        </p:sp>
        <p:sp>
          <p:nvSpPr>
            <p:cNvPr id="32789" name="Line 21"/>
            <p:cNvSpPr>
              <a:spLocks noChangeShapeType="1"/>
            </p:cNvSpPr>
            <p:nvPr/>
          </p:nvSpPr>
          <p:spPr bwMode="auto">
            <a:xfrm>
              <a:off x="2553" y="1906"/>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0" name="Line 22"/>
            <p:cNvSpPr>
              <a:spLocks noChangeShapeType="1"/>
            </p:cNvSpPr>
            <p:nvPr/>
          </p:nvSpPr>
          <p:spPr bwMode="auto">
            <a:xfrm>
              <a:off x="2553" y="1953"/>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1" name="Line 23"/>
            <p:cNvSpPr>
              <a:spLocks noChangeShapeType="1"/>
            </p:cNvSpPr>
            <p:nvPr/>
          </p:nvSpPr>
          <p:spPr bwMode="auto">
            <a:xfrm>
              <a:off x="2553" y="2017"/>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2" name="Freeform 24"/>
            <p:cNvSpPr>
              <a:spLocks/>
            </p:cNvSpPr>
            <p:nvPr/>
          </p:nvSpPr>
          <p:spPr bwMode="auto">
            <a:xfrm>
              <a:off x="5328" y="2049"/>
              <a:ext cx="64" cy="64"/>
            </a:xfrm>
            <a:custGeom>
              <a:avLst/>
              <a:gdLst>
                <a:gd name="T0" fmla="*/ 32 w 64"/>
                <a:gd name="T1" fmla="*/ 0 h 64"/>
                <a:gd name="T2" fmla="*/ 64 w 64"/>
                <a:gd name="T3" fmla="*/ 0 h 64"/>
                <a:gd name="T4" fmla="*/ 32 w 64"/>
                <a:gd name="T5" fmla="*/ 64 h 64"/>
                <a:gd name="T6" fmla="*/ 0 w 64"/>
                <a:gd name="T7" fmla="*/ 0 h 64"/>
                <a:gd name="T8" fmla="*/ 32 w 64"/>
                <a:gd name="T9" fmla="*/ 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64">
                  <a:moveTo>
                    <a:pt x="32" y="0"/>
                  </a:moveTo>
                  <a:lnTo>
                    <a:pt x="64" y="0"/>
                  </a:lnTo>
                  <a:lnTo>
                    <a:pt x="32" y="64"/>
                  </a:lnTo>
                  <a:lnTo>
                    <a:pt x="0" y="0"/>
                  </a:lnTo>
                  <a:lnTo>
                    <a:pt x="32" y="0"/>
                  </a:lnTo>
                  <a:close/>
                </a:path>
              </a:pathLst>
            </a:custGeom>
            <a:solidFill>
              <a:srgbClr val="000000"/>
            </a:solidFill>
            <a:ln w="36513">
              <a:solidFill>
                <a:srgbClr val="000000"/>
              </a:solidFill>
              <a:prstDash val="solid"/>
              <a:round/>
              <a:headEnd/>
              <a:tailEnd/>
            </a:ln>
          </p:spPr>
          <p:txBody>
            <a:bodyPr/>
            <a:lstStyle/>
            <a:p>
              <a:endParaRPr lang="en-US"/>
            </a:p>
          </p:txBody>
        </p:sp>
        <p:sp>
          <p:nvSpPr>
            <p:cNvPr id="32793" name="Line 25"/>
            <p:cNvSpPr>
              <a:spLocks noChangeShapeType="1"/>
            </p:cNvSpPr>
            <p:nvPr/>
          </p:nvSpPr>
          <p:spPr bwMode="auto">
            <a:xfrm>
              <a:off x="5360" y="1922"/>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4" name="Line 26"/>
            <p:cNvSpPr>
              <a:spLocks noChangeShapeType="1"/>
            </p:cNvSpPr>
            <p:nvPr/>
          </p:nvSpPr>
          <p:spPr bwMode="auto">
            <a:xfrm>
              <a:off x="5360" y="1969"/>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5" name="Line 27"/>
            <p:cNvSpPr>
              <a:spLocks noChangeShapeType="1"/>
            </p:cNvSpPr>
            <p:nvPr/>
          </p:nvSpPr>
          <p:spPr bwMode="auto">
            <a:xfrm>
              <a:off x="5360" y="2033"/>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6" name="Rectangle 28"/>
            <p:cNvSpPr>
              <a:spLocks noChangeArrowheads="1"/>
            </p:cNvSpPr>
            <p:nvPr/>
          </p:nvSpPr>
          <p:spPr bwMode="auto">
            <a:xfrm>
              <a:off x="1580" y="2113"/>
              <a:ext cx="973" cy="17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797" name="Rectangle 29"/>
            <p:cNvSpPr>
              <a:spLocks noChangeArrowheads="1"/>
            </p:cNvSpPr>
            <p:nvPr/>
          </p:nvSpPr>
          <p:spPr bwMode="auto">
            <a:xfrm>
              <a:off x="1580" y="2113"/>
              <a:ext cx="989" cy="191"/>
            </a:xfrm>
            <a:prstGeom prst="rect">
              <a:avLst/>
            </a:prstGeom>
            <a:noFill/>
            <a:ln w="36513">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798" name="Rectangle 30"/>
            <p:cNvSpPr>
              <a:spLocks noChangeArrowheads="1"/>
            </p:cNvSpPr>
            <p:nvPr/>
          </p:nvSpPr>
          <p:spPr bwMode="auto">
            <a:xfrm>
              <a:off x="1636" y="2168"/>
              <a:ext cx="55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a:solidFill>
                    <a:srgbClr val="000000"/>
                  </a:solidFill>
                </a:rPr>
                <a:t>IP header</a:t>
              </a:r>
              <a:endParaRPr lang="en-GB" altLang="en-US" sz="2400">
                <a:latin typeface="Times" pitchFamily="18" charset="0"/>
              </a:endParaRPr>
            </a:p>
          </p:txBody>
        </p:sp>
        <p:sp>
          <p:nvSpPr>
            <p:cNvPr id="32799" name="Rectangle 31"/>
            <p:cNvSpPr>
              <a:spLocks noChangeArrowheads="1"/>
            </p:cNvSpPr>
            <p:nvPr/>
          </p:nvSpPr>
          <p:spPr bwMode="auto">
            <a:xfrm>
              <a:off x="1596" y="2527"/>
              <a:ext cx="3780" cy="192"/>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800" name="Freeform 32"/>
            <p:cNvSpPr>
              <a:spLocks/>
            </p:cNvSpPr>
            <p:nvPr/>
          </p:nvSpPr>
          <p:spPr bwMode="auto">
            <a:xfrm>
              <a:off x="5328" y="2432"/>
              <a:ext cx="64" cy="63"/>
            </a:xfrm>
            <a:custGeom>
              <a:avLst/>
              <a:gdLst>
                <a:gd name="T0" fmla="*/ 32 w 64"/>
                <a:gd name="T1" fmla="*/ 0 h 63"/>
                <a:gd name="T2" fmla="*/ 64 w 64"/>
                <a:gd name="T3" fmla="*/ 0 h 63"/>
                <a:gd name="T4" fmla="*/ 32 w 64"/>
                <a:gd name="T5" fmla="*/ 63 h 63"/>
                <a:gd name="T6" fmla="*/ 0 w 64"/>
                <a:gd name="T7" fmla="*/ 0 h 63"/>
                <a:gd name="T8" fmla="*/ 32 w 6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63">
                  <a:moveTo>
                    <a:pt x="32" y="0"/>
                  </a:moveTo>
                  <a:lnTo>
                    <a:pt x="64" y="0"/>
                  </a:lnTo>
                  <a:lnTo>
                    <a:pt x="32" y="63"/>
                  </a:lnTo>
                  <a:lnTo>
                    <a:pt x="0" y="0"/>
                  </a:lnTo>
                  <a:lnTo>
                    <a:pt x="32" y="0"/>
                  </a:lnTo>
                  <a:close/>
                </a:path>
              </a:pathLst>
            </a:custGeom>
            <a:solidFill>
              <a:srgbClr val="000000"/>
            </a:solidFill>
            <a:ln w="36513">
              <a:solidFill>
                <a:srgbClr val="000000"/>
              </a:solidFill>
              <a:prstDash val="solid"/>
              <a:round/>
              <a:headEnd/>
              <a:tailEnd/>
            </a:ln>
          </p:spPr>
          <p:txBody>
            <a:bodyPr/>
            <a:lstStyle/>
            <a:p>
              <a:endParaRPr lang="en-US"/>
            </a:p>
          </p:txBody>
        </p:sp>
        <p:sp>
          <p:nvSpPr>
            <p:cNvPr id="32801" name="Line 33"/>
            <p:cNvSpPr>
              <a:spLocks noChangeShapeType="1"/>
            </p:cNvSpPr>
            <p:nvPr/>
          </p:nvSpPr>
          <p:spPr bwMode="auto">
            <a:xfrm>
              <a:off x="5360" y="2304"/>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2" name="Line 34"/>
            <p:cNvSpPr>
              <a:spLocks noChangeShapeType="1"/>
            </p:cNvSpPr>
            <p:nvPr/>
          </p:nvSpPr>
          <p:spPr bwMode="auto">
            <a:xfrm>
              <a:off x="5360" y="2352"/>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3" name="Line 35"/>
            <p:cNvSpPr>
              <a:spLocks noChangeShapeType="1"/>
            </p:cNvSpPr>
            <p:nvPr/>
          </p:nvSpPr>
          <p:spPr bwMode="auto">
            <a:xfrm>
              <a:off x="5360" y="2416"/>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4" name="Rectangle 36"/>
            <p:cNvSpPr>
              <a:spLocks noChangeArrowheads="1"/>
            </p:cNvSpPr>
            <p:nvPr/>
          </p:nvSpPr>
          <p:spPr bwMode="auto">
            <a:xfrm>
              <a:off x="480" y="2527"/>
              <a:ext cx="1116" cy="176"/>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805" name="Rectangle 37"/>
            <p:cNvSpPr>
              <a:spLocks noChangeArrowheads="1"/>
            </p:cNvSpPr>
            <p:nvPr/>
          </p:nvSpPr>
          <p:spPr bwMode="auto">
            <a:xfrm>
              <a:off x="480" y="2527"/>
              <a:ext cx="1132" cy="192"/>
            </a:xfrm>
            <a:prstGeom prst="rect">
              <a:avLst/>
            </a:prstGeom>
            <a:noFill/>
            <a:ln w="36513">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806" name="Rectangle 38"/>
            <p:cNvSpPr>
              <a:spLocks noChangeArrowheads="1"/>
            </p:cNvSpPr>
            <p:nvPr/>
          </p:nvSpPr>
          <p:spPr bwMode="auto">
            <a:xfrm>
              <a:off x="511" y="2566"/>
              <a:ext cx="91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a:solidFill>
                    <a:srgbClr val="000000"/>
                  </a:solidFill>
                </a:rPr>
                <a:t>Ethernet header</a:t>
              </a:r>
              <a:endParaRPr lang="en-GB" altLang="en-US" sz="2400">
                <a:latin typeface="Times" pitchFamily="18" charset="0"/>
              </a:endParaRPr>
            </a:p>
          </p:txBody>
        </p:sp>
        <p:sp>
          <p:nvSpPr>
            <p:cNvPr id="32807" name="Freeform 39"/>
            <p:cNvSpPr>
              <a:spLocks/>
            </p:cNvSpPr>
            <p:nvPr/>
          </p:nvSpPr>
          <p:spPr bwMode="auto">
            <a:xfrm>
              <a:off x="1564" y="2432"/>
              <a:ext cx="64" cy="63"/>
            </a:xfrm>
            <a:custGeom>
              <a:avLst/>
              <a:gdLst>
                <a:gd name="T0" fmla="*/ 32 w 64"/>
                <a:gd name="T1" fmla="*/ 0 h 63"/>
                <a:gd name="T2" fmla="*/ 64 w 64"/>
                <a:gd name="T3" fmla="*/ 0 h 63"/>
                <a:gd name="T4" fmla="*/ 32 w 64"/>
                <a:gd name="T5" fmla="*/ 63 h 63"/>
                <a:gd name="T6" fmla="*/ 0 w 64"/>
                <a:gd name="T7" fmla="*/ 0 h 63"/>
                <a:gd name="T8" fmla="*/ 32 w 6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63">
                  <a:moveTo>
                    <a:pt x="32" y="0"/>
                  </a:moveTo>
                  <a:lnTo>
                    <a:pt x="64" y="0"/>
                  </a:lnTo>
                  <a:lnTo>
                    <a:pt x="32" y="63"/>
                  </a:lnTo>
                  <a:lnTo>
                    <a:pt x="0" y="0"/>
                  </a:lnTo>
                  <a:lnTo>
                    <a:pt x="32" y="0"/>
                  </a:lnTo>
                  <a:close/>
                </a:path>
              </a:pathLst>
            </a:custGeom>
            <a:solidFill>
              <a:srgbClr val="000000"/>
            </a:solidFill>
            <a:ln w="36513">
              <a:solidFill>
                <a:srgbClr val="000000"/>
              </a:solidFill>
              <a:prstDash val="solid"/>
              <a:round/>
              <a:headEnd/>
              <a:tailEnd/>
            </a:ln>
          </p:spPr>
          <p:txBody>
            <a:bodyPr/>
            <a:lstStyle/>
            <a:p>
              <a:endParaRPr lang="en-US"/>
            </a:p>
          </p:txBody>
        </p:sp>
        <p:sp>
          <p:nvSpPr>
            <p:cNvPr id="32808" name="Line 40"/>
            <p:cNvSpPr>
              <a:spLocks noChangeShapeType="1"/>
            </p:cNvSpPr>
            <p:nvPr/>
          </p:nvSpPr>
          <p:spPr bwMode="auto">
            <a:xfrm>
              <a:off x="1596" y="2304"/>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9" name="Line 41"/>
            <p:cNvSpPr>
              <a:spLocks noChangeShapeType="1"/>
            </p:cNvSpPr>
            <p:nvPr/>
          </p:nvSpPr>
          <p:spPr bwMode="auto">
            <a:xfrm>
              <a:off x="1596" y="2352"/>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10" name="Line 42"/>
            <p:cNvSpPr>
              <a:spLocks noChangeShapeType="1"/>
            </p:cNvSpPr>
            <p:nvPr/>
          </p:nvSpPr>
          <p:spPr bwMode="auto">
            <a:xfrm>
              <a:off x="1596" y="2416"/>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11" name="Freeform 43"/>
            <p:cNvSpPr>
              <a:spLocks/>
            </p:cNvSpPr>
            <p:nvPr/>
          </p:nvSpPr>
          <p:spPr bwMode="auto">
            <a:xfrm>
              <a:off x="5328" y="2830"/>
              <a:ext cx="64" cy="64"/>
            </a:xfrm>
            <a:custGeom>
              <a:avLst/>
              <a:gdLst>
                <a:gd name="T0" fmla="*/ 32 w 64"/>
                <a:gd name="T1" fmla="*/ 0 h 64"/>
                <a:gd name="T2" fmla="*/ 64 w 64"/>
                <a:gd name="T3" fmla="*/ 0 h 64"/>
                <a:gd name="T4" fmla="*/ 32 w 64"/>
                <a:gd name="T5" fmla="*/ 64 h 64"/>
                <a:gd name="T6" fmla="*/ 0 w 64"/>
                <a:gd name="T7" fmla="*/ 0 h 64"/>
                <a:gd name="T8" fmla="*/ 32 w 64"/>
                <a:gd name="T9" fmla="*/ 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64">
                  <a:moveTo>
                    <a:pt x="32" y="0"/>
                  </a:moveTo>
                  <a:lnTo>
                    <a:pt x="64" y="0"/>
                  </a:lnTo>
                  <a:lnTo>
                    <a:pt x="32" y="64"/>
                  </a:lnTo>
                  <a:lnTo>
                    <a:pt x="0" y="0"/>
                  </a:lnTo>
                  <a:lnTo>
                    <a:pt x="32" y="0"/>
                  </a:lnTo>
                  <a:close/>
                </a:path>
              </a:pathLst>
            </a:custGeom>
            <a:solidFill>
              <a:srgbClr val="000000"/>
            </a:solidFill>
            <a:ln w="36513">
              <a:solidFill>
                <a:srgbClr val="000000"/>
              </a:solidFill>
              <a:prstDash val="solid"/>
              <a:round/>
              <a:headEnd/>
              <a:tailEnd/>
            </a:ln>
          </p:spPr>
          <p:txBody>
            <a:bodyPr/>
            <a:lstStyle/>
            <a:p>
              <a:endParaRPr lang="en-US"/>
            </a:p>
          </p:txBody>
        </p:sp>
        <p:sp>
          <p:nvSpPr>
            <p:cNvPr id="32812" name="Line 44"/>
            <p:cNvSpPr>
              <a:spLocks noChangeShapeType="1"/>
            </p:cNvSpPr>
            <p:nvPr/>
          </p:nvSpPr>
          <p:spPr bwMode="auto">
            <a:xfrm>
              <a:off x="5360" y="2703"/>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13" name="Line 45"/>
            <p:cNvSpPr>
              <a:spLocks noChangeShapeType="1"/>
            </p:cNvSpPr>
            <p:nvPr/>
          </p:nvSpPr>
          <p:spPr bwMode="auto">
            <a:xfrm>
              <a:off x="5360" y="2766"/>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14" name="Line 46"/>
            <p:cNvSpPr>
              <a:spLocks noChangeShapeType="1"/>
            </p:cNvSpPr>
            <p:nvPr/>
          </p:nvSpPr>
          <p:spPr bwMode="auto">
            <a:xfrm>
              <a:off x="5360" y="2814"/>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15" name="Rectangle 47"/>
            <p:cNvSpPr>
              <a:spLocks noChangeArrowheads="1"/>
            </p:cNvSpPr>
            <p:nvPr/>
          </p:nvSpPr>
          <p:spPr bwMode="auto">
            <a:xfrm>
              <a:off x="480" y="2910"/>
              <a:ext cx="4896" cy="207"/>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816" name="Freeform 48"/>
            <p:cNvSpPr>
              <a:spLocks/>
            </p:cNvSpPr>
            <p:nvPr/>
          </p:nvSpPr>
          <p:spPr bwMode="auto">
            <a:xfrm>
              <a:off x="448" y="2830"/>
              <a:ext cx="64" cy="64"/>
            </a:xfrm>
            <a:custGeom>
              <a:avLst/>
              <a:gdLst>
                <a:gd name="T0" fmla="*/ 32 w 64"/>
                <a:gd name="T1" fmla="*/ 0 h 64"/>
                <a:gd name="T2" fmla="*/ 64 w 64"/>
                <a:gd name="T3" fmla="*/ 0 h 64"/>
                <a:gd name="T4" fmla="*/ 32 w 64"/>
                <a:gd name="T5" fmla="*/ 64 h 64"/>
                <a:gd name="T6" fmla="*/ 0 w 64"/>
                <a:gd name="T7" fmla="*/ 0 h 64"/>
                <a:gd name="T8" fmla="*/ 32 w 64"/>
                <a:gd name="T9" fmla="*/ 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64">
                  <a:moveTo>
                    <a:pt x="32" y="0"/>
                  </a:moveTo>
                  <a:lnTo>
                    <a:pt x="64" y="0"/>
                  </a:lnTo>
                  <a:lnTo>
                    <a:pt x="32" y="64"/>
                  </a:lnTo>
                  <a:lnTo>
                    <a:pt x="0" y="0"/>
                  </a:lnTo>
                  <a:lnTo>
                    <a:pt x="32" y="0"/>
                  </a:lnTo>
                  <a:close/>
                </a:path>
              </a:pathLst>
            </a:custGeom>
            <a:solidFill>
              <a:srgbClr val="000000"/>
            </a:solidFill>
            <a:ln w="36513">
              <a:solidFill>
                <a:srgbClr val="000000"/>
              </a:solidFill>
              <a:prstDash val="solid"/>
              <a:round/>
              <a:headEnd/>
              <a:tailEnd/>
            </a:ln>
          </p:spPr>
          <p:txBody>
            <a:bodyPr/>
            <a:lstStyle/>
            <a:p>
              <a:endParaRPr lang="en-US"/>
            </a:p>
          </p:txBody>
        </p:sp>
        <p:sp>
          <p:nvSpPr>
            <p:cNvPr id="32817" name="Line 49"/>
            <p:cNvSpPr>
              <a:spLocks noChangeShapeType="1"/>
            </p:cNvSpPr>
            <p:nvPr/>
          </p:nvSpPr>
          <p:spPr bwMode="auto">
            <a:xfrm>
              <a:off x="480" y="2703"/>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18" name="Line 50"/>
            <p:cNvSpPr>
              <a:spLocks noChangeShapeType="1"/>
            </p:cNvSpPr>
            <p:nvPr/>
          </p:nvSpPr>
          <p:spPr bwMode="auto">
            <a:xfrm>
              <a:off x="480" y="2766"/>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19" name="Line 51"/>
            <p:cNvSpPr>
              <a:spLocks noChangeShapeType="1"/>
            </p:cNvSpPr>
            <p:nvPr/>
          </p:nvSpPr>
          <p:spPr bwMode="auto">
            <a:xfrm>
              <a:off x="480" y="2814"/>
              <a:ext cx="1" cy="1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20" name="Rectangle 52"/>
            <p:cNvSpPr>
              <a:spLocks noChangeArrowheads="1"/>
            </p:cNvSpPr>
            <p:nvPr/>
          </p:nvSpPr>
          <p:spPr bwMode="auto">
            <a:xfrm>
              <a:off x="2372" y="2949"/>
              <a:ext cx="85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a:solidFill>
                    <a:srgbClr val="000000"/>
                  </a:solidFill>
                </a:rPr>
                <a:t>Ethernet frame</a:t>
              </a:r>
              <a:endParaRPr lang="en-GB" altLang="en-US" sz="2400">
                <a:latin typeface="Times" pitchFamily="18" charset="0"/>
              </a:endParaRPr>
            </a:p>
          </p:txBody>
        </p:sp>
        <p:sp>
          <p:nvSpPr>
            <p:cNvPr id="32821" name="Rectangle 53"/>
            <p:cNvSpPr>
              <a:spLocks noChangeArrowheads="1"/>
            </p:cNvSpPr>
            <p:nvPr/>
          </p:nvSpPr>
          <p:spPr bwMode="auto">
            <a:xfrm>
              <a:off x="3509" y="1753"/>
              <a:ext cx="19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a:solidFill>
                    <a:srgbClr val="000000"/>
                  </a:solidFill>
                </a:rPr>
                <a:t>port</a:t>
              </a:r>
              <a:endParaRPr lang="en-GB" altLang="en-US" sz="1400">
                <a:latin typeface="Times" pitchFamily="18" charset="0"/>
              </a:endParaRPr>
            </a:p>
          </p:txBody>
        </p:sp>
        <p:sp>
          <p:nvSpPr>
            <p:cNvPr id="32822" name="Rectangle 54"/>
            <p:cNvSpPr>
              <a:spLocks noChangeArrowheads="1"/>
            </p:cNvSpPr>
            <p:nvPr/>
          </p:nvSpPr>
          <p:spPr bwMode="auto">
            <a:xfrm>
              <a:off x="3478" y="1746"/>
              <a:ext cx="255" cy="160"/>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823" name="Rectangle 55"/>
            <p:cNvSpPr>
              <a:spLocks noChangeArrowheads="1"/>
            </p:cNvSpPr>
            <p:nvPr/>
          </p:nvSpPr>
          <p:spPr bwMode="auto">
            <a:xfrm>
              <a:off x="2263" y="2152"/>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a:solidFill>
                    <a:srgbClr val="000000"/>
                  </a:solidFill>
                </a:rPr>
                <a:t>TCP</a:t>
              </a:r>
              <a:endParaRPr lang="en-GB" altLang="en-US" sz="1400">
                <a:latin typeface="Times" pitchFamily="18" charset="0"/>
              </a:endParaRPr>
            </a:p>
          </p:txBody>
        </p:sp>
        <p:sp>
          <p:nvSpPr>
            <p:cNvPr id="32824" name="Rectangle 56"/>
            <p:cNvSpPr>
              <a:spLocks noChangeArrowheads="1"/>
            </p:cNvSpPr>
            <p:nvPr/>
          </p:nvSpPr>
          <p:spPr bwMode="auto">
            <a:xfrm>
              <a:off x="2234" y="2145"/>
              <a:ext cx="271" cy="143"/>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2825" name="Rectangle 57"/>
            <p:cNvSpPr>
              <a:spLocks noChangeArrowheads="1"/>
            </p:cNvSpPr>
            <p:nvPr/>
          </p:nvSpPr>
          <p:spPr bwMode="auto">
            <a:xfrm>
              <a:off x="1468" y="2566"/>
              <a:ext cx="10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a:solidFill>
                    <a:srgbClr val="000000"/>
                  </a:solidFill>
                </a:rPr>
                <a:t>IP</a:t>
              </a:r>
              <a:endParaRPr lang="en-GB" altLang="en-US" sz="2400">
                <a:latin typeface="Times" pitchFamily="18" charset="0"/>
              </a:endParaRPr>
            </a:p>
          </p:txBody>
        </p:sp>
        <p:sp>
          <p:nvSpPr>
            <p:cNvPr id="32826" name="Rectangle 58"/>
            <p:cNvSpPr>
              <a:spLocks noChangeArrowheads="1"/>
            </p:cNvSpPr>
            <p:nvPr/>
          </p:nvSpPr>
          <p:spPr bwMode="auto">
            <a:xfrm>
              <a:off x="1421" y="2543"/>
              <a:ext cx="159" cy="160"/>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spTree>
    <p:extLst>
      <p:ext uri="{BB962C8B-B14F-4D97-AF65-F5344CB8AC3E}">
        <p14:creationId xmlns:p14="http://schemas.microsoft.com/office/powerpoint/2010/main" val="34050985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ltLang="en-US" sz="2800"/>
              <a:t>Figure 3.14</a:t>
            </a:r>
            <a:br>
              <a:rPr lang="en-GB" altLang="en-US" sz="2800"/>
            </a:br>
            <a:r>
              <a:rPr lang="en-GB" altLang="en-US" sz="2800"/>
              <a:t>The programmer's conceptual view of a TCP/IP Internet</a:t>
            </a:r>
          </a:p>
        </p:txBody>
      </p:sp>
      <p:pic>
        <p:nvPicPr>
          <p:cNvPr id="337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667001"/>
            <a:ext cx="7924800" cy="158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569559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idx="4294967295"/>
          </p:nvPr>
        </p:nvSpPr>
        <p:spPr/>
        <p:txBody>
          <a:bodyPr anchor="b"/>
          <a:lstStyle/>
          <a:p>
            <a:r>
              <a:rPr lang="en-US" altLang="en-US"/>
              <a:t>IANA Port Assignments</a:t>
            </a:r>
          </a:p>
        </p:txBody>
      </p:sp>
      <p:sp>
        <p:nvSpPr>
          <p:cNvPr id="39939" name="Date Placeholder 2"/>
          <p:cNvSpPr txBox="1">
            <a:spLocks noGrp="1"/>
          </p:cNvSpPr>
          <p:nvPr/>
        </p:nvSpPr>
        <p:spPr bwMode="auto">
          <a:xfrm>
            <a:off x="7315201" y="6405564"/>
            <a:ext cx="30448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altLang="en-US" sz="1400">
                <a:solidFill>
                  <a:srgbClr val="FFFFFF"/>
                </a:solidFill>
                <a:cs typeface="Arial" charset="0"/>
              </a:rPr>
              <a:t>April 30, 2008</a:t>
            </a:r>
          </a:p>
        </p:txBody>
      </p:sp>
      <p:sp>
        <p:nvSpPr>
          <p:cNvPr id="39940" name="Footer Placeholder 3"/>
          <p:cNvSpPr txBox="1">
            <a:spLocks noGrp="1"/>
          </p:cNvSpPr>
          <p:nvPr/>
        </p:nvSpPr>
        <p:spPr bwMode="auto">
          <a:xfrm>
            <a:off x="1828800" y="6410326"/>
            <a:ext cx="3581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200">
                <a:solidFill>
                  <a:srgbClr val="FFFFFF"/>
                </a:solidFill>
                <a:cs typeface="Arial" charset="0"/>
              </a:rPr>
              <a:t>Copyright Mark Goetsch </a:t>
            </a:r>
          </a:p>
        </p:txBody>
      </p:sp>
      <p:sp>
        <p:nvSpPr>
          <p:cNvPr id="5" name="Slide Number Placeholder 4"/>
          <p:cNvSpPr txBox="1">
            <a:spLocks noGrp="1"/>
          </p:cNvSpPr>
          <p:nvPr/>
        </p:nvSpPr>
        <p:spPr>
          <a:xfrm>
            <a:off x="5867400" y="1036639"/>
            <a:ext cx="457200" cy="441325"/>
          </a:xfrm>
          <a:prstGeom prst="rect">
            <a:avLst/>
          </a:prstGeom>
          <a:noFill/>
        </p:spPr>
        <p:txBody>
          <a:bodyPr lIns="45720" rIns="45720" anchor="ctr">
            <a:normAutofit/>
          </a:bodyPr>
          <a:lstStyle/>
          <a:p>
            <a:pPr algn="ctr">
              <a:defRPr/>
            </a:pPr>
            <a:fld id="{6E4F6F12-D491-4105-9522-BD9D4FEA7C81}" type="slidenum">
              <a:rPr lang="en-US" sz="1600">
                <a:solidFill>
                  <a:schemeClr val="accent3">
                    <a:shade val="75000"/>
                  </a:schemeClr>
                </a:solidFill>
                <a:cs typeface="Arial" charset="0"/>
              </a:rPr>
              <a:pPr algn="ctr">
                <a:defRPr/>
              </a:pPr>
              <a:t>115</a:t>
            </a:fld>
            <a:endParaRPr lang="en-US" sz="1600">
              <a:solidFill>
                <a:schemeClr val="accent3">
                  <a:shade val="75000"/>
                </a:schemeClr>
              </a:solidFill>
              <a:cs typeface="Arial" charset="0"/>
            </a:endParaRPr>
          </a:p>
        </p:txBody>
      </p:sp>
      <p:sp>
        <p:nvSpPr>
          <p:cNvPr id="39942" name="Rectangle 5"/>
          <p:cNvSpPr>
            <a:spLocks noChangeArrowheads="1"/>
          </p:cNvSpPr>
          <p:nvPr/>
        </p:nvSpPr>
        <p:spPr bwMode="auto">
          <a:xfrm>
            <a:off x="3352800" y="6019801"/>
            <a:ext cx="5715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400">
                <a:cs typeface="Arial" charset="0"/>
              </a:rPr>
              <a:t>Updated this month http://www.iana.org/assignments/port-numbers</a:t>
            </a:r>
          </a:p>
        </p:txBody>
      </p:sp>
      <p:graphicFrame>
        <p:nvGraphicFramePr>
          <p:cNvPr id="8" name="Table 7"/>
          <p:cNvGraphicFramePr>
            <a:graphicFrameLocks noGrp="1"/>
          </p:cNvGraphicFramePr>
          <p:nvPr/>
        </p:nvGraphicFramePr>
        <p:xfrm>
          <a:off x="3657600" y="1752600"/>
          <a:ext cx="6096000" cy="4251752"/>
        </p:xfrm>
        <a:graphic>
          <a:graphicData uri="http://schemas.openxmlformats.org/drawingml/2006/table">
            <a:tbl>
              <a:tblPr/>
              <a:tblGrid>
                <a:gridCol w="9906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41141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1" i="0" u="none" strike="noStrike" cap="none" normalizeH="0" baseline="0">
                          <a:ln>
                            <a:noFill/>
                          </a:ln>
                          <a:solidFill>
                            <a:srgbClr val="FFFFFF"/>
                          </a:solidFill>
                          <a:effectLst/>
                          <a:latin typeface="Arial" charset="0"/>
                          <a:cs typeface="Arial" charset="0"/>
                        </a:rPr>
                        <a:t>Port #</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1" i="0" u="none" strike="noStrike" cap="none" normalizeH="0" baseline="0">
                          <a:ln>
                            <a:noFill/>
                          </a:ln>
                          <a:solidFill>
                            <a:srgbClr val="FFFFFF"/>
                          </a:solidFill>
                          <a:effectLst/>
                          <a:latin typeface="Arial" charset="0"/>
                          <a:cs typeface="Arial" charset="0"/>
                        </a:rPr>
                        <a:t>Service</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1" i="0" u="none" strike="noStrike" cap="none" normalizeH="0" baseline="0">
                          <a:ln>
                            <a:noFill/>
                          </a:ln>
                          <a:solidFill>
                            <a:srgbClr val="FFFFFF"/>
                          </a:solidFill>
                          <a:effectLst/>
                          <a:latin typeface="Arial" charset="0"/>
                          <a:cs typeface="Arial" charset="0"/>
                        </a:rPr>
                        <a:t>Protocol</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3141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Arial" charset="0"/>
                          <a:cs typeface="Arial" charset="0"/>
                        </a:rPr>
                        <a:t>21</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Arial" charset="0"/>
                          <a:cs typeface="Arial" charset="0"/>
                        </a:rPr>
                        <a:t>FTP</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Arial" charset="0"/>
                          <a:cs typeface="Arial" charset="0"/>
                        </a:rPr>
                        <a:t>TCP/UDP/SCTP</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extLst>
                  <a:ext uri="{0D108BD9-81ED-4DB2-BD59-A6C34878D82A}">
                    <a16:rowId xmlns:a16="http://schemas.microsoft.com/office/drawing/2014/main" val="10001"/>
                  </a:ext>
                </a:extLst>
              </a:tr>
              <a:tr h="41141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Arial" charset="0"/>
                          <a:cs typeface="Arial" charset="0"/>
                        </a:rPr>
                        <a:t>23</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Arial" charset="0"/>
                          <a:cs typeface="Arial" charset="0"/>
                        </a:rPr>
                        <a:t>Telnet</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Arial" charset="0"/>
                          <a:cs typeface="Arial" charset="0"/>
                        </a:rPr>
                        <a:t>TCP/UDP</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extLst>
                  <a:ext uri="{0D108BD9-81ED-4DB2-BD59-A6C34878D82A}">
                    <a16:rowId xmlns:a16="http://schemas.microsoft.com/office/drawing/2014/main" val="10002"/>
                  </a:ext>
                </a:extLst>
              </a:tr>
              <a:tr h="41141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Arial" charset="0"/>
                          <a:cs typeface="Arial" charset="0"/>
                        </a:rPr>
                        <a:t>25</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Arial" charset="0"/>
                          <a:cs typeface="Arial" charset="0"/>
                        </a:rPr>
                        <a:t>SMTP</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Arial" charset="0"/>
                          <a:cs typeface="Arial" charset="0"/>
                        </a:rPr>
                        <a:t>TCP/UDP</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extLst>
                  <a:ext uri="{0D108BD9-81ED-4DB2-BD59-A6C34878D82A}">
                    <a16:rowId xmlns:a16="http://schemas.microsoft.com/office/drawing/2014/main" val="10003"/>
                  </a:ext>
                </a:extLst>
              </a:tr>
              <a:tr h="73141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Arial" charset="0"/>
                          <a:cs typeface="Arial" charset="0"/>
                        </a:rPr>
                        <a:t>80</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Arial" charset="0"/>
                          <a:cs typeface="Arial" charset="0"/>
                        </a:rPr>
                        <a:t>HTTP</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Arial" charset="0"/>
                          <a:cs typeface="Arial" charset="0"/>
                        </a:rPr>
                        <a:t>TCP/UDP/SCTP</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extLst>
                  <a:ext uri="{0D108BD9-81ED-4DB2-BD59-A6C34878D82A}">
                    <a16:rowId xmlns:a16="http://schemas.microsoft.com/office/drawing/2014/main" val="10004"/>
                  </a:ext>
                </a:extLst>
              </a:tr>
              <a:tr h="41141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Arial" charset="0"/>
                          <a:cs typeface="Arial" charset="0"/>
                        </a:rPr>
                        <a:t>88</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Arial" charset="0"/>
                          <a:cs typeface="Arial" charset="0"/>
                        </a:rPr>
                        <a:t>Kerberos</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Arial" charset="0"/>
                          <a:cs typeface="Arial" charset="0"/>
                        </a:rPr>
                        <a:t>TCP/UDP</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extLst>
                  <a:ext uri="{0D108BD9-81ED-4DB2-BD59-A6C34878D82A}">
                    <a16:rowId xmlns:a16="http://schemas.microsoft.com/office/drawing/2014/main" val="10005"/>
                  </a:ext>
                </a:extLst>
              </a:tr>
              <a:tr h="41141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Arial" charset="0"/>
                          <a:cs typeface="Arial" charset="0"/>
                        </a:rPr>
                        <a:t>118</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Arial" charset="0"/>
                          <a:cs typeface="Arial" charset="0"/>
                        </a:rPr>
                        <a:t>SQL Server</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Arial" charset="0"/>
                          <a:cs typeface="Arial" charset="0"/>
                        </a:rPr>
                        <a:t>TCP/UDP</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extLst>
                  <a:ext uri="{0D108BD9-81ED-4DB2-BD59-A6C34878D82A}">
                    <a16:rowId xmlns:a16="http://schemas.microsoft.com/office/drawing/2014/main" val="10006"/>
                  </a:ext>
                </a:extLst>
              </a:tr>
              <a:tr h="73141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Arial" charset="0"/>
                          <a:cs typeface="Arial" charset="0"/>
                        </a:rPr>
                        <a:t>443</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Arial" charset="0"/>
                          <a:cs typeface="Arial" charset="0"/>
                        </a:rPr>
                        <a:t>HTTPS</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Arial" charset="0"/>
                          <a:cs typeface="Arial" charset="0"/>
                        </a:rPr>
                        <a:t>TCP/UDP/SCTP</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0583085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dirty="0"/>
              <a:t>Copyright 2020 Clark Elliott</a:t>
            </a:r>
          </a:p>
        </p:txBody>
      </p:sp>
      <p:sp>
        <p:nvSpPr>
          <p:cNvPr id="56323" name="Rectangle 2"/>
          <p:cNvSpPr>
            <a:spLocks noGrp="1" noChangeArrowheads="1"/>
          </p:cNvSpPr>
          <p:nvPr>
            <p:ph type="title" idx="4294967295"/>
          </p:nvPr>
        </p:nvSpPr>
        <p:spPr/>
        <p:txBody>
          <a:bodyPr/>
          <a:lstStyle/>
          <a:p>
            <a:pPr eaLnBrk="1" hangingPunct="1"/>
            <a:r>
              <a:rPr lang="en-US" altLang="en-US" sz="3600">
                <a:solidFill>
                  <a:srgbClr val="FF0066"/>
                </a:solidFill>
              </a:rPr>
              <a:t>Migration to IPv6</a:t>
            </a:r>
          </a:p>
        </p:txBody>
      </p:sp>
      <p:sp>
        <p:nvSpPr>
          <p:cNvPr id="56324" name="Rectangle 3"/>
          <p:cNvSpPr>
            <a:spLocks noGrp="1" noChangeArrowheads="1"/>
          </p:cNvSpPr>
          <p:nvPr>
            <p:ph type="body" idx="4294967295"/>
          </p:nvPr>
        </p:nvSpPr>
        <p:spPr/>
        <p:txBody>
          <a:bodyPr/>
          <a:lstStyle/>
          <a:p>
            <a:pPr eaLnBrk="1" hangingPunct="1"/>
            <a:r>
              <a:rPr lang="en-US" altLang="en-US" dirty="0"/>
              <a:t>Address space has run out under IPv4</a:t>
            </a:r>
          </a:p>
          <a:p>
            <a:pPr eaLnBrk="1" hangingPunct="1"/>
            <a:r>
              <a:rPr lang="en-US" altLang="en-US" dirty="0"/>
              <a:t>A new standard IPv6 allows for many more addresses, and also includes improvements for security, multimedia QOS, and routing efficiency.</a:t>
            </a:r>
          </a:p>
          <a:p>
            <a:pPr eaLnBrk="1" hangingPunct="1"/>
            <a:r>
              <a:rPr lang="en-US" altLang="en-US" dirty="0"/>
              <a:t>Replaces IPv4 and is not compatible.</a:t>
            </a:r>
          </a:p>
          <a:p>
            <a:pPr eaLnBrk="1" hangingPunct="1"/>
            <a:r>
              <a:rPr lang="en-US" altLang="en-US" dirty="0"/>
              <a:t>Tunneling allows for graceful adoption.</a:t>
            </a:r>
          </a:p>
        </p:txBody>
      </p:sp>
    </p:spTree>
    <p:extLst>
      <p:ext uri="{BB962C8B-B14F-4D97-AF65-F5344CB8AC3E}">
        <p14:creationId xmlns:p14="http://schemas.microsoft.com/office/powerpoint/2010/main" val="41324665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dirty="0"/>
              <a:t>Copyright 2020 Clark Elliott</a:t>
            </a:r>
          </a:p>
        </p:txBody>
      </p:sp>
      <p:sp>
        <p:nvSpPr>
          <p:cNvPr id="67587" name="Rectangle 2"/>
          <p:cNvSpPr>
            <a:spLocks noGrp="1" noChangeArrowheads="1"/>
          </p:cNvSpPr>
          <p:nvPr>
            <p:ph type="title" idx="4294967295"/>
          </p:nvPr>
        </p:nvSpPr>
        <p:spPr/>
        <p:txBody>
          <a:bodyPr/>
          <a:lstStyle/>
          <a:p>
            <a:pPr eaLnBrk="1" hangingPunct="1"/>
            <a:r>
              <a:rPr lang="en-US" altLang="en-US" sz="3600">
                <a:solidFill>
                  <a:srgbClr val="FF0066"/>
                </a:solidFill>
              </a:rPr>
              <a:t>IPv6</a:t>
            </a:r>
          </a:p>
        </p:txBody>
      </p:sp>
      <p:sp>
        <p:nvSpPr>
          <p:cNvPr id="67588" name="Rectangle 3"/>
          <p:cNvSpPr>
            <a:spLocks noGrp="1" noChangeArrowheads="1"/>
          </p:cNvSpPr>
          <p:nvPr>
            <p:ph type="body" idx="4294967295"/>
          </p:nvPr>
        </p:nvSpPr>
        <p:spPr/>
        <p:txBody>
          <a:bodyPr/>
          <a:lstStyle/>
          <a:p>
            <a:pPr eaLnBrk="1" hangingPunct="1"/>
            <a:r>
              <a:rPr lang="en-US" altLang="en-US" sz="2800"/>
              <a:t>128 bit addressing, or 1000 IP addresses per square meter of earth’s surface</a:t>
            </a:r>
          </a:p>
          <a:p>
            <a:pPr eaLnBrk="1" hangingPunct="1"/>
            <a:r>
              <a:rPr lang="en-US" altLang="en-US" sz="2800"/>
              <a:t>Geographic and organizational semantics in addresses</a:t>
            </a:r>
          </a:p>
          <a:p>
            <a:pPr eaLnBrk="1" hangingPunct="1"/>
            <a:r>
              <a:rPr lang="en-US" altLang="en-US" sz="2800"/>
              <a:t>Flow labels for QoS improvements</a:t>
            </a:r>
          </a:p>
          <a:p>
            <a:pPr eaLnBrk="1" hangingPunct="1"/>
            <a:r>
              <a:rPr lang="en-US" altLang="en-US" sz="2800"/>
              <a:t>Security headers – but note that destinations are not encrypted (?), authentication for RIP</a:t>
            </a:r>
          </a:p>
          <a:p>
            <a:pPr eaLnBrk="1" hangingPunct="1"/>
            <a:r>
              <a:rPr lang="en-US" altLang="en-US" sz="2800"/>
              <a:t>Slow migration, but 1 billion Devices in China and India by 2014, plus mobile IP needs.</a:t>
            </a:r>
          </a:p>
          <a:p>
            <a:pPr eaLnBrk="1" hangingPunct="1"/>
            <a:endParaRPr lang="en-US" altLang="en-US" sz="2800"/>
          </a:p>
        </p:txBody>
      </p:sp>
    </p:spTree>
    <p:extLst>
      <p:ext uri="{BB962C8B-B14F-4D97-AF65-F5344CB8AC3E}">
        <p14:creationId xmlns:p14="http://schemas.microsoft.com/office/powerpoint/2010/main" val="163226578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dirty="0"/>
              <a:t>Copyright 2020 Clark Elliott</a:t>
            </a:r>
          </a:p>
        </p:txBody>
      </p:sp>
      <p:sp>
        <p:nvSpPr>
          <p:cNvPr id="58371" name="Rectangle 2"/>
          <p:cNvSpPr>
            <a:spLocks noGrp="1" noChangeArrowheads="1"/>
          </p:cNvSpPr>
          <p:nvPr>
            <p:ph type="title" idx="4294967295"/>
          </p:nvPr>
        </p:nvSpPr>
        <p:spPr/>
        <p:txBody>
          <a:bodyPr/>
          <a:lstStyle/>
          <a:p>
            <a:pPr eaLnBrk="1" hangingPunct="1"/>
            <a:r>
              <a:rPr lang="en-US" altLang="en-US" sz="3600">
                <a:solidFill>
                  <a:srgbClr val="FF0066"/>
                </a:solidFill>
              </a:rPr>
              <a:t>Conversion IP / local network address</a:t>
            </a:r>
          </a:p>
        </p:txBody>
      </p:sp>
      <p:sp>
        <p:nvSpPr>
          <p:cNvPr id="58372" name="Rectangle 3"/>
          <p:cNvSpPr>
            <a:spLocks noGrp="1" noChangeArrowheads="1"/>
          </p:cNvSpPr>
          <p:nvPr>
            <p:ph type="body" idx="4294967295"/>
          </p:nvPr>
        </p:nvSpPr>
        <p:spPr/>
        <p:txBody>
          <a:bodyPr/>
          <a:lstStyle/>
          <a:p>
            <a:pPr eaLnBrk="1" hangingPunct="1">
              <a:lnSpc>
                <a:spcPct val="80000"/>
              </a:lnSpc>
            </a:pPr>
            <a:r>
              <a:rPr lang="en-US" altLang="en-US" sz="2800"/>
              <a:t>Different local networks have different addressing schemes.</a:t>
            </a:r>
          </a:p>
          <a:p>
            <a:pPr eaLnBrk="1" hangingPunct="1">
              <a:lnSpc>
                <a:spcPct val="80000"/>
              </a:lnSpc>
            </a:pPr>
            <a:r>
              <a:rPr lang="en-US" altLang="en-US" sz="2800"/>
              <a:t>Ethernet is common, and has 48-bit addresses – ARP (address resolution protocol) is used to translate to/from IP.</a:t>
            </a:r>
          </a:p>
          <a:p>
            <a:pPr eaLnBrk="1" hangingPunct="1">
              <a:lnSpc>
                <a:spcPct val="80000"/>
              </a:lnSpc>
            </a:pPr>
            <a:r>
              <a:rPr lang="en-US" altLang="en-US" sz="2800"/>
              <a:t>Sender: broadcast IP address query. </a:t>
            </a:r>
          </a:p>
          <a:p>
            <a:pPr eaLnBrk="1" hangingPunct="1">
              <a:lnSpc>
                <a:spcPct val="80000"/>
              </a:lnSpc>
            </a:pPr>
            <a:r>
              <a:rPr lang="en-US" altLang="en-US" sz="2800"/>
              <a:t>Receiver: send back MAC address of NIC.</a:t>
            </a:r>
          </a:p>
          <a:p>
            <a:pPr eaLnBrk="1" hangingPunct="1">
              <a:lnSpc>
                <a:spcPct val="80000"/>
              </a:lnSpc>
            </a:pPr>
            <a:r>
              <a:rPr lang="en-US" altLang="en-US" sz="2800"/>
              <a:t> Sender: place pair in table, then send packet using MAC address.</a:t>
            </a:r>
          </a:p>
          <a:p>
            <a:pPr eaLnBrk="1" hangingPunct="1">
              <a:lnSpc>
                <a:spcPct val="80000"/>
              </a:lnSpc>
            </a:pPr>
            <a:r>
              <a:rPr lang="en-US" altLang="en-US" sz="2800"/>
              <a:t>Once all pairs are discovered, no query</a:t>
            </a:r>
          </a:p>
          <a:p>
            <a:pPr eaLnBrk="1" hangingPunct="1">
              <a:lnSpc>
                <a:spcPct val="80000"/>
              </a:lnSpc>
            </a:pPr>
            <a:r>
              <a:rPr lang="en-US" altLang="en-US" sz="2800"/>
              <a:t>Beyond local net, get MAC of gateway &amp; send</a:t>
            </a:r>
          </a:p>
        </p:txBody>
      </p:sp>
    </p:spTree>
    <p:extLst>
      <p:ext uri="{BB962C8B-B14F-4D97-AF65-F5344CB8AC3E}">
        <p14:creationId xmlns:p14="http://schemas.microsoft.com/office/powerpoint/2010/main" val="31578763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dirty="0"/>
              <a:t>Copyright 2020 Clark Elliott</a:t>
            </a:r>
          </a:p>
        </p:txBody>
      </p:sp>
      <p:sp>
        <p:nvSpPr>
          <p:cNvPr id="73731" name="Rectangle 2"/>
          <p:cNvSpPr>
            <a:spLocks noGrp="1" noChangeArrowheads="1"/>
          </p:cNvSpPr>
          <p:nvPr>
            <p:ph type="title" idx="4294967295"/>
          </p:nvPr>
        </p:nvSpPr>
        <p:spPr/>
        <p:txBody>
          <a:bodyPr/>
          <a:lstStyle/>
          <a:p>
            <a:pPr eaLnBrk="1" hangingPunct="1"/>
            <a:r>
              <a:rPr lang="en-US" altLang="en-US" sz="3600">
                <a:solidFill>
                  <a:srgbClr val="FF0066"/>
                </a:solidFill>
              </a:rPr>
              <a:t>TCP &amp; UDP</a:t>
            </a:r>
          </a:p>
        </p:txBody>
      </p:sp>
      <p:sp>
        <p:nvSpPr>
          <p:cNvPr id="73732" name="Rectangle 3"/>
          <p:cNvSpPr>
            <a:spLocks noGrp="1" noChangeArrowheads="1"/>
          </p:cNvSpPr>
          <p:nvPr>
            <p:ph type="body" idx="4294967295"/>
          </p:nvPr>
        </p:nvSpPr>
        <p:spPr/>
        <p:txBody>
          <a:bodyPr/>
          <a:lstStyle/>
          <a:p>
            <a:pPr eaLnBrk="1" hangingPunct="1"/>
            <a:r>
              <a:rPr lang="en-US" altLang="en-US"/>
              <a:t>Transport protocols, process-to-process communication msgs, uses </a:t>
            </a:r>
            <a:r>
              <a:rPr lang="en-US" altLang="en-US" i="1"/>
              <a:t>ports</a:t>
            </a:r>
            <a:r>
              <a:rPr lang="en-US" altLang="en-US"/>
              <a:t> for this.</a:t>
            </a:r>
          </a:p>
          <a:p>
            <a:pPr eaLnBrk="1" hangingPunct="1"/>
            <a:r>
              <a:rPr lang="en-US" altLang="en-US"/>
              <a:t>Processes acquire ports from the operating system through system calls.</a:t>
            </a:r>
          </a:p>
          <a:p>
            <a:pPr eaLnBrk="1" hangingPunct="1">
              <a:buFontTx/>
              <a:buNone/>
            </a:pPr>
            <a:endParaRPr lang="en-US" altLang="en-US"/>
          </a:p>
        </p:txBody>
      </p:sp>
    </p:spTree>
    <p:extLst>
      <p:ext uri="{BB962C8B-B14F-4D97-AF65-F5344CB8AC3E}">
        <p14:creationId xmlns:p14="http://schemas.microsoft.com/office/powerpoint/2010/main" val="2345772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eaLnBrk="1" hangingPunct="1">
              <a:lnSpc>
                <a:spcPct val="90000"/>
              </a:lnSpc>
            </a:pPr>
            <a:r>
              <a:rPr lang="en-US" sz="3200" dirty="0"/>
              <a:t>External clients use the IP address of the router (or domain name pointing to it), and a specific port.</a:t>
            </a:r>
          </a:p>
          <a:p>
            <a:pPr eaLnBrk="1" hangingPunct="1">
              <a:lnSpc>
                <a:spcPct val="90000"/>
              </a:lnSpc>
            </a:pPr>
            <a:endParaRPr lang="en-US" sz="3200" dirty="0"/>
          </a:p>
          <a:p>
            <a:pPr eaLnBrk="1" hangingPunct="1">
              <a:lnSpc>
                <a:spcPct val="90000"/>
              </a:lnSpc>
            </a:pPr>
            <a:r>
              <a:rPr lang="en-US" sz="3200" dirty="0"/>
              <a:t>The NAT router uses </a:t>
            </a:r>
            <a:r>
              <a:rPr lang="en-US" sz="3200" i="1" dirty="0"/>
              <a:t>port forwarding</a:t>
            </a:r>
            <a:r>
              <a:rPr lang="en-US" sz="3200" dirty="0"/>
              <a:t> to forward all incoming traffic for that port to the local host at some [other] manually assigned port.</a:t>
            </a:r>
          </a:p>
          <a:p>
            <a:pPr eaLnBrk="1" hangingPunct="1">
              <a:lnSpc>
                <a:spcPct val="90000"/>
              </a:lnSpc>
            </a:pPr>
            <a:endParaRPr lang="en-US" sz="3200" dirty="0"/>
          </a:p>
          <a:p>
            <a:pPr eaLnBrk="1" hangingPunct="1">
              <a:lnSpc>
                <a:spcPct val="90000"/>
              </a:lnSpc>
            </a:pPr>
            <a:r>
              <a:rPr lang="en-US" sz="3200" dirty="0"/>
              <a:t>Local host servers cannot use dynamic DHCP because the NAT router has to know where to send packets.</a:t>
            </a:r>
          </a:p>
          <a:p>
            <a:endParaRPr lang="en-US" sz="3200" dirty="0"/>
          </a:p>
        </p:txBody>
      </p:sp>
      <p:sp>
        <p:nvSpPr>
          <p:cNvPr id="3" name="Title 2"/>
          <p:cNvSpPr>
            <a:spLocks noGrp="1"/>
          </p:cNvSpPr>
          <p:nvPr>
            <p:ph type="title"/>
          </p:nvPr>
        </p:nvSpPr>
        <p:spPr>
          <a:xfrm>
            <a:off x="609600" y="274638"/>
            <a:ext cx="10972800" cy="1143000"/>
          </a:xfrm>
        </p:spPr>
        <p:txBody>
          <a:bodyPr>
            <a:normAutofit/>
          </a:bodyPr>
          <a:lstStyle/>
          <a:p>
            <a:pPr algn="ctr"/>
            <a:r>
              <a:rPr lang="en-US" sz="4800" dirty="0">
                <a:solidFill>
                  <a:schemeClr val="tx1"/>
                </a:solidFill>
              </a:rPr>
              <a:t>Servers on NAT</a:t>
            </a:r>
            <a:endParaRPr lang="en-US" sz="4800" dirty="0"/>
          </a:p>
        </p:txBody>
      </p:sp>
      <p:pic>
        <p:nvPicPr>
          <p:cNvPr id="4" name="Picture 2" descr="The Home Depot 19 in. Plastic Tool Box with Metal Latches and Removable Tool Tray">
            <a:extLst>
              <a:ext uri="{FF2B5EF4-FFF2-40B4-BE49-F238E27FC236}">
                <a16:creationId xmlns:a16="http://schemas.microsoft.com/office/drawing/2014/main" id="{6A70C0E2-693B-4236-96CB-20026764B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8800" y="5257800"/>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498917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dirty="0"/>
              <a:t>Copyright 2020 Clark Elliott</a:t>
            </a:r>
          </a:p>
        </p:txBody>
      </p:sp>
      <p:sp>
        <p:nvSpPr>
          <p:cNvPr id="74755" name="Rectangle 2"/>
          <p:cNvSpPr>
            <a:spLocks noGrp="1" noChangeArrowheads="1"/>
          </p:cNvSpPr>
          <p:nvPr>
            <p:ph type="title" idx="4294967295"/>
          </p:nvPr>
        </p:nvSpPr>
        <p:spPr/>
        <p:txBody>
          <a:bodyPr/>
          <a:lstStyle/>
          <a:p>
            <a:pPr eaLnBrk="1" hangingPunct="1"/>
            <a:r>
              <a:rPr lang="en-US" altLang="en-US" sz="3600">
                <a:solidFill>
                  <a:srgbClr val="FF0066"/>
                </a:solidFill>
              </a:rPr>
              <a:t>Universal Datagram Protocol - UDP</a:t>
            </a:r>
          </a:p>
        </p:txBody>
      </p:sp>
      <p:sp>
        <p:nvSpPr>
          <p:cNvPr id="74756" name="Rectangle 3"/>
          <p:cNvSpPr>
            <a:spLocks noGrp="1" noChangeArrowheads="1"/>
          </p:cNvSpPr>
          <p:nvPr>
            <p:ph type="body" idx="4294967295"/>
          </p:nvPr>
        </p:nvSpPr>
        <p:spPr/>
        <p:txBody>
          <a:bodyPr/>
          <a:lstStyle/>
          <a:p>
            <a:pPr eaLnBrk="1" hangingPunct="1"/>
            <a:r>
              <a:rPr lang="en-US" altLang="en-US"/>
              <a:t>“IP up one level”</a:t>
            </a:r>
          </a:p>
          <a:p>
            <a:pPr eaLnBrk="1" hangingPunct="1"/>
            <a:r>
              <a:rPr lang="en-US" altLang="en-US"/>
              <a:t>Source and dest ports for addressing</a:t>
            </a:r>
          </a:p>
          <a:p>
            <a:pPr eaLnBrk="1" hangingPunct="1"/>
            <a:r>
              <a:rPr lang="en-US" altLang="en-US"/>
              <a:t>Length. Checksum optionally used by receiving host.</a:t>
            </a:r>
          </a:p>
          <a:p>
            <a:pPr eaLnBrk="1" hangingPunct="1"/>
            <a:r>
              <a:rPr lang="en-US" altLang="en-US"/>
              <a:t>Cheap, fast.</a:t>
            </a:r>
          </a:p>
          <a:p>
            <a:pPr eaLnBrk="1" hangingPunct="1"/>
            <a:r>
              <a:rPr lang="en-US" altLang="en-US"/>
              <a:t>No guarantees of delivery, or order of arrival.</a:t>
            </a:r>
          </a:p>
          <a:p>
            <a:pPr eaLnBrk="1" hangingPunct="1"/>
            <a:endParaRPr lang="en-US" altLang="en-US"/>
          </a:p>
        </p:txBody>
      </p:sp>
    </p:spTree>
    <p:extLst>
      <p:ext uri="{BB962C8B-B14F-4D97-AF65-F5344CB8AC3E}">
        <p14:creationId xmlns:p14="http://schemas.microsoft.com/office/powerpoint/2010/main" val="261434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dirty="0"/>
              <a:t>Copyright 2020 Clark Elliott</a:t>
            </a:r>
          </a:p>
        </p:txBody>
      </p:sp>
      <p:sp>
        <p:nvSpPr>
          <p:cNvPr id="75779" name="Rectangle 2"/>
          <p:cNvSpPr>
            <a:spLocks noGrp="1" noChangeArrowheads="1"/>
          </p:cNvSpPr>
          <p:nvPr>
            <p:ph type="title" idx="4294967295"/>
          </p:nvPr>
        </p:nvSpPr>
        <p:spPr/>
        <p:txBody>
          <a:bodyPr/>
          <a:lstStyle/>
          <a:p>
            <a:pPr eaLnBrk="1" hangingPunct="1"/>
            <a:r>
              <a:rPr lang="en-US" altLang="en-US" sz="3600">
                <a:solidFill>
                  <a:srgbClr val="FF0066"/>
                </a:solidFill>
              </a:rPr>
              <a:t>Trasmission Control Protocol - TCP</a:t>
            </a:r>
          </a:p>
        </p:txBody>
      </p:sp>
      <p:sp>
        <p:nvSpPr>
          <p:cNvPr id="75780" name="Rectangle 3"/>
          <p:cNvSpPr>
            <a:spLocks noGrp="1" noChangeArrowheads="1"/>
          </p:cNvSpPr>
          <p:nvPr>
            <p:ph type="body" idx="4294967295"/>
          </p:nvPr>
        </p:nvSpPr>
        <p:spPr/>
        <p:txBody>
          <a:bodyPr/>
          <a:lstStyle/>
          <a:p>
            <a:pPr eaLnBrk="1" hangingPunct="1"/>
            <a:r>
              <a:rPr lang="en-US" altLang="en-US"/>
              <a:t>Reliable transmission of streams</a:t>
            </a:r>
          </a:p>
          <a:p>
            <a:pPr eaLnBrk="1" hangingPunct="1"/>
            <a:r>
              <a:rPr lang="en-US" altLang="en-US"/>
              <a:t>Connection-oriented.</a:t>
            </a:r>
          </a:p>
          <a:p>
            <a:pPr eaLnBrk="1" hangingPunct="1"/>
            <a:r>
              <a:rPr lang="en-US" altLang="en-US"/>
              <a:t>Guaranteed delivery in guaranteed order</a:t>
            </a:r>
          </a:p>
          <a:p>
            <a:pPr eaLnBrk="1" hangingPunct="1"/>
            <a:r>
              <a:rPr lang="en-US" altLang="en-US"/>
              <a:t>IP does not know about it. End-to-end.</a:t>
            </a:r>
          </a:p>
          <a:p>
            <a:pPr eaLnBrk="1" hangingPunct="1">
              <a:buFontTx/>
              <a:buNone/>
            </a:pPr>
            <a:endParaRPr lang="en-US" altLang="en-US"/>
          </a:p>
        </p:txBody>
      </p:sp>
    </p:spTree>
    <p:extLst>
      <p:ext uri="{BB962C8B-B14F-4D97-AF65-F5344CB8AC3E}">
        <p14:creationId xmlns:p14="http://schemas.microsoft.com/office/powerpoint/2010/main" val="39330299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dirty="0"/>
              <a:t>Copyright 2020 Clark Elliott</a:t>
            </a:r>
          </a:p>
        </p:txBody>
      </p:sp>
      <p:sp>
        <p:nvSpPr>
          <p:cNvPr id="77827" name="Rectangle 2"/>
          <p:cNvSpPr>
            <a:spLocks noGrp="1" noChangeArrowheads="1"/>
          </p:cNvSpPr>
          <p:nvPr>
            <p:ph type="title" idx="4294967295"/>
          </p:nvPr>
        </p:nvSpPr>
        <p:spPr/>
        <p:txBody>
          <a:bodyPr/>
          <a:lstStyle/>
          <a:p>
            <a:pPr eaLnBrk="1" hangingPunct="1"/>
            <a:r>
              <a:rPr lang="en-US" altLang="en-US" sz="3600">
                <a:solidFill>
                  <a:srgbClr val="FF0066"/>
                </a:solidFill>
              </a:rPr>
              <a:t>TCP features</a:t>
            </a:r>
          </a:p>
        </p:txBody>
      </p:sp>
      <p:sp>
        <p:nvSpPr>
          <p:cNvPr id="77828" name="Rectangle 3"/>
          <p:cNvSpPr>
            <a:spLocks noGrp="1" noChangeArrowheads="1"/>
          </p:cNvSpPr>
          <p:nvPr>
            <p:ph type="body" idx="4294967295"/>
          </p:nvPr>
        </p:nvSpPr>
        <p:spPr/>
        <p:txBody>
          <a:bodyPr/>
          <a:lstStyle/>
          <a:p>
            <a:pPr eaLnBrk="1" hangingPunct="1">
              <a:lnSpc>
                <a:spcPct val="90000"/>
              </a:lnSpc>
            </a:pPr>
            <a:r>
              <a:rPr lang="en-US" altLang="en-US"/>
              <a:t>Guaranteed sequence – requires “infinite” buffer – wait for first packet to arrive</a:t>
            </a:r>
          </a:p>
          <a:p>
            <a:pPr eaLnBrk="1" hangingPunct="1">
              <a:lnSpc>
                <a:spcPct val="90000"/>
              </a:lnSpc>
            </a:pPr>
            <a:r>
              <a:rPr lang="en-US" altLang="en-US"/>
              <a:t>Flow control – windows, maximum delay before send, configurable, etc. so that receiver or network  is not overwhelmed, and user does not have to wait too long.</a:t>
            </a:r>
          </a:p>
          <a:p>
            <a:pPr eaLnBrk="1" hangingPunct="1">
              <a:lnSpc>
                <a:spcPct val="90000"/>
              </a:lnSpc>
            </a:pPr>
            <a:r>
              <a:rPr lang="en-US" altLang="en-US"/>
              <a:t>Auto retransmission of packets as needed</a:t>
            </a:r>
          </a:p>
          <a:p>
            <a:pPr eaLnBrk="1" hangingPunct="1">
              <a:lnSpc>
                <a:spcPct val="90000"/>
              </a:lnSpc>
            </a:pPr>
            <a:r>
              <a:rPr lang="en-US" altLang="en-US"/>
              <a:t>Buffering as needed for flow control and ordering.</a:t>
            </a:r>
          </a:p>
          <a:p>
            <a:pPr eaLnBrk="1" hangingPunct="1">
              <a:lnSpc>
                <a:spcPct val="90000"/>
              </a:lnSpc>
            </a:pPr>
            <a:endParaRPr lang="en-US" altLang="en-US"/>
          </a:p>
        </p:txBody>
      </p:sp>
    </p:spTree>
    <p:extLst>
      <p:ext uri="{BB962C8B-B14F-4D97-AF65-F5344CB8AC3E}">
        <p14:creationId xmlns:p14="http://schemas.microsoft.com/office/powerpoint/2010/main" val="219340902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idx="4294967295"/>
          </p:nvPr>
        </p:nvSpPr>
        <p:spPr/>
        <p:txBody>
          <a:bodyPr anchor="b"/>
          <a:lstStyle/>
          <a:p>
            <a:r>
              <a:rPr lang="en-US" altLang="en-US"/>
              <a:t>TCP Protocol</a:t>
            </a:r>
          </a:p>
        </p:txBody>
      </p:sp>
      <p:sp>
        <p:nvSpPr>
          <p:cNvPr id="78851" name="Date Placeholder 2"/>
          <p:cNvSpPr txBox="1">
            <a:spLocks noGrp="1"/>
          </p:cNvSpPr>
          <p:nvPr/>
        </p:nvSpPr>
        <p:spPr bwMode="auto">
          <a:xfrm>
            <a:off x="7315201" y="6405564"/>
            <a:ext cx="30448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altLang="en-US" sz="1400">
                <a:solidFill>
                  <a:srgbClr val="FFFFFF"/>
                </a:solidFill>
                <a:cs typeface="Arial" charset="0"/>
              </a:rPr>
              <a:t>April 30, 2008</a:t>
            </a:r>
          </a:p>
        </p:txBody>
      </p:sp>
      <p:sp>
        <p:nvSpPr>
          <p:cNvPr id="78852" name="Footer Placeholder 3"/>
          <p:cNvSpPr txBox="1">
            <a:spLocks noGrp="1"/>
          </p:cNvSpPr>
          <p:nvPr/>
        </p:nvSpPr>
        <p:spPr bwMode="auto">
          <a:xfrm>
            <a:off x="1828800" y="6410326"/>
            <a:ext cx="3581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200">
                <a:solidFill>
                  <a:srgbClr val="FFFFFF"/>
                </a:solidFill>
                <a:cs typeface="Arial" charset="0"/>
              </a:rPr>
              <a:t>Copyright Mark Goetsch </a:t>
            </a:r>
          </a:p>
        </p:txBody>
      </p:sp>
      <p:sp>
        <p:nvSpPr>
          <p:cNvPr id="5" name="Slide Number Placeholder 4"/>
          <p:cNvSpPr txBox="1">
            <a:spLocks noGrp="1"/>
          </p:cNvSpPr>
          <p:nvPr/>
        </p:nvSpPr>
        <p:spPr>
          <a:xfrm>
            <a:off x="5867400" y="1036639"/>
            <a:ext cx="457200" cy="441325"/>
          </a:xfrm>
          <a:prstGeom prst="rect">
            <a:avLst/>
          </a:prstGeom>
          <a:noFill/>
        </p:spPr>
        <p:txBody>
          <a:bodyPr lIns="45720" rIns="45720" anchor="ctr">
            <a:normAutofit/>
          </a:bodyPr>
          <a:lstStyle/>
          <a:p>
            <a:pPr algn="ctr">
              <a:defRPr/>
            </a:pPr>
            <a:fld id="{8F688E1A-5894-462B-B25C-B0062E48791B}" type="slidenum">
              <a:rPr lang="en-US" sz="1600">
                <a:solidFill>
                  <a:schemeClr val="accent3">
                    <a:shade val="75000"/>
                  </a:schemeClr>
                </a:solidFill>
                <a:cs typeface="Arial" charset="0"/>
              </a:rPr>
              <a:pPr algn="ctr">
                <a:defRPr/>
              </a:pPr>
              <a:t>123</a:t>
            </a:fld>
            <a:endParaRPr lang="en-US" sz="1600" dirty="0">
              <a:solidFill>
                <a:schemeClr val="accent3">
                  <a:shade val="75000"/>
                </a:schemeClr>
              </a:solidFill>
              <a:cs typeface="Arial" charset="0"/>
            </a:endParaRPr>
          </a:p>
        </p:txBody>
      </p:sp>
      <p:sp>
        <p:nvSpPr>
          <p:cNvPr id="78854" name="TextBox 7"/>
          <p:cNvSpPr txBox="1">
            <a:spLocks noChangeArrowheads="1"/>
          </p:cNvSpPr>
          <p:nvPr/>
        </p:nvSpPr>
        <p:spPr bwMode="auto">
          <a:xfrm>
            <a:off x="3124201" y="1676400"/>
            <a:ext cx="2479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a:cs typeface="Arial" charset="0"/>
              </a:rPr>
              <a:t>Connection-Oriented</a:t>
            </a:r>
          </a:p>
        </p:txBody>
      </p:sp>
      <p:sp>
        <p:nvSpPr>
          <p:cNvPr id="78855" name="TextBox 8"/>
          <p:cNvSpPr txBox="1">
            <a:spLocks noChangeArrowheads="1"/>
          </p:cNvSpPr>
          <p:nvPr/>
        </p:nvSpPr>
        <p:spPr bwMode="auto">
          <a:xfrm>
            <a:off x="3124201" y="3962401"/>
            <a:ext cx="5711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400">
                <a:cs typeface="Arial" charset="0"/>
              </a:rPr>
              <a:t>The data is presented as a stream of data rather than a set of packets.</a:t>
            </a:r>
          </a:p>
        </p:txBody>
      </p:sp>
      <p:sp>
        <p:nvSpPr>
          <p:cNvPr id="78856" name="TextBox 9"/>
          <p:cNvSpPr txBox="1">
            <a:spLocks noChangeArrowheads="1"/>
          </p:cNvSpPr>
          <p:nvPr/>
        </p:nvSpPr>
        <p:spPr bwMode="auto">
          <a:xfrm>
            <a:off x="3124201" y="2362200"/>
            <a:ext cx="1069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a:cs typeface="Arial" charset="0"/>
              </a:rPr>
              <a:t>Reliable</a:t>
            </a:r>
          </a:p>
        </p:txBody>
      </p:sp>
      <p:sp>
        <p:nvSpPr>
          <p:cNvPr id="78857" name="TextBox 10"/>
          <p:cNvSpPr txBox="1">
            <a:spLocks noChangeArrowheads="1"/>
          </p:cNvSpPr>
          <p:nvPr/>
        </p:nvSpPr>
        <p:spPr bwMode="auto">
          <a:xfrm>
            <a:off x="3124201" y="2590801"/>
            <a:ext cx="25638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400">
                <a:cs typeface="Arial" charset="0"/>
              </a:rPr>
              <a:t>Every piece of data will arrive.</a:t>
            </a:r>
          </a:p>
        </p:txBody>
      </p:sp>
      <p:sp>
        <p:nvSpPr>
          <p:cNvPr id="78858" name="TextBox 11"/>
          <p:cNvSpPr txBox="1">
            <a:spLocks noChangeArrowheads="1"/>
          </p:cNvSpPr>
          <p:nvPr/>
        </p:nvSpPr>
        <p:spPr bwMode="auto">
          <a:xfrm>
            <a:off x="3124200" y="3048000"/>
            <a:ext cx="954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a:cs typeface="Arial" charset="0"/>
              </a:rPr>
              <a:t>Duplex</a:t>
            </a:r>
          </a:p>
        </p:txBody>
      </p:sp>
      <p:sp>
        <p:nvSpPr>
          <p:cNvPr id="78859" name="TextBox 12"/>
          <p:cNvSpPr txBox="1">
            <a:spLocks noChangeArrowheads="1"/>
          </p:cNvSpPr>
          <p:nvPr/>
        </p:nvSpPr>
        <p:spPr bwMode="auto">
          <a:xfrm>
            <a:off x="3124200" y="3352801"/>
            <a:ext cx="683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400">
                <a:cs typeface="Arial" charset="0"/>
              </a:rPr>
              <a:t>You can send information both ways at the same time, through the same connection.</a:t>
            </a:r>
          </a:p>
        </p:txBody>
      </p:sp>
      <p:sp>
        <p:nvSpPr>
          <p:cNvPr id="78860" name="TextBox 13"/>
          <p:cNvSpPr txBox="1">
            <a:spLocks noChangeArrowheads="1"/>
          </p:cNvSpPr>
          <p:nvPr/>
        </p:nvSpPr>
        <p:spPr bwMode="auto">
          <a:xfrm>
            <a:off x="3124201" y="3733800"/>
            <a:ext cx="171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a:cs typeface="Arial" charset="0"/>
              </a:rPr>
              <a:t>Byte-Oriented</a:t>
            </a:r>
          </a:p>
        </p:txBody>
      </p:sp>
      <p:sp>
        <p:nvSpPr>
          <p:cNvPr id="78861" name="TextBox 15"/>
          <p:cNvSpPr txBox="1">
            <a:spLocks noChangeArrowheads="1"/>
          </p:cNvSpPr>
          <p:nvPr/>
        </p:nvSpPr>
        <p:spPr bwMode="auto">
          <a:xfrm>
            <a:off x="3124201" y="1905001"/>
            <a:ext cx="39036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400">
                <a:cs typeface="Arial" charset="0"/>
              </a:rPr>
              <a:t>Data packets are delivered in the correct order.</a:t>
            </a:r>
          </a:p>
        </p:txBody>
      </p:sp>
      <p:sp>
        <p:nvSpPr>
          <p:cNvPr id="78862" name="TextBox 17"/>
          <p:cNvSpPr txBox="1">
            <a:spLocks noChangeArrowheads="1"/>
          </p:cNvSpPr>
          <p:nvPr/>
        </p:nvSpPr>
        <p:spPr bwMode="auto">
          <a:xfrm>
            <a:off x="3200401" y="5029200"/>
            <a:ext cx="2595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cs typeface="Arial" charset="0"/>
              </a:rPr>
              <a:t>How does this happen?</a:t>
            </a:r>
          </a:p>
        </p:txBody>
      </p:sp>
    </p:spTree>
    <p:extLst>
      <p:ext uri="{BB962C8B-B14F-4D97-AF65-F5344CB8AC3E}">
        <p14:creationId xmlns:p14="http://schemas.microsoft.com/office/powerpoint/2010/main" val="4869933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idx="4294967295"/>
          </p:nvPr>
        </p:nvSpPr>
        <p:spPr/>
        <p:txBody>
          <a:bodyPr anchor="b"/>
          <a:lstStyle/>
          <a:p>
            <a:r>
              <a:rPr lang="en-US" altLang="en-US"/>
              <a:t>The Inner Workings of TCP</a:t>
            </a:r>
          </a:p>
        </p:txBody>
      </p:sp>
      <p:sp>
        <p:nvSpPr>
          <p:cNvPr id="79875" name="Date Placeholder 2"/>
          <p:cNvSpPr txBox="1">
            <a:spLocks noGrp="1"/>
          </p:cNvSpPr>
          <p:nvPr/>
        </p:nvSpPr>
        <p:spPr bwMode="auto">
          <a:xfrm>
            <a:off x="7315201" y="6405564"/>
            <a:ext cx="30448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altLang="en-US" sz="1400">
                <a:solidFill>
                  <a:srgbClr val="FFFFFF"/>
                </a:solidFill>
                <a:cs typeface="Arial" charset="0"/>
              </a:rPr>
              <a:t>April 30, 2008</a:t>
            </a:r>
          </a:p>
        </p:txBody>
      </p:sp>
      <p:sp>
        <p:nvSpPr>
          <p:cNvPr id="79876" name="Footer Placeholder 3"/>
          <p:cNvSpPr txBox="1">
            <a:spLocks noGrp="1"/>
          </p:cNvSpPr>
          <p:nvPr/>
        </p:nvSpPr>
        <p:spPr bwMode="auto">
          <a:xfrm>
            <a:off x="1828800" y="6410326"/>
            <a:ext cx="3581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200">
                <a:solidFill>
                  <a:srgbClr val="FFFFFF"/>
                </a:solidFill>
                <a:cs typeface="Arial" charset="0"/>
              </a:rPr>
              <a:t>Copyright Mark Goetsch </a:t>
            </a:r>
          </a:p>
        </p:txBody>
      </p:sp>
      <p:sp>
        <p:nvSpPr>
          <p:cNvPr id="5" name="Slide Number Placeholder 4"/>
          <p:cNvSpPr txBox="1">
            <a:spLocks noGrp="1"/>
          </p:cNvSpPr>
          <p:nvPr/>
        </p:nvSpPr>
        <p:spPr>
          <a:xfrm>
            <a:off x="5867400" y="1036639"/>
            <a:ext cx="457200" cy="441325"/>
          </a:xfrm>
          <a:prstGeom prst="rect">
            <a:avLst/>
          </a:prstGeom>
          <a:noFill/>
        </p:spPr>
        <p:txBody>
          <a:bodyPr lIns="45720" rIns="45720" anchor="ctr">
            <a:normAutofit/>
          </a:bodyPr>
          <a:lstStyle/>
          <a:p>
            <a:pPr algn="ctr">
              <a:defRPr/>
            </a:pPr>
            <a:fld id="{7ABD3445-0478-401F-AA59-F4BCC962944B}" type="slidenum">
              <a:rPr lang="en-US" sz="1600">
                <a:solidFill>
                  <a:schemeClr val="accent3">
                    <a:shade val="75000"/>
                  </a:schemeClr>
                </a:solidFill>
                <a:cs typeface="Arial" charset="0"/>
              </a:rPr>
              <a:pPr algn="ctr">
                <a:defRPr/>
              </a:pPr>
              <a:t>124</a:t>
            </a:fld>
            <a:endParaRPr lang="en-US" sz="1600">
              <a:solidFill>
                <a:schemeClr val="accent3">
                  <a:shade val="75000"/>
                </a:schemeClr>
              </a:solidFill>
              <a:cs typeface="Arial" charset="0"/>
            </a:endParaRPr>
          </a:p>
        </p:txBody>
      </p:sp>
      <p:sp>
        <p:nvSpPr>
          <p:cNvPr id="79878" name="TextBox 5"/>
          <p:cNvSpPr txBox="1">
            <a:spLocks noChangeArrowheads="1"/>
          </p:cNvSpPr>
          <p:nvPr/>
        </p:nvSpPr>
        <p:spPr bwMode="auto">
          <a:xfrm>
            <a:off x="3048000" y="1447801"/>
            <a:ext cx="667385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AutoNum type="arabicPeriod"/>
            </a:pPr>
            <a:r>
              <a:rPr lang="en-US" altLang="en-US">
                <a:cs typeface="Arial" charset="0"/>
              </a:rPr>
              <a:t>Each TCP connection provides a buffer that will hold the data until it has been verified that it has arrived.</a:t>
            </a:r>
          </a:p>
          <a:p>
            <a:pPr eaLnBrk="1" hangingPunct="1">
              <a:buFontTx/>
              <a:buAutoNum type="arabicPeriod"/>
            </a:pPr>
            <a:r>
              <a:rPr lang="en-US" altLang="en-US">
                <a:cs typeface="Arial" charset="0"/>
              </a:rPr>
              <a:t>The buffer also is used to order the packets in the correct sequence.</a:t>
            </a:r>
          </a:p>
          <a:p>
            <a:pPr eaLnBrk="1" hangingPunct="1">
              <a:buFontTx/>
              <a:buAutoNum type="arabicPeriod"/>
            </a:pPr>
            <a:r>
              <a:rPr lang="en-US" altLang="en-US">
                <a:cs typeface="Arial" charset="0"/>
              </a:rPr>
              <a:t>Every packet that is sent requires an “Ack” from the receiver so that it knows that it has arrived. </a:t>
            </a:r>
          </a:p>
          <a:p>
            <a:pPr eaLnBrk="1" hangingPunct="1">
              <a:buFontTx/>
              <a:buAutoNum type="arabicPeriod"/>
            </a:pPr>
            <a:r>
              <a:rPr lang="en-US" altLang="en-US">
                <a:cs typeface="Arial" charset="0"/>
              </a:rPr>
              <a:t>A CRC field is added and checked by the receiver to see that the data was not corrupted.</a:t>
            </a:r>
          </a:p>
          <a:p>
            <a:pPr eaLnBrk="1" hangingPunct="1">
              <a:buFontTx/>
              <a:buAutoNum type="arabicPeriod"/>
            </a:pPr>
            <a:r>
              <a:rPr lang="en-US" altLang="en-US">
                <a:cs typeface="Arial" charset="0"/>
              </a:rPr>
              <a:t>Each connection is a 4-tuple consisting of the port numbers for both the client and server, and the IP addresses as well.</a:t>
            </a:r>
          </a:p>
          <a:p>
            <a:pPr eaLnBrk="1" hangingPunct="1"/>
            <a:endParaRPr lang="en-US" altLang="en-US">
              <a:cs typeface="Arial" charset="0"/>
            </a:endParaRPr>
          </a:p>
        </p:txBody>
      </p:sp>
      <p:sp>
        <p:nvSpPr>
          <p:cNvPr id="79879" name="TextBox 6"/>
          <p:cNvSpPr txBox="1">
            <a:spLocks noChangeArrowheads="1"/>
          </p:cNvSpPr>
          <p:nvPr/>
        </p:nvSpPr>
        <p:spPr bwMode="auto">
          <a:xfrm>
            <a:off x="3124200" y="5105400"/>
            <a:ext cx="6781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a:cs typeface="Arial" charset="0"/>
              </a:rPr>
              <a:t>Which has quite a bit of overhead! </a:t>
            </a:r>
          </a:p>
          <a:p>
            <a:pPr eaLnBrk="1" hangingPunct="1"/>
            <a:r>
              <a:rPr lang="en-US" altLang="en-US" b="1">
                <a:cs typeface="Arial" charset="0"/>
              </a:rPr>
              <a:t> </a:t>
            </a:r>
          </a:p>
        </p:txBody>
      </p:sp>
    </p:spTree>
    <p:extLst>
      <p:ext uri="{BB962C8B-B14F-4D97-AF65-F5344CB8AC3E}">
        <p14:creationId xmlns:p14="http://schemas.microsoft.com/office/powerpoint/2010/main" val="189068563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dirty="0"/>
              <a:t>Copyright 2020 Clark Elliott</a:t>
            </a:r>
          </a:p>
        </p:txBody>
      </p:sp>
      <p:sp>
        <p:nvSpPr>
          <p:cNvPr id="96259" name="Rectangle 2"/>
          <p:cNvSpPr>
            <a:spLocks noGrp="1" noChangeArrowheads="1"/>
          </p:cNvSpPr>
          <p:nvPr>
            <p:ph type="title" idx="4294967295"/>
          </p:nvPr>
        </p:nvSpPr>
        <p:spPr/>
        <p:txBody>
          <a:bodyPr/>
          <a:lstStyle/>
          <a:p>
            <a:pPr eaLnBrk="1" hangingPunct="1"/>
            <a:r>
              <a:rPr lang="en-US" altLang="en-US" sz="3600">
                <a:solidFill>
                  <a:srgbClr val="FF0066"/>
                </a:solidFill>
              </a:rPr>
              <a:t>Ethernet</a:t>
            </a:r>
          </a:p>
        </p:txBody>
      </p:sp>
      <p:sp>
        <p:nvSpPr>
          <p:cNvPr id="96260" name="Rectangle 3"/>
          <p:cNvSpPr>
            <a:spLocks noGrp="1" noChangeArrowheads="1"/>
          </p:cNvSpPr>
          <p:nvPr>
            <p:ph type="body" idx="4294967295"/>
          </p:nvPr>
        </p:nvSpPr>
        <p:spPr/>
        <p:txBody>
          <a:bodyPr/>
          <a:lstStyle/>
          <a:p>
            <a:pPr eaLnBrk="1" hangingPunct="1">
              <a:lnSpc>
                <a:spcPct val="90000"/>
              </a:lnSpc>
            </a:pPr>
            <a:r>
              <a:rPr lang="en-US" altLang="en-US" sz="2400"/>
              <a:t>Cheap, reliable, local area network</a:t>
            </a:r>
          </a:p>
          <a:p>
            <a:pPr eaLnBrk="1" hangingPunct="1">
              <a:lnSpc>
                <a:spcPct val="90000"/>
              </a:lnSpc>
            </a:pPr>
            <a:r>
              <a:rPr lang="en-US" altLang="en-US" sz="2400"/>
              <a:t>Long time defacto standard at 10Mbps</a:t>
            </a:r>
          </a:p>
          <a:p>
            <a:pPr eaLnBrk="1" hangingPunct="1">
              <a:lnSpc>
                <a:spcPct val="90000"/>
              </a:lnSpc>
            </a:pPr>
            <a:r>
              <a:rPr lang="en-US" altLang="en-US" sz="2400"/>
              <a:t>100 Mbps is cheap, and 1000 Mbps available.</a:t>
            </a:r>
          </a:p>
          <a:p>
            <a:pPr eaLnBrk="1" hangingPunct="1">
              <a:lnSpc>
                <a:spcPct val="90000"/>
              </a:lnSpc>
            </a:pPr>
            <a:r>
              <a:rPr lang="en-US" altLang="en-US" sz="2400"/>
              <a:t>Broadcast of all packets</a:t>
            </a:r>
          </a:p>
          <a:p>
            <a:pPr eaLnBrk="1" hangingPunct="1">
              <a:lnSpc>
                <a:spcPct val="90000"/>
              </a:lnSpc>
            </a:pPr>
            <a:r>
              <a:rPr lang="en-US" altLang="en-US" sz="2400"/>
              <a:t>NICs listen to all traffic and normally ignore all that does match, pass those that do up the protocol stack. </a:t>
            </a:r>
          </a:p>
          <a:p>
            <a:pPr eaLnBrk="1" hangingPunct="1">
              <a:lnSpc>
                <a:spcPct val="90000"/>
              </a:lnSpc>
            </a:pPr>
            <a:r>
              <a:rPr lang="en-US" altLang="en-US" sz="2400"/>
              <a:t>Separate send and receive – don’t start send if other is.</a:t>
            </a:r>
          </a:p>
          <a:p>
            <a:pPr eaLnBrk="1" hangingPunct="1">
              <a:lnSpc>
                <a:spcPct val="90000"/>
              </a:lnSpc>
            </a:pPr>
            <a:r>
              <a:rPr lang="en-US" altLang="en-US" sz="2400"/>
              <a:t>Collisions can occur resulting in resends, and ultimately thrashing if overloaded. Longer cable / more collisions.</a:t>
            </a:r>
          </a:p>
          <a:p>
            <a:pPr eaLnBrk="1" hangingPunct="1">
              <a:lnSpc>
                <a:spcPct val="90000"/>
              </a:lnSpc>
            </a:pPr>
            <a:r>
              <a:rPr lang="en-US" altLang="en-US" sz="2400"/>
              <a:t>Use of switches/software, reduces collisions &amp; helps guarantee latency and delivery for QoS. Not obsolete yet</a:t>
            </a:r>
          </a:p>
        </p:txBody>
      </p:sp>
    </p:spTree>
    <p:extLst>
      <p:ext uri="{BB962C8B-B14F-4D97-AF65-F5344CB8AC3E}">
        <p14:creationId xmlns:p14="http://schemas.microsoft.com/office/powerpoint/2010/main" val="1863719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dirty="0"/>
              <a:t>Copyright 2020 Clark Elliott</a:t>
            </a:r>
          </a:p>
        </p:txBody>
      </p:sp>
      <p:sp>
        <p:nvSpPr>
          <p:cNvPr id="97283" name="Rectangle 2"/>
          <p:cNvSpPr>
            <a:spLocks noGrp="1" noChangeArrowheads="1"/>
          </p:cNvSpPr>
          <p:nvPr>
            <p:ph type="title" idx="4294967295"/>
          </p:nvPr>
        </p:nvSpPr>
        <p:spPr/>
        <p:txBody>
          <a:bodyPr/>
          <a:lstStyle/>
          <a:p>
            <a:pPr eaLnBrk="1" hangingPunct="1"/>
            <a:r>
              <a:rPr lang="en-US" altLang="en-US" sz="3600">
                <a:solidFill>
                  <a:srgbClr val="FF0066"/>
                </a:solidFill>
              </a:rPr>
              <a:t>Ethernet</a:t>
            </a:r>
          </a:p>
        </p:txBody>
      </p:sp>
      <p:sp>
        <p:nvSpPr>
          <p:cNvPr id="97284" name="Rectangle 3"/>
          <p:cNvSpPr>
            <a:spLocks noGrp="1" noChangeArrowheads="1"/>
          </p:cNvSpPr>
          <p:nvPr>
            <p:ph type="body" idx="4294967295"/>
          </p:nvPr>
        </p:nvSpPr>
        <p:spPr/>
        <p:txBody>
          <a:bodyPr/>
          <a:lstStyle/>
          <a:p>
            <a:pPr eaLnBrk="1" hangingPunct="1"/>
            <a:r>
              <a:rPr lang="en-US" altLang="en-US"/>
              <a:t>Uses CSMA/CD: </a:t>
            </a:r>
          </a:p>
          <a:p>
            <a:pPr eaLnBrk="1" hangingPunct="1"/>
            <a:r>
              <a:rPr lang="en-US" altLang="en-US"/>
              <a:t>Sense if the line is free</a:t>
            </a:r>
          </a:p>
          <a:p>
            <a:pPr eaLnBrk="1" hangingPunct="1"/>
            <a:r>
              <a:rPr lang="en-US" altLang="en-US"/>
              <a:t>Every computer has full-time access – Multiple Access</a:t>
            </a:r>
          </a:p>
          <a:p>
            <a:pPr eaLnBrk="1" hangingPunct="1"/>
            <a:r>
              <a:rPr lang="en-US" altLang="en-US"/>
              <a:t>Detect collisions and resend after a random delay.</a:t>
            </a:r>
          </a:p>
          <a:p>
            <a:pPr eaLnBrk="1" hangingPunct="1"/>
            <a:r>
              <a:rPr lang="en-US" altLang="en-US"/>
              <a:t>Medium Access Control (MAC) is protocol, hence </a:t>
            </a:r>
            <a:r>
              <a:rPr lang="en-US" altLang="en-US" i="1"/>
              <a:t>MAC</a:t>
            </a:r>
            <a:r>
              <a:rPr lang="en-US" altLang="en-US"/>
              <a:t> addresses are used in hrdwre</a:t>
            </a:r>
          </a:p>
        </p:txBody>
      </p:sp>
    </p:spTree>
    <p:extLst>
      <p:ext uri="{BB962C8B-B14F-4D97-AF65-F5344CB8AC3E}">
        <p14:creationId xmlns:p14="http://schemas.microsoft.com/office/powerpoint/2010/main" val="200774347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dirty="0"/>
              <a:t>Copyright 2020 Clark Elliott</a:t>
            </a:r>
          </a:p>
        </p:txBody>
      </p:sp>
      <p:sp>
        <p:nvSpPr>
          <p:cNvPr id="101379" name="Rectangle 2"/>
          <p:cNvSpPr>
            <a:spLocks noGrp="1" noChangeArrowheads="1"/>
          </p:cNvSpPr>
          <p:nvPr>
            <p:ph type="title" idx="4294967295"/>
          </p:nvPr>
        </p:nvSpPr>
        <p:spPr/>
        <p:txBody>
          <a:bodyPr/>
          <a:lstStyle/>
          <a:p>
            <a:pPr eaLnBrk="1" hangingPunct="1"/>
            <a:r>
              <a:rPr lang="en-US" altLang="en-US" sz="3600">
                <a:solidFill>
                  <a:srgbClr val="FF0066"/>
                </a:solidFill>
              </a:rPr>
              <a:t>Slot reservation extension to Ethernet</a:t>
            </a:r>
          </a:p>
        </p:txBody>
      </p:sp>
      <p:sp>
        <p:nvSpPr>
          <p:cNvPr id="101380" name="Rectangle 3"/>
          <p:cNvSpPr>
            <a:spLocks noGrp="1" noChangeArrowheads="1"/>
          </p:cNvSpPr>
          <p:nvPr>
            <p:ph type="body" idx="4294967295"/>
          </p:nvPr>
        </p:nvSpPr>
        <p:spPr/>
        <p:txBody>
          <a:bodyPr/>
          <a:lstStyle/>
          <a:p>
            <a:pPr eaLnBrk="1" hangingPunct="1"/>
            <a:r>
              <a:rPr lang="en-US" altLang="en-US"/>
              <a:t>Collision avoidance augmentation via </a:t>
            </a:r>
            <a:r>
              <a:rPr lang="en-US" altLang="en-US" i="1"/>
              <a:t>CSMA/CA; </a:t>
            </a:r>
            <a:r>
              <a:rPr lang="en-US" altLang="en-US"/>
              <a:t>reserves transmission slots.</a:t>
            </a:r>
            <a:endParaRPr lang="en-US" altLang="en-US" i="1"/>
          </a:p>
          <a:p>
            <a:pPr eaLnBrk="1" hangingPunct="1"/>
            <a:r>
              <a:rPr lang="en-US" altLang="en-US"/>
              <a:t>Short negotiation packets (Request to send, RTS; clear to send, CTS) are sent first between sender and receiver, with duration. Others wait until slot has passed.</a:t>
            </a:r>
          </a:p>
          <a:p>
            <a:pPr eaLnBrk="1" hangingPunct="1"/>
            <a:r>
              <a:rPr lang="en-US" altLang="en-US"/>
              <a:t>Fewer collisions with short packets.</a:t>
            </a:r>
          </a:p>
          <a:p>
            <a:pPr eaLnBrk="1" hangingPunct="1"/>
            <a:r>
              <a:rPr lang="en-US" altLang="en-US"/>
              <a:t>Improves wireless reliability and QoS.</a:t>
            </a:r>
          </a:p>
        </p:txBody>
      </p:sp>
    </p:spTree>
    <p:extLst>
      <p:ext uri="{BB962C8B-B14F-4D97-AF65-F5344CB8AC3E}">
        <p14:creationId xmlns:p14="http://schemas.microsoft.com/office/powerpoint/2010/main" val="220431049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dirty="0"/>
              <a:t> Clark Elliott</a:t>
            </a:r>
          </a:p>
        </p:txBody>
      </p:sp>
      <p:sp>
        <p:nvSpPr>
          <p:cNvPr id="36867" name="Rectangle 2"/>
          <p:cNvSpPr>
            <a:spLocks noGrp="1" noChangeArrowheads="1"/>
          </p:cNvSpPr>
          <p:nvPr>
            <p:ph type="title" idx="4294967295"/>
          </p:nvPr>
        </p:nvSpPr>
        <p:spPr/>
        <p:txBody>
          <a:bodyPr/>
          <a:lstStyle/>
          <a:p>
            <a:pPr eaLnBrk="1" hangingPunct="1"/>
            <a:endParaRPr lang="en-US" sz="4000" dirty="0"/>
          </a:p>
        </p:txBody>
      </p:sp>
      <p:sp>
        <p:nvSpPr>
          <p:cNvPr id="36868" name="Rectangle 3"/>
          <p:cNvSpPr>
            <a:spLocks noGrp="1" noChangeArrowheads="1"/>
          </p:cNvSpPr>
          <p:nvPr>
            <p:ph type="body" idx="4294967295"/>
          </p:nvPr>
        </p:nvSpPr>
        <p:spPr>
          <a:xfrm>
            <a:off x="1981200" y="1600200"/>
            <a:ext cx="8382000" cy="5257800"/>
          </a:xfrm>
        </p:spPr>
        <p:txBody>
          <a:bodyPr/>
          <a:lstStyle/>
          <a:p>
            <a:pPr eaLnBrk="1" hangingPunct="1"/>
            <a:r>
              <a:rPr lang="en-US" sz="2800" dirty="0"/>
              <a:t>Note have not added CDK chapter 4 or 5 yet.</a:t>
            </a:r>
          </a:p>
        </p:txBody>
      </p:sp>
    </p:spTree>
    <p:extLst>
      <p:ext uri="{BB962C8B-B14F-4D97-AF65-F5344CB8AC3E}">
        <p14:creationId xmlns:p14="http://schemas.microsoft.com/office/powerpoint/2010/main" val="3931156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eaLnBrk="1" hangingPunct="1">
              <a:lnSpc>
                <a:spcPct val="80000"/>
              </a:lnSpc>
            </a:pPr>
            <a:endParaRPr lang="en-US" sz="3200" dirty="0"/>
          </a:p>
          <a:p>
            <a:pPr eaLnBrk="1" hangingPunct="1">
              <a:lnSpc>
                <a:spcPct val="80000"/>
              </a:lnSpc>
            </a:pPr>
            <a:r>
              <a:rPr lang="en-US" sz="3200" dirty="0"/>
              <a:t>When you take your laptop to a new location it discovers the local subnet and gets a local IP address from DHCP.</a:t>
            </a:r>
          </a:p>
          <a:p>
            <a:pPr eaLnBrk="1" hangingPunct="1">
              <a:lnSpc>
                <a:spcPct val="80000"/>
              </a:lnSpc>
            </a:pPr>
            <a:endParaRPr lang="en-US" sz="3200" dirty="0"/>
          </a:p>
          <a:p>
            <a:pPr eaLnBrk="1" hangingPunct="1">
              <a:lnSpc>
                <a:spcPct val="80000"/>
              </a:lnSpc>
            </a:pPr>
            <a:r>
              <a:rPr lang="en-US" sz="3200" dirty="0"/>
              <a:t>Your laptop can now act as a client.</a:t>
            </a:r>
          </a:p>
          <a:p>
            <a:pPr eaLnBrk="1" hangingPunct="1">
              <a:lnSpc>
                <a:spcPct val="80000"/>
              </a:lnSpc>
            </a:pPr>
            <a:endParaRPr lang="en-US" sz="3200" dirty="0"/>
          </a:p>
          <a:p>
            <a:pPr eaLnBrk="1" hangingPunct="1">
              <a:lnSpc>
                <a:spcPct val="80000"/>
              </a:lnSpc>
            </a:pPr>
            <a:r>
              <a:rPr lang="en-US" sz="3200" dirty="0"/>
              <a:t>Legacy service conversations with servers on your laptop can no longer find you.</a:t>
            </a:r>
          </a:p>
          <a:p>
            <a:pPr marL="0" indent="0" eaLnBrk="1" hangingPunct="1">
              <a:lnSpc>
                <a:spcPct val="80000"/>
              </a:lnSpc>
              <a:buNone/>
            </a:pPr>
            <a:endParaRPr lang="en-US" sz="3200" dirty="0"/>
          </a:p>
          <a:p>
            <a:endParaRPr lang="en-US" sz="3200" dirty="0"/>
          </a:p>
        </p:txBody>
      </p:sp>
      <p:sp>
        <p:nvSpPr>
          <p:cNvPr id="3" name="Title 2"/>
          <p:cNvSpPr>
            <a:spLocks noGrp="1"/>
          </p:cNvSpPr>
          <p:nvPr>
            <p:ph type="title"/>
          </p:nvPr>
        </p:nvSpPr>
        <p:spPr>
          <a:xfrm>
            <a:off x="609600" y="274638"/>
            <a:ext cx="10972800" cy="1143000"/>
          </a:xfrm>
        </p:spPr>
        <p:txBody>
          <a:bodyPr>
            <a:normAutofit/>
          </a:bodyPr>
          <a:lstStyle/>
          <a:p>
            <a:pPr algn="ctr"/>
            <a:r>
              <a:rPr lang="en-US" sz="4800" dirty="0">
                <a:solidFill>
                  <a:schemeClr val="tx1"/>
                </a:solidFill>
              </a:rPr>
              <a:t>Servers on  your laptop</a:t>
            </a:r>
            <a:endParaRPr lang="en-US" sz="4800" dirty="0"/>
          </a:p>
        </p:txBody>
      </p:sp>
    </p:spTree>
    <p:extLst>
      <p:ext uri="{BB962C8B-B14F-4D97-AF65-F5344CB8AC3E}">
        <p14:creationId xmlns:p14="http://schemas.microsoft.com/office/powerpoint/2010/main" val="816274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eaLnBrk="1" hangingPunct="1">
              <a:lnSpc>
                <a:spcPct val="90000"/>
              </a:lnSpc>
            </a:pPr>
            <a:r>
              <a:rPr lang="en-US" sz="2800" dirty="0"/>
              <a:t>With many ISPs the router IP changes, so have to either…</a:t>
            </a:r>
          </a:p>
          <a:p>
            <a:pPr eaLnBrk="1" hangingPunct="1">
              <a:lnSpc>
                <a:spcPct val="90000"/>
              </a:lnSpc>
            </a:pPr>
            <a:endParaRPr lang="en-US" sz="2800" dirty="0"/>
          </a:p>
          <a:p>
            <a:pPr lvl="1" eaLnBrk="1" hangingPunct="1">
              <a:lnSpc>
                <a:spcPct val="90000"/>
              </a:lnSpc>
            </a:pPr>
            <a:r>
              <a:rPr lang="en-US" sz="2400" dirty="0"/>
              <a:t>Change the IP address registered with your domain name and wait for change to propagate to DNS tables.</a:t>
            </a:r>
          </a:p>
          <a:p>
            <a:pPr lvl="1" eaLnBrk="1" hangingPunct="1">
              <a:lnSpc>
                <a:spcPct val="90000"/>
              </a:lnSpc>
            </a:pPr>
            <a:endParaRPr lang="en-US" sz="2400" dirty="0"/>
          </a:p>
          <a:p>
            <a:pPr lvl="1" eaLnBrk="1" hangingPunct="1">
              <a:lnSpc>
                <a:spcPct val="90000"/>
              </a:lnSpc>
            </a:pPr>
            <a:r>
              <a:rPr lang="en-US" sz="2400" dirty="0"/>
              <a:t>Use packet forwarding from the static site to your new location.</a:t>
            </a:r>
          </a:p>
          <a:p>
            <a:pPr lvl="1" eaLnBrk="1" hangingPunct="1">
              <a:lnSpc>
                <a:spcPct val="90000"/>
              </a:lnSpc>
            </a:pPr>
            <a:endParaRPr lang="en-US" sz="2400" dirty="0"/>
          </a:p>
          <a:p>
            <a:pPr eaLnBrk="1" hangingPunct="1">
              <a:lnSpc>
                <a:spcPct val="90000"/>
              </a:lnSpc>
            </a:pPr>
            <a:r>
              <a:rPr lang="en-US" sz="2800" dirty="0"/>
              <a:t>Use the same fixes for servers on your laptop if you move to a new network location.</a:t>
            </a:r>
          </a:p>
          <a:p>
            <a:endParaRPr lang="en-US" sz="3200" dirty="0"/>
          </a:p>
        </p:txBody>
      </p:sp>
      <p:sp>
        <p:nvSpPr>
          <p:cNvPr id="3" name="Title 2"/>
          <p:cNvSpPr>
            <a:spLocks noGrp="1"/>
          </p:cNvSpPr>
          <p:nvPr>
            <p:ph type="title"/>
          </p:nvPr>
        </p:nvSpPr>
        <p:spPr>
          <a:xfrm>
            <a:off x="609600" y="274638"/>
            <a:ext cx="10972800" cy="1143000"/>
          </a:xfrm>
        </p:spPr>
        <p:txBody>
          <a:bodyPr>
            <a:normAutofit/>
          </a:bodyPr>
          <a:lstStyle/>
          <a:p>
            <a:pPr algn="ctr"/>
            <a:r>
              <a:rPr lang="en-US" sz="4800" dirty="0">
                <a:solidFill>
                  <a:schemeClr val="tx1"/>
                </a:solidFill>
              </a:rPr>
              <a:t>Servers over home ISPs / Laptops</a:t>
            </a:r>
            <a:endParaRPr lang="en-US" sz="4800" dirty="0"/>
          </a:p>
        </p:txBody>
      </p:sp>
    </p:spTree>
    <p:extLst>
      <p:ext uri="{BB962C8B-B14F-4D97-AF65-F5344CB8AC3E}">
        <p14:creationId xmlns:p14="http://schemas.microsoft.com/office/powerpoint/2010/main" val="900693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ltLang="en-US" b="1" dirty="0"/>
              <a:t>IP </a:t>
            </a:r>
            <a:r>
              <a:rPr lang="en-GB" altLang="en-US" b="1" dirty="0" err="1"/>
              <a:t>Tunneling</a:t>
            </a:r>
            <a:endParaRPr lang="en-GB" altLang="en-US" b="1" dirty="0"/>
          </a:p>
        </p:txBody>
      </p:sp>
      <p:grpSp>
        <p:nvGrpSpPr>
          <p:cNvPr id="57347" name="Group 3"/>
          <p:cNvGrpSpPr>
            <a:grpSpLocks/>
          </p:cNvGrpSpPr>
          <p:nvPr/>
        </p:nvGrpSpPr>
        <p:grpSpPr bwMode="auto">
          <a:xfrm>
            <a:off x="2632075" y="2406650"/>
            <a:ext cx="7518400" cy="4017963"/>
            <a:chOff x="717" y="1519"/>
            <a:chExt cx="4736" cy="2531"/>
          </a:xfrm>
        </p:grpSpPr>
        <p:sp>
          <p:nvSpPr>
            <p:cNvPr id="57348" name="Freeform 4"/>
            <p:cNvSpPr>
              <a:spLocks/>
            </p:cNvSpPr>
            <p:nvPr/>
          </p:nvSpPr>
          <p:spPr bwMode="auto">
            <a:xfrm>
              <a:off x="2382" y="1519"/>
              <a:ext cx="1425" cy="1110"/>
            </a:xfrm>
            <a:custGeom>
              <a:avLst/>
              <a:gdLst>
                <a:gd name="T0" fmla="*/ 37 w 1425"/>
                <a:gd name="T1" fmla="*/ 259 h 1110"/>
                <a:gd name="T2" fmla="*/ 74 w 1425"/>
                <a:gd name="T3" fmla="*/ 185 h 1110"/>
                <a:gd name="T4" fmla="*/ 148 w 1425"/>
                <a:gd name="T5" fmla="*/ 111 h 1110"/>
                <a:gd name="T6" fmla="*/ 222 w 1425"/>
                <a:gd name="T7" fmla="*/ 74 h 1110"/>
                <a:gd name="T8" fmla="*/ 278 w 1425"/>
                <a:gd name="T9" fmla="*/ 74 h 1110"/>
                <a:gd name="T10" fmla="*/ 333 w 1425"/>
                <a:gd name="T11" fmla="*/ 74 h 1110"/>
                <a:gd name="T12" fmla="*/ 426 w 1425"/>
                <a:gd name="T13" fmla="*/ 74 h 1110"/>
                <a:gd name="T14" fmla="*/ 537 w 1425"/>
                <a:gd name="T15" fmla="*/ 92 h 1110"/>
                <a:gd name="T16" fmla="*/ 648 w 1425"/>
                <a:gd name="T17" fmla="*/ 92 h 1110"/>
                <a:gd name="T18" fmla="*/ 740 w 1425"/>
                <a:gd name="T19" fmla="*/ 111 h 1110"/>
                <a:gd name="T20" fmla="*/ 814 w 1425"/>
                <a:gd name="T21" fmla="*/ 55 h 1110"/>
                <a:gd name="T22" fmla="*/ 851 w 1425"/>
                <a:gd name="T23" fmla="*/ 18 h 1110"/>
                <a:gd name="T24" fmla="*/ 944 w 1425"/>
                <a:gd name="T25" fmla="*/ 0 h 1110"/>
                <a:gd name="T26" fmla="*/ 1018 w 1425"/>
                <a:gd name="T27" fmla="*/ 0 h 1110"/>
                <a:gd name="T28" fmla="*/ 1092 w 1425"/>
                <a:gd name="T29" fmla="*/ 0 h 1110"/>
                <a:gd name="T30" fmla="*/ 1147 w 1425"/>
                <a:gd name="T31" fmla="*/ 37 h 1110"/>
                <a:gd name="T32" fmla="*/ 1184 w 1425"/>
                <a:gd name="T33" fmla="*/ 74 h 1110"/>
                <a:gd name="T34" fmla="*/ 1240 w 1425"/>
                <a:gd name="T35" fmla="*/ 92 h 1110"/>
                <a:gd name="T36" fmla="*/ 1314 w 1425"/>
                <a:gd name="T37" fmla="*/ 185 h 1110"/>
                <a:gd name="T38" fmla="*/ 1406 w 1425"/>
                <a:gd name="T39" fmla="*/ 351 h 1110"/>
                <a:gd name="T40" fmla="*/ 1425 w 1425"/>
                <a:gd name="T41" fmla="*/ 536 h 1110"/>
                <a:gd name="T42" fmla="*/ 1425 w 1425"/>
                <a:gd name="T43" fmla="*/ 666 h 1110"/>
                <a:gd name="T44" fmla="*/ 1406 w 1425"/>
                <a:gd name="T45" fmla="*/ 777 h 1110"/>
                <a:gd name="T46" fmla="*/ 1369 w 1425"/>
                <a:gd name="T47" fmla="*/ 962 h 1110"/>
                <a:gd name="T48" fmla="*/ 1295 w 1425"/>
                <a:gd name="T49" fmla="*/ 1054 h 1110"/>
                <a:gd name="T50" fmla="*/ 1203 w 1425"/>
                <a:gd name="T51" fmla="*/ 1110 h 1110"/>
                <a:gd name="T52" fmla="*/ 1092 w 1425"/>
                <a:gd name="T53" fmla="*/ 1073 h 1110"/>
                <a:gd name="T54" fmla="*/ 999 w 1425"/>
                <a:gd name="T55" fmla="*/ 1054 h 1110"/>
                <a:gd name="T56" fmla="*/ 907 w 1425"/>
                <a:gd name="T57" fmla="*/ 1036 h 1110"/>
                <a:gd name="T58" fmla="*/ 814 w 1425"/>
                <a:gd name="T59" fmla="*/ 1017 h 1110"/>
                <a:gd name="T60" fmla="*/ 722 w 1425"/>
                <a:gd name="T61" fmla="*/ 1017 h 1110"/>
                <a:gd name="T62" fmla="*/ 629 w 1425"/>
                <a:gd name="T63" fmla="*/ 1017 h 1110"/>
                <a:gd name="T64" fmla="*/ 555 w 1425"/>
                <a:gd name="T65" fmla="*/ 1036 h 1110"/>
                <a:gd name="T66" fmla="*/ 481 w 1425"/>
                <a:gd name="T67" fmla="*/ 1054 h 1110"/>
                <a:gd name="T68" fmla="*/ 407 w 1425"/>
                <a:gd name="T69" fmla="*/ 1054 h 1110"/>
                <a:gd name="T70" fmla="*/ 352 w 1425"/>
                <a:gd name="T71" fmla="*/ 1073 h 1110"/>
                <a:gd name="T72" fmla="*/ 278 w 1425"/>
                <a:gd name="T73" fmla="*/ 1073 h 1110"/>
                <a:gd name="T74" fmla="*/ 222 w 1425"/>
                <a:gd name="T75" fmla="*/ 1073 h 1110"/>
                <a:gd name="T76" fmla="*/ 167 w 1425"/>
                <a:gd name="T77" fmla="*/ 1036 h 1110"/>
                <a:gd name="T78" fmla="*/ 130 w 1425"/>
                <a:gd name="T79" fmla="*/ 1017 h 1110"/>
                <a:gd name="T80" fmla="*/ 111 w 1425"/>
                <a:gd name="T81" fmla="*/ 999 h 1110"/>
                <a:gd name="T82" fmla="*/ 93 w 1425"/>
                <a:gd name="T83" fmla="*/ 962 h 1110"/>
                <a:gd name="T84" fmla="*/ 56 w 1425"/>
                <a:gd name="T85" fmla="*/ 869 h 1110"/>
                <a:gd name="T86" fmla="*/ 19 w 1425"/>
                <a:gd name="T87" fmla="*/ 740 h 1110"/>
                <a:gd name="T88" fmla="*/ 19 w 1425"/>
                <a:gd name="T89" fmla="*/ 629 h 1110"/>
                <a:gd name="T90" fmla="*/ 0 w 1425"/>
                <a:gd name="T91" fmla="*/ 536 h 1110"/>
                <a:gd name="T92" fmla="*/ 19 w 1425"/>
                <a:gd name="T93" fmla="*/ 425 h 1110"/>
                <a:gd name="T94" fmla="*/ 19 w 1425"/>
                <a:gd name="T95" fmla="*/ 314 h 1110"/>
                <a:gd name="T96" fmla="*/ 37 w 1425"/>
                <a:gd name="T97" fmla="*/ 259 h 1110"/>
                <a:gd name="T98" fmla="*/ 37 w 1425"/>
                <a:gd name="T99" fmla="*/ 259 h 111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425" h="1110">
                  <a:moveTo>
                    <a:pt x="37" y="259"/>
                  </a:moveTo>
                  <a:lnTo>
                    <a:pt x="74" y="185"/>
                  </a:lnTo>
                  <a:lnTo>
                    <a:pt x="148" y="111"/>
                  </a:lnTo>
                  <a:lnTo>
                    <a:pt x="222" y="74"/>
                  </a:lnTo>
                  <a:lnTo>
                    <a:pt x="278" y="74"/>
                  </a:lnTo>
                  <a:lnTo>
                    <a:pt x="333" y="74"/>
                  </a:lnTo>
                  <a:lnTo>
                    <a:pt x="426" y="74"/>
                  </a:lnTo>
                  <a:lnTo>
                    <a:pt x="537" y="92"/>
                  </a:lnTo>
                  <a:lnTo>
                    <a:pt x="648" y="92"/>
                  </a:lnTo>
                  <a:lnTo>
                    <a:pt x="740" y="111"/>
                  </a:lnTo>
                  <a:lnTo>
                    <a:pt x="814" y="55"/>
                  </a:lnTo>
                  <a:lnTo>
                    <a:pt x="851" y="18"/>
                  </a:lnTo>
                  <a:lnTo>
                    <a:pt x="944" y="0"/>
                  </a:lnTo>
                  <a:lnTo>
                    <a:pt x="1018" y="0"/>
                  </a:lnTo>
                  <a:lnTo>
                    <a:pt x="1092" y="0"/>
                  </a:lnTo>
                  <a:lnTo>
                    <a:pt x="1147" y="37"/>
                  </a:lnTo>
                  <a:lnTo>
                    <a:pt x="1184" y="74"/>
                  </a:lnTo>
                  <a:lnTo>
                    <a:pt x="1240" y="92"/>
                  </a:lnTo>
                  <a:lnTo>
                    <a:pt x="1314" y="185"/>
                  </a:lnTo>
                  <a:lnTo>
                    <a:pt x="1406" y="351"/>
                  </a:lnTo>
                  <a:lnTo>
                    <a:pt x="1425" y="536"/>
                  </a:lnTo>
                  <a:lnTo>
                    <a:pt x="1425" y="666"/>
                  </a:lnTo>
                  <a:lnTo>
                    <a:pt x="1406" y="777"/>
                  </a:lnTo>
                  <a:lnTo>
                    <a:pt x="1369" y="962"/>
                  </a:lnTo>
                  <a:lnTo>
                    <a:pt x="1295" y="1054"/>
                  </a:lnTo>
                  <a:lnTo>
                    <a:pt x="1203" y="1110"/>
                  </a:lnTo>
                  <a:lnTo>
                    <a:pt x="1092" y="1073"/>
                  </a:lnTo>
                  <a:lnTo>
                    <a:pt x="999" y="1054"/>
                  </a:lnTo>
                  <a:lnTo>
                    <a:pt x="907" y="1036"/>
                  </a:lnTo>
                  <a:lnTo>
                    <a:pt x="814" y="1017"/>
                  </a:lnTo>
                  <a:lnTo>
                    <a:pt x="722" y="1017"/>
                  </a:lnTo>
                  <a:lnTo>
                    <a:pt x="629" y="1017"/>
                  </a:lnTo>
                  <a:lnTo>
                    <a:pt x="555" y="1036"/>
                  </a:lnTo>
                  <a:lnTo>
                    <a:pt x="481" y="1054"/>
                  </a:lnTo>
                  <a:lnTo>
                    <a:pt x="407" y="1054"/>
                  </a:lnTo>
                  <a:lnTo>
                    <a:pt x="352" y="1073"/>
                  </a:lnTo>
                  <a:lnTo>
                    <a:pt x="278" y="1073"/>
                  </a:lnTo>
                  <a:lnTo>
                    <a:pt x="222" y="1073"/>
                  </a:lnTo>
                  <a:lnTo>
                    <a:pt x="167" y="1036"/>
                  </a:lnTo>
                  <a:lnTo>
                    <a:pt x="130" y="1017"/>
                  </a:lnTo>
                  <a:lnTo>
                    <a:pt x="111" y="999"/>
                  </a:lnTo>
                  <a:lnTo>
                    <a:pt x="93" y="962"/>
                  </a:lnTo>
                  <a:lnTo>
                    <a:pt x="56" y="869"/>
                  </a:lnTo>
                  <a:lnTo>
                    <a:pt x="19" y="740"/>
                  </a:lnTo>
                  <a:lnTo>
                    <a:pt x="19" y="629"/>
                  </a:lnTo>
                  <a:lnTo>
                    <a:pt x="0" y="536"/>
                  </a:lnTo>
                  <a:lnTo>
                    <a:pt x="19" y="425"/>
                  </a:lnTo>
                  <a:lnTo>
                    <a:pt x="19" y="314"/>
                  </a:lnTo>
                  <a:lnTo>
                    <a:pt x="37" y="259"/>
                  </a:lnTo>
                  <a:close/>
                </a:path>
              </a:pathLst>
            </a:custGeom>
            <a:solidFill>
              <a:srgbClr val="FFDC99"/>
            </a:solidFill>
            <a:ln w="42863">
              <a:solidFill>
                <a:srgbClr val="FFDC99"/>
              </a:solidFill>
              <a:prstDash val="solid"/>
              <a:round/>
              <a:headEnd/>
              <a:tailEnd/>
            </a:ln>
          </p:spPr>
          <p:txBody>
            <a:bodyPr/>
            <a:lstStyle/>
            <a:p>
              <a:endParaRPr lang="en-US"/>
            </a:p>
          </p:txBody>
        </p:sp>
        <p:sp>
          <p:nvSpPr>
            <p:cNvPr id="57349" name="Line 5"/>
            <p:cNvSpPr>
              <a:spLocks noChangeShapeType="1"/>
            </p:cNvSpPr>
            <p:nvPr/>
          </p:nvSpPr>
          <p:spPr bwMode="auto">
            <a:xfrm>
              <a:off x="2031" y="1963"/>
              <a:ext cx="2146"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0" name="Line 6"/>
            <p:cNvSpPr>
              <a:spLocks noChangeShapeType="1"/>
            </p:cNvSpPr>
            <p:nvPr/>
          </p:nvSpPr>
          <p:spPr bwMode="auto">
            <a:xfrm>
              <a:off x="2031" y="2185"/>
              <a:ext cx="2146"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1" name="Rectangle 7"/>
            <p:cNvSpPr>
              <a:spLocks noChangeArrowheads="1"/>
            </p:cNvSpPr>
            <p:nvPr/>
          </p:nvSpPr>
          <p:spPr bwMode="auto">
            <a:xfrm>
              <a:off x="1106" y="2055"/>
              <a:ext cx="4014" cy="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57352" name="Oval 8"/>
            <p:cNvSpPr>
              <a:spLocks noChangeArrowheads="1"/>
            </p:cNvSpPr>
            <p:nvPr/>
          </p:nvSpPr>
          <p:spPr bwMode="auto">
            <a:xfrm>
              <a:off x="717" y="1815"/>
              <a:ext cx="518" cy="518"/>
            </a:xfrm>
            <a:prstGeom prst="ellipse">
              <a:avLst/>
            </a:prstGeom>
            <a:solidFill>
              <a:srgbClr val="D9AA73"/>
            </a:solidFill>
            <a:ln w="42863">
              <a:solidFill>
                <a:srgbClr val="D9AA73"/>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57353" name="Rectangle 9"/>
            <p:cNvSpPr>
              <a:spLocks noChangeArrowheads="1"/>
            </p:cNvSpPr>
            <p:nvPr/>
          </p:nvSpPr>
          <p:spPr bwMode="auto">
            <a:xfrm>
              <a:off x="940" y="1986"/>
              <a:ext cx="10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900">
                  <a:solidFill>
                    <a:srgbClr val="000000"/>
                  </a:solidFill>
                </a:rPr>
                <a:t>A</a:t>
              </a:r>
              <a:endParaRPr lang="en-GB" altLang="en-US" sz="2400">
                <a:latin typeface="Times" pitchFamily="18" charset="0"/>
              </a:endParaRPr>
            </a:p>
          </p:txBody>
        </p:sp>
        <p:sp>
          <p:nvSpPr>
            <p:cNvPr id="57354" name="Oval 10"/>
            <p:cNvSpPr>
              <a:spLocks noChangeArrowheads="1"/>
            </p:cNvSpPr>
            <p:nvPr/>
          </p:nvSpPr>
          <p:spPr bwMode="auto">
            <a:xfrm>
              <a:off x="4935" y="1815"/>
              <a:ext cx="518" cy="518"/>
            </a:xfrm>
            <a:prstGeom prst="ellipse">
              <a:avLst/>
            </a:prstGeom>
            <a:solidFill>
              <a:srgbClr val="D9AA73"/>
            </a:solidFill>
            <a:ln w="42863">
              <a:solidFill>
                <a:srgbClr val="D9AA73"/>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57355" name="Rectangle 11"/>
            <p:cNvSpPr>
              <a:spLocks noChangeArrowheads="1"/>
            </p:cNvSpPr>
            <p:nvPr/>
          </p:nvSpPr>
          <p:spPr bwMode="auto">
            <a:xfrm>
              <a:off x="5150" y="1986"/>
              <a:ext cx="10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900">
                  <a:solidFill>
                    <a:srgbClr val="000000"/>
                  </a:solidFill>
                </a:rPr>
                <a:t>B</a:t>
              </a:r>
              <a:endParaRPr lang="en-GB" altLang="en-US" sz="2400">
                <a:latin typeface="Times" pitchFamily="18" charset="0"/>
              </a:endParaRPr>
            </a:p>
          </p:txBody>
        </p:sp>
        <p:sp>
          <p:nvSpPr>
            <p:cNvPr id="57356" name="Oval 12"/>
            <p:cNvSpPr>
              <a:spLocks noChangeArrowheads="1"/>
            </p:cNvSpPr>
            <p:nvPr/>
          </p:nvSpPr>
          <p:spPr bwMode="auto">
            <a:xfrm>
              <a:off x="1883" y="1944"/>
              <a:ext cx="259" cy="259"/>
            </a:xfrm>
            <a:prstGeom prst="ellipse">
              <a:avLst/>
            </a:prstGeom>
            <a:solidFill>
              <a:srgbClr val="D9AA73"/>
            </a:solidFill>
            <a:ln w="42863">
              <a:solidFill>
                <a:srgbClr val="D9AA73"/>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57357" name="Oval 13"/>
            <p:cNvSpPr>
              <a:spLocks noChangeArrowheads="1"/>
            </p:cNvSpPr>
            <p:nvPr/>
          </p:nvSpPr>
          <p:spPr bwMode="auto">
            <a:xfrm>
              <a:off x="4029" y="1944"/>
              <a:ext cx="259" cy="259"/>
            </a:xfrm>
            <a:prstGeom prst="ellipse">
              <a:avLst/>
            </a:prstGeom>
            <a:solidFill>
              <a:srgbClr val="D9AA73"/>
            </a:solidFill>
            <a:ln w="42863">
              <a:solidFill>
                <a:srgbClr val="D9AA73"/>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57358" name="Rectangle 14"/>
            <p:cNvSpPr>
              <a:spLocks noChangeArrowheads="1"/>
            </p:cNvSpPr>
            <p:nvPr/>
          </p:nvSpPr>
          <p:spPr bwMode="auto">
            <a:xfrm>
              <a:off x="1282" y="1894"/>
              <a:ext cx="3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900" dirty="0">
                  <a:solidFill>
                    <a:srgbClr val="000000"/>
                  </a:solidFill>
                </a:rPr>
                <a:t>Open</a:t>
              </a:r>
              <a:endParaRPr lang="en-GB" altLang="en-US" sz="2400" dirty="0">
                <a:latin typeface="Times" pitchFamily="18" charset="0"/>
              </a:endParaRPr>
            </a:p>
          </p:txBody>
        </p:sp>
        <p:sp>
          <p:nvSpPr>
            <p:cNvPr id="57359" name="Rectangle 15"/>
            <p:cNvSpPr>
              <a:spLocks noChangeArrowheads="1"/>
            </p:cNvSpPr>
            <p:nvPr/>
          </p:nvSpPr>
          <p:spPr bwMode="auto">
            <a:xfrm>
              <a:off x="4574" y="1894"/>
              <a:ext cx="33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900" dirty="0">
                  <a:solidFill>
                    <a:srgbClr val="000000"/>
                  </a:solidFill>
                  <a:latin typeface="Times" pitchFamily="18" charset="0"/>
                </a:rPr>
                <a:t>Open</a:t>
              </a:r>
              <a:endParaRPr lang="en-GB" altLang="en-US" sz="2400" dirty="0">
                <a:latin typeface="Times" pitchFamily="18" charset="0"/>
              </a:endParaRPr>
            </a:p>
          </p:txBody>
        </p:sp>
        <p:sp>
          <p:nvSpPr>
            <p:cNvPr id="57360" name="Rectangle 16"/>
            <p:cNvSpPr>
              <a:spLocks noChangeArrowheads="1"/>
            </p:cNvSpPr>
            <p:nvPr/>
          </p:nvSpPr>
          <p:spPr bwMode="auto">
            <a:xfrm>
              <a:off x="1225" y="3119"/>
              <a:ext cx="3570" cy="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GB" altLang="en-US" sz="2400" dirty="0">
                  <a:latin typeface="Cambria" panose="02040503050406030204" pitchFamily="18" charset="0"/>
                  <a:ea typeface="Cambria" panose="02040503050406030204" pitchFamily="18" charset="0"/>
                </a:rPr>
                <a:t>To build a tunnel from A to B, treat complete packets as pure data to wrapping outer packets. Can, e.g., encrypt the inner packets as data creating a VPN.</a:t>
              </a:r>
              <a:endParaRPr lang="en-GB" altLang="en-US" sz="3200" dirty="0">
                <a:latin typeface="Cambria" panose="02040503050406030204" pitchFamily="18" charset="0"/>
                <a:ea typeface="Cambria" panose="02040503050406030204" pitchFamily="18" charset="0"/>
              </a:endParaRPr>
            </a:p>
          </p:txBody>
        </p:sp>
        <p:sp>
          <p:nvSpPr>
            <p:cNvPr id="57361" name="Line 17"/>
            <p:cNvSpPr>
              <a:spLocks noChangeShapeType="1"/>
            </p:cNvSpPr>
            <p:nvPr/>
          </p:nvSpPr>
          <p:spPr bwMode="auto">
            <a:xfrm>
              <a:off x="2160" y="1630"/>
              <a:ext cx="167" cy="425"/>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2" name="Rectangle 18"/>
            <p:cNvSpPr>
              <a:spLocks noChangeArrowheads="1"/>
            </p:cNvSpPr>
            <p:nvPr/>
          </p:nvSpPr>
          <p:spPr bwMode="auto">
            <a:xfrm>
              <a:off x="2447" y="2826"/>
              <a:ext cx="156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dirty="0" err="1">
                  <a:latin typeface="Cambria" panose="02040503050406030204" pitchFamily="18" charset="0"/>
                  <a:ea typeface="Cambria" panose="02040503050406030204" pitchFamily="18" charset="0"/>
                </a:rPr>
                <a:t>Ecapsulation</a:t>
              </a:r>
              <a:r>
                <a:rPr lang="en-GB" altLang="en-US" sz="2000" dirty="0">
                  <a:latin typeface="Cambria" panose="02040503050406030204" pitchFamily="18" charset="0"/>
                  <a:ea typeface="Cambria" panose="02040503050406030204" pitchFamily="18" charset="0"/>
                </a:rPr>
                <a:t> nodes</a:t>
              </a:r>
              <a:endParaRPr lang="en-GB" altLang="en-US" sz="2800" dirty="0">
                <a:latin typeface="Cambria" panose="02040503050406030204" pitchFamily="18" charset="0"/>
                <a:ea typeface="Cambria" panose="02040503050406030204" pitchFamily="18" charset="0"/>
              </a:endParaRPr>
            </a:p>
          </p:txBody>
        </p:sp>
        <p:sp>
          <p:nvSpPr>
            <p:cNvPr id="57363" name="Freeform 19"/>
            <p:cNvSpPr>
              <a:spLocks/>
            </p:cNvSpPr>
            <p:nvPr/>
          </p:nvSpPr>
          <p:spPr bwMode="auto">
            <a:xfrm>
              <a:off x="2086" y="2277"/>
              <a:ext cx="111" cy="93"/>
            </a:xfrm>
            <a:custGeom>
              <a:avLst/>
              <a:gdLst>
                <a:gd name="T0" fmla="*/ 93 w 111"/>
                <a:gd name="T1" fmla="*/ 74 h 93"/>
                <a:gd name="T2" fmla="*/ 74 w 111"/>
                <a:gd name="T3" fmla="*/ 93 h 93"/>
                <a:gd name="T4" fmla="*/ 0 w 111"/>
                <a:gd name="T5" fmla="*/ 0 h 93"/>
                <a:gd name="T6" fmla="*/ 111 w 111"/>
                <a:gd name="T7" fmla="*/ 56 h 93"/>
                <a:gd name="T8" fmla="*/ 93 w 111"/>
                <a:gd name="T9" fmla="*/ 74 h 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 h="93">
                  <a:moveTo>
                    <a:pt x="93" y="74"/>
                  </a:moveTo>
                  <a:lnTo>
                    <a:pt x="74" y="93"/>
                  </a:lnTo>
                  <a:lnTo>
                    <a:pt x="0" y="0"/>
                  </a:lnTo>
                  <a:lnTo>
                    <a:pt x="111" y="56"/>
                  </a:lnTo>
                  <a:lnTo>
                    <a:pt x="93" y="74"/>
                  </a:lnTo>
                  <a:close/>
                </a:path>
              </a:pathLst>
            </a:custGeom>
            <a:solidFill>
              <a:srgbClr val="000000"/>
            </a:solidFill>
            <a:ln w="42863">
              <a:solidFill>
                <a:srgbClr val="000000"/>
              </a:solidFill>
              <a:prstDash val="solid"/>
              <a:round/>
              <a:headEnd/>
              <a:tailEnd/>
            </a:ln>
          </p:spPr>
          <p:txBody>
            <a:bodyPr/>
            <a:lstStyle/>
            <a:p>
              <a:endParaRPr lang="en-US"/>
            </a:p>
          </p:txBody>
        </p:sp>
        <p:sp>
          <p:nvSpPr>
            <p:cNvPr id="57364" name="Line 20"/>
            <p:cNvSpPr>
              <a:spLocks noChangeShapeType="1"/>
            </p:cNvSpPr>
            <p:nvPr/>
          </p:nvSpPr>
          <p:spPr bwMode="auto">
            <a:xfrm>
              <a:off x="2197" y="2351"/>
              <a:ext cx="426" cy="37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5" name="Freeform 21"/>
            <p:cNvSpPr>
              <a:spLocks/>
            </p:cNvSpPr>
            <p:nvPr/>
          </p:nvSpPr>
          <p:spPr bwMode="auto">
            <a:xfrm>
              <a:off x="3955" y="2277"/>
              <a:ext cx="111" cy="111"/>
            </a:xfrm>
            <a:custGeom>
              <a:avLst/>
              <a:gdLst>
                <a:gd name="T0" fmla="*/ 18 w 111"/>
                <a:gd name="T1" fmla="*/ 74 h 111"/>
                <a:gd name="T2" fmla="*/ 0 w 111"/>
                <a:gd name="T3" fmla="*/ 56 h 111"/>
                <a:gd name="T4" fmla="*/ 111 w 111"/>
                <a:gd name="T5" fmla="*/ 0 h 111"/>
                <a:gd name="T6" fmla="*/ 55 w 111"/>
                <a:gd name="T7" fmla="*/ 111 h 111"/>
                <a:gd name="T8" fmla="*/ 18 w 111"/>
                <a:gd name="T9" fmla="*/ 74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 h="111">
                  <a:moveTo>
                    <a:pt x="18" y="74"/>
                  </a:moveTo>
                  <a:lnTo>
                    <a:pt x="0" y="56"/>
                  </a:lnTo>
                  <a:lnTo>
                    <a:pt x="111" y="0"/>
                  </a:lnTo>
                  <a:lnTo>
                    <a:pt x="55" y="111"/>
                  </a:lnTo>
                  <a:lnTo>
                    <a:pt x="18" y="74"/>
                  </a:lnTo>
                  <a:close/>
                </a:path>
              </a:pathLst>
            </a:custGeom>
            <a:solidFill>
              <a:srgbClr val="000000"/>
            </a:solidFill>
            <a:ln w="42863">
              <a:solidFill>
                <a:srgbClr val="000000"/>
              </a:solidFill>
              <a:prstDash val="solid"/>
              <a:round/>
              <a:headEnd/>
              <a:tailEnd/>
            </a:ln>
          </p:spPr>
          <p:txBody>
            <a:bodyPr/>
            <a:lstStyle/>
            <a:p>
              <a:endParaRPr lang="en-US"/>
            </a:p>
          </p:txBody>
        </p:sp>
        <p:sp>
          <p:nvSpPr>
            <p:cNvPr id="57366" name="Line 22"/>
            <p:cNvSpPr>
              <a:spLocks noChangeShapeType="1"/>
            </p:cNvSpPr>
            <p:nvPr/>
          </p:nvSpPr>
          <p:spPr bwMode="auto">
            <a:xfrm flipH="1">
              <a:off x="3640" y="2370"/>
              <a:ext cx="333" cy="35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7" name="Rectangle 23"/>
            <p:cNvSpPr>
              <a:spLocks noChangeArrowheads="1"/>
            </p:cNvSpPr>
            <p:nvPr/>
          </p:nvSpPr>
          <p:spPr bwMode="auto">
            <a:xfrm>
              <a:off x="2596" y="1706"/>
              <a:ext cx="112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900" dirty="0">
                  <a:solidFill>
                    <a:srgbClr val="000000"/>
                  </a:solidFill>
                </a:rPr>
                <a:t>Protected tunnel</a:t>
              </a:r>
              <a:endParaRPr lang="en-GB" altLang="en-US" sz="2400" dirty="0">
                <a:latin typeface="Times" pitchFamily="18" charset="0"/>
              </a:endParaRPr>
            </a:p>
          </p:txBody>
        </p:sp>
      </p:grpSp>
      <p:sp>
        <p:nvSpPr>
          <p:cNvPr id="24" name="Rectangle 16">
            <a:extLst>
              <a:ext uri="{FF2B5EF4-FFF2-40B4-BE49-F238E27FC236}">
                <a16:creationId xmlns:a16="http://schemas.microsoft.com/office/drawing/2014/main" id="{F9352DBC-6122-4E9C-82BB-FF09E4EA86C8}"/>
              </a:ext>
            </a:extLst>
          </p:cNvPr>
          <p:cNvSpPr>
            <a:spLocks noChangeArrowheads="1"/>
          </p:cNvSpPr>
          <p:nvPr/>
        </p:nvSpPr>
        <p:spPr bwMode="auto">
          <a:xfrm>
            <a:off x="2289134" y="1707400"/>
            <a:ext cx="43879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dirty="0">
                <a:latin typeface="Cambria" panose="02040503050406030204" pitchFamily="18" charset="0"/>
                <a:ea typeface="Cambria" panose="02040503050406030204" pitchFamily="18" charset="0"/>
              </a:rPr>
              <a:t>A generic IP </a:t>
            </a:r>
            <a:r>
              <a:rPr lang="en-GB" altLang="en-US" sz="2400" i="1" dirty="0">
                <a:latin typeface="Cambria" panose="02040503050406030204" pitchFamily="18" charset="0"/>
                <a:ea typeface="Cambria" panose="02040503050406030204" pitchFamily="18" charset="0"/>
              </a:rPr>
              <a:t>tunnel</a:t>
            </a:r>
            <a:r>
              <a:rPr lang="en-GB" altLang="en-US" sz="2400" dirty="0">
                <a:latin typeface="Cambria" panose="02040503050406030204" pitchFamily="18" charset="0"/>
                <a:ea typeface="Cambria" panose="02040503050406030204" pitchFamily="18" charset="0"/>
              </a:rPr>
              <a:t>: inner packets</a:t>
            </a:r>
          </a:p>
          <a:p>
            <a:r>
              <a:rPr lang="en-GB" altLang="en-US" sz="2400" dirty="0">
                <a:latin typeface="Cambria" panose="02040503050406030204" pitchFamily="18" charset="0"/>
                <a:ea typeface="Cambria" panose="02040503050406030204" pitchFamily="18" charset="0"/>
              </a:rPr>
              <a:t>wrapped in outer packets </a:t>
            </a:r>
            <a:endParaRPr lang="en-GB" altLang="en-US" sz="3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4943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3200" dirty="0"/>
              <a:t>Allows for location-independent routing of IP datagrams to servers.</a:t>
            </a:r>
          </a:p>
          <a:p>
            <a:endParaRPr lang="en-US" sz="3200" dirty="0"/>
          </a:p>
          <a:p>
            <a:r>
              <a:rPr lang="en-US" sz="3200" dirty="0"/>
              <a:t>Each mobile node is identified by its permanent home address, disregarding its current location in the Internet.</a:t>
            </a:r>
          </a:p>
          <a:p>
            <a:endParaRPr lang="en-US" sz="3200" dirty="0"/>
          </a:p>
          <a:p>
            <a:r>
              <a:rPr lang="en-US" sz="3200" dirty="0"/>
              <a:t>While away from its home network, a mobile node is associated with a </a:t>
            </a:r>
            <a:r>
              <a:rPr lang="en-US" sz="3200" i="1" dirty="0"/>
              <a:t>care-of </a:t>
            </a:r>
            <a:r>
              <a:rPr lang="en-US" sz="3200" dirty="0"/>
              <a:t>address which identifies its current location.</a:t>
            </a:r>
          </a:p>
          <a:p>
            <a:endParaRPr lang="en-US" sz="3200" dirty="0"/>
          </a:p>
          <a:p>
            <a:r>
              <a:rPr lang="en-US" sz="3200" dirty="0"/>
              <a:t>Two endpoints of a </a:t>
            </a:r>
            <a:r>
              <a:rPr lang="en-US" sz="3200" i="1" dirty="0"/>
              <a:t>tunnel: </a:t>
            </a:r>
            <a:r>
              <a:rPr lang="en-US" sz="3200" dirty="0"/>
              <a:t>(1) the care-of address, (2) the home agent permanent location.</a:t>
            </a:r>
          </a:p>
        </p:txBody>
      </p:sp>
      <p:sp>
        <p:nvSpPr>
          <p:cNvPr id="3" name="Title 2"/>
          <p:cNvSpPr>
            <a:spLocks noGrp="1"/>
          </p:cNvSpPr>
          <p:nvPr>
            <p:ph type="title"/>
          </p:nvPr>
        </p:nvSpPr>
        <p:spPr/>
        <p:txBody>
          <a:bodyPr>
            <a:normAutofit/>
          </a:bodyPr>
          <a:lstStyle/>
          <a:p>
            <a:pPr algn="ctr"/>
            <a:r>
              <a:rPr lang="en-US" sz="4800" dirty="0"/>
              <a:t>Overview of Mobile IP</a:t>
            </a:r>
          </a:p>
        </p:txBody>
      </p:sp>
    </p:spTree>
    <p:extLst>
      <p:ext uri="{BB962C8B-B14F-4D97-AF65-F5344CB8AC3E}">
        <p14:creationId xmlns:p14="http://schemas.microsoft.com/office/powerpoint/2010/main" val="1331012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endParaRPr lang="en-US" sz="3200" dirty="0"/>
          </a:p>
          <a:p>
            <a:r>
              <a:rPr lang="en-US" sz="3200" dirty="0"/>
              <a:t>Mobile IP specifies:</a:t>
            </a:r>
          </a:p>
          <a:p>
            <a:endParaRPr lang="en-US" sz="3200" dirty="0"/>
          </a:p>
          <a:p>
            <a:pPr lvl="1"/>
            <a:r>
              <a:rPr lang="en-US" sz="2800" dirty="0"/>
              <a:t>how a mobile node registers with its home agent</a:t>
            </a:r>
          </a:p>
          <a:p>
            <a:pPr lvl="1"/>
            <a:endParaRPr lang="en-US" sz="2800" dirty="0"/>
          </a:p>
          <a:p>
            <a:pPr lvl="1"/>
            <a:r>
              <a:rPr lang="en-US" sz="2800" dirty="0"/>
              <a:t>how the home agent routes datagrams to the mobile node through the </a:t>
            </a:r>
            <a:r>
              <a:rPr lang="en-US" sz="2800" i="1" dirty="0"/>
              <a:t>tunnel</a:t>
            </a:r>
            <a:r>
              <a:rPr lang="en-US" sz="2800" dirty="0"/>
              <a:t>. </a:t>
            </a:r>
          </a:p>
          <a:p>
            <a:endParaRPr lang="en-US" sz="3200" dirty="0"/>
          </a:p>
          <a:p>
            <a:r>
              <a:rPr lang="en-US" sz="1900" dirty="0">
                <a:hlinkClick r:id="rId2"/>
              </a:rPr>
              <a:t>https://en.wikipedia.org/wiki/Mobile_IP</a:t>
            </a:r>
            <a:endParaRPr lang="en-US" sz="1900" dirty="0"/>
          </a:p>
          <a:p>
            <a:endParaRPr lang="en-US" sz="1900" dirty="0"/>
          </a:p>
          <a:p>
            <a:r>
              <a:rPr lang="en-US" sz="1900" dirty="0">
                <a:hlinkClick r:id="rId3"/>
              </a:rPr>
              <a:t>https://tools.ietf.org/html/rfc6275</a:t>
            </a:r>
            <a:r>
              <a:rPr lang="en-US" sz="1900" dirty="0"/>
              <a:t>  </a:t>
            </a:r>
            <a:r>
              <a:rPr lang="en-US" sz="3200" dirty="0"/>
              <a:t>The RFC for Mobile IP</a:t>
            </a:r>
          </a:p>
          <a:p>
            <a:pPr lvl="1"/>
            <a:endParaRPr lang="en-US" sz="2800" dirty="0"/>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1047283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eaLnBrk="1" hangingPunct="1"/>
            <a:r>
              <a:rPr lang="en-US" sz="2400" dirty="0"/>
              <a:t>If server push is required, or others are using local resources that are mobile, then DHCP will not work</a:t>
            </a:r>
          </a:p>
          <a:p>
            <a:pPr eaLnBrk="1" hangingPunct="1">
              <a:lnSpc>
                <a:spcPct val="120000"/>
              </a:lnSpc>
            </a:pPr>
            <a:endParaRPr lang="en-US" sz="2400" dirty="0"/>
          </a:p>
          <a:p>
            <a:pPr eaLnBrk="1" hangingPunct="1"/>
            <a:r>
              <a:rPr lang="en-US" sz="2400" dirty="0"/>
              <a:t>IP addresses are subnet-based, and for routing purposes geographically fixed.</a:t>
            </a:r>
          </a:p>
          <a:p>
            <a:pPr eaLnBrk="1" hangingPunct="1"/>
            <a:endParaRPr lang="en-US" sz="2400" dirty="0"/>
          </a:p>
          <a:p>
            <a:pPr eaLnBrk="1" hangingPunct="1"/>
            <a:r>
              <a:rPr lang="en-US" sz="2400" dirty="0"/>
              <a:t>Mobile IP uses </a:t>
            </a:r>
            <a:r>
              <a:rPr lang="en-US" sz="2400" i="1" dirty="0"/>
              <a:t>home agent </a:t>
            </a:r>
            <a:r>
              <a:rPr lang="en-US" sz="2400" dirty="0"/>
              <a:t>(HA) and </a:t>
            </a:r>
            <a:r>
              <a:rPr lang="en-US" sz="2400" i="1" dirty="0"/>
              <a:t>foreign agent </a:t>
            </a:r>
            <a:r>
              <a:rPr lang="en-US" sz="2400" dirty="0"/>
              <a:t>(FA).</a:t>
            </a:r>
          </a:p>
          <a:p>
            <a:pPr eaLnBrk="1" hangingPunct="1"/>
            <a:endParaRPr lang="en-US" sz="2400" dirty="0"/>
          </a:p>
          <a:p>
            <a:pPr eaLnBrk="1" hangingPunct="1"/>
            <a:r>
              <a:rPr lang="en-US" sz="2400" dirty="0"/>
              <a:t>HA acts as a proxy to reroute all packets through a tunnel.</a:t>
            </a:r>
          </a:p>
          <a:p>
            <a:pPr eaLnBrk="1" hangingPunct="1"/>
            <a:endParaRPr lang="en-US" sz="2400" dirty="0"/>
          </a:p>
          <a:p>
            <a:pPr eaLnBrk="1" hangingPunct="1"/>
            <a:r>
              <a:rPr lang="en-US" sz="2400" dirty="0"/>
              <a:t>Mobile-IP-enabled senders can communicate directly thereafter</a:t>
            </a:r>
          </a:p>
          <a:p>
            <a:endParaRPr lang="en-US" sz="2400" dirty="0"/>
          </a:p>
        </p:txBody>
      </p:sp>
      <p:sp>
        <p:nvSpPr>
          <p:cNvPr id="3" name="Title 2"/>
          <p:cNvSpPr>
            <a:spLocks noGrp="1"/>
          </p:cNvSpPr>
          <p:nvPr>
            <p:ph type="title"/>
          </p:nvPr>
        </p:nvSpPr>
        <p:spPr>
          <a:xfrm>
            <a:off x="609600" y="274638"/>
            <a:ext cx="10972800" cy="1143000"/>
          </a:xfrm>
        </p:spPr>
        <p:txBody>
          <a:bodyPr>
            <a:normAutofit/>
          </a:bodyPr>
          <a:lstStyle/>
          <a:p>
            <a:pPr algn="ctr"/>
            <a:r>
              <a:rPr lang="en-US" sz="4800" dirty="0">
                <a:solidFill>
                  <a:schemeClr val="tx1"/>
                </a:solidFill>
              </a:rPr>
              <a:t>Motivation</a:t>
            </a:r>
            <a:endParaRPr lang="en-US" sz="4800" dirty="0"/>
          </a:p>
        </p:txBody>
      </p:sp>
    </p:spTree>
    <p:extLst>
      <p:ext uri="{BB962C8B-B14F-4D97-AF65-F5344CB8AC3E}">
        <p14:creationId xmlns:p14="http://schemas.microsoft.com/office/powerpoint/2010/main" val="3645464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eaLnBrk="1" hangingPunct="1">
              <a:lnSpc>
                <a:spcPct val="80000"/>
              </a:lnSpc>
            </a:pPr>
            <a:r>
              <a:rPr lang="en-US" altLang="en-US" sz="3200" dirty="0"/>
              <a:t>Run at home host, and foreign host—optionally at the client as well.</a:t>
            </a:r>
          </a:p>
          <a:p>
            <a:pPr eaLnBrk="1" hangingPunct="1">
              <a:lnSpc>
                <a:spcPct val="80000"/>
              </a:lnSpc>
            </a:pPr>
            <a:endParaRPr lang="en-US" altLang="en-US" sz="3200" dirty="0"/>
          </a:p>
          <a:p>
            <a:pPr eaLnBrk="1" hangingPunct="1">
              <a:lnSpc>
                <a:spcPct val="80000"/>
              </a:lnSpc>
            </a:pPr>
            <a:r>
              <a:rPr lang="en-US" altLang="en-US" sz="3200" dirty="0"/>
              <a:t>HA must  have up-to-date knowledge of the IP location of </a:t>
            </a:r>
            <a:r>
              <a:rPr lang="en-US" altLang="en-US" sz="3200" i="1" dirty="0"/>
              <a:t>mobile host </a:t>
            </a:r>
            <a:r>
              <a:rPr lang="en-US" altLang="en-US" sz="3200" dirty="0"/>
              <a:t>(</a:t>
            </a:r>
            <a:r>
              <a:rPr lang="en-US" altLang="en-US" sz="3200" i="1" dirty="0" err="1"/>
              <a:t>Mhost</a:t>
            </a:r>
            <a:r>
              <a:rPr lang="en-US" altLang="en-US" sz="3200" dirty="0"/>
              <a:t>).</a:t>
            </a:r>
          </a:p>
          <a:p>
            <a:pPr eaLnBrk="1" hangingPunct="1">
              <a:lnSpc>
                <a:spcPct val="80000"/>
              </a:lnSpc>
            </a:pPr>
            <a:endParaRPr lang="en-US" altLang="en-US" sz="3200" dirty="0"/>
          </a:p>
          <a:p>
            <a:pPr eaLnBrk="1" hangingPunct="1">
              <a:lnSpc>
                <a:spcPct val="80000"/>
              </a:lnSpc>
            </a:pPr>
            <a:r>
              <a:rPr lang="en-US" altLang="en-US" sz="3200" dirty="0"/>
              <a:t>HA tells local routers to get rid of cached records of </a:t>
            </a:r>
            <a:r>
              <a:rPr lang="en-US" altLang="en-US" sz="3200" dirty="0" err="1"/>
              <a:t>Mhost</a:t>
            </a:r>
            <a:r>
              <a:rPr lang="en-US" altLang="en-US" sz="3200" dirty="0"/>
              <a:t>.</a:t>
            </a:r>
          </a:p>
          <a:p>
            <a:pPr eaLnBrk="1" hangingPunct="1">
              <a:lnSpc>
                <a:spcPct val="80000"/>
              </a:lnSpc>
            </a:pPr>
            <a:endParaRPr lang="en-US" altLang="en-US" sz="3200" dirty="0"/>
          </a:p>
          <a:p>
            <a:pPr eaLnBrk="1" hangingPunct="1">
              <a:lnSpc>
                <a:spcPct val="80000"/>
              </a:lnSpc>
            </a:pPr>
            <a:r>
              <a:rPr lang="en-US" altLang="en-US" sz="3200" dirty="0"/>
              <a:t>HA uses ARP (Address Request Protocol) to accept packets as a proxy for </a:t>
            </a:r>
            <a:r>
              <a:rPr lang="en-US" altLang="en-US" sz="3200" dirty="0" err="1"/>
              <a:t>Mhost</a:t>
            </a:r>
            <a:r>
              <a:rPr lang="en-US" altLang="en-US" sz="3200" dirty="0"/>
              <a:t>.</a:t>
            </a:r>
          </a:p>
          <a:p>
            <a:pPr eaLnBrk="1" hangingPunct="1">
              <a:lnSpc>
                <a:spcPct val="80000"/>
              </a:lnSpc>
            </a:pPr>
            <a:endParaRPr lang="en-US" altLang="en-US" sz="3200" dirty="0"/>
          </a:p>
          <a:p>
            <a:pPr eaLnBrk="1" hangingPunct="1">
              <a:lnSpc>
                <a:spcPct val="80000"/>
              </a:lnSpc>
            </a:pPr>
            <a:r>
              <a:rPr lang="en-US" altLang="en-US" sz="3200" dirty="0" err="1"/>
              <a:t>Mhost</a:t>
            </a:r>
            <a:r>
              <a:rPr lang="en-US" altLang="en-US" sz="3200" dirty="0"/>
              <a:t> works with FA to inform HA of where it is.</a:t>
            </a:r>
          </a:p>
          <a:p>
            <a:pPr eaLnBrk="1" hangingPunct="1">
              <a:lnSpc>
                <a:spcPct val="80000"/>
              </a:lnSpc>
            </a:pPr>
            <a:endParaRPr lang="en-US" altLang="en-US" sz="3200" dirty="0"/>
          </a:p>
          <a:p>
            <a:pPr eaLnBrk="1" hangingPunct="1">
              <a:lnSpc>
                <a:spcPct val="80000"/>
              </a:lnSpc>
            </a:pPr>
            <a:r>
              <a:rPr lang="en-US" altLang="en-US" sz="3200" dirty="0"/>
              <a:t>HA forwards packets wrapped in Mobile-IP packets.</a:t>
            </a:r>
          </a:p>
          <a:p>
            <a:pPr eaLnBrk="1" hangingPunct="1">
              <a:lnSpc>
                <a:spcPct val="80000"/>
              </a:lnSpc>
            </a:pPr>
            <a:endParaRPr lang="en-US" altLang="en-US" sz="3200" dirty="0"/>
          </a:p>
          <a:p>
            <a:pPr eaLnBrk="1" hangingPunct="1">
              <a:lnSpc>
                <a:spcPct val="80000"/>
              </a:lnSpc>
            </a:pPr>
            <a:r>
              <a:rPr lang="en-US" altLang="en-US" sz="3200" dirty="0"/>
              <a:t>FA passes to </a:t>
            </a:r>
            <a:r>
              <a:rPr lang="en-US" altLang="en-US" sz="3200" dirty="0" err="1"/>
              <a:t>Mhost</a:t>
            </a:r>
            <a:endParaRPr lang="en-US" altLang="en-US" sz="3200" dirty="0"/>
          </a:p>
          <a:p>
            <a:pPr eaLnBrk="1" hangingPunct="1">
              <a:lnSpc>
                <a:spcPct val="80000"/>
              </a:lnSpc>
            </a:pPr>
            <a:endParaRPr lang="en-US" altLang="en-US" sz="3200" dirty="0"/>
          </a:p>
          <a:p>
            <a:pPr eaLnBrk="1" hangingPunct="1">
              <a:lnSpc>
                <a:spcPct val="80000"/>
              </a:lnSpc>
            </a:pPr>
            <a:r>
              <a:rPr lang="en-US" altLang="en-US" sz="3200" dirty="0"/>
              <a:t>If client is Mobile-IP enabled, can now communicate directly, otherwise repeat.</a:t>
            </a:r>
          </a:p>
          <a:p>
            <a:pPr eaLnBrk="1" hangingPunct="1">
              <a:lnSpc>
                <a:spcPct val="80000"/>
              </a:lnSpc>
            </a:pPr>
            <a:endParaRPr lang="en-US" altLang="en-US" sz="3200" dirty="0"/>
          </a:p>
          <a:p>
            <a:pPr eaLnBrk="1" hangingPunct="1">
              <a:lnSpc>
                <a:spcPct val="80000"/>
              </a:lnSpc>
            </a:pPr>
            <a:r>
              <a:rPr lang="en-US" altLang="en-US" sz="3200" dirty="0"/>
              <a:t>Servers can now be mobile.</a:t>
            </a:r>
          </a:p>
          <a:p>
            <a:endParaRPr lang="en-US" sz="3200" dirty="0"/>
          </a:p>
        </p:txBody>
      </p:sp>
      <p:sp>
        <p:nvSpPr>
          <p:cNvPr id="3" name="Title 2"/>
          <p:cNvSpPr>
            <a:spLocks noGrp="1"/>
          </p:cNvSpPr>
          <p:nvPr>
            <p:ph type="title"/>
          </p:nvPr>
        </p:nvSpPr>
        <p:spPr/>
        <p:txBody>
          <a:bodyPr>
            <a:normAutofit/>
          </a:bodyPr>
          <a:lstStyle/>
          <a:p>
            <a:pPr algn="ctr"/>
            <a:r>
              <a:rPr lang="en-US" altLang="en-US" sz="4800" i="1" dirty="0">
                <a:solidFill>
                  <a:schemeClr val="tx1"/>
                </a:solidFill>
              </a:rPr>
              <a:t>Home agents </a:t>
            </a:r>
            <a:r>
              <a:rPr lang="en-US" altLang="en-US" sz="4800" dirty="0">
                <a:solidFill>
                  <a:schemeClr val="tx1"/>
                </a:solidFill>
              </a:rPr>
              <a:t>and </a:t>
            </a:r>
            <a:r>
              <a:rPr lang="en-US" altLang="en-US" sz="4800" i="1" dirty="0">
                <a:solidFill>
                  <a:schemeClr val="tx1"/>
                </a:solidFill>
              </a:rPr>
              <a:t>Foreign Agents</a:t>
            </a:r>
            <a:endParaRPr lang="en-US" sz="4800" i="1" dirty="0"/>
          </a:p>
        </p:txBody>
      </p:sp>
    </p:spTree>
    <p:extLst>
      <p:ext uri="{BB962C8B-B14F-4D97-AF65-F5344CB8AC3E}">
        <p14:creationId xmlns:p14="http://schemas.microsoft.com/office/powerpoint/2010/main" val="3080315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eaLnBrk="1" hangingPunct="1">
              <a:lnSpc>
                <a:spcPct val="110000"/>
              </a:lnSpc>
            </a:pPr>
            <a:r>
              <a:rPr lang="en-US" sz="3200" dirty="0"/>
              <a:t>Large organizations like DePaul have leases on large numbers of real IP addresses.</a:t>
            </a:r>
          </a:p>
          <a:p>
            <a:pPr eaLnBrk="1" hangingPunct="1">
              <a:lnSpc>
                <a:spcPct val="110000"/>
              </a:lnSpc>
            </a:pPr>
            <a:endParaRPr lang="en-US" sz="3200" dirty="0"/>
          </a:p>
          <a:p>
            <a:pPr eaLnBrk="1" hangingPunct="1">
              <a:lnSpc>
                <a:spcPct val="110000"/>
              </a:lnSpc>
            </a:pPr>
            <a:r>
              <a:rPr lang="en-US" sz="3200" dirty="0"/>
              <a:t>But faculty, administration, and lab machines come and go. One IP address for each student is also a big burden.</a:t>
            </a:r>
          </a:p>
          <a:p>
            <a:pPr eaLnBrk="1" hangingPunct="1">
              <a:lnSpc>
                <a:spcPct val="110000"/>
              </a:lnSpc>
            </a:pPr>
            <a:endParaRPr lang="en-US" sz="3200" dirty="0"/>
          </a:p>
          <a:p>
            <a:pPr eaLnBrk="1" hangingPunct="1">
              <a:lnSpc>
                <a:spcPct val="110000"/>
              </a:lnSpc>
            </a:pPr>
            <a:r>
              <a:rPr lang="en-US" sz="3200" dirty="0"/>
              <a:t>Deciding who is bound to which IP address is a giant administrative nightmare: setting up each user’s machine (or multiple machines) is a giant time sink. Each machine has to be configured </a:t>
            </a:r>
            <a:r>
              <a:rPr lang="en-US" sz="3200" i="1" dirty="0"/>
              <a:t>before</a:t>
            </a:r>
            <a:r>
              <a:rPr lang="en-US" sz="3200" dirty="0"/>
              <a:t> it can use the network.</a:t>
            </a:r>
          </a:p>
          <a:p>
            <a:pPr>
              <a:lnSpc>
                <a:spcPct val="110000"/>
              </a:lnSpc>
            </a:pPr>
            <a:endParaRPr lang="en-US" sz="3200" dirty="0"/>
          </a:p>
        </p:txBody>
      </p:sp>
      <p:sp>
        <p:nvSpPr>
          <p:cNvPr id="3" name="Title 2"/>
          <p:cNvSpPr>
            <a:spLocks noGrp="1"/>
          </p:cNvSpPr>
          <p:nvPr>
            <p:ph type="title"/>
          </p:nvPr>
        </p:nvSpPr>
        <p:spPr>
          <a:xfrm>
            <a:off x="609600" y="274638"/>
            <a:ext cx="10972800" cy="1143000"/>
          </a:xfrm>
        </p:spPr>
        <p:txBody>
          <a:bodyPr>
            <a:normAutofit fontScale="90000"/>
          </a:bodyPr>
          <a:lstStyle/>
          <a:p>
            <a:pPr algn="ctr"/>
            <a:r>
              <a:rPr lang="en-US" sz="4800" dirty="0"/>
              <a:t>Dynamic Host Configuration Protocol—DHCP</a:t>
            </a:r>
          </a:p>
        </p:txBody>
      </p:sp>
    </p:spTree>
    <p:extLst>
      <p:ext uri="{BB962C8B-B14F-4D97-AF65-F5344CB8AC3E}">
        <p14:creationId xmlns:p14="http://schemas.microsoft.com/office/powerpoint/2010/main" val="1414079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GB" altLang="en-US" sz="2800"/>
              <a:t>Figure 3.20</a:t>
            </a:r>
            <a:br>
              <a:rPr lang="en-GB" altLang="en-US" sz="2800"/>
            </a:br>
            <a:r>
              <a:rPr lang="en-GB" altLang="en-US" sz="2800"/>
              <a:t>The MobileIP routing mechanism</a:t>
            </a:r>
          </a:p>
        </p:txBody>
      </p:sp>
      <p:sp>
        <p:nvSpPr>
          <p:cNvPr id="70659" name="Line 3"/>
          <p:cNvSpPr>
            <a:spLocks noChangeShapeType="1"/>
          </p:cNvSpPr>
          <p:nvPr/>
        </p:nvSpPr>
        <p:spPr bwMode="auto">
          <a:xfrm>
            <a:off x="7566026" y="3189289"/>
            <a:ext cx="2151063" cy="1587"/>
          </a:xfrm>
          <a:prstGeom prst="line">
            <a:avLst/>
          </a:prstGeom>
          <a:noFill/>
          <a:ln w="31750">
            <a:solidFill>
              <a:srgbClr val="D9AA7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60" name="Line 4"/>
          <p:cNvSpPr>
            <a:spLocks noChangeShapeType="1"/>
          </p:cNvSpPr>
          <p:nvPr/>
        </p:nvSpPr>
        <p:spPr bwMode="auto">
          <a:xfrm>
            <a:off x="4011614" y="2728914"/>
            <a:ext cx="1587" cy="307975"/>
          </a:xfrm>
          <a:prstGeom prst="line">
            <a:avLst/>
          </a:prstGeom>
          <a:noFill/>
          <a:ln w="31750">
            <a:solidFill>
              <a:srgbClr val="D9AA7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61" name="Freeform 5"/>
          <p:cNvSpPr>
            <a:spLocks/>
          </p:cNvSpPr>
          <p:nvPr/>
        </p:nvSpPr>
        <p:spPr bwMode="auto">
          <a:xfrm>
            <a:off x="3857625" y="2663826"/>
            <a:ext cx="109538" cy="131763"/>
          </a:xfrm>
          <a:custGeom>
            <a:avLst/>
            <a:gdLst>
              <a:gd name="T0" fmla="*/ 173892369 w 69"/>
              <a:gd name="T1" fmla="*/ 0 h 83"/>
              <a:gd name="T2" fmla="*/ 0 w 69"/>
              <a:gd name="T3" fmla="*/ 32762949 h 83"/>
              <a:gd name="T4" fmla="*/ 0 w 69"/>
              <a:gd name="T5" fmla="*/ 209174556 h 83"/>
              <a:gd name="T6" fmla="*/ 0 60000 65536"/>
              <a:gd name="T7" fmla="*/ 0 60000 65536"/>
              <a:gd name="T8" fmla="*/ 0 60000 65536"/>
            </a:gdLst>
            <a:ahLst/>
            <a:cxnLst>
              <a:cxn ang="T6">
                <a:pos x="T0" y="T1"/>
              </a:cxn>
              <a:cxn ang="T7">
                <a:pos x="T2" y="T3"/>
              </a:cxn>
              <a:cxn ang="T8">
                <a:pos x="T4" y="T5"/>
              </a:cxn>
            </a:cxnLst>
            <a:rect l="0" t="0" r="r" b="b"/>
            <a:pathLst>
              <a:path w="69" h="83">
                <a:moveTo>
                  <a:pt x="69" y="0"/>
                </a:moveTo>
                <a:lnTo>
                  <a:pt x="0" y="13"/>
                </a:lnTo>
                <a:lnTo>
                  <a:pt x="0" y="83"/>
                </a:lnTo>
              </a:path>
            </a:pathLst>
          </a:custGeom>
          <a:noFill/>
          <a:ln w="127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662" name="AutoShape 6"/>
          <p:cNvSpPr>
            <a:spLocks noChangeArrowheads="1"/>
          </p:cNvSpPr>
          <p:nvPr/>
        </p:nvSpPr>
        <p:spPr bwMode="auto">
          <a:xfrm>
            <a:off x="3944939" y="2465388"/>
            <a:ext cx="263525" cy="176212"/>
          </a:xfrm>
          <a:prstGeom prst="roundRect">
            <a:avLst>
              <a:gd name="adj" fmla="val 40088"/>
            </a:avLst>
          </a:prstGeom>
          <a:solidFill>
            <a:srgbClr val="FFFFFF"/>
          </a:solidFill>
          <a:ln w="12700">
            <a:solidFill>
              <a:srgbClr val="000000"/>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70663" name="AutoShape 7"/>
          <p:cNvSpPr>
            <a:spLocks noChangeArrowheads="1"/>
          </p:cNvSpPr>
          <p:nvPr/>
        </p:nvSpPr>
        <p:spPr bwMode="auto">
          <a:xfrm>
            <a:off x="3922714" y="2443163"/>
            <a:ext cx="307975" cy="220662"/>
          </a:xfrm>
          <a:prstGeom prst="roundRect">
            <a:avLst>
              <a:gd name="adj" fmla="val 32014"/>
            </a:avLst>
          </a:prstGeom>
          <a:noFill/>
          <a:ln w="1270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70664" name="Rectangle 8"/>
          <p:cNvSpPr>
            <a:spLocks noChangeArrowheads="1"/>
          </p:cNvSpPr>
          <p:nvPr/>
        </p:nvSpPr>
        <p:spPr bwMode="auto">
          <a:xfrm>
            <a:off x="3967164" y="2509838"/>
            <a:ext cx="219075" cy="87312"/>
          </a:xfrm>
          <a:prstGeom prst="rect">
            <a:avLst/>
          </a:prstGeom>
          <a:solidFill>
            <a:srgbClr val="FFFFFF"/>
          </a:solidFill>
          <a:ln w="1270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70665" name="Rectangle 9"/>
          <p:cNvSpPr>
            <a:spLocks noChangeArrowheads="1"/>
          </p:cNvSpPr>
          <p:nvPr/>
        </p:nvSpPr>
        <p:spPr bwMode="auto">
          <a:xfrm>
            <a:off x="3967163" y="2509839"/>
            <a:ext cx="241300" cy="10953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70666" name="Freeform 10"/>
          <p:cNvSpPr>
            <a:spLocks/>
          </p:cNvSpPr>
          <p:nvPr/>
        </p:nvSpPr>
        <p:spPr bwMode="auto">
          <a:xfrm>
            <a:off x="3835400" y="2795589"/>
            <a:ext cx="44450" cy="65087"/>
          </a:xfrm>
          <a:custGeom>
            <a:avLst/>
            <a:gdLst>
              <a:gd name="T0" fmla="*/ 35282188 w 28"/>
              <a:gd name="T1" fmla="*/ 0 h 41"/>
              <a:gd name="T2" fmla="*/ 0 w 28"/>
              <a:gd name="T3" fmla="*/ 0 h 41"/>
              <a:gd name="T4" fmla="*/ 0 w 28"/>
              <a:gd name="T5" fmla="*/ 32760986 h 41"/>
              <a:gd name="T6" fmla="*/ 0 w 28"/>
              <a:gd name="T7" fmla="*/ 68042902 h 41"/>
              <a:gd name="T8" fmla="*/ 0 w 28"/>
              <a:gd name="T9" fmla="*/ 103324819 h 41"/>
              <a:gd name="T10" fmla="*/ 35282188 w 28"/>
              <a:gd name="T11" fmla="*/ 103324819 h 41"/>
              <a:gd name="T12" fmla="*/ 70564375 w 28"/>
              <a:gd name="T13" fmla="*/ 68042902 h 41"/>
              <a:gd name="T14" fmla="*/ 70564375 w 28"/>
              <a:gd name="T15" fmla="*/ 32760986 h 41"/>
              <a:gd name="T16" fmla="*/ 70564375 w 28"/>
              <a:gd name="T17" fmla="*/ 0 h 41"/>
              <a:gd name="T18" fmla="*/ 35282188 w 28"/>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41">
                <a:moveTo>
                  <a:pt x="14" y="0"/>
                </a:moveTo>
                <a:lnTo>
                  <a:pt x="0" y="0"/>
                </a:lnTo>
                <a:lnTo>
                  <a:pt x="0" y="13"/>
                </a:lnTo>
                <a:lnTo>
                  <a:pt x="0" y="27"/>
                </a:lnTo>
                <a:lnTo>
                  <a:pt x="0" y="41"/>
                </a:lnTo>
                <a:lnTo>
                  <a:pt x="14" y="41"/>
                </a:lnTo>
                <a:lnTo>
                  <a:pt x="28" y="27"/>
                </a:lnTo>
                <a:lnTo>
                  <a:pt x="28" y="13"/>
                </a:lnTo>
                <a:lnTo>
                  <a:pt x="28" y="0"/>
                </a:lnTo>
                <a:lnTo>
                  <a:pt x="14" y="0"/>
                </a:lnTo>
                <a:close/>
              </a:path>
            </a:pathLst>
          </a:custGeom>
          <a:solidFill>
            <a:srgbClr val="CF924C"/>
          </a:solidFill>
          <a:ln w="31750">
            <a:solidFill>
              <a:srgbClr val="CF924C"/>
            </a:solidFill>
            <a:prstDash val="solid"/>
            <a:round/>
            <a:headEnd/>
            <a:tailEnd/>
          </a:ln>
        </p:spPr>
        <p:txBody>
          <a:bodyPr/>
          <a:lstStyle/>
          <a:p>
            <a:endParaRPr lang="en-US"/>
          </a:p>
        </p:txBody>
      </p:sp>
      <p:pic>
        <p:nvPicPr>
          <p:cNvPr id="7066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7163" y="2509838"/>
            <a:ext cx="196850" cy="8731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70668" name="Line 12"/>
          <p:cNvSpPr>
            <a:spLocks noChangeShapeType="1"/>
          </p:cNvSpPr>
          <p:nvPr/>
        </p:nvSpPr>
        <p:spPr bwMode="auto">
          <a:xfrm>
            <a:off x="3879850" y="2795589"/>
            <a:ext cx="1588" cy="2063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69" name="Line 13"/>
          <p:cNvSpPr>
            <a:spLocks noChangeShapeType="1"/>
          </p:cNvSpPr>
          <p:nvPr/>
        </p:nvSpPr>
        <p:spPr bwMode="auto">
          <a:xfrm>
            <a:off x="3857625" y="2795589"/>
            <a:ext cx="1588" cy="2063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0" name="Line 14"/>
          <p:cNvSpPr>
            <a:spLocks noChangeShapeType="1"/>
          </p:cNvSpPr>
          <p:nvPr/>
        </p:nvSpPr>
        <p:spPr bwMode="auto">
          <a:xfrm>
            <a:off x="3835400" y="2795589"/>
            <a:ext cx="1588" cy="2063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1" name="Rectangle 15"/>
          <p:cNvSpPr>
            <a:spLocks noChangeArrowheads="1"/>
          </p:cNvSpPr>
          <p:nvPr/>
        </p:nvSpPr>
        <p:spPr bwMode="auto">
          <a:xfrm>
            <a:off x="3944938" y="2641601"/>
            <a:ext cx="241300" cy="42863"/>
          </a:xfrm>
          <a:prstGeom prst="rect">
            <a:avLst/>
          </a:prstGeom>
          <a:solidFill>
            <a:srgbClr val="D9AA73"/>
          </a:solidFill>
          <a:ln w="12700">
            <a:solidFill>
              <a:srgbClr val="D9AA73"/>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70672" name="Freeform 16"/>
          <p:cNvSpPr>
            <a:spLocks/>
          </p:cNvSpPr>
          <p:nvPr/>
        </p:nvSpPr>
        <p:spPr bwMode="auto">
          <a:xfrm>
            <a:off x="3900488" y="2684463"/>
            <a:ext cx="330200" cy="44450"/>
          </a:xfrm>
          <a:custGeom>
            <a:avLst/>
            <a:gdLst>
              <a:gd name="T0" fmla="*/ 488910313 w 208"/>
              <a:gd name="T1" fmla="*/ 0 h 28"/>
              <a:gd name="T2" fmla="*/ 524192500 w 208"/>
              <a:gd name="T3" fmla="*/ 70564375 h 28"/>
              <a:gd name="T4" fmla="*/ 0 w 208"/>
              <a:gd name="T5" fmla="*/ 70564375 h 28"/>
              <a:gd name="T6" fmla="*/ 70564375 w 208"/>
              <a:gd name="T7" fmla="*/ 0 h 28"/>
              <a:gd name="T8" fmla="*/ 488910313 w 208"/>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 h="28">
                <a:moveTo>
                  <a:pt x="194" y="0"/>
                </a:moveTo>
                <a:lnTo>
                  <a:pt x="208" y="28"/>
                </a:lnTo>
                <a:lnTo>
                  <a:pt x="0" y="28"/>
                </a:lnTo>
                <a:lnTo>
                  <a:pt x="28" y="0"/>
                </a:lnTo>
                <a:lnTo>
                  <a:pt x="194" y="0"/>
                </a:lnTo>
                <a:close/>
              </a:path>
            </a:pathLst>
          </a:custGeom>
          <a:noFill/>
          <a:ln w="12700" cmpd="sng">
            <a:solidFill>
              <a:srgbClr val="D9AA7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673" name="Line 17"/>
          <p:cNvSpPr>
            <a:spLocks noChangeShapeType="1"/>
          </p:cNvSpPr>
          <p:nvPr/>
        </p:nvSpPr>
        <p:spPr bwMode="auto">
          <a:xfrm flipH="1">
            <a:off x="4141789" y="2716214"/>
            <a:ext cx="66675"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4" name="Line 18"/>
          <p:cNvSpPr>
            <a:spLocks noChangeShapeType="1"/>
          </p:cNvSpPr>
          <p:nvPr/>
        </p:nvSpPr>
        <p:spPr bwMode="auto">
          <a:xfrm flipH="1">
            <a:off x="3967164" y="2684464"/>
            <a:ext cx="219075"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5" name="Line 19"/>
          <p:cNvSpPr>
            <a:spLocks noChangeShapeType="1"/>
          </p:cNvSpPr>
          <p:nvPr/>
        </p:nvSpPr>
        <p:spPr bwMode="auto">
          <a:xfrm flipH="1">
            <a:off x="4032250" y="2700339"/>
            <a:ext cx="153988"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6" name="Line 20"/>
          <p:cNvSpPr>
            <a:spLocks noChangeShapeType="1"/>
          </p:cNvSpPr>
          <p:nvPr/>
        </p:nvSpPr>
        <p:spPr bwMode="auto">
          <a:xfrm flipH="1">
            <a:off x="3989388" y="2716214"/>
            <a:ext cx="131762"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7" name="Line 21"/>
          <p:cNvSpPr>
            <a:spLocks noChangeShapeType="1"/>
          </p:cNvSpPr>
          <p:nvPr/>
        </p:nvSpPr>
        <p:spPr bwMode="auto">
          <a:xfrm flipH="1">
            <a:off x="3944939" y="2700339"/>
            <a:ext cx="66675"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8" name="Line 22"/>
          <p:cNvSpPr>
            <a:spLocks noChangeShapeType="1"/>
          </p:cNvSpPr>
          <p:nvPr/>
        </p:nvSpPr>
        <p:spPr bwMode="auto">
          <a:xfrm flipH="1">
            <a:off x="3922713" y="2716214"/>
            <a:ext cx="44450"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9" name="Rectangle 23"/>
          <p:cNvSpPr>
            <a:spLocks noChangeArrowheads="1"/>
          </p:cNvSpPr>
          <p:nvPr/>
        </p:nvSpPr>
        <p:spPr bwMode="auto">
          <a:xfrm>
            <a:off x="4011614" y="2487614"/>
            <a:ext cx="65087" cy="66675"/>
          </a:xfrm>
          <a:prstGeom prst="rect">
            <a:avLst/>
          </a:prstGeom>
          <a:solidFill>
            <a:srgbClr val="FFFFFF"/>
          </a:solidFill>
          <a:ln w="12700">
            <a:solidFill>
              <a:srgbClr val="000000"/>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70680" name="Rectangle 24"/>
          <p:cNvSpPr>
            <a:spLocks noChangeArrowheads="1"/>
          </p:cNvSpPr>
          <p:nvPr/>
        </p:nvSpPr>
        <p:spPr bwMode="auto">
          <a:xfrm>
            <a:off x="4011613" y="2487613"/>
            <a:ext cx="87312" cy="8731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70681" name="Line 25"/>
          <p:cNvSpPr>
            <a:spLocks noChangeShapeType="1"/>
          </p:cNvSpPr>
          <p:nvPr/>
        </p:nvSpPr>
        <p:spPr bwMode="auto">
          <a:xfrm>
            <a:off x="3857625" y="3036889"/>
            <a:ext cx="1536700" cy="1587"/>
          </a:xfrm>
          <a:prstGeom prst="line">
            <a:avLst/>
          </a:prstGeom>
          <a:noFill/>
          <a:ln w="31750">
            <a:solidFill>
              <a:srgbClr val="D9AA7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2" name="Rectangle 26"/>
          <p:cNvSpPr>
            <a:spLocks noChangeArrowheads="1"/>
          </p:cNvSpPr>
          <p:nvPr/>
        </p:nvSpPr>
        <p:spPr bwMode="auto">
          <a:xfrm>
            <a:off x="3787776" y="2205038"/>
            <a:ext cx="57708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a:solidFill>
                  <a:srgbClr val="000000"/>
                </a:solidFill>
              </a:rPr>
              <a:t>Sender</a:t>
            </a:r>
            <a:endParaRPr lang="en-GB" altLang="en-US" sz="2400">
              <a:latin typeface="Times" pitchFamily="18" charset="0"/>
            </a:endParaRPr>
          </a:p>
        </p:txBody>
      </p:sp>
      <p:sp>
        <p:nvSpPr>
          <p:cNvPr id="70683" name="Line 27"/>
          <p:cNvSpPr>
            <a:spLocks noChangeShapeType="1"/>
          </p:cNvSpPr>
          <p:nvPr/>
        </p:nvSpPr>
        <p:spPr bwMode="auto">
          <a:xfrm flipH="1">
            <a:off x="3879850" y="4462464"/>
            <a:ext cx="1557338" cy="1587"/>
          </a:xfrm>
          <a:prstGeom prst="line">
            <a:avLst/>
          </a:prstGeom>
          <a:noFill/>
          <a:ln w="31750">
            <a:solidFill>
              <a:srgbClr val="D9AA7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4" name="Rectangle 28"/>
          <p:cNvSpPr>
            <a:spLocks noChangeArrowheads="1"/>
          </p:cNvSpPr>
          <p:nvPr/>
        </p:nvSpPr>
        <p:spPr bwMode="auto">
          <a:xfrm>
            <a:off x="3546476" y="3967163"/>
            <a:ext cx="47769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a:solidFill>
                  <a:srgbClr val="000000"/>
                </a:solidFill>
              </a:rPr>
              <a:t>Home</a:t>
            </a:r>
            <a:endParaRPr lang="en-GB" altLang="en-US" sz="2400">
              <a:latin typeface="Times" pitchFamily="18" charset="0"/>
            </a:endParaRPr>
          </a:p>
        </p:txBody>
      </p:sp>
      <p:sp>
        <p:nvSpPr>
          <p:cNvPr id="70685" name="Line 29"/>
          <p:cNvSpPr>
            <a:spLocks noChangeShapeType="1"/>
          </p:cNvSpPr>
          <p:nvPr/>
        </p:nvSpPr>
        <p:spPr bwMode="auto">
          <a:xfrm flipV="1">
            <a:off x="5437189" y="4243389"/>
            <a:ext cx="1587" cy="21907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6" name="AutoShape 30"/>
          <p:cNvSpPr>
            <a:spLocks noChangeArrowheads="1"/>
          </p:cNvSpPr>
          <p:nvPr/>
        </p:nvSpPr>
        <p:spPr bwMode="auto">
          <a:xfrm>
            <a:off x="8115301" y="2159000"/>
            <a:ext cx="1997075" cy="2019300"/>
          </a:xfrm>
          <a:prstGeom prst="roundRect">
            <a:avLst>
              <a:gd name="adj" fmla="val 20032"/>
            </a:avLst>
          </a:prstGeom>
          <a:noFill/>
          <a:ln w="76200">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70687" name="Rectangle 31"/>
          <p:cNvSpPr>
            <a:spLocks noChangeArrowheads="1"/>
          </p:cNvSpPr>
          <p:nvPr/>
        </p:nvSpPr>
        <p:spPr bwMode="auto">
          <a:xfrm>
            <a:off x="8769350" y="2387600"/>
            <a:ext cx="124393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a:solidFill>
                  <a:srgbClr val="000000"/>
                </a:solidFill>
              </a:rPr>
              <a:t>Mobile host MH</a:t>
            </a:r>
            <a:endParaRPr lang="en-GB" altLang="en-US" sz="2400">
              <a:latin typeface="Times" pitchFamily="18" charset="0"/>
            </a:endParaRPr>
          </a:p>
        </p:txBody>
      </p:sp>
      <p:sp>
        <p:nvSpPr>
          <p:cNvPr id="70688" name="Line 32"/>
          <p:cNvSpPr>
            <a:spLocks noChangeShapeType="1"/>
          </p:cNvSpPr>
          <p:nvPr/>
        </p:nvSpPr>
        <p:spPr bwMode="auto">
          <a:xfrm>
            <a:off x="9475789" y="2992438"/>
            <a:ext cx="1587" cy="196850"/>
          </a:xfrm>
          <a:prstGeom prst="line">
            <a:avLst/>
          </a:prstGeom>
          <a:noFill/>
          <a:ln w="31750">
            <a:solidFill>
              <a:srgbClr val="D9AA7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9" name="Freeform 33"/>
          <p:cNvSpPr>
            <a:spLocks/>
          </p:cNvSpPr>
          <p:nvPr/>
        </p:nvSpPr>
        <p:spPr bwMode="auto">
          <a:xfrm>
            <a:off x="9234489" y="2860676"/>
            <a:ext cx="439737" cy="87313"/>
          </a:xfrm>
          <a:custGeom>
            <a:avLst/>
            <a:gdLst>
              <a:gd name="T0" fmla="*/ 173889790 w 277"/>
              <a:gd name="T1" fmla="*/ 138610181 h 55"/>
              <a:gd name="T2" fmla="*/ 0 w 277"/>
              <a:gd name="T3" fmla="*/ 0 h 55"/>
              <a:gd name="T4" fmla="*/ 524191904 w 277"/>
              <a:gd name="T5" fmla="*/ 0 h 55"/>
              <a:gd name="T6" fmla="*/ 698081694 w 277"/>
              <a:gd name="T7" fmla="*/ 138610181 h 55"/>
              <a:gd name="T8" fmla="*/ 173889790 w 277"/>
              <a:gd name="T9" fmla="*/ 138610181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55">
                <a:moveTo>
                  <a:pt x="69" y="55"/>
                </a:moveTo>
                <a:lnTo>
                  <a:pt x="0" y="0"/>
                </a:lnTo>
                <a:lnTo>
                  <a:pt x="208" y="0"/>
                </a:lnTo>
                <a:lnTo>
                  <a:pt x="277" y="55"/>
                </a:lnTo>
                <a:lnTo>
                  <a:pt x="69" y="55"/>
                </a:lnTo>
                <a:close/>
              </a:path>
            </a:pathLst>
          </a:custGeom>
          <a:solidFill>
            <a:srgbClr val="D9AA73"/>
          </a:solidFill>
          <a:ln w="31750">
            <a:solidFill>
              <a:srgbClr val="D9AA73"/>
            </a:solidFill>
            <a:prstDash val="solid"/>
            <a:round/>
            <a:headEnd/>
            <a:tailEnd/>
          </a:ln>
        </p:spPr>
        <p:txBody>
          <a:bodyPr/>
          <a:lstStyle/>
          <a:p>
            <a:endParaRPr lang="en-US"/>
          </a:p>
        </p:txBody>
      </p:sp>
      <p:sp>
        <p:nvSpPr>
          <p:cNvPr id="70690" name="Freeform 34"/>
          <p:cNvSpPr>
            <a:spLocks/>
          </p:cNvSpPr>
          <p:nvPr/>
        </p:nvSpPr>
        <p:spPr bwMode="auto">
          <a:xfrm>
            <a:off x="9190039" y="2663826"/>
            <a:ext cx="352425" cy="174625"/>
          </a:xfrm>
          <a:custGeom>
            <a:avLst/>
            <a:gdLst>
              <a:gd name="T0" fmla="*/ 488910313 w 222"/>
              <a:gd name="T1" fmla="*/ 0 h 110"/>
              <a:gd name="T2" fmla="*/ 559474688 w 222"/>
              <a:gd name="T3" fmla="*/ 277217188 h 110"/>
              <a:gd name="T4" fmla="*/ 70564375 w 222"/>
              <a:gd name="T5" fmla="*/ 277217188 h 110"/>
              <a:gd name="T6" fmla="*/ 0 w 222"/>
              <a:gd name="T7" fmla="*/ 0 h 110"/>
              <a:gd name="T8" fmla="*/ 488910313 w 222"/>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2" h="110">
                <a:moveTo>
                  <a:pt x="194" y="0"/>
                </a:moveTo>
                <a:lnTo>
                  <a:pt x="222" y="110"/>
                </a:lnTo>
                <a:lnTo>
                  <a:pt x="28" y="110"/>
                </a:lnTo>
                <a:lnTo>
                  <a:pt x="0" y="0"/>
                </a:lnTo>
                <a:lnTo>
                  <a:pt x="194" y="0"/>
                </a:lnTo>
                <a:close/>
              </a:path>
            </a:pathLst>
          </a:custGeom>
          <a:noFill/>
          <a:ln w="31750">
            <a:solidFill>
              <a:srgbClr val="D9AA7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691" name="Rectangle 35"/>
          <p:cNvSpPr>
            <a:spLocks noChangeArrowheads="1"/>
          </p:cNvSpPr>
          <p:nvPr/>
        </p:nvSpPr>
        <p:spPr bwMode="auto">
          <a:xfrm>
            <a:off x="9344025" y="2947988"/>
            <a:ext cx="350838" cy="4445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70692" name="Rectangle 36"/>
          <p:cNvSpPr>
            <a:spLocks noChangeArrowheads="1"/>
          </p:cNvSpPr>
          <p:nvPr/>
        </p:nvSpPr>
        <p:spPr bwMode="auto">
          <a:xfrm>
            <a:off x="9344026" y="2947989"/>
            <a:ext cx="373063" cy="66675"/>
          </a:xfrm>
          <a:prstGeom prst="rect">
            <a:avLst/>
          </a:prstGeom>
          <a:noFill/>
          <a:ln w="31750">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70693" name="Freeform 37"/>
          <p:cNvSpPr>
            <a:spLocks/>
          </p:cNvSpPr>
          <p:nvPr/>
        </p:nvSpPr>
        <p:spPr bwMode="auto">
          <a:xfrm>
            <a:off x="9234488" y="2838450"/>
            <a:ext cx="87312" cy="153988"/>
          </a:xfrm>
          <a:custGeom>
            <a:avLst/>
            <a:gdLst>
              <a:gd name="T0" fmla="*/ 0 w 55"/>
              <a:gd name="T1" fmla="*/ 0 h 97"/>
              <a:gd name="T2" fmla="*/ 0 w 55"/>
              <a:gd name="T3" fmla="*/ 70564604 h 97"/>
              <a:gd name="T4" fmla="*/ 138607006 w 55"/>
              <a:gd name="T5" fmla="*/ 244456744 h 97"/>
              <a:gd name="T6" fmla="*/ 138607006 w 55"/>
              <a:gd name="T7" fmla="*/ 173892140 h 97"/>
              <a:gd name="T8" fmla="*/ 0 w 55"/>
              <a:gd name="T9" fmla="*/ 0 h 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97">
                <a:moveTo>
                  <a:pt x="0" y="0"/>
                </a:moveTo>
                <a:lnTo>
                  <a:pt x="0" y="28"/>
                </a:lnTo>
                <a:lnTo>
                  <a:pt x="55" y="97"/>
                </a:lnTo>
                <a:lnTo>
                  <a:pt x="55" y="69"/>
                </a:lnTo>
                <a:lnTo>
                  <a:pt x="0" y="0"/>
                </a:lnTo>
                <a:close/>
              </a:path>
            </a:pathLst>
          </a:custGeom>
          <a:solidFill>
            <a:srgbClr val="D9AA73"/>
          </a:solidFill>
          <a:ln w="31750">
            <a:solidFill>
              <a:srgbClr val="D9AA73"/>
            </a:solidFill>
            <a:prstDash val="solid"/>
            <a:round/>
            <a:headEnd/>
            <a:tailEnd/>
          </a:ln>
        </p:spPr>
        <p:txBody>
          <a:bodyPr/>
          <a:lstStyle/>
          <a:p>
            <a:endParaRPr lang="en-US"/>
          </a:p>
        </p:txBody>
      </p:sp>
      <p:sp>
        <p:nvSpPr>
          <p:cNvPr id="70694" name="Freeform 38"/>
          <p:cNvSpPr>
            <a:spLocks/>
          </p:cNvSpPr>
          <p:nvPr/>
        </p:nvSpPr>
        <p:spPr bwMode="auto">
          <a:xfrm>
            <a:off x="9301163" y="2860675"/>
            <a:ext cx="284162" cy="44450"/>
          </a:xfrm>
          <a:custGeom>
            <a:avLst/>
            <a:gdLst>
              <a:gd name="T0" fmla="*/ 32761180 w 179"/>
              <a:gd name="T1" fmla="*/ 70564375 h 28"/>
              <a:gd name="T2" fmla="*/ 0 w 179"/>
              <a:gd name="T3" fmla="*/ 0 h 28"/>
              <a:gd name="T4" fmla="*/ 347780951 w 179"/>
              <a:gd name="T5" fmla="*/ 0 h 28"/>
              <a:gd name="T6" fmla="*/ 451106381 w 179"/>
              <a:gd name="T7" fmla="*/ 70564375 h 28"/>
              <a:gd name="T8" fmla="*/ 32761180 w 179"/>
              <a:gd name="T9" fmla="*/ 70564375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9" h="28">
                <a:moveTo>
                  <a:pt x="13" y="28"/>
                </a:moveTo>
                <a:lnTo>
                  <a:pt x="0" y="0"/>
                </a:lnTo>
                <a:lnTo>
                  <a:pt x="138" y="0"/>
                </a:lnTo>
                <a:lnTo>
                  <a:pt x="179" y="28"/>
                </a:lnTo>
                <a:lnTo>
                  <a:pt x="13" y="28"/>
                </a:lnTo>
                <a:close/>
              </a:path>
            </a:pathLst>
          </a:custGeom>
          <a:solidFill>
            <a:srgbClr val="999999"/>
          </a:solidFill>
          <a:ln w="31750">
            <a:solidFill>
              <a:srgbClr val="999999"/>
            </a:solidFill>
            <a:prstDash val="solid"/>
            <a:round/>
            <a:headEnd/>
            <a:tailEnd/>
          </a:ln>
        </p:spPr>
        <p:txBody>
          <a:bodyPr/>
          <a:lstStyle/>
          <a:p>
            <a:endParaRPr lang="en-US"/>
          </a:p>
        </p:txBody>
      </p:sp>
      <p:sp>
        <p:nvSpPr>
          <p:cNvPr id="70695" name="Freeform 39"/>
          <p:cNvSpPr>
            <a:spLocks/>
          </p:cNvSpPr>
          <p:nvPr/>
        </p:nvSpPr>
        <p:spPr bwMode="auto">
          <a:xfrm>
            <a:off x="9234489" y="2684464"/>
            <a:ext cx="153987" cy="111125"/>
          </a:xfrm>
          <a:custGeom>
            <a:avLst/>
            <a:gdLst>
              <a:gd name="T0" fmla="*/ 209171496 w 97"/>
              <a:gd name="T1" fmla="*/ 0 h 70"/>
              <a:gd name="T2" fmla="*/ 244453569 w 97"/>
              <a:gd name="T3" fmla="*/ 176410938 h 70"/>
              <a:gd name="T4" fmla="*/ 35282073 w 97"/>
              <a:gd name="T5" fmla="*/ 176410938 h 70"/>
              <a:gd name="T6" fmla="*/ 0 w 97"/>
              <a:gd name="T7" fmla="*/ 0 h 70"/>
              <a:gd name="T8" fmla="*/ 209171496 w 97"/>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70">
                <a:moveTo>
                  <a:pt x="83" y="0"/>
                </a:moveTo>
                <a:lnTo>
                  <a:pt x="97" y="70"/>
                </a:lnTo>
                <a:lnTo>
                  <a:pt x="14" y="70"/>
                </a:lnTo>
                <a:lnTo>
                  <a:pt x="0" y="0"/>
                </a:lnTo>
                <a:lnTo>
                  <a:pt x="83"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696" name="Freeform 40"/>
          <p:cNvSpPr>
            <a:spLocks/>
          </p:cNvSpPr>
          <p:nvPr/>
        </p:nvSpPr>
        <p:spPr bwMode="auto">
          <a:xfrm>
            <a:off x="9410700" y="2684463"/>
            <a:ext cx="65088" cy="88900"/>
          </a:xfrm>
          <a:custGeom>
            <a:avLst/>
            <a:gdLst>
              <a:gd name="T0" fmla="*/ 68045535 w 41"/>
              <a:gd name="T1" fmla="*/ 0 h 56"/>
              <a:gd name="T2" fmla="*/ 103327994 w 41"/>
              <a:gd name="T3" fmla="*/ 141128750 h 56"/>
              <a:gd name="T4" fmla="*/ 0 w 41"/>
              <a:gd name="T5" fmla="*/ 141128750 h 56"/>
              <a:gd name="T6" fmla="*/ 0 w 41"/>
              <a:gd name="T7" fmla="*/ 0 h 56"/>
              <a:gd name="T8" fmla="*/ 68045535 w 41"/>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56">
                <a:moveTo>
                  <a:pt x="27" y="0"/>
                </a:moveTo>
                <a:lnTo>
                  <a:pt x="41" y="56"/>
                </a:lnTo>
                <a:lnTo>
                  <a:pt x="0" y="56"/>
                </a:lnTo>
                <a:lnTo>
                  <a:pt x="0" y="0"/>
                </a:lnTo>
                <a:lnTo>
                  <a:pt x="27"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697" name="Line 41"/>
          <p:cNvSpPr>
            <a:spLocks noChangeShapeType="1"/>
          </p:cNvSpPr>
          <p:nvPr/>
        </p:nvSpPr>
        <p:spPr bwMode="auto">
          <a:xfrm flipV="1">
            <a:off x="8861425" y="3189288"/>
            <a:ext cx="1588" cy="220662"/>
          </a:xfrm>
          <a:prstGeom prst="line">
            <a:avLst/>
          </a:prstGeom>
          <a:noFill/>
          <a:ln w="31750">
            <a:solidFill>
              <a:srgbClr val="D9AA7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8" name="Rectangle 42"/>
          <p:cNvSpPr>
            <a:spLocks noChangeArrowheads="1"/>
          </p:cNvSpPr>
          <p:nvPr/>
        </p:nvSpPr>
        <p:spPr bwMode="auto">
          <a:xfrm>
            <a:off x="8796338" y="3387725"/>
            <a:ext cx="131762" cy="28575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70699" name="Rectangle 43"/>
          <p:cNvSpPr>
            <a:spLocks noChangeArrowheads="1"/>
          </p:cNvSpPr>
          <p:nvPr/>
        </p:nvSpPr>
        <p:spPr bwMode="auto">
          <a:xfrm>
            <a:off x="8796338" y="3387725"/>
            <a:ext cx="152400" cy="306388"/>
          </a:xfrm>
          <a:prstGeom prst="rect">
            <a:avLst/>
          </a:prstGeom>
          <a:noFill/>
          <a:ln w="31750">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70700" name="Rectangle 44"/>
          <p:cNvSpPr>
            <a:spLocks noChangeArrowheads="1"/>
          </p:cNvSpPr>
          <p:nvPr/>
        </p:nvSpPr>
        <p:spPr bwMode="auto">
          <a:xfrm>
            <a:off x="8477250" y="3792538"/>
            <a:ext cx="13719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a:solidFill>
                  <a:srgbClr val="000000"/>
                </a:solidFill>
              </a:rPr>
              <a:t>Foreign agent FA</a:t>
            </a:r>
            <a:endParaRPr lang="en-GB" altLang="en-US" sz="2400">
              <a:latin typeface="Times" pitchFamily="18" charset="0"/>
            </a:endParaRPr>
          </a:p>
        </p:txBody>
      </p:sp>
      <p:sp>
        <p:nvSpPr>
          <p:cNvPr id="70701" name="Freeform 45"/>
          <p:cNvSpPr>
            <a:spLocks/>
          </p:cNvSpPr>
          <p:nvPr/>
        </p:nvSpPr>
        <p:spPr bwMode="auto">
          <a:xfrm>
            <a:off x="5218113" y="2684463"/>
            <a:ext cx="2501900" cy="1954212"/>
          </a:xfrm>
          <a:custGeom>
            <a:avLst/>
            <a:gdLst>
              <a:gd name="T0" fmla="*/ 103327200 w 1576"/>
              <a:gd name="T1" fmla="*/ 733364487 h 1231"/>
              <a:gd name="T2" fmla="*/ 173891575 w 1576"/>
              <a:gd name="T3" fmla="*/ 524192366 h 1231"/>
              <a:gd name="T4" fmla="*/ 383063750 w 1576"/>
              <a:gd name="T5" fmla="*/ 315018657 h 1231"/>
              <a:gd name="T6" fmla="*/ 627519700 w 1576"/>
              <a:gd name="T7" fmla="*/ 209172121 h 1231"/>
              <a:gd name="T8" fmla="*/ 766127500 w 1576"/>
              <a:gd name="T9" fmla="*/ 244454300 h 1231"/>
              <a:gd name="T10" fmla="*/ 940019075 w 1576"/>
              <a:gd name="T11" fmla="*/ 209172121 h 1231"/>
              <a:gd name="T12" fmla="*/ 1149191250 w 1576"/>
              <a:gd name="T13" fmla="*/ 209172121 h 1231"/>
              <a:gd name="T14" fmla="*/ 1464211575 w 1576"/>
              <a:gd name="T15" fmla="*/ 244454300 h 1231"/>
              <a:gd name="T16" fmla="*/ 1776710950 w 1576"/>
              <a:gd name="T17" fmla="*/ 279736478 h 1231"/>
              <a:gd name="T18" fmla="*/ 2091729688 w 1576"/>
              <a:gd name="T19" fmla="*/ 279736478 h 1231"/>
              <a:gd name="T20" fmla="*/ 2147483647 w 1576"/>
              <a:gd name="T21" fmla="*/ 176410892 h 1231"/>
              <a:gd name="T22" fmla="*/ 2147483647 w 1576"/>
              <a:gd name="T23" fmla="*/ 70564357 h 1231"/>
              <a:gd name="T24" fmla="*/ 2147483647 w 1576"/>
              <a:gd name="T25" fmla="*/ 0 h 1231"/>
              <a:gd name="T26" fmla="*/ 2147483647 w 1576"/>
              <a:gd name="T27" fmla="*/ 0 h 1231"/>
              <a:gd name="T28" fmla="*/ 2147483647 w 1576"/>
              <a:gd name="T29" fmla="*/ 35282178 h 1231"/>
              <a:gd name="T30" fmla="*/ 2147483647 w 1576"/>
              <a:gd name="T31" fmla="*/ 105846535 h 1231"/>
              <a:gd name="T32" fmla="*/ 2147483647 w 1576"/>
              <a:gd name="T33" fmla="*/ 176410892 h 1231"/>
              <a:gd name="T34" fmla="*/ 2147483647 w 1576"/>
              <a:gd name="T35" fmla="*/ 279736478 h 1231"/>
              <a:gd name="T36" fmla="*/ 2147483647 w 1576"/>
              <a:gd name="T37" fmla="*/ 524192366 h 1231"/>
              <a:gd name="T38" fmla="*/ 2147483647 w 1576"/>
              <a:gd name="T39" fmla="*/ 977820375 h 1231"/>
              <a:gd name="T40" fmla="*/ 2147483647 w 1576"/>
              <a:gd name="T41" fmla="*/ 1534773970 h 1231"/>
              <a:gd name="T42" fmla="*/ 2147483647 w 1576"/>
              <a:gd name="T43" fmla="*/ 1882555443 h 1231"/>
              <a:gd name="T44" fmla="*/ 2147483647 w 1576"/>
              <a:gd name="T45" fmla="*/ 2147483647 h 1231"/>
              <a:gd name="T46" fmla="*/ 2147483647 w 1576"/>
              <a:gd name="T47" fmla="*/ 2147483647 h 1231"/>
              <a:gd name="T48" fmla="*/ 2147483647 w 1576"/>
              <a:gd name="T49" fmla="*/ 2147483647 h 1231"/>
              <a:gd name="T50" fmla="*/ 2147483647 w 1576"/>
              <a:gd name="T51" fmla="*/ 2147483647 h 1231"/>
              <a:gd name="T52" fmla="*/ 2147483647 w 1576"/>
              <a:gd name="T53" fmla="*/ 2147483647 h 1231"/>
              <a:gd name="T54" fmla="*/ 2147483647 w 1576"/>
              <a:gd name="T55" fmla="*/ 2147483647 h 1231"/>
              <a:gd name="T56" fmla="*/ 2147483647 w 1576"/>
              <a:gd name="T57" fmla="*/ 2147483647 h 1231"/>
              <a:gd name="T58" fmla="*/ 2147483647 w 1576"/>
              <a:gd name="T59" fmla="*/ 2147483647 h 1231"/>
              <a:gd name="T60" fmla="*/ 1985883125 w 1576"/>
              <a:gd name="T61" fmla="*/ 2147483647 h 1231"/>
              <a:gd name="T62" fmla="*/ 1741428763 w 1576"/>
              <a:gd name="T63" fmla="*/ 2147483647 h 1231"/>
              <a:gd name="T64" fmla="*/ 1532255000 w 1576"/>
              <a:gd name="T65" fmla="*/ 2147483647 h 1231"/>
              <a:gd name="T66" fmla="*/ 1323082825 w 1576"/>
              <a:gd name="T67" fmla="*/ 2147483647 h 1231"/>
              <a:gd name="T68" fmla="*/ 1149191250 w 1576"/>
              <a:gd name="T69" fmla="*/ 2147483647 h 1231"/>
              <a:gd name="T70" fmla="*/ 940019075 w 1576"/>
              <a:gd name="T71" fmla="*/ 2147483647 h 1231"/>
              <a:gd name="T72" fmla="*/ 766127500 w 1576"/>
              <a:gd name="T73" fmla="*/ 2147483647 h 1231"/>
              <a:gd name="T74" fmla="*/ 592237513 w 1576"/>
              <a:gd name="T75" fmla="*/ 2147483647 h 1231"/>
              <a:gd name="T76" fmla="*/ 453628125 w 1576"/>
              <a:gd name="T77" fmla="*/ 2147483647 h 1231"/>
              <a:gd name="T78" fmla="*/ 312499375 w 1576"/>
              <a:gd name="T79" fmla="*/ 2147483647 h 1231"/>
              <a:gd name="T80" fmla="*/ 279738138 w 1576"/>
              <a:gd name="T81" fmla="*/ 2147483647 h 1231"/>
              <a:gd name="T82" fmla="*/ 244455950 w 1576"/>
              <a:gd name="T83" fmla="*/ 2147483647 h 1231"/>
              <a:gd name="T84" fmla="*/ 138609388 w 1576"/>
              <a:gd name="T85" fmla="*/ 2147483647 h 1231"/>
              <a:gd name="T86" fmla="*/ 35282188 w 1576"/>
              <a:gd name="T87" fmla="*/ 2056446974 h 1231"/>
              <a:gd name="T88" fmla="*/ 0 w 1576"/>
              <a:gd name="T89" fmla="*/ 1779229857 h 1231"/>
              <a:gd name="T90" fmla="*/ 0 w 1576"/>
              <a:gd name="T91" fmla="*/ 1534773970 h 1231"/>
              <a:gd name="T92" fmla="*/ 0 w 1576"/>
              <a:gd name="T93" fmla="*/ 1219755313 h 1231"/>
              <a:gd name="T94" fmla="*/ 35282188 w 1576"/>
              <a:gd name="T95" fmla="*/ 907256018 h 1231"/>
              <a:gd name="T96" fmla="*/ 103327200 w 1576"/>
              <a:gd name="T97" fmla="*/ 733364487 h 1231"/>
              <a:gd name="T98" fmla="*/ 103327200 w 1576"/>
              <a:gd name="T99" fmla="*/ 733364487 h 12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576" h="1231">
                <a:moveTo>
                  <a:pt x="41" y="291"/>
                </a:moveTo>
                <a:lnTo>
                  <a:pt x="69" y="208"/>
                </a:lnTo>
                <a:lnTo>
                  <a:pt x="152" y="125"/>
                </a:lnTo>
                <a:lnTo>
                  <a:pt x="249" y="83"/>
                </a:lnTo>
                <a:lnTo>
                  <a:pt x="304" y="97"/>
                </a:lnTo>
                <a:lnTo>
                  <a:pt x="373" y="83"/>
                </a:lnTo>
                <a:lnTo>
                  <a:pt x="456" y="83"/>
                </a:lnTo>
                <a:lnTo>
                  <a:pt x="581" y="97"/>
                </a:lnTo>
                <a:lnTo>
                  <a:pt x="705" y="111"/>
                </a:lnTo>
                <a:lnTo>
                  <a:pt x="830" y="111"/>
                </a:lnTo>
                <a:lnTo>
                  <a:pt x="885" y="70"/>
                </a:lnTo>
                <a:lnTo>
                  <a:pt x="954" y="28"/>
                </a:lnTo>
                <a:lnTo>
                  <a:pt x="1037" y="0"/>
                </a:lnTo>
                <a:lnTo>
                  <a:pt x="1134" y="0"/>
                </a:lnTo>
                <a:lnTo>
                  <a:pt x="1203" y="14"/>
                </a:lnTo>
                <a:lnTo>
                  <a:pt x="1272" y="42"/>
                </a:lnTo>
                <a:lnTo>
                  <a:pt x="1313" y="70"/>
                </a:lnTo>
                <a:lnTo>
                  <a:pt x="1383" y="111"/>
                </a:lnTo>
                <a:lnTo>
                  <a:pt x="1466" y="208"/>
                </a:lnTo>
                <a:lnTo>
                  <a:pt x="1548" y="388"/>
                </a:lnTo>
                <a:lnTo>
                  <a:pt x="1576" y="609"/>
                </a:lnTo>
                <a:lnTo>
                  <a:pt x="1576" y="747"/>
                </a:lnTo>
                <a:lnTo>
                  <a:pt x="1562" y="871"/>
                </a:lnTo>
                <a:lnTo>
                  <a:pt x="1521" y="1079"/>
                </a:lnTo>
                <a:lnTo>
                  <a:pt x="1438" y="1176"/>
                </a:lnTo>
                <a:lnTo>
                  <a:pt x="1327" y="1231"/>
                </a:lnTo>
                <a:lnTo>
                  <a:pt x="1217" y="1203"/>
                </a:lnTo>
                <a:lnTo>
                  <a:pt x="1092" y="1176"/>
                </a:lnTo>
                <a:lnTo>
                  <a:pt x="995" y="1162"/>
                </a:lnTo>
                <a:lnTo>
                  <a:pt x="885" y="1134"/>
                </a:lnTo>
                <a:lnTo>
                  <a:pt x="788" y="1134"/>
                </a:lnTo>
                <a:lnTo>
                  <a:pt x="691" y="1134"/>
                </a:lnTo>
                <a:lnTo>
                  <a:pt x="608" y="1148"/>
                </a:lnTo>
                <a:lnTo>
                  <a:pt x="525" y="1162"/>
                </a:lnTo>
                <a:lnTo>
                  <a:pt x="456" y="1176"/>
                </a:lnTo>
                <a:lnTo>
                  <a:pt x="373" y="1189"/>
                </a:lnTo>
                <a:lnTo>
                  <a:pt x="304" y="1189"/>
                </a:lnTo>
                <a:lnTo>
                  <a:pt x="235" y="1189"/>
                </a:lnTo>
                <a:lnTo>
                  <a:pt x="180" y="1162"/>
                </a:lnTo>
                <a:lnTo>
                  <a:pt x="124" y="1120"/>
                </a:lnTo>
                <a:lnTo>
                  <a:pt x="111" y="1106"/>
                </a:lnTo>
                <a:lnTo>
                  <a:pt x="97" y="1065"/>
                </a:lnTo>
                <a:lnTo>
                  <a:pt x="55" y="954"/>
                </a:lnTo>
                <a:lnTo>
                  <a:pt x="14" y="816"/>
                </a:lnTo>
                <a:lnTo>
                  <a:pt x="0" y="706"/>
                </a:lnTo>
                <a:lnTo>
                  <a:pt x="0" y="609"/>
                </a:lnTo>
                <a:lnTo>
                  <a:pt x="0" y="484"/>
                </a:lnTo>
                <a:lnTo>
                  <a:pt x="14" y="360"/>
                </a:lnTo>
                <a:lnTo>
                  <a:pt x="41" y="291"/>
                </a:lnTo>
                <a:close/>
              </a:path>
            </a:pathLst>
          </a:custGeom>
          <a:solidFill>
            <a:srgbClr val="FFDC99"/>
          </a:solidFill>
          <a:ln w="31750">
            <a:solidFill>
              <a:srgbClr val="FFDC99"/>
            </a:solidFill>
            <a:prstDash val="solid"/>
            <a:round/>
            <a:headEnd/>
            <a:tailEnd/>
          </a:ln>
        </p:spPr>
        <p:txBody>
          <a:bodyPr/>
          <a:lstStyle/>
          <a:p>
            <a:endParaRPr lang="en-US"/>
          </a:p>
        </p:txBody>
      </p:sp>
      <p:sp>
        <p:nvSpPr>
          <p:cNvPr id="70702" name="Rectangle 46"/>
          <p:cNvSpPr>
            <a:spLocks noChangeArrowheads="1"/>
          </p:cNvSpPr>
          <p:nvPr/>
        </p:nvSpPr>
        <p:spPr bwMode="auto">
          <a:xfrm>
            <a:off x="6062664" y="3573463"/>
            <a:ext cx="60593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a:solidFill>
                  <a:srgbClr val="000000"/>
                </a:solidFill>
              </a:rPr>
              <a:t>Internet</a:t>
            </a:r>
            <a:endParaRPr lang="en-GB" altLang="en-US" sz="2400">
              <a:latin typeface="Times" pitchFamily="18" charset="0"/>
            </a:endParaRPr>
          </a:p>
        </p:txBody>
      </p:sp>
      <p:sp>
        <p:nvSpPr>
          <p:cNvPr id="70703" name="Rectangle 47"/>
          <p:cNvSpPr>
            <a:spLocks noChangeArrowheads="1"/>
          </p:cNvSpPr>
          <p:nvPr/>
        </p:nvSpPr>
        <p:spPr bwMode="auto">
          <a:xfrm>
            <a:off x="3578225" y="4165600"/>
            <a:ext cx="4472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a:solidFill>
                  <a:srgbClr val="000000"/>
                </a:solidFill>
              </a:rPr>
              <a:t>agent</a:t>
            </a:r>
            <a:endParaRPr lang="en-GB" altLang="en-US" sz="2400">
              <a:latin typeface="Times" pitchFamily="18" charset="0"/>
            </a:endParaRPr>
          </a:p>
        </p:txBody>
      </p:sp>
      <p:sp>
        <p:nvSpPr>
          <p:cNvPr id="70704" name="Rectangle 48"/>
          <p:cNvSpPr>
            <a:spLocks noChangeArrowheads="1"/>
          </p:cNvSpPr>
          <p:nvPr/>
        </p:nvSpPr>
        <p:spPr bwMode="auto">
          <a:xfrm>
            <a:off x="2109789" y="3095625"/>
            <a:ext cx="119096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a:solidFill>
                  <a:srgbClr val="000000"/>
                </a:solidFill>
              </a:rPr>
              <a:t>First IP packet </a:t>
            </a:r>
            <a:endParaRPr lang="en-GB" altLang="en-US" sz="2400">
              <a:latin typeface="Times" pitchFamily="18" charset="0"/>
            </a:endParaRPr>
          </a:p>
        </p:txBody>
      </p:sp>
      <p:sp>
        <p:nvSpPr>
          <p:cNvPr id="70705" name="Rectangle 49"/>
          <p:cNvSpPr>
            <a:spLocks noChangeArrowheads="1"/>
          </p:cNvSpPr>
          <p:nvPr/>
        </p:nvSpPr>
        <p:spPr bwMode="auto">
          <a:xfrm>
            <a:off x="2114550" y="3314700"/>
            <a:ext cx="13625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a:solidFill>
                  <a:srgbClr val="000000"/>
                </a:solidFill>
              </a:rPr>
              <a:t>addressed to MH</a:t>
            </a:r>
            <a:endParaRPr lang="en-GB" altLang="en-US" sz="2400">
              <a:latin typeface="Times" pitchFamily="18" charset="0"/>
            </a:endParaRPr>
          </a:p>
        </p:txBody>
      </p:sp>
      <p:sp>
        <p:nvSpPr>
          <p:cNvPr id="70706" name="Line 50"/>
          <p:cNvSpPr>
            <a:spLocks noChangeShapeType="1"/>
          </p:cNvSpPr>
          <p:nvPr/>
        </p:nvSpPr>
        <p:spPr bwMode="auto">
          <a:xfrm flipV="1">
            <a:off x="3506788" y="3300413"/>
            <a:ext cx="525462" cy="873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07" name="Rectangle 51"/>
          <p:cNvSpPr>
            <a:spLocks noChangeArrowheads="1"/>
          </p:cNvSpPr>
          <p:nvPr/>
        </p:nvSpPr>
        <p:spPr bwMode="auto">
          <a:xfrm>
            <a:off x="2168525" y="2590800"/>
            <a:ext cx="11250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a:solidFill>
                  <a:srgbClr val="000000"/>
                </a:solidFill>
              </a:rPr>
              <a:t>Address of FA</a:t>
            </a:r>
            <a:endParaRPr lang="en-GB" altLang="en-US" sz="2400">
              <a:latin typeface="Times" pitchFamily="18" charset="0"/>
            </a:endParaRPr>
          </a:p>
        </p:txBody>
      </p:sp>
      <p:sp>
        <p:nvSpPr>
          <p:cNvPr id="70708" name="Rectangle 52"/>
          <p:cNvSpPr>
            <a:spLocks noChangeArrowheads="1"/>
          </p:cNvSpPr>
          <p:nvPr/>
        </p:nvSpPr>
        <p:spPr bwMode="auto">
          <a:xfrm>
            <a:off x="2125663" y="2789238"/>
            <a:ext cx="146033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dirty="0">
                <a:solidFill>
                  <a:srgbClr val="000000"/>
                </a:solidFill>
              </a:rPr>
              <a:t>returned to sender</a:t>
            </a:r>
            <a:endParaRPr lang="en-GB" altLang="en-US" sz="2400" dirty="0">
              <a:latin typeface="Times" pitchFamily="18" charset="0"/>
            </a:endParaRPr>
          </a:p>
        </p:txBody>
      </p:sp>
      <p:sp>
        <p:nvSpPr>
          <p:cNvPr id="70709" name="Line 53"/>
          <p:cNvSpPr>
            <a:spLocks noChangeShapeType="1"/>
          </p:cNvSpPr>
          <p:nvPr/>
        </p:nvSpPr>
        <p:spPr bwMode="auto">
          <a:xfrm flipH="1" flipV="1">
            <a:off x="3440114" y="2992439"/>
            <a:ext cx="746125" cy="1539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10" name="AutoShape 54"/>
          <p:cNvSpPr>
            <a:spLocks noChangeArrowheads="1"/>
          </p:cNvSpPr>
          <p:nvPr/>
        </p:nvSpPr>
        <p:spPr bwMode="auto">
          <a:xfrm>
            <a:off x="3243264" y="3497264"/>
            <a:ext cx="1666875" cy="1228725"/>
          </a:xfrm>
          <a:prstGeom prst="roundRect">
            <a:avLst>
              <a:gd name="adj" fmla="val 32560"/>
            </a:avLst>
          </a:prstGeom>
          <a:noFill/>
          <a:ln w="76200">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70711" name="Freeform 55"/>
          <p:cNvSpPr>
            <a:spLocks/>
          </p:cNvSpPr>
          <p:nvPr/>
        </p:nvSpPr>
        <p:spPr bwMode="auto">
          <a:xfrm>
            <a:off x="4011614" y="3783014"/>
            <a:ext cx="109537" cy="174625"/>
          </a:xfrm>
          <a:custGeom>
            <a:avLst/>
            <a:gdLst>
              <a:gd name="T0" fmla="*/ 68043114 w 69"/>
              <a:gd name="T1" fmla="*/ 0 h 110"/>
              <a:gd name="T2" fmla="*/ 173889194 w 69"/>
              <a:gd name="T3" fmla="*/ 0 h 110"/>
              <a:gd name="T4" fmla="*/ 103325141 w 69"/>
              <a:gd name="T5" fmla="*/ 277217188 h 110"/>
              <a:gd name="T6" fmla="*/ 0 w 69"/>
              <a:gd name="T7" fmla="*/ 0 h 110"/>
              <a:gd name="T8" fmla="*/ 68043114 w 69"/>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110">
                <a:moveTo>
                  <a:pt x="27" y="0"/>
                </a:moveTo>
                <a:lnTo>
                  <a:pt x="69" y="0"/>
                </a:lnTo>
                <a:lnTo>
                  <a:pt x="41" y="110"/>
                </a:lnTo>
                <a:lnTo>
                  <a:pt x="0" y="0"/>
                </a:lnTo>
                <a:lnTo>
                  <a:pt x="27" y="0"/>
                </a:lnTo>
                <a:close/>
              </a:path>
            </a:pathLst>
          </a:custGeom>
          <a:solidFill>
            <a:srgbClr val="000000"/>
          </a:solidFill>
          <a:ln w="31750">
            <a:solidFill>
              <a:srgbClr val="000000"/>
            </a:solidFill>
            <a:prstDash val="solid"/>
            <a:round/>
            <a:headEnd/>
            <a:tailEnd/>
          </a:ln>
        </p:spPr>
        <p:txBody>
          <a:bodyPr/>
          <a:lstStyle/>
          <a:p>
            <a:endParaRPr lang="en-US"/>
          </a:p>
        </p:txBody>
      </p:sp>
      <p:sp>
        <p:nvSpPr>
          <p:cNvPr id="70712" name="Freeform 56"/>
          <p:cNvSpPr>
            <a:spLocks/>
          </p:cNvSpPr>
          <p:nvPr/>
        </p:nvSpPr>
        <p:spPr bwMode="auto">
          <a:xfrm>
            <a:off x="4054475" y="2751138"/>
            <a:ext cx="44450" cy="1009650"/>
          </a:xfrm>
          <a:custGeom>
            <a:avLst/>
            <a:gdLst>
              <a:gd name="T0" fmla="*/ 70564375 w 28"/>
              <a:gd name="T1" fmla="*/ 0 h 636"/>
              <a:gd name="T2" fmla="*/ 0 w 28"/>
              <a:gd name="T3" fmla="*/ 766127500 h 636"/>
              <a:gd name="T4" fmla="*/ 0 w 28"/>
              <a:gd name="T5" fmla="*/ 1602819375 h 636"/>
              <a:gd name="T6" fmla="*/ 0 60000 65536"/>
              <a:gd name="T7" fmla="*/ 0 60000 65536"/>
              <a:gd name="T8" fmla="*/ 0 60000 65536"/>
            </a:gdLst>
            <a:ahLst/>
            <a:cxnLst>
              <a:cxn ang="T6">
                <a:pos x="T0" y="T1"/>
              </a:cxn>
              <a:cxn ang="T7">
                <a:pos x="T2" y="T3"/>
              </a:cxn>
              <a:cxn ang="T8">
                <a:pos x="T4" y="T5"/>
              </a:cxn>
            </a:cxnLst>
            <a:rect l="0" t="0" r="r" b="b"/>
            <a:pathLst>
              <a:path w="28" h="636">
                <a:moveTo>
                  <a:pt x="28" y="0"/>
                </a:moveTo>
                <a:lnTo>
                  <a:pt x="0" y="304"/>
                </a:lnTo>
                <a:lnTo>
                  <a:pt x="0" y="636"/>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713" name="Freeform 57"/>
          <p:cNvSpPr>
            <a:spLocks/>
          </p:cNvSpPr>
          <p:nvPr/>
        </p:nvSpPr>
        <p:spPr bwMode="auto">
          <a:xfrm>
            <a:off x="4141789" y="2728914"/>
            <a:ext cx="111125" cy="198437"/>
          </a:xfrm>
          <a:custGeom>
            <a:avLst/>
            <a:gdLst>
              <a:gd name="T0" fmla="*/ 105846563 w 70"/>
              <a:gd name="T1" fmla="*/ 279735845 h 125"/>
              <a:gd name="T2" fmla="*/ 0 w 70"/>
              <a:gd name="T3" fmla="*/ 315017944 h 125"/>
              <a:gd name="T4" fmla="*/ 35282188 w 70"/>
              <a:gd name="T5" fmla="*/ 0 h 125"/>
              <a:gd name="T6" fmla="*/ 176410938 w 70"/>
              <a:gd name="T7" fmla="*/ 279735845 h 125"/>
              <a:gd name="T8" fmla="*/ 105846563 w 70"/>
              <a:gd name="T9" fmla="*/ 279735845 h 1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 h="125">
                <a:moveTo>
                  <a:pt x="42" y="111"/>
                </a:moveTo>
                <a:lnTo>
                  <a:pt x="0" y="125"/>
                </a:lnTo>
                <a:lnTo>
                  <a:pt x="14" y="0"/>
                </a:lnTo>
                <a:lnTo>
                  <a:pt x="70" y="111"/>
                </a:lnTo>
                <a:lnTo>
                  <a:pt x="42" y="111"/>
                </a:lnTo>
                <a:close/>
              </a:path>
            </a:pathLst>
          </a:custGeom>
          <a:solidFill>
            <a:srgbClr val="000000"/>
          </a:solidFill>
          <a:ln w="31750">
            <a:solidFill>
              <a:srgbClr val="000000"/>
            </a:solidFill>
            <a:prstDash val="solid"/>
            <a:round/>
            <a:headEnd/>
            <a:tailEnd/>
          </a:ln>
        </p:spPr>
        <p:txBody>
          <a:bodyPr/>
          <a:lstStyle/>
          <a:p>
            <a:endParaRPr lang="en-US"/>
          </a:p>
        </p:txBody>
      </p:sp>
      <p:sp>
        <p:nvSpPr>
          <p:cNvPr id="70714" name="Freeform 58"/>
          <p:cNvSpPr>
            <a:spLocks/>
          </p:cNvSpPr>
          <p:nvPr/>
        </p:nvSpPr>
        <p:spPr bwMode="auto">
          <a:xfrm>
            <a:off x="4141789" y="2927350"/>
            <a:ext cx="66675" cy="1074738"/>
          </a:xfrm>
          <a:custGeom>
            <a:avLst/>
            <a:gdLst>
              <a:gd name="T0" fmla="*/ 0 w 42"/>
              <a:gd name="T1" fmla="*/ 1706147369 h 677"/>
              <a:gd name="T2" fmla="*/ 105846563 w 42"/>
              <a:gd name="T3" fmla="*/ 869455104 h 677"/>
              <a:gd name="T4" fmla="*/ 105846563 w 42"/>
              <a:gd name="T5" fmla="*/ 0 h 677"/>
              <a:gd name="T6" fmla="*/ 0 60000 65536"/>
              <a:gd name="T7" fmla="*/ 0 60000 65536"/>
              <a:gd name="T8" fmla="*/ 0 60000 65536"/>
            </a:gdLst>
            <a:ahLst/>
            <a:cxnLst>
              <a:cxn ang="T6">
                <a:pos x="T0" y="T1"/>
              </a:cxn>
              <a:cxn ang="T7">
                <a:pos x="T2" y="T3"/>
              </a:cxn>
              <a:cxn ang="T8">
                <a:pos x="T4" y="T5"/>
              </a:cxn>
            </a:cxnLst>
            <a:rect l="0" t="0" r="r" b="b"/>
            <a:pathLst>
              <a:path w="42" h="677">
                <a:moveTo>
                  <a:pt x="0" y="677"/>
                </a:moveTo>
                <a:lnTo>
                  <a:pt x="42" y="345"/>
                </a:lnTo>
                <a:lnTo>
                  <a:pt x="42" y="0"/>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715" name="Line 59"/>
          <p:cNvSpPr>
            <a:spLocks noChangeShapeType="1"/>
          </p:cNvSpPr>
          <p:nvPr/>
        </p:nvSpPr>
        <p:spPr bwMode="auto">
          <a:xfrm>
            <a:off x="4141789" y="4243389"/>
            <a:ext cx="1587" cy="219075"/>
          </a:xfrm>
          <a:prstGeom prst="line">
            <a:avLst/>
          </a:prstGeom>
          <a:noFill/>
          <a:ln w="31750">
            <a:solidFill>
              <a:srgbClr val="D9AA7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16" name="Rectangle 60"/>
          <p:cNvSpPr>
            <a:spLocks noChangeArrowheads="1"/>
          </p:cNvSpPr>
          <p:nvPr/>
        </p:nvSpPr>
        <p:spPr bwMode="auto">
          <a:xfrm>
            <a:off x="4076700" y="3979863"/>
            <a:ext cx="153988" cy="28575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70717" name="Rectangle 61"/>
          <p:cNvSpPr>
            <a:spLocks noChangeArrowheads="1"/>
          </p:cNvSpPr>
          <p:nvPr/>
        </p:nvSpPr>
        <p:spPr bwMode="auto">
          <a:xfrm>
            <a:off x="4076701" y="3979864"/>
            <a:ext cx="176213" cy="307975"/>
          </a:xfrm>
          <a:prstGeom prst="rect">
            <a:avLst/>
          </a:prstGeom>
          <a:noFill/>
          <a:ln w="31750">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70718" name="Freeform 62"/>
          <p:cNvSpPr>
            <a:spLocks/>
          </p:cNvSpPr>
          <p:nvPr/>
        </p:nvSpPr>
        <p:spPr bwMode="auto">
          <a:xfrm>
            <a:off x="8555038" y="3562351"/>
            <a:ext cx="196850" cy="111125"/>
          </a:xfrm>
          <a:custGeom>
            <a:avLst/>
            <a:gdLst>
              <a:gd name="T0" fmla="*/ 0 w 124"/>
              <a:gd name="T1" fmla="*/ 70564375 h 70"/>
              <a:gd name="T2" fmla="*/ 0 w 124"/>
              <a:gd name="T3" fmla="*/ 0 h 70"/>
              <a:gd name="T4" fmla="*/ 312499375 w 124"/>
              <a:gd name="T5" fmla="*/ 35282188 h 70"/>
              <a:gd name="T6" fmla="*/ 32762825 w 124"/>
              <a:gd name="T7" fmla="*/ 176410938 h 70"/>
              <a:gd name="T8" fmla="*/ 0 w 124"/>
              <a:gd name="T9" fmla="*/ 70564375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 h="70">
                <a:moveTo>
                  <a:pt x="0" y="28"/>
                </a:moveTo>
                <a:lnTo>
                  <a:pt x="0" y="0"/>
                </a:lnTo>
                <a:lnTo>
                  <a:pt x="124" y="14"/>
                </a:lnTo>
                <a:lnTo>
                  <a:pt x="13" y="70"/>
                </a:lnTo>
                <a:lnTo>
                  <a:pt x="0" y="28"/>
                </a:lnTo>
                <a:close/>
              </a:path>
            </a:pathLst>
          </a:custGeom>
          <a:solidFill>
            <a:srgbClr val="000000"/>
          </a:solidFill>
          <a:ln w="31750">
            <a:solidFill>
              <a:srgbClr val="000000"/>
            </a:solidFill>
            <a:prstDash val="solid"/>
            <a:round/>
            <a:headEnd/>
            <a:tailEnd/>
          </a:ln>
        </p:spPr>
        <p:txBody>
          <a:bodyPr/>
          <a:lstStyle/>
          <a:p>
            <a:endParaRPr lang="en-US"/>
          </a:p>
        </p:txBody>
      </p:sp>
      <p:sp>
        <p:nvSpPr>
          <p:cNvPr id="70719" name="Freeform 63"/>
          <p:cNvSpPr>
            <a:spLocks/>
          </p:cNvSpPr>
          <p:nvPr/>
        </p:nvSpPr>
        <p:spPr bwMode="auto">
          <a:xfrm>
            <a:off x="4230688" y="3629026"/>
            <a:ext cx="4324350" cy="460375"/>
          </a:xfrm>
          <a:custGeom>
            <a:avLst/>
            <a:gdLst>
              <a:gd name="T0" fmla="*/ 0 w 2724"/>
              <a:gd name="T1" fmla="*/ 730845313 h 290"/>
              <a:gd name="T2" fmla="*/ 1670864388 w 2724"/>
              <a:gd name="T3" fmla="*/ 695563125 h 290"/>
              <a:gd name="T4" fmla="*/ 2147483647 w 2724"/>
              <a:gd name="T5" fmla="*/ 556955325 h 290"/>
              <a:gd name="T6" fmla="*/ 2147483647 w 2724"/>
              <a:gd name="T7" fmla="*/ 312499375 h 290"/>
              <a:gd name="T8" fmla="*/ 2147483647 w 2724"/>
              <a:gd name="T9" fmla="*/ 0 h 2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24" h="290">
                <a:moveTo>
                  <a:pt x="0" y="290"/>
                </a:moveTo>
                <a:lnTo>
                  <a:pt x="663" y="276"/>
                </a:lnTo>
                <a:lnTo>
                  <a:pt x="1355" y="221"/>
                </a:lnTo>
                <a:lnTo>
                  <a:pt x="2060" y="124"/>
                </a:lnTo>
                <a:lnTo>
                  <a:pt x="2724" y="0"/>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720" name="Rectangle 64"/>
          <p:cNvSpPr>
            <a:spLocks noChangeArrowheads="1"/>
          </p:cNvSpPr>
          <p:nvPr/>
        </p:nvSpPr>
        <p:spPr bwMode="auto">
          <a:xfrm>
            <a:off x="5942013" y="4083050"/>
            <a:ext cx="114127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a:solidFill>
                  <a:srgbClr val="000000"/>
                </a:solidFill>
              </a:rPr>
              <a:t>First IP packet</a:t>
            </a:r>
            <a:endParaRPr lang="en-GB" altLang="en-US" sz="2400">
              <a:latin typeface="Times" pitchFamily="18" charset="0"/>
            </a:endParaRPr>
          </a:p>
        </p:txBody>
      </p:sp>
      <p:sp>
        <p:nvSpPr>
          <p:cNvPr id="70721" name="Rectangle 65"/>
          <p:cNvSpPr>
            <a:spLocks noChangeArrowheads="1"/>
          </p:cNvSpPr>
          <p:nvPr/>
        </p:nvSpPr>
        <p:spPr bwMode="auto">
          <a:xfrm>
            <a:off x="5892801" y="4281488"/>
            <a:ext cx="123379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dirty="0">
                <a:solidFill>
                  <a:srgbClr val="000000"/>
                </a:solidFill>
              </a:rPr>
              <a:t>tunnelled to FA </a:t>
            </a:r>
            <a:endParaRPr lang="en-GB" altLang="en-US" sz="2400" dirty="0">
              <a:latin typeface="Times" pitchFamily="18" charset="0"/>
            </a:endParaRPr>
          </a:p>
        </p:txBody>
      </p:sp>
      <p:sp>
        <p:nvSpPr>
          <p:cNvPr id="70722" name="Freeform 66"/>
          <p:cNvSpPr>
            <a:spLocks/>
          </p:cNvSpPr>
          <p:nvPr/>
        </p:nvSpPr>
        <p:spPr bwMode="auto">
          <a:xfrm>
            <a:off x="8575675" y="3343275"/>
            <a:ext cx="198438" cy="109538"/>
          </a:xfrm>
          <a:custGeom>
            <a:avLst/>
            <a:gdLst>
              <a:gd name="T0" fmla="*/ 0 w 125"/>
              <a:gd name="T1" fmla="*/ 105847046 h 69"/>
              <a:gd name="T2" fmla="*/ 35282276 w 125"/>
              <a:gd name="T3" fmla="*/ 0 h 69"/>
              <a:gd name="T4" fmla="*/ 315021119 w 125"/>
              <a:gd name="T5" fmla="*/ 141129394 h 69"/>
              <a:gd name="T6" fmla="*/ 0 w 125"/>
              <a:gd name="T7" fmla="*/ 173892369 h 69"/>
              <a:gd name="T8" fmla="*/ 0 w 125"/>
              <a:gd name="T9" fmla="*/ 105847046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 h="69">
                <a:moveTo>
                  <a:pt x="0" y="42"/>
                </a:moveTo>
                <a:lnTo>
                  <a:pt x="14" y="0"/>
                </a:lnTo>
                <a:lnTo>
                  <a:pt x="125" y="56"/>
                </a:lnTo>
                <a:lnTo>
                  <a:pt x="0" y="69"/>
                </a:lnTo>
                <a:lnTo>
                  <a:pt x="0" y="42"/>
                </a:lnTo>
                <a:close/>
              </a:path>
            </a:pathLst>
          </a:custGeom>
          <a:solidFill>
            <a:srgbClr val="000000"/>
          </a:solidFill>
          <a:ln w="31750">
            <a:solidFill>
              <a:srgbClr val="000000"/>
            </a:solidFill>
            <a:prstDash val="solid"/>
            <a:round/>
            <a:headEnd/>
            <a:tailEnd/>
          </a:ln>
        </p:spPr>
        <p:txBody>
          <a:bodyPr/>
          <a:lstStyle/>
          <a:p>
            <a:endParaRPr lang="en-US"/>
          </a:p>
        </p:txBody>
      </p:sp>
      <p:sp>
        <p:nvSpPr>
          <p:cNvPr id="70723" name="Freeform 67"/>
          <p:cNvSpPr>
            <a:spLocks/>
          </p:cNvSpPr>
          <p:nvPr/>
        </p:nvSpPr>
        <p:spPr bwMode="auto">
          <a:xfrm>
            <a:off x="4230689" y="2574926"/>
            <a:ext cx="4344987" cy="835025"/>
          </a:xfrm>
          <a:custGeom>
            <a:avLst/>
            <a:gdLst>
              <a:gd name="T0" fmla="*/ 0 w 2737"/>
              <a:gd name="T1" fmla="*/ 0 h 526"/>
              <a:gd name="T2" fmla="*/ 1670862608 w 2737"/>
              <a:gd name="T3" fmla="*/ 141128750 h 526"/>
              <a:gd name="T4" fmla="*/ 2147483647 w 2737"/>
              <a:gd name="T5" fmla="*/ 488910313 h 526"/>
              <a:gd name="T6" fmla="*/ 2147483647 w 2737"/>
              <a:gd name="T7" fmla="*/ 1325602188 h 5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37" h="526">
                <a:moveTo>
                  <a:pt x="0" y="0"/>
                </a:moveTo>
                <a:lnTo>
                  <a:pt x="663" y="56"/>
                </a:lnTo>
                <a:lnTo>
                  <a:pt x="1369" y="194"/>
                </a:lnTo>
                <a:lnTo>
                  <a:pt x="2737" y="526"/>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724" name="Rectangle 68"/>
          <p:cNvSpPr>
            <a:spLocks noChangeArrowheads="1"/>
          </p:cNvSpPr>
          <p:nvPr/>
        </p:nvSpPr>
        <p:spPr bwMode="auto">
          <a:xfrm>
            <a:off x="5481638" y="2205038"/>
            <a:ext cx="183858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a:solidFill>
                  <a:srgbClr val="000000"/>
                </a:solidFill>
              </a:rPr>
              <a:t>Subsequent IP packets</a:t>
            </a:r>
            <a:endParaRPr lang="en-GB" altLang="en-US" sz="2400">
              <a:latin typeface="Times" pitchFamily="18" charset="0"/>
            </a:endParaRPr>
          </a:p>
        </p:txBody>
      </p:sp>
      <p:sp>
        <p:nvSpPr>
          <p:cNvPr id="70725" name="Rectangle 69"/>
          <p:cNvSpPr>
            <a:spLocks noChangeArrowheads="1"/>
          </p:cNvSpPr>
          <p:nvPr/>
        </p:nvSpPr>
        <p:spPr bwMode="auto">
          <a:xfrm>
            <a:off x="5453064" y="2403475"/>
            <a:ext cx="123379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dirty="0">
                <a:solidFill>
                  <a:srgbClr val="000000"/>
                </a:solidFill>
              </a:rPr>
              <a:t>tunnelled to FA </a:t>
            </a:r>
            <a:endParaRPr lang="en-GB" altLang="en-US" sz="2400" dirty="0">
              <a:latin typeface="Times" pitchFamily="18" charset="0"/>
            </a:endParaRPr>
          </a:p>
        </p:txBody>
      </p:sp>
      <p:sp>
        <p:nvSpPr>
          <p:cNvPr id="70726" name="Freeform 70"/>
          <p:cNvSpPr>
            <a:spLocks/>
          </p:cNvSpPr>
          <p:nvPr/>
        </p:nvSpPr>
        <p:spPr bwMode="auto">
          <a:xfrm>
            <a:off x="4230689" y="2509839"/>
            <a:ext cx="4586287" cy="877887"/>
          </a:xfrm>
          <a:custGeom>
            <a:avLst/>
            <a:gdLst>
              <a:gd name="T0" fmla="*/ 0 w 2889"/>
              <a:gd name="T1" fmla="*/ 0 h 553"/>
              <a:gd name="T2" fmla="*/ 1776709169 w 2889"/>
              <a:gd name="T3" fmla="*/ 173889888 h 553"/>
              <a:gd name="T4" fmla="*/ 2147483647 w 2889"/>
              <a:gd name="T5" fmla="*/ 556953420 h 553"/>
              <a:gd name="T6" fmla="*/ 2147483647 w 2889"/>
              <a:gd name="T7" fmla="*/ 1393644819 h 5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9" h="553">
                <a:moveTo>
                  <a:pt x="0" y="0"/>
                </a:moveTo>
                <a:lnTo>
                  <a:pt x="705" y="69"/>
                </a:lnTo>
                <a:lnTo>
                  <a:pt x="1465" y="221"/>
                </a:lnTo>
                <a:lnTo>
                  <a:pt x="2889" y="553"/>
                </a:lnTo>
              </a:path>
            </a:pathLst>
          </a:custGeom>
          <a:noFill/>
          <a:ln w="127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727" name="Freeform 71"/>
          <p:cNvSpPr>
            <a:spLocks/>
          </p:cNvSpPr>
          <p:nvPr/>
        </p:nvSpPr>
        <p:spPr bwMode="auto">
          <a:xfrm>
            <a:off x="4186239" y="2619375"/>
            <a:ext cx="4587875" cy="877888"/>
          </a:xfrm>
          <a:custGeom>
            <a:avLst/>
            <a:gdLst>
              <a:gd name="T0" fmla="*/ 0 w 2890"/>
              <a:gd name="T1" fmla="*/ 0 h 553"/>
              <a:gd name="T2" fmla="*/ 1776710950 w 2890"/>
              <a:gd name="T3" fmla="*/ 173891674 h 553"/>
              <a:gd name="T4" fmla="*/ 2147483647 w 2890"/>
              <a:gd name="T5" fmla="*/ 556955642 h 553"/>
              <a:gd name="T6" fmla="*/ 2147483647 w 2890"/>
              <a:gd name="T7" fmla="*/ 1393647994 h 5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90" h="553">
                <a:moveTo>
                  <a:pt x="0" y="0"/>
                </a:moveTo>
                <a:lnTo>
                  <a:pt x="705" y="69"/>
                </a:lnTo>
                <a:lnTo>
                  <a:pt x="1466" y="221"/>
                </a:lnTo>
                <a:lnTo>
                  <a:pt x="2890" y="553"/>
                </a:lnTo>
              </a:path>
            </a:pathLst>
          </a:custGeom>
          <a:noFill/>
          <a:ln w="127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728" name="Freeform 72"/>
          <p:cNvSpPr>
            <a:spLocks/>
          </p:cNvSpPr>
          <p:nvPr/>
        </p:nvSpPr>
        <p:spPr bwMode="auto">
          <a:xfrm>
            <a:off x="4230688" y="3629025"/>
            <a:ext cx="4565650" cy="527050"/>
          </a:xfrm>
          <a:custGeom>
            <a:avLst/>
            <a:gdLst>
              <a:gd name="T0" fmla="*/ 0 w 2876"/>
              <a:gd name="T1" fmla="*/ 836691875 h 332"/>
              <a:gd name="T2" fmla="*/ 1776710950 w 2876"/>
              <a:gd name="T3" fmla="*/ 766127500 h 332"/>
              <a:gd name="T4" fmla="*/ 2147483647 w 2876"/>
              <a:gd name="T5" fmla="*/ 592237513 h 332"/>
              <a:gd name="T6" fmla="*/ 2147483647 w 2876"/>
              <a:gd name="T7" fmla="*/ 347781563 h 332"/>
              <a:gd name="T8" fmla="*/ 2147483647 w 2876"/>
              <a:gd name="T9" fmla="*/ 0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6" h="332">
                <a:moveTo>
                  <a:pt x="0" y="332"/>
                </a:moveTo>
                <a:lnTo>
                  <a:pt x="705" y="304"/>
                </a:lnTo>
                <a:lnTo>
                  <a:pt x="1438" y="235"/>
                </a:lnTo>
                <a:lnTo>
                  <a:pt x="2184" y="138"/>
                </a:lnTo>
                <a:lnTo>
                  <a:pt x="2876" y="0"/>
                </a:lnTo>
              </a:path>
            </a:pathLst>
          </a:custGeom>
          <a:noFill/>
          <a:ln w="127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729" name="Freeform 73"/>
          <p:cNvSpPr>
            <a:spLocks/>
          </p:cNvSpPr>
          <p:nvPr/>
        </p:nvSpPr>
        <p:spPr bwMode="auto">
          <a:xfrm>
            <a:off x="4230688" y="3497263"/>
            <a:ext cx="4565650" cy="527050"/>
          </a:xfrm>
          <a:custGeom>
            <a:avLst/>
            <a:gdLst>
              <a:gd name="T0" fmla="*/ 0 w 2876"/>
              <a:gd name="T1" fmla="*/ 836691875 h 332"/>
              <a:gd name="T2" fmla="*/ 1776710950 w 2876"/>
              <a:gd name="T3" fmla="*/ 801409688 h 332"/>
              <a:gd name="T4" fmla="*/ 2147483647 w 2876"/>
              <a:gd name="T5" fmla="*/ 627519700 h 332"/>
              <a:gd name="T6" fmla="*/ 2147483647 w 2876"/>
              <a:gd name="T7" fmla="*/ 347781563 h 332"/>
              <a:gd name="T8" fmla="*/ 2147483647 w 2876"/>
              <a:gd name="T9" fmla="*/ 0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6" h="332">
                <a:moveTo>
                  <a:pt x="0" y="332"/>
                </a:moveTo>
                <a:lnTo>
                  <a:pt x="705" y="318"/>
                </a:lnTo>
                <a:lnTo>
                  <a:pt x="1438" y="249"/>
                </a:lnTo>
                <a:lnTo>
                  <a:pt x="2184" y="138"/>
                </a:lnTo>
                <a:lnTo>
                  <a:pt x="2876" y="0"/>
                </a:lnTo>
              </a:path>
            </a:pathLst>
          </a:custGeom>
          <a:noFill/>
          <a:ln w="127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2970561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Operates as middleware</a:t>
            </a:r>
          </a:p>
          <a:p>
            <a:endParaRPr lang="en-US" sz="3200" dirty="0"/>
          </a:p>
          <a:p>
            <a:r>
              <a:rPr lang="en-US" sz="3200" dirty="0"/>
              <a:t>The client application and server application can communicate as in a fixed network.</a:t>
            </a:r>
          </a:p>
          <a:p>
            <a:endParaRPr lang="en-US" sz="3200" dirty="0"/>
          </a:p>
          <a:p>
            <a:r>
              <a:rPr lang="en-US" sz="3200" dirty="0"/>
              <a:t>IP translation and tunneling are done in the middleware layer.</a:t>
            </a:r>
          </a:p>
        </p:txBody>
      </p:sp>
      <p:sp>
        <p:nvSpPr>
          <p:cNvPr id="3" name="Title 2"/>
          <p:cNvSpPr>
            <a:spLocks noGrp="1"/>
          </p:cNvSpPr>
          <p:nvPr>
            <p:ph type="title"/>
          </p:nvPr>
        </p:nvSpPr>
        <p:spPr/>
        <p:txBody>
          <a:bodyPr>
            <a:normAutofit/>
          </a:bodyPr>
          <a:lstStyle/>
          <a:p>
            <a:pPr algn="ctr"/>
            <a:r>
              <a:rPr lang="en-US" sz="4800" dirty="0"/>
              <a:t>Middleware</a:t>
            </a:r>
          </a:p>
        </p:txBody>
      </p:sp>
      <p:pic>
        <p:nvPicPr>
          <p:cNvPr id="4" name="Picture 2" descr="The Home Depot 19 in. Plastic Tool Box with Metal Latches and Removable Tool Tray">
            <a:extLst>
              <a:ext uri="{FF2B5EF4-FFF2-40B4-BE49-F238E27FC236}">
                <a16:creationId xmlns:a16="http://schemas.microsoft.com/office/drawing/2014/main" id="{5A001DEE-E239-45D6-8346-DC080C53E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4678362"/>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1821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C373384-F31D-4AA9-BA05-E066B9E7B463}"/>
              </a:ext>
            </a:extLst>
          </p:cNvPr>
          <p:cNvPicPr>
            <a:picLocks noGrp="1" noChangeAspect="1"/>
          </p:cNvPicPr>
          <p:nvPr>
            <p:ph idx="1"/>
          </p:nvPr>
        </p:nvPicPr>
        <p:blipFill>
          <a:blip r:embed="rId2"/>
          <a:stretch>
            <a:fillRect/>
          </a:stretch>
        </p:blipFill>
        <p:spPr>
          <a:xfrm>
            <a:off x="6858000" y="2286000"/>
            <a:ext cx="4352925" cy="2695575"/>
          </a:xfrm>
          <a:prstGeom prst="rect">
            <a:avLst/>
          </a:prstGeom>
        </p:spPr>
      </p:pic>
      <p:sp>
        <p:nvSpPr>
          <p:cNvPr id="3" name="Title 2"/>
          <p:cNvSpPr>
            <a:spLocks noGrp="1"/>
          </p:cNvSpPr>
          <p:nvPr>
            <p:ph type="title"/>
          </p:nvPr>
        </p:nvSpPr>
        <p:spPr/>
        <p:txBody>
          <a:bodyPr>
            <a:normAutofit/>
          </a:bodyPr>
          <a:lstStyle/>
          <a:p>
            <a:pPr algn="ctr"/>
            <a:r>
              <a:rPr lang="en-US" sz="4800" dirty="0"/>
              <a:t>IPv4 vs IPv6</a:t>
            </a:r>
          </a:p>
        </p:txBody>
      </p:sp>
      <p:pic>
        <p:nvPicPr>
          <p:cNvPr id="5" name="Picture 4">
            <a:extLst>
              <a:ext uri="{FF2B5EF4-FFF2-40B4-BE49-F238E27FC236}">
                <a16:creationId xmlns:a16="http://schemas.microsoft.com/office/drawing/2014/main" id="{6A049968-5CFE-4590-ACA1-7C36BBE15705}"/>
              </a:ext>
            </a:extLst>
          </p:cNvPr>
          <p:cNvPicPr>
            <a:picLocks noChangeAspect="1"/>
          </p:cNvPicPr>
          <p:nvPr/>
        </p:nvPicPr>
        <p:blipFill>
          <a:blip r:embed="rId3"/>
          <a:stretch>
            <a:fillRect/>
          </a:stretch>
        </p:blipFill>
        <p:spPr>
          <a:xfrm>
            <a:off x="1295400" y="2286000"/>
            <a:ext cx="3495675" cy="2781300"/>
          </a:xfrm>
          <a:prstGeom prst="rect">
            <a:avLst/>
          </a:prstGeom>
        </p:spPr>
      </p:pic>
      <p:pic>
        <p:nvPicPr>
          <p:cNvPr id="6" name="Picture 5">
            <a:extLst>
              <a:ext uri="{FF2B5EF4-FFF2-40B4-BE49-F238E27FC236}">
                <a16:creationId xmlns:a16="http://schemas.microsoft.com/office/drawing/2014/main" id="{3D689545-C2B4-4C17-A8EE-3D872E92D303}"/>
              </a:ext>
            </a:extLst>
          </p:cNvPr>
          <p:cNvPicPr>
            <a:picLocks noChangeAspect="1"/>
          </p:cNvPicPr>
          <p:nvPr/>
        </p:nvPicPr>
        <p:blipFill>
          <a:blip r:embed="rId4"/>
          <a:stretch>
            <a:fillRect/>
          </a:stretch>
        </p:blipFill>
        <p:spPr>
          <a:xfrm>
            <a:off x="1295400" y="5334000"/>
            <a:ext cx="3486150" cy="276225"/>
          </a:xfrm>
          <a:prstGeom prst="rect">
            <a:avLst/>
          </a:prstGeom>
        </p:spPr>
      </p:pic>
      <p:pic>
        <p:nvPicPr>
          <p:cNvPr id="7" name="Picture 6">
            <a:extLst>
              <a:ext uri="{FF2B5EF4-FFF2-40B4-BE49-F238E27FC236}">
                <a16:creationId xmlns:a16="http://schemas.microsoft.com/office/drawing/2014/main" id="{B4F125ED-B1B9-46BA-8AC0-71211C86D29C}"/>
              </a:ext>
            </a:extLst>
          </p:cNvPr>
          <p:cNvPicPr>
            <a:picLocks noChangeAspect="1"/>
          </p:cNvPicPr>
          <p:nvPr/>
        </p:nvPicPr>
        <p:blipFill>
          <a:blip r:embed="rId5"/>
          <a:stretch>
            <a:fillRect/>
          </a:stretch>
        </p:blipFill>
        <p:spPr>
          <a:xfrm>
            <a:off x="6400800" y="5334000"/>
            <a:ext cx="2333625" cy="352425"/>
          </a:xfrm>
          <a:prstGeom prst="rect">
            <a:avLst/>
          </a:prstGeom>
        </p:spPr>
      </p:pic>
      <p:pic>
        <p:nvPicPr>
          <p:cNvPr id="8" name="Picture 7">
            <a:extLst>
              <a:ext uri="{FF2B5EF4-FFF2-40B4-BE49-F238E27FC236}">
                <a16:creationId xmlns:a16="http://schemas.microsoft.com/office/drawing/2014/main" id="{366CE926-DD74-4559-8F89-760D2FC6E0F2}"/>
              </a:ext>
            </a:extLst>
          </p:cNvPr>
          <p:cNvPicPr>
            <a:picLocks noChangeAspect="1"/>
          </p:cNvPicPr>
          <p:nvPr/>
        </p:nvPicPr>
        <p:blipFill>
          <a:blip r:embed="rId6"/>
          <a:stretch>
            <a:fillRect/>
          </a:stretch>
        </p:blipFill>
        <p:spPr>
          <a:xfrm>
            <a:off x="9020118" y="5334000"/>
            <a:ext cx="1952625" cy="295275"/>
          </a:xfrm>
          <a:prstGeom prst="rect">
            <a:avLst/>
          </a:prstGeom>
        </p:spPr>
      </p:pic>
    </p:spTree>
    <p:extLst>
      <p:ext uri="{BB962C8B-B14F-4D97-AF65-F5344CB8AC3E}">
        <p14:creationId xmlns:p14="http://schemas.microsoft.com/office/powerpoint/2010/main" val="3450707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dirty="0"/>
              <a:t>Copyright 2020 Clark Elliott</a:t>
            </a:r>
          </a:p>
        </p:txBody>
      </p:sp>
      <p:sp>
        <p:nvSpPr>
          <p:cNvPr id="67587" name="Rectangle 2"/>
          <p:cNvSpPr>
            <a:spLocks noGrp="1" noChangeArrowheads="1"/>
          </p:cNvSpPr>
          <p:nvPr>
            <p:ph type="title" idx="4294967295"/>
          </p:nvPr>
        </p:nvSpPr>
        <p:spPr/>
        <p:txBody>
          <a:bodyPr/>
          <a:lstStyle/>
          <a:p>
            <a:pPr algn="ctr" eaLnBrk="1" hangingPunct="1"/>
            <a:r>
              <a:rPr lang="en-US" sz="3600" dirty="0">
                <a:solidFill>
                  <a:schemeClr val="tx1"/>
                </a:solidFill>
              </a:rPr>
              <a:t>IPv6</a:t>
            </a:r>
          </a:p>
        </p:txBody>
      </p:sp>
      <p:sp>
        <p:nvSpPr>
          <p:cNvPr id="67588" name="Rectangle 3"/>
          <p:cNvSpPr>
            <a:spLocks noGrp="1" noChangeArrowheads="1"/>
          </p:cNvSpPr>
          <p:nvPr>
            <p:ph type="body" idx="4294967295"/>
          </p:nvPr>
        </p:nvSpPr>
        <p:spPr/>
        <p:txBody>
          <a:bodyPr/>
          <a:lstStyle/>
          <a:p>
            <a:pPr eaLnBrk="1" hangingPunct="1"/>
            <a:r>
              <a:rPr lang="en-US" sz="2800" dirty="0"/>
              <a:t>128 bit addressing, or ~10</a:t>
            </a:r>
            <a:r>
              <a:rPr lang="en-US" sz="2800" baseline="30000" dirty="0"/>
              <a:t>23</a:t>
            </a:r>
            <a:r>
              <a:rPr lang="en-US" sz="2800" dirty="0"/>
              <a:t> IP addresses per square meter of the earth’s surface.</a:t>
            </a:r>
          </a:p>
          <a:p>
            <a:pPr eaLnBrk="1" hangingPunct="1"/>
            <a:endParaRPr lang="en-US" sz="2800" dirty="0"/>
          </a:p>
          <a:p>
            <a:pPr eaLnBrk="1" hangingPunct="1"/>
            <a:r>
              <a:rPr lang="en-US" sz="2800" dirty="0"/>
              <a:t>Geographic and organizational semantics in addresses.</a:t>
            </a:r>
          </a:p>
          <a:p>
            <a:pPr eaLnBrk="1" hangingPunct="1"/>
            <a:endParaRPr lang="en-US" sz="2800" dirty="0"/>
          </a:p>
          <a:p>
            <a:pPr eaLnBrk="1" hangingPunct="1"/>
            <a:r>
              <a:rPr lang="en-US" sz="2800" dirty="0"/>
              <a:t>Flow labels for QoS improvements.</a:t>
            </a:r>
          </a:p>
          <a:p>
            <a:pPr eaLnBrk="1" hangingPunct="1"/>
            <a:endParaRPr lang="en-US" sz="2800" dirty="0"/>
          </a:p>
          <a:p>
            <a:pPr eaLnBrk="1" hangingPunct="1"/>
            <a:r>
              <a:rPr lang="en-US" sz="2800" dirty="0"/>
              <a:t>Security headers – but note that destinations are not encrypted (?), authentication for RIP.</a:t>
            </a:r>
          </a:p>
        </p:txBody>
      </p:sp>
    </p:spTree>
    <p:extLst>
      <p:ext uri="{BB962C8B-B14F-4D97-AF65-F5344CB8AC3E}">
        <p14:creationId xmlns:p14="http://schemas.microsoft.com/office/powerpoint/2010/main" val="228958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ltLang="en-US" b="1" dirty="0" err="1"/>
              <a:t>Tunneling</a:t>
            </a:r>
            <a:r>
              <a:rPr lang="en-GB" altLang="en-US" b="1" dirty="0"/>
              <a:t> for IPv6 migration</a:t>
            </a:r>
          </a:p>
        </p:txBody>
      </p:sp>
      <p:grpSp>
        <p:nvGrpSpPr>
          <p:cNvPr id="57347" name="Group 3"/>
          <p:cNvGrpSpPr>
            <a:grpSpLocks/>
          </p:cNvGrpSpPr>
          <p:nvPr/>
        </p:nvGrpSpPr>
        <p:grpSpPr bwMode="auto">
          <a:xfrm>
            <a:off x="1752600" y="1851024"/>
            <a:ext cx="8351838" cy="3155951"/>
            <a:chOff x="192" y="1138"/>
            <a:chExt cx="5261" cy="1988"/>
          </a:xfrm>
        </p:grpSpPr>
        <p:sp>
          <p:nvSpPr>
            <p:cNvPr id="57348" name="Freeform 4"/>
            <p:cNvSpPr>
              <a:spLocks/>
            </p:cNvSpPr>
            <p:nvPr/>
          </p:nvSpPr>
          <p:spPr bwMode="auto">
            <a:xfrm>
              <a:off x="2382" y="1519"/>
              <a:ext cx="1425" cy="1110"/>
            </a:xfrm>
            <a:custGeom>
              <a:avLst/>
              <a:gdLst>
                <a:gd name="T0" fmla="*/ 37 w 1425"/>
                <a:gd name="T1" fmla="*/ 259 h 1110"/>
                <a:gd name="T2" fmla="*/ 74 w 1425"/>
                <a:gd name="T3" fmla="*/ 185 h 1110"/>
                <a:gd name="T4" fmla="*/ 148 w 1425"/>
                <a:gd name="T5" fmla="*/ 111 h 1110"/>
                <a:gd name="T6" fmla="*/ 222 w 1425"/>
                <a:gd name="T7" fmla="*/ 74 h 1110"/>
                <a:gd name="T8" fmla="*/ 278 w 1425"/>
                <a:gd name="T9" fmla="*/ 74 h 1110"/>
                <a:gd name="T10" fmla="*/ 333 w 1425"/>
                <a:gd name="T11" fmla="*/ 74 h 1110"/>
                <a:gd name="T12" fmla="*/ 426 w 1425"/>
                <a:gd name="T13" fmla="*/ 74 h 1110"/>
                <a:gd name="T14" fmla="*/ 537 w 1425"/>
                <a:gd name="T15" fmla="*/ 92 h 1110"/>
                <a:gd name="T16" fmla="*/ 648 w 1425"/>
                <a:gd name="T17" fmla="*/ 92 h 1110"/>
                <a:gd name="T18" fmla="*/ 740 w 1425"/>
                <a:gd name="T19" fmla="*/ 111 h 1110"/>
                <a:gd name="T20" fmla="*/ 814 w 1425"/>
                <a:gd name="T21" fmla="*/ 55 h 1110"/>
                <a:gd name="T22" fmla="*/ 851 w 1425"/>
                <a:gd name="T23" fmla="*/ 18 h 1110"/>
                <a:gd name="T24" fmla="*/ 944 w 1425"/>
                <a:gd name="T25" fmla="*/ 0 h 1110"/>
                <a:gd name="T26" fmla="*/ 1018 w 1425"/>
                <a:gd name="T27" fmla="*/ 0 h 1110"/>
                <a:gd name="T28" fmla="*/ 1092 w 1425"/>
                <a:gd name="T29" fmla="*/ 0 h 1110"/>
                <a:gd name="T30" fmla="*/ 1147 w 1425"/>
                <a:gd name="T31" fmla="*/ 37 h 1110"/>
                <a:gd name="T32" fmla="*/ 1184 w 1425"/>
                <a:gd name="T33" fmla="*/ 74 h 1110"/>
                <a:gd name="T34" fmla="*/ 1240 w 1425"/>
                <a:gd name="T35" fmla="*/ 92 h 1110"/>
                <a:gd name="T36" fmla="*/ 1314 w 1425"/>
                <a:gd name="T37" fmla="*/ 185 h 1110"/>
                <a:gd name="T38" fmla="*/ 1406 w 1425"/>
                <a:gd name="T39" fmla="*/ 351 h 1110"/>
                <a:gd name="T40" fmla="*/ 1425 w 1425"/>
                <a:gd name="T41" fmla="*/ 536 h 1110"/>
                <a:gd name="T42" fmla="*/ 1425 w 1425"/>
                <a:gd name="T43" fmla="*/ 666 h 1110"/>
                <a:gd name="T44" fmla="*/ 1406 w 1425"/>
                <a:gd name="T45" fmla="*/ 777 h 1110"/>
                <a:gd name="T46" fmla="*/ 1369 w 1425"/>
                <a:gd name="T47" fmla="*/ 962 h 1110"/>
                <a:gd name="T48" fmla="*/ 1295 w 1425"/>
                <a:gd name="T49" fmla="*/ 1054 h 1110"/>
                <a:gd name="T50" fmla="*/ 1203 w 1425"/>
                <a:gd name="T51" fmla="*/ 1110 h 1110"/>
                <a:gd name="T52" fmla="*/ 1092 w 1425"/>
                <a:gd name="T53" fmla="*/ 1073 h 1110"/>
                <a:gd name="T54" fmla="*/ 999 w 1425"/>
                <a:gd name="T55" fmla="*/ 1054 h 1110"/>
                <a:gd name="T56" fmla="*/ 907 w 1425"/>
                <a:gd name="T57" fmla="*/ 1036 h 1110"/>
                <a:gd name="T58" fmla="*/ 814 w 1425"/>
                <a:gd name="T59" fmla="*/ 1017 h 1110"/>
                <a:gd name="T60" fmla="*/ 722 w 1425"/>
                <a:gd name="T61" fmla="*/ 1017 h 1110"/>
                <a:gd name="T62" fmla="*/ 629 w 1425"/>
                <a:gd name="T63" fmla="*/ 1017 h 1110"/>
                <a:gd name="T64" fmla="*/ 555 w 1425"/>
                <a:gd name="T65" fmla="*/ 1036 h 1110"/>
                <a:gd name="T66" fmla="*/ 481 w 1425"/>
                <a:gd name="T67" fmla="*/ 1054 h 1110"/>
                <a:gd name="T68" fmla="*/ 407 w 1425"/>
                <a:gd name="T69" fmla="*/ 1054 h 1110"/>
                <a:gd name="T70" fmla="*/ 352 w 1425"/>
                <a:gd name="T71" fmla="*/ 1073 h 1110"/>
                <a:gd name="T72" fmla="*/ 278 w 1425"/>
                <a:gd name="T73" fmla="*/ 1073 h 1110"/>
                <a:gd name="T74" fmla="*/ 222 w 1425"/>
                <a:gd name="T75" fmla="*/ 1073 h 1110"/>
                <a:gd name="T76" fmla="*/ 167 w 1425"/>
                <a:gd name="T77" fmla="*/ 1036 h 1110"/>
                <a:gd name="T78" fmla="*/ 130 w 1425"/>
                <a:gd name="T79" fmla="*/ 1017 h 1110"/>
                <a:gd name="T80" fmla="*/ 111 w 1425"/>
                <a:gd name="T81" fmla="*/ 999 h 1110"/>
                <a:gd name="T82" fmla="*/ 93 w 1425"/>
                <a:gd name="T83" fmla="*/ 962 h 1110"/>
                <a:gd name="T84" fmla="*/ 56 w 1425"/>
                <a:gd name="T85" fmla="*/ 869 h 1110"/>
                <a:gd name="T86" fmla="*/ 19 w 1425"/>
                <a:gd name="T87" fmla="*/ 740 h 1110"/>
                <a:gd name="T88" fmla="*/ 19 w 1425"/>
                <a:gd name="T89" fmla="*/ 629 h 1110"/>
                <a:gd name="T90" fmla="*/ 0 w 1425"/>
                <a:gd name="T91" fmla="*/ 536 h 1110"/>
                <a:gd name="T92" fmla="*/ 19 w 1425"/>
                <a:gd name="T93" fmla="*/ 425 h 1110"/>
                <a:gd name="T94" fmla="*/ 19 w 1425"/>
                <a:gd name="T95" fmla="*/ 314 h 1110"/>
                <a:gd name="T96" fmla="*/ 37 w 1425"/>
                <a:gd name="T97" fmla="*/ 259 h 1110"/>
                <a:gd name="T98" fmla="*/ 37 w 1425"/>
                <a:gd name="T99" fmla="*/ 259 h 111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425" h="1110">
                  <a:moveTo>
                    <a:pt x="37" y="259"/>
                  </a:moveTo>
                  <a:lnTo>
                    <a:pt x="74" y="185"/>
                  </a:lnTo>
                  <a:lnTo>
                    <a:pt x="148" y="111"/>
                  </a:lnTo>
                  <a:lnTo>
                    <a:pt x="222" y="74"/>
                  </a:lnTo>
                  <a:lnTo>
                    <a:pt x="278" y="74"/>
                  </a:lnTo>
                  <a:lnTo>
                    <a:pt x="333" y="74"/>
                  </a:lnTo>
                  <a:lnTo>
                    <a:pt x="426" y="74"/>
                  </a:lnTo>
                  <a:lnTo>
                    <a:pt x="537" y="92"/>
                  </a:lnTo>
                  <a:lnTo>
                    <a:pt x="648" y="92"/>
                  </a:lnTo>
                  <a:lnTo>
                    <a:pt x="740" y="111"/>
                  </a:lnTo>
                  <a:lnTo>
                    <a:pt x="814" y="55"/>
                  </a:lnTo>
                  <a:lnTo>
                    <a:pt x="851" y="18"/>
                  </a:lnTo>
                  <a:lnTo>
                    <a:pt x="944" y="0"/>
                  </a:lnTo>
                  <a:lnTo>
                    <a:pt x="1018" y="0"/>
                  </a:lnTo>
                  <a:lnTo>
                    <a:pt x="1092" y="0"/>
                  </a:lnTo>
                  <a:lnTo>
                    <a:pt x="1147" y="37"/>
                  </a:lnTo>
                  <a:lnTo>
                    <a:pt x="1184" y="74"/>
                  </a:lnTo>
                  <a:lnTo>
                    <a:pt x="1240" y="92"/>
                  </a:lnTo>
                  <a:lnTo>
                    <a:pt x="1314" y="185"/>
                  </a:lnTo>
                  <a:lnTo>
                    <a:pt x="1406" y="351"/>
                  </a:lnTo>
                  <a:lnTo>
                    <a:pt x="1425" y="536"/>
                  </a:lnTo>
                  <a:lnTo>
                    <a:pt x="1425" y="666"/>
                  </a:lnTo>
                  <a:lnTo>
                    <a:pt x="1406" y="777"/>
                  </a:lnTo>
                  <a:lnTo>
                    <a:pt x="1369" y="962"/>
                  </a:lnTo>
                  <a:lnTo>
                    <a:pt x="1295" y="1054"/>
                  </a:lnTo>
                  <a:lnTo>
                    <a:pt x="1203" y="1110"/>
                  </a:lnTo>
                  <a:lnTo>
                    <a:pt x="1092" y="1073"/>
                  </a:lnTo>
                  <a:lnTo>
                    <a:pt x="999" y="1054"/>
                  </a:lnTo>
                  <a:lnTo>
                    <a:pt x="907" y="1036"/>
                  </a:lnTo>
                  <a:lnTo>
                    <a:pt x="814" y="1017"/>
                  </a:lnTo>
                  <a:lnTo>
                    <a:pt x="722" y="1017"/>
                  </a:lnTo>
                  <a:lnTo>
                    <a:pt x="629" y="1017"/>
                  </a:lnTo>
                  <a:lnTo>
                    <a:pt x="555" y="1036"/>
                  </a:lnTo>
                  <a:lnTo>
                    <a:pt x="481" y="1054"/>
                  </a:lnTo>
                  <a:lnTo>
                    <a:pt x="407" y="1054"/>
                  </a:lnTo>
                  <a:lnTo>
                    <a:pt x="352" y="1073"/>
                  </a:lnTo>
                  <a:lnTo>
                    <a:pt x="278" y="1073"/>
                  </a:lnTo>
                  <a:lnTo>
                    <a:pt x="222" y="1073"/>
                  </a:lnTo>
                  <a:lnTo>
                    <a:pt x="167" y="1036"/>
                  </a:lnTo>
                  <a:lnTo>
                    <a:pt x="130" y="1017"/>
                  </a:lnTo>
                  <a:lnTo>
                    <a:pt x="111" y="999"/>
                  </a:lnTo>
                  <a:lnTo>
                    <a:pt x="93" y="962"/>
                  </a:lnTo>
                  <a:lnTo>
                    <a:pt x="56" y="869"/>
                  </a:lnTo>
                  <a:lnTo>
                    <a:pt x="19" y="740"/>
                  </a:lnTo>
                  <a:lnTo>
                    <a:pt x="19" y="629"/>
                  </a:lnTo>
                  <a:lnTo>
                    <a:pt x="0" y="536"/>
                  </a:lnTo>
                  <a:lnTo>
                    <a:pt x="19" y="425"/>
                  </a:lnTo>
                  <a:lnTo>
                    <a:pt x="19" y="314"/>
                  </a:lnTo>
                  <a:lnTo>
                    <a:pt x="37" y="259"/>
                  </a:lnTo>
                  <a:close/>
                </a:path>
              </a:pathLst>
            </a:custGeom>
            <a:solidFill>
              <a:srgbClr val="FFDC99"/>
            </a:solidFill>
            <a:ln w="42863">
              <a:solidFill>
                <a:srgbClr val="FFDC99"/>
              </a:solidFill>
              <a:prstDash val="solid"/>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7349" name="Line 5"/>
            <p:cNvSpPr>
              <a:spLocks noChangeShapeType="1"/>
            </p:cNvSpPr>
            <p:nvPr/>
          </p:nvSpPr>
          <p:spPr bwMode="auto">
            <a:xfrm>
              <a:off x="2031" y="1963"/>
              <a:ext cx="2146"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7350" name="Line 6"/>
            <p:cNvSpPr>
              <a:spLocks noChangeShapeType="1"/>
            </p:cNvSpPr>
            <p:nvPr/>
          </p:nvSpPr>
          <p:spPr bwMode="auto">
            <a:xfrm>
              <a:off x="2031" y="2185"/>
              <a:ext cx="2146"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7351" name="Rectangle 7"/>
            <p:cNvSpPr>
              <a:spLocks noChangeArrowheads="1"/>
            </p:cNvSpPr>
            <p:nvPr/>
          </p:nvSpPr>
          <p:spPr bwMode="auto">
            <a:xfrm>
              <a:off x="1106" y="2055"/>
              <a:ext cx="4014" cy="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7352" name="Oval 8"/>
            <p:cNvSpPr>
              <a:spLocks noChangeArrowheads="1"/>
            </p:cNvSpPr>
            <p:nvPr/>
          </p:nvSpPr>
          <p:spPr bwMode="auto">
            <a:xfrm>
              <a:off x="717" y="1815"/>
              <a:ext cx="518" cy="518"/>
            </a:xfrm>
            <a:prstGeom prst="ellipse">
              <a:avLst/>
            </a:prstGeom>
            <a:solidFill>
              <a:srgbClr val="D9AA73"/>
            </a:solidFill>
            <a:ln w="42863">
              <a:solidFill>
                <a:srgbClr val="D9AA73"/>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7353" name="Rectangle 9"/>
            <p:cNvSpPr>
              <a:spLocks noChangeArrowheads="1"/>
            </p:cNvSpPr>
            <p:nvPr/>
          </p:nvSpPr>
          <p:spPr bwMode="auto">
            <a:xfrm>
              <a:off x="940" y="1986"/>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19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A</a:t>
              </a:r>
              <a:endParaRPr kumimoji="0" lang="en-GB" altLang="en-US" sz="24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endParaRPr>
            </a:p>
          </p:txBody>
        </p:sp>
        <p:sp>
          <p:nvSpPr>
            <p:cNvPr id="57354" name="Oval 10"/>
            <p:cNvSpPr>
              <a:spLocks noChangeArrowheads="1"/>
            </p:cNvSpPr>
            <p:nvPr/>
          </p:nvSpPr>
          <p:spPr bwMode="auto">
            <a:xfrm>
              <a:off x="4935" y="1815"/>
              <a:ext cx="518" cy="518"/>
            </a:xfrm>
            <a:prstGeom prst="ellipse">
              <a:avLst/>
            </a:prstGeom>
            <a:solidFill>
              <a:srgbClr val="D9AA73"/>
            </a:solidFill>
            <a:ln w="42863">
              <a:solidFill>
                <a:srgbClr val="D9AA73"/>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7355" name="Rectangle 11"/>
            <p:cNvSpPr>
              <a:spLocks noChangeArrowheads="1"/>
            </p:cNvSpPr>
            <p:nvPr/>
          </p:nvSpPr>
          <p:spPr bwMode="auto">
            <a:xfrm>
              <a:off x="5150" y="1986"/>
              <a:ext cx="9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19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B</a:t>
              </a:r>
              <a:endParaRPr kumimoji="0" lang="en-GB" altLang="en-US" sz="24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endParaRPr>
            </a:p>
          </p:txBody>
        </p:sp>
        <p:sp>
          <p:nvSpPr>
            <p:cNvPr id="57356" name="Oval 12"/>
            <p:cNvSpPr>
              <a:spLocks noChangeArrowheads="1"/>
            </p:cNvSpPr>
            <p:nvPr/>
          </p:nvSpPr>
          <p:spPr bwMode="auto">
            <a:xfrm>
              <a:off x="1883" y="1944"/>
              <a:ext cx="259" cy="259"/>
            </a:xfrm>
            <a:prstGeom prst="ellipse">
              <a:avLst/>
            </a:prstGeom>
            <a:solidFill>
              <a:srgbClr val="D9AA73"/>
            </a:solidFill>
            <a:ln w="42863">
              <a:solidFill>
                <a:srgbClr val="D9AA73"/>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7357" name="Oval 13"/>
            <p:cNvSpPr>
              <a:spLocks noChangeArrowheads="1"/>
            </p:cNvSpPr>
            <p:nvPr/>
          </p:nvSpPr>
          <p:spPr bwMode="auto">
            <a:xfrm>
              <a:off x="4029" y="1944"/>
              <a:ext cx="259" cy="259"/>
            </a:xfrm>
            <a:prstGeom prst="ellipse">
              <a:avLst/>
            </a:prstGeom>
            <a:solidFill>
              <a:srgbClr val="D9AA73"/>
            </a:solidFill>
            <a:ln w="42863">
              <a:solidFill>
                <a:srgbClr val="D9AA73"/>
              </a:solidFill>
              <a:round/>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7358" name="Rectangle 14"/>
            <p:cNvSpPr>
              <a:spLocks noChangeArrowheads="1"/>
            </p:cNvSpPr>
            <p:nvPr/>
          </p:nvSpPr>
          <p:spPr bwMode="auto">
            <a:xfrm>
              <a:off x="1338" y="1728"/>
              <a:ext cx="44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800" b="0" i="0" u="none" strike="noStrike" kern="1200" cap="none" spc="0" normalizeH="0" baseline="0" noProof="0" dirty="0">
                  <a:ln>
                    <a:noFill/>
                  </a:ln>
                  <a:effectLst/>
                  <a:uLnTx/>
                  <a:uFillTx/>
                  <a:latin typeface="Cambria" panose="02040503050406030204" pitchFamily="18" charset="0"/>
                  <a:ea typeface="Cambria" panose="02040503050406030204" pitchFamily="18" charset="0"/>
                </a:rPr>
                <a:t>IPv6</a:t>
              </a:r>
              <a:endParaRPr kumimoji="0" lang="en-GB" altLang="en-US" sz="2400" b="0" i="0" u="none" strike="noStrike" kern="1200" cap="none" spc="0" normalizeH="0" baseline="0" noProof="0" dirty="0">
                <a:ln>
                  <a:noFill/>
                </a:ln>
                <a:effectLst/>
                <a:uLnTx/>
                <a:uFillTx/>
                <a:latin typeface="Cambria" panose="02040503050406030204" pitchFamily="18" charset="0"/>
                <a:ea typeface="Cambria" panose="02040503050406030204" pitchFamily="18" charset="0"/>
              </a:endParaRPr>
            </a:p>
          </p:txBody>
        </p:sp>
        <p:sp>
          <p:nvSpPr>
            <p:cNvPr id="57359" name="Rectangle 15"/>
            <p:cNvSpPr>
              <a:spLocks noChangeArrowheads="1"/>
            </p:cNvSpPr>
            <p:nvPr/>
          </p:nvSpPr>
          <p:spPr bwMode="auto">
            <a:xfrm>
              <a:off x="4455" y="1732"/>
              <a:ext cx="44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800" b="0" i="0" u="none" strike="noStrike" kern="1200" cap="none" spc="0" normalizeH="0" baseline="0" noProof="0" dirty="0">
                  <a:ln>
                    <a:noFill/>
                  </a:ln>
                  <a:effectLst/>
                  <a:uLnTx/>
                  <a:uFillTx/>
                  <a:latin typeface="Cambria" panose="02040503050406030204" pitchFamily="18" charset="0"/>
                  <a:ea typeface="Cambria" panose="02040503050406030204" pitchFamily="18" charset="0"/>
                </a:rPr>
                <a:t>IPv6</a:t>
              </a:r>
              <a:endParaRPr kumimoji="0" lang="en-GB" altLang="en-US" sz="3600" b="0" i="0" u="none" strike="noStrike" kern="1200" cap="none" spc="0" normalizeH="0" baseline="0" noProof="0" dirty="0">
                <a:ln>
                  <a:noFill/>
                </a:ln>
                <a:effectLst/>
                <a:uLnTx/>
                <a:uFillTx/>
                <a:latin typeface="Cambria" panose="02040503050406030204" pitchFamily="18" charset="0"/>
                <a:ea typeface="Cambria" panose="02040503050406030204" pitchFamily="18" charset="0"/>
              </a:endParaRPr>
            </a:p>
          </p:txBody>
        </p:sp>
        <p:sp>
          <p:nvSpPr>
            <p:cNvPr id="57360" name="Rectangle 16"/>
            <p:cNvSpPr>
              <a:spLocks noChangeArrowheads="1"/>
            </p:cNvSpPr>
            <p:nvPr/>
          </p:nvSpPr>
          <p:spPr bwMode="auto">
            <a:xfrm>
              <a:off x="192" y="1138"/>
              <a:ext cx="328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800" b="0" i="0" u="none" strike="noStrike" kern="1200" cap="none" spc="0" normalizeH="0" baseline="0" noProof="0" dirty="0">
                  <a:ln>
                    <a:noFill/>
                  </a:ln>
                  <a:effectLst/>
                  <a:uLnTx/>
                  <a:uFillTx/>
                  <a:latin typeface="Cambria" panose="02040503050406030204" pitchFamily="18" charset="0"/>
                  <a:ea typeface="Cambria" panose="02040503050406030204" pitchFamily="18" charset="0"/>
                </a:rPr>
                <a:t>IPv6 encapsulated in IPv4 packets</a:t>
              </a:r>
              <a:endParaRPr kumimoji="0" lang="en-GB" altLang="en-US" sz="3600" b="0" i="0" u="none" strike="noStrike" kern="1200" cap="none" spc="0" normalizeH="0" baseline="0" noProof="0" dirty="0">
                <a:ln>
                  <a:noFill/>
                </a:ln>
                <a:effectLst/>
                <a:uLnTx/>
                <a:uFillTx/>
                <a:latin typeface="Cambria" panose="02040503050406030204" pitchFamily="18" charset="0"/>
                <a:ea typeface="Cambria" panose="02040503050406030204" pitchFamily="18" charset="0"/>
              </a:endParaRPr>
            </a:p>
          </p:txBody>
        </p:sp>
        <p:sp>
          <p:nvSpPr>
            <p:cNvPr id="57361" name="Line 17"/>
            <p:cNvSpPr>
              <a:spLocks noChangeShapeType="1"/>
            </p:cNvSpPr>
            <p:nvPr/>
          </p:nvSpPr>
          <p:spPr bwMode="auto">
            <a:xfrm>
              <a:off x="2160" y="1630"/>
              <a:ext cx="167" cy="425"/>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7362" name="Rectangle 18"/>
            <p:cNvSpPr>
              <a:spLocks noChangeArrowheads="1"/>
            </p:cNvSpPr>
            <p:nvPr/>
          </p:nvSpPr>
          <p:spPr bwMode="auto">
            <a:xfrm>
              <a:off x="2480" y="2855"/>
              <a:ext cx="137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800" b="0" i="0" u="none" strike="noStrike" kern="1200" cap="none" spc="0" normalizeH="0" baseline="0" noProof="0" dirty="0" err="1">
                  <a:ln>
                    <a:noFill/>
                  </a:ln>
                  <a:effectLst/>
                  <a:uLnTx/>
                  <a:uFillTx/>
                  <a:latin typeface="Cambria" panose="02040503050406030204" pitchFamily="18" charset="0"/>
                  <a:ea typeface="Cambria" panose="02040503050406030204" pitchFamily="18" charset="0"/>
                </a:rPr>
                <a:t>Encapsulators</a:t>
              </a:r>
              <a:endParaRPr kumimoji="0" lang="en-GB" altLang="en-US" sz="3600" b="0" i="0" u="none" strike="noStrike" kern="1200" cap="none" spc="0" normalizeH="0" baseline="0" noProof="0" dirty="0">
                <a:ln>
                  <a:noFill/>
                </a:ln>
                <a:effectLst/>
                <a:uLnTx/>
                <a:uFillTx/>
                <a:latin typeface="Cambria" panose="02040503050406030204" pitchFamily="18" charset="0"/>
                <a:ea typeface="Cambria" panose="02040503050406030204" pitchFamily="18" charset="0"/>
              </a:endParaRPr>
            </a:p>
          </p:txBody>
        </p:sp>
        <p:sp>
          <p:nvSpPr>
            <p:cNvPr id="57363" name="Freeform 19"/>
            <p:cNvSpPr>
              <a:spLocks/>
            </p:cNvSpPr>
            <p:nvPr/>
          </p:nvSpPr>
          <p:spPr bwMode="auto">
            <a:xfrm>
              <a:off x="2086" y="2277"/>
              <a:ext cx="111" cy="93"/>
            </a:xfrm>
            <a:custGeom>
              <a:avLst/>
              <a:gdLst>
                <a:gd name="T0" fmla="*/ 93 w 111"/>
                <a:gd name="T1" fmla="*/ 74 h 93"/>
                <a:gd name="T2" fmla="*/ 74 w 111"/>
                <a:gd name="T3" fmla="*/ 93 h 93"/>
                <a:gd name="T4" fmla="*/ 0 w 111"/>
                <a:gd name="T5" fmla="*/ 0 h 93"/>
                <a:gd name="T6" fmla="*/ 111 w 111"/>
                <a:gd name="T7" fmla="*/ 56 h 93"/>
                <a:gd name="T8" fmla="*/ 93 w 111"/>
                <a:gd name="T9" fmla="*/ 74 h 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 h="93">
                  <a:moveTo>
                    <a:pt x="93" y="74"/>
                  </a:moveTo>
                  <a:lnTo>
                    <a:pt x="74" y="93"/>
                  </a:lnTo>
                  <a:lnTo>
                    <a:pt x="0" y="0"/>
                  </a:lnTo>
                  <a:lnTo>
                    <a:pt x="111" y="56"/>
                  </a:lnTo>
                  <a:lnTo>
                    <a:pt x="93" y="74"/>
                  </a:lnTo>
                  <a:close/>
                </a:path>
              </a:pathLst>
            </a:custGeom>
            <a:solidFill>
              <a:srgbClr val="000000"/>
            </a:solidFill>
            <a:ln w="42863">
              <a:solidFill>
                <a:srgbClr val="000000"/>
              </a:solidFill>
              <a:prstDash val="solid"/>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7364" name="Line 20"/>
            <p:cNvSpPr>
              <a:spLocks noChangeShapeType="1"/>
            </p:cNvSpPr>
            <p:nvPr/>
          </p:nvSpPr>
          <p:spPr bwMode="auto">
            <a:xfrm>
              <a:off x="2197" y="2351"/>
              <a:ext cx="426" cy="37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7365" name="Freeform 21"/>
            <p:cNvSpPr>
              <a:spLocks/>
            </p:cNvSpPr>
            <p:nvPr/>
          </p:nvSpPr>
          <p:spPr bwMode="auto">
            <a:xfrm>
              <a:off x="3955" y="2277"/>
              <a:ext cx="111" cy="111"/>
            </a:xfrm>
            <a:custGeom>
              <a:avLst/>
              <a:gdLst>
                <a:gd name="T0" fmla="*/ 18 w 111"/>
                <a:gd name="T1" fmla="*/ 74 h 111"/>
                <a:gd name="T2" fmla="*/ 0 w 111"/>
                <a:gd name="T3" fmla="*/ 56 h 111"/>
                <a:gd name="T4" fmla="*/ 111 w 111"/>
                <a:gd name="T5" fmla="*/ 0 h 111"/>
                <a:gd name="T6" fmla="*/ 55 w 111"/>
                <a:gd name="T7" fmla="*/ 111 h 111"/>
                <a:gd name="T8" fmla="*/ 18 w 111"/>
                <a:gd name="T9" fmla="*/ 74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 h="111">
                  <a:moveTo>
                    <a:pt x="18" y="74"/>
                  </a:moveTo>
                  <a:lnTo>
                    <a:pt x="0" y="56"/>
                  </a:lnTo>
                  <a:lnTo>
                    <a:pt x="111" y="0"/>
                  </a:lnTo>
                  <a:lnTo>
                    <a:pt x="55" y="111"/>
                  </a:lnTo>
                  <a:lnTo>
                    <a:pt x="18" y="74"/>
                  </a:lnTo>
                  <a:close/>
                </a:path>
              </a:pathLst>
            </a:custGeom>
            <a:solidFill>
              <a:srgbClr val="000000"/>
            </a:solidFill>
            <a:ln w="42863">
              <a:solidFill>
                <a:srgbClr val="000000"/>
              </a:solidFill>
              <a:prstDash val="solid"/>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7366" name="Line 22"/>
            <p:cNvSpPr>
              <a:spLocks noChangeShapeType="1"/>
            </p:cNvSpPr>
            <p:nvPr/>
          </p:nvSpPr>
          <p:spPr bwMode="auto">
            <a:xfrm flipH="1">
              <a:off x="3640" y="2370"/>
              <a:ext cx="333" cy="35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7367" name="Rectangle 23"/>
            <p:cNvSpPr>
              <a:spLocks noChangeArrowheads="1"/>
            </p:cNvSpPr>
            <p:nvPr/>
          </p:nvSpPr>
          <p:spPr bwMode="auto">
            <a:xfrm>
              <a:off x="2579" y="1709"/>
              <a:ext cx="11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rPr>
                <a:t>IPv4 network</a:t>
              </a:r>
              <a:endParaRPr kumimoji="0" lang="en-GB" altLang="en-US" sz="3200" b="0"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endParaRPr>
            </a:p>
          </p:txBody>
        </p:sp>
      </p:grpSp>
    </p:spTree>
    <p:extLst>
      <p:ext uri="{BB962C8B-B14F-4D97-AF65-F5344CB8AC3E}">
        <p14:creationId xmlns:p14="http://schemas.microsoft.com/office/powerpoint/2010/main" val="1101462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Copyright 2020 Clark Elliott</a:t>
            </a:r>
          </a:p>
        </p:txBody>
      </p:sp>
      <p:sp>
        <p:nvSpPr>
          <p:cNvPr id="24579" name="Rectangle 2"/>
          <p:cNvSpPr>
            <a:spLocks noGrp="1" noChangeArrowheads="1"/>
          </p:cNvSpPr>
          <p:nvPr>
            <p:ph type="title"/>
          </p:nvPr>
        </p:nvSpPr>
        <p:spPr/>
        <p:txBody>
          <a:bodyPr>
            <a:normAutofit/>
          </a:bodyPr>
          <a:lstStyle/>
          <a:p>
            <a:pPr algn="ctr" eaLnBrk="1" hangingPunct="1"/>
            <a:r>
              <a:rPr lang="en-US" sz="4800" dirty="0">
                <a:solidFill>
                  <a:schemeClr val="tx1"/>
                </a:solidFill>
                <a:effectLst/>
              </a:rPr>
              <a:t>Mobile Code</a:t>
            </a:r>
          </a:p>
        </p:txBody>
      </p:sp>
      <p:sp>
        <p:nvSpPr>
          <p:cNvPr id="24580" name="Rectangle 3"/>
          <p:cNvSpPr>
            <a:spLocks noGrp="1" noChangeArrowheads="1"/>
          </p:cNvSpPr>
          <p:nvPr>
            <p:ph type="body" idx="1"/>
          </p:nvPr>
        </p:nvSpPr>
        <p:spPr/>
        <p:txBody>
          <a:bodyPr/>
          <a:lstStyle/>
          <a:p>
            <a:pPr eaLnBrk="1" hangingPunct="1"/>
            <a:r>
              <a:rPr lang="en-US" sz="2800" dirty="0"/>
              <a:t>Code moves from one location to another before or during execution.</a:t>
            </a:r>
          </a:p>
          <a:p>
            <a:pPr eaLnBrk="1" hangingPunct="1"/>
            <a:endParaRPr lang="en-US" sz="2800" dirty="0"/>
          </a:p>
          <a:p>
            <a:pPr eaLnBrk="1" hangingPunct="1"/>
            <a:r>
              <a:rPr lang="en-US" sz="2800" dirty="0"/>
              <a:t>Strong mobility—running processes moved while in progress.</a:t>
            </a:r>
          </a:p>
          <a:p>
            <a:pPr eaLnBrk="1" hangingPunct="1"/>
            <a:endParaRPr lang="en-US" sz="2800" dirty="0"/>
          </a:p>
          <a:p>
            <a:pPr eaLnBrk="1" hangingPunct="1"/>
            <a:r>
              <a:rPr lang="en-US" sz="2800" dirty="0"/>
              <a:t>Weak mobility—always started from the beginning after moving. </a:t>
            </a:r>
          </a:p>
          <a:p>
            <a:pPr eaLnBrk="1" hangingPunct="1"/>
            <a:endParaRPr lang="en-US" sz="2800" dirty="0"/>
          </a:p>
          <a:p>
            <a:pPr eaLnBrk="1" hangingPunct="1"/>
            <a:r>
              <a:rPr lang="en-US" sz="2800" dirty="0"/>
              <a:t>Code may communicate back with the home server that served it.</a:t>
            </a:r>
          </a:p>
        </p:txBody>
      </p:sp>
    </p:spTree>
    <p:extLst>
      <p:ext uri="{BB962C8B-B14F-4D97-AF65-F5344CB8AC3E}">
        <p14:creationId xmlns:p14="http://schemas.microsoft.com/office/powerpoint/2010/main" val="1746285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eaLnBrk="1" hangingPunct="1">
              <a:lnSpc>
                <a:spcPct val="110000"/>
              </a:lnSpc>
            </a:pPr>
            <a:r>
              <a:rPr lang="en-US" sz="2800" dirty="0"/>
              <a:t>Processes, code libraries, and </a:t>
            </a:r>
            <a:r>
              <a:rPr lang="en-US" sz="2800" i="1" dirty="0"/>
              <a:t>state</a:t>
            </a:r>
            <a:r>
              <a:rPr lang="en-US" sz="2800" dirty="0"/>
              <a:t> that move from one location on a network to another to perform work on a remote location’s behalf.</a:t>
            </a:r>
          </a:p>
          <a:p>
            <a:pPr eaLnBrk="1" hangingPunct="1">
              <a:lnSpc>
                <a:spcPct val="110000"/>
              </a:lnSpc>
            </a:pPr>
            <a:endParaRPr lang="en-US" sz="2800" dirty="0"/>
          </a:p>
          <a:p>
            <a:pPr eaLnBrk="1" hangingPunct="1">
              <a:lnSpc>
                <a:spcPct val="110000"/>
              </a:lnSpc>
            </a:pPr>
            <a:r>
              <a:rPr lang="en-US" sz="2800" dirty="0"/>
              <a:t>Interact with local resources, such as databases, other processes, and even users.</a:t>
            </a:r>
          </a:p>
          <a:p>
            <a:pPr eaLnBrk="1" hangingPunct="1">
              <a:lnSpc>
                <a:spcPct val="110000"/>
              </a:lnSpc>
            </a:pPr>
            <a:endParaRPr lang="en-US" sz="2800" dirty="0"/>
          </a:p>
          <a:p>
            <a:pPr eaLnBrk="1" hangingPunct="1">
              <a:lnSpc>
                <a:spcPct val="110000"/>
              </a:lnSpc>
            </a:pPr>
            <a:r>
              <a:rPr lang="en-US" sz="2800" dirty="0"/>
              <a:t>Local invocations are cheaper than remote ones so may lead to efficiency.</a:t>
            </a:r>
          </a:p>
        </p:txBody>
      </p:sp>
      <p:sp>
        <p:nvSpPr>
          <p:cNvPr id="3" name="Title 2"/>
          <p:cNvSpPr>
            <a:spLocks noGrp="1"/>
          </p:cNvSpPr>
          <p:nvPr>
            <p:ph type="title"/>
          </p:nvPr>
        </p:nvSpPr>
        <p:spPr/>
        <p:txBody>
          <a:bodyPr>
            <a:normAutofit/>
          </a:bodyPr>
          <a:lstStyle/>
          <a:p>
            <a:pPr algn="ctr"/>
            <a:r>
              <a:rPr lang="en-US" sz="4800" dirty="0">
                <a:effectLst/>
              </a:rPr>
              <a:t>Mobile Agents</a:t>
            </a:r>
          </a:p>
        </p:txBody>
      </p:sp>
    </p:spTree>
    <p:extLst>
      <p:ext uri="{BB962C8B-B14F-4D97-AF65-F5344CB8AC3E}">
        <p14:creationId xmlns:p14="http://schemas.microsoft.com/office/powerpoint/2010/main" val="1166889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sz="3200" dirty="0"/>
              <a:t>One consideration is that in the area of (very!) big data, it might be significantly cheaper to ship the code than to ship the data.</a:t>
            </a:r>
          </a:p>
          <a:p>
            <a:endParaRPr lang="en-US" sz="3200" dirty="0"/>
          </a:p>
          <a:p>
            <a:r>
              <a:rPr lang="en-US" sz="3200" dirty="0"/>
              <a:t>It might be more secure to ship the code than to ship the data.</a:t>
            </a:r>
          </a:p>
          <a:p>
            <a:endParaRPr lang="en-US" sz="3200" dirty="0"/>
          </a:p>
          <a:p>
            <a:pPr eaLnBrk="1" hangingPunct="1"/>
            <a:r>
              <a:rPr lang="en-US" sz="3200" dirty="0"/>
              <a:t>Like with DHTs can use the idle resources of a network.</a:t>
            </a:r>
          </a:p>
          <a:p>
            <a:pPr eaLnBrk="1" hangingPunct="1">
              <a:lnSpc>
                <a:spcPct val="110000"/>
              </a:lnSpc>
            </a:pPr>
            <a:endParaRPr lang="en-US" sz="3200" dirty="0"/>
          </a:p>
          <a:p>
            <a:pPr eaLnBrk="1" hangingPunct="1">
              <a:lnSpc>
                <a:spcPct val="110000"/>
              </a:lnSpc>
            </a:pPr>
            <a:r>
              <a:rPr lang="en-US" sz="3200" dirty="0"/>
              <a:t>Different programming design.</a:t>
            </a:r>
          </a:p>
          <a:p>
            <a:pPr eaLnBrk="1" hangingPunct="1">
              <a:lnSpc>
                <a:spcPct val="110000"/>
              </a:lnSpc>
            </a:pPr>
            <a:endParaRPr lang="en-US" sz="3200" dirty="0"/>
          </a:p>
          <a:p>
            <a:pPr eaLnBrk="1" hangingPunct="1">
              <a:lnSpc>
                <a:spcPct val="110000"/>
              </a:lnSpc>
            </a:pPr>
            <a:endParaRPr lang="en-US" sz="3200" dirty="0"/>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2658401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Security and negotiation are complex because always </a:t>
            </a:r>
            <a:r>
              <a:rPr lang="en-US" sz="3200" i="1" dirty="0"/>
              <a:t>two</a:t>
            </a:r>
            <a:r>
              <a:rPr lang="en-US" sz="3200" dirty="0"/>
              <a:t> different stakeholders, host / agent</a:t>
            </a:r>
          </a:p>
          <a:p>
            <a:endParaRPr lang="en-US" sz="3200" dirty="0"/>
          </a:p>
          <a:p>
            <a:r>
              <a:rPr lang="en-US" sz="3200" dirty="0"/>
              <a:t>Business logic can reside in the mobile agent.</a:t>
            </a:r>
          </a:p>
          <a:p>
            <a:endParaRPr lang="en-US" sz="3200" dirty="0"/>
          </a:p>
          <a:p>
            <a:r>
              <a:rPr lang="en-US" sz="3200" dirty="0"/>
              <a:t>Business data for </a:t>
            </a:r>
            <a:r>
              <a:rPr lang="en-US" sz="3200" i="1" dirty="0"/>
              <a:t>the agent</a:t>
            </a:r>
            <a:r>
              <a:rPr lang="en-US" sz="3200" dirty="0"/>
              <a:t> can reside in the </a:t>
            </a:r>
            <a:r>
              <a:rPr lang="en-US" sz="3200" i="1" dirty="0"/>
              <a:t>agent state.</a:t>
            </a:r>
          </a:p>
          <a:p>
            <a:endParaRPr lang="en-US" sz="3200" i="1" dirty="0"/>
          </a:p>
          <a:p>
            <a:r>
              <a:rPr lang="en-US" sz="3200" dirty="0"/>
              <a:t>When the agent leaves, it can take its state with it.</a:t>
            </a:r>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378056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a:t>Copyright 2020 Clark Elliott</a:t>
            </a:r>
          </a:p>
        </p:txBody>
      </p:sp>
      <p:sp>
        <p:nvSpPr>
          <p:cNvPr id="28675" name="Rectangle 2"/>
          <p:cNvSpPr>
            <a:spLocks noGrp="1" noChangeArrowheads="1"/>
          </p:cNvSpPr>
          <p:nvPr>
            <p:ph type="title"/>
          </p:nvPr>
        </p:nvSpPr>
        <p:spPr/>
        <p:txBody>
          <a:bodyPr>
            <a:normAutofit/>
          </a:bodyPr>
          <a:lstStyle/>
          <a:p>
            <a:pPr algn="ctr" eaLnBrk="1" hangingPunct="1"/>
            <a:r>
              <a:rPr lang="en-US" sz="4800" dirty="0">
                <a:solidFill>
                  <a:schemeClr val="tx1"/>
                </a:solidFill>
                <a:effectLst/>
              </a:rPr>
              <a:t>A hypothetical case</a:t>
            </a:r>
          </a:p>
        </p:txBody>
      </p:sp>
      <p:sp>
        <p:nvSpPr>
          <p:cNvPr id="28676" name="Rectangle 3"/>
          <p:cNvSpPr>
            <a:spLocks noGrp="1" noChangeArrowheads="1"/>
          </p:cNvSpPr>
          <p:nvPr>
            <p:ph type="body" idx="1"/>
          </p:nvPr>
        </p:nvSpPr>
        <p:spPr/>
        <p:txBody>
          <a:bodyPr/>
          <a:lstStyle/>
          <a:p>
            <a:pPr eaLnBrk="1" hangingPunct="1"/>
            <a:r>
              <a:rPr lang="en-US" sz="3200" dirty="0"/>
              <a:t>Two (later three) stakeholders </a:t>
            </a:r>
            <a:r>
              <a:rPr lang="en-US" sz="3200" b="1" dirty="0"/>
              <a:t>Acme, Xu </a:t>
            </a:r>
            <a:r>
              <a:rPr lang="en-US" sz="3200" dirty="0"/>
              <a:t>(and later </a:t>
            </a:r>
            <a:r>
              <a:rPr lang="en-US" sz="3200" b="1" dirty="0"/>
              <a:t>Smith</a:t>
            </a:r>
            <a:r>
              <a:rPr lang="en-US" sz="3200" dirty="0"/>
              <a:t>)</a:t>
            </a:r>
          </a:p>
          <a:p>
            <a:pPr eaLnBrk="1" hangingPunct="1"/>
            <a:endParaRPr lang="en-US" sz="3200" dirty="0"/>
          </a:p>
          <a:p>
            <a:pPr eaLnBrk="1" hangingPunct="1"/>
            <a:r>
              <a:rPr lang="en-US" sz="3200" b="1" dirty="0"/>
              <a:t>Acme Agents </a:t>
            </a:r>
            <a:r>
              <a:rPr lang="en-US" sz="3200" dirty="0"/>
              <a:t>provides optimization software for large proprietary construction company databases.</a:t>
            </a:r>
          </a:p>
          <a:p>
            <a:pPr eaLnBrk="1" hangingPunct="1"/>
            <a:endParaRPr lang="en-US" sz="3200" dirty="0"/>
          </a:p>
          <a:p>
            <a:pPr eaLnBrk="1" hangingPunct="1"/>
            <a:r>
              <a:rPr lang="en-US" sz="3200" b="1" dirty="0"/>
              <a:t>Xu Construction Company</a:t>
            </a:r>
            <a:r>
              <a:rPr lang="en-US" sz="3200" dirty="0"/>
              <a:t> manages large construction projects such as highways, bridges and large shopping malls.</a:t>
            </a:r>
          </a:p>
        </p:txBody>
      </p:sp>
    </p:spTree>
    <p:extLst>
      <p:ext uri="{BB962C8B-B14F-4D97-AF65-F5344CB8AC3E}">
        <p14:creationId xmlns:p14="http://schemas.microsoft.com/office/powerpoint/2010/main" val="1066030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eaLnBrk="1" hangingPunct="1"/>
            <a:r>
              <a:rPr lang="en-US" sz="3200" dirty="0"/>
              <a:t>Much more efficient to allocate IP address only when they are needed, on an </a:t>
            </a:r>
            <a:r>
              <a:rPr lang="en-US" sz="3200" i="1" dirty="0"/>
              <a:t>ad hoc</a:t>
            </a:r>
            <a:r>
              <a:rPr lang="en-US" sz="3200" dirty="0"/>
              <a:t> basis, without administration, from a pool of valid, real, IP addresses.</a:t>
            </a:r>
          </a:p>
          <a:p>
            <a:pPr eaLnBrk="1" hangingPunct="1"/>
            <a:endParaRPr lang="en-US" sz="3200" dirty="0"/>
          </a:p>
          <a:p>
            <a:pPr eaLnBrk="1" hangingPunct="1"/>
            <a:r>
              <a:rPr lang="en-US" sz="3200" dirty="0"/>
              <a:t>When a user boots their machine, the DHCP client broadcasts a query to the DHCP server, which returns a valid IP address, a lease length, subnet mask, and default gateway.</a:t>
            </a:r>
          </a:p>
          <a:p>
            <a:pPr eaLnBrk="1" hangingPunct="1"/>
            <a:endParaRPr lang="en-US" sz="3200" dirty="0"/>
          </a:p>
          <a:p>
            <a:pPr eaLnBrk="1" hangingPunct="1"/>
            <a:r>
              <a:rPr lang="en-US" sz="3200" dirty="0"/>
              <a:t>The crucial item: A VALID REAL IP ADDRESS</a:t>
            </a:r>
          </a:p>
          <a:p>
            <a:pPr eaLnBrk="1" hangingPunct="1"/>
            <a:endParaRPr lang="en-US" sz="3200" dirty="0"/>
          </a:p>
          <a:p>
            <a:endParaRPr lang="en-US" sz="3200" dirty="0"/>
          </a:p>
        </p:txBody>
      </p:sp>
      <p:sp>
        <p:nvSpPr>
          <p:cNvPr id="3" name="Title 2"/>
          <p:cNvSpPr>
            <a:spLocks noGrp="1"/>
          </p:cNvSpPr>
          <p:nvPr>
            <p:ph type="title"/>
          </p:nvPr>
        </p:nvSpPr>
        <p:spPr>
          <a:xfrm>
            <a:off x="609600" y="274638"/>
            <a:ext cx="10972800" cy="1143000"/>
          </a:xfrm>
        </p:spPr>
        <p:txBody>
          <a:bodyPr>
            <a:normAutofit/>
          </a:bodyPr>
          <a:lstStyle/>
          <a:p>
            <a:pPr algn="ctr"/>
            <a:endParaRPr lang="en-US" sz="4800" dirty="0"/>
          </a:p>
        </p:txBody>
      </p:sp>
    </p:spTree>
    <p:extLst>
      <p:ext uri="{BB962C8B-B14F-4D97-AF65-F5344CB8AC3E}">
        <p14:creationId xmlns:p14="http://schemas.microsoft.com/office/powerpoint/2010/main" val="3596382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a:t>Copyright 2020 Clark Elliott</a:t>
            </a:r>
          </a:p>
        </p:txBody>
      </p:sp>
      <p:sp>
        <p:nvSpPr>
          <p:cNvPr id="28675" name="Rectangle 2"/>
          <p:cNvSpPr>
            <a:spLocks noGrp="1" noChangeArrowheads="1"/>
          </p:cNvSpPr>
          <p:nvPr>
            <p:ph type="title"/>
          </p:nvPr>
        </p:nvSpPr>
        <p:spPr/>
        <p:txBody>
          <a:bodyPr>
            <a:normAutofit/>
          </a:bodyPr>
          <a:lstStyle/>
          <a:p>
            <a:pPr algn="ctr" eaLnBrk="1" hangingPunct="1"/>
            <a:r>
              <a:rPr lang="en-US" sz="4800" dirty="0">
                <a:solidFill>
                  <a:schemeClr val="tx1"/>
                </a:solidFill>
                <a:effectLst/>
              </a:rPr>
              <a:t>Xu Construction’s concerns</a:t>
            </a:r>
          </a:p>
        </p:txBody>
      </p:sp>
      <p:sp>
        <p:nvSpPr>
          <p:cNvPr id="28676" name="Rectangle 3"/>
          <p:cNvSpPr>
            <a:spLocks noGrp="1" noChangeArrowheads="1"/>
          </p:cNvSpPr>
          <p:nvPr>
            <p:ph type="body" idx="1"/>
          </p:nvPr>
        </p:nvSpPr>
        <p:spPr/>
        <p:txBody>
          <a:bodyPr/>
          <a:lstStyle/>
          <a:p>
            <a:pPr eaLnBrk="1" hangingPunct="1"/>
            <a:endParaRPr lang="en-US" sz="2800" dirty="0"/>
          </a:p>
          <a:p>
            <a:pPr eaLnBrk="1" hangingPunct="1"/>
            <a:r>
              <a:rPr lang="en-US" sz="2800" b="1" dirty="0"/>
              <a:t>Xu Construction Company </a:t>
            </a:r>
            <a:r>
              <a:rPr lang="en-US" sz="2800" dirty="0"/>
              <a:t>doesn’t want to leak anything about its customer base, business models, or contracts.</a:t>
            </a:r>
          </a:p>
          <a:p>
            <a:pPr eaLnBrk="1" hangingPunct="1"/>
            <a:endParaRPr lang="en-US" sz="2800" dirty="0"/>
          </a:p>
          <a:p>
            <a:pPr eaLnBrk="1" hangingPunct="1"/>
            <a:r>
              <a:rPr lang="en-US" sz="2800" dirty="0"/>
              <a:t>Xu is leery about running software that has a real-time connection over the Internet through which their data passes.</a:t>
            </a:r>
          </a:p>
          <a:p>
            <a:pPr eaLnBrk="1" hangingPunct="1"/>
            <a:endParaRPr lang="en-US" sz="2800" dirty="0"/>
          </a:p>
          <a:p>
            <a:pPr eaLnBrk="1" hangingPunct="1"/>
            <a:r>
              <a:rPr lang="en-US" sz="2800" dirty="0"/>
              <a:t>But they need their massive construction database optimized regularly.</a:t>
            </a:r>
          </a:p>
        </p:txBody>
      </p:sp>
    </p:spTree>
    <p:extLst>
      <p:ext uri="{BB962C8B-B14F-4D97-AF65-F5344CB8AC3E}">
        <p14:creationId xmlns:p14="http://schemas.microsoft.com/office/powerpoint/2010/main" val="3928118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Copyright 2020 Clark Elliott</a:t>
            </a:r>
          </a:p>
        </p:txBody>
      </p:sp>
      <p:sp>
        <p:nvSpPr>
          <p:cNvPr id="28675" name="Rectangle 2"/>
          <p:cNvSpPr>
            <a:spLocks noGrp="1" noChangeArrowheads="1"/>
          </p:cNvSpPr>
          <p:nvPr>
            <p:ph type="title"/>
          </p:nvPr>
        </p:nvSpPr>
        <p:spPr/>
        <p:txBody>
          <a:bodyPr>
            <a:normAutofit/>
          </a:bodyPr>
          <a:lstStyle/>
          <a:p>
            <a:pPr algn="ctr" eaLnBrk="1" hangingPunct="1"/>
            <a:r>
              <a:rPr lang="en-US" sz="4800" dirty="0">
                <a:solidFill>
                  <a:schemeClr val="tx1"/>
                </a:solidFill>
                <a:effectLst/>
              </a:rPr>
              <a:t>Acme Agent’s concerns</a:t>
            </a:r>
          </a:p>
        </p:txBody>
      </p:sp>
      <p:sp>
        <p:nvSpPr>
          <p:cNvPr id="28676" name="Rectangle 3"/>
          <p:cNvSpPr>
            <a:spLocks noGrp="1" noChangeArrowheads="1"/>
          </p:cNvSpPr>
          <p:nvPr>
            <p:ph type="body" idx="1"/>
          </p:nvPr>
        </p:nvSpPr>
        <p:spPr/>
        <p:txBody>
          <a:bodyPr/>
          <a:lstStyle/>
          <a:p>
            <a:pPr eaLnBrk="1" hangingPunct="1"/>
            <a:r>
              <a:rPr lang="en-US" b="1" dirty="0"/>
              <a:t>Acme Agents </a:t>
            </a:r>
            <a:r>
              <a:rPr lang="en-US" dirty="0"/>
              <a:t>uses a AI database of its own optimization rules tweaked for construction company </a:t>
            </a:r>
            <a:r>
              <a:rPr lang="en-US" dirty="0" err="1"/>
              <a:t>DBs.</a:t>
            </a:r>
            <a:endParaRPr lang="en-US" dirty="0"/>
          </a:p>
          <a:p>
            <a:pPr eaLnBrk="1" hangingPunct="1"/>
            <a:endParaRPr lang="en-US" dirty="0"/>
          </a:p>
          <a:p>
            <a:pPr eaLnBrk="1" hangingPunct="1"/>
            <a:r>
              <a:rPr lang="en-US" dirty="0"/>
              <a:t>They are reluctant to send their software to Xu and possibly expose their intelligent optimization data, putting them out of business if it leaks.</a:t>
            </a:r>
          </a:p>
          <a:p>
            <a:pPr eaLnBrk="1" hangingPunct="1"/>
            <a:endParaRPr lang="en-US" dirty="0"/>
          </a:p>
          <a:p>
            <a:pPr eaLnBrk="1" hangingPunct="1"/>
            <a:r>
              <a:rPr lang="en-US" dirty="0"/>
              <a:t>It is expensive to send a person to the various construction company sites to run the software locally.</a:t>
            </a:r>
          </a:p>
          <a:p>
            <a:pPr eaLnBrk="1" hangingPunct="1"/>
            <a:endParaRPr lang="en-US" dirty="0"/>
          </a:p>
          <a:p>
            <a:pPr eaLnBrk="1" hangingPunct="1"/>
            <a:endParaRPr lang="en-US" dirty="0"/>
          </a:p>
          <a:p>
            <a:pPr eaLnBrk="1" hangingPunct="1"/>
            <a:endParaRPr lang="en-US" dirty="0"/>
          </a:p>
          <a:p>
            <a:pPr eaLnBrk="1" hangingPunct="1"/>
            <a:endParaRPr lang="en-US" dirty="0"/>
          </a:p>
        </p:txBody>
      </p:sp>
    </p:spTree>
    <p:extLst>
      <p:ext uri="{BB962C8B-B14F-4D97-AF65-F5344CB8AC3E}">
        <p14:creationId xmlns:p14="http://schemas.microsoft.com/office/powerpoint/2010/main" val="2472440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Copyright 2020 Clark Elliott</a:t>
            </a:r>
          </a:p>
        </p:txBody>
      </p:sp>
      <p:sp>
        <p:nvSpPr>
          <p:cNvPr id="28675" name="Rectangle 2"/>
          <p:cNvSpPr>
            <a:spLocks noGrp="1" noChangeArrowheads="1"/>
          </p:cNvSpPr>
          <p:nvPr>
            <p:ph type="title"/>
          </p:nvPr>
        </p:nvSpPr>
        <p:spPr/>
        <p:txBody>
          <a:bodyPr>
            <a:normAutofit/>
          </a:bodyPr>
          <a:lstStyle/>
          <a:p>
            <a:pPr algn="ctr" eaLnBrk="1" hangingPunct="1"/>
            <a:r>
              <a:rPr lang="en-US" sz="4800" dirty="0">
                <a:solidFill>
                  <a:schemeClr val="tx1"/>
                </a:solidFill>
              </a:rPr>
              <a:t>General </a:t>
            </a:r>
            <a:r>
              <a:rPr lang="en-US" sz="4800" dirty="0">
                <a:solidFill>
                  <a:schemeClr val="tx1"/>
                </a:solidFill>
                <a:effectLst/>
              </a:rPr>
              <a:t>constraints</a:t>
            </a:r>
          </a:p>
        </p:txBody>
      </p:sp>
      <p:sp>
        <p:nvSpPr>
          <p:cNvPr id="28676" name="Rectangle 3"/>
          <p:cNvSpPr>
            <a:spLocks noGrp="1" noChangeArrowheads="1"/>
          </p:cNvSpPr>
          <p:nvPr>
            <p:ph type="body" idx="1"/>
          </p:nvPr>
        </p:nvSpPr>
        <p:spPr/>
        <p:txBody>
          <a:bodyPr/>
          <a:lstStyle/>
          <a:p>
            <a:pPr eaLnBrk="1" hangingPunct="1"/>
            <a:r>
              <a:rPr lang="en-US" dirty="0"/>
              <a:t>This is a large database, with e.g., many image PDFs of contracts, and construction photos, X-rays of welds, and etc.</a:t>
            </a:r>
          </a:p>
          <a:p>
            <a:pPr eaLnBrk="1" hangingPunct="1"/>
            <a:endParaRPr lang="en-US" dirty="0"/>
          </a:p>
          <a:p>
            <a:pPr eaLnBrk="1" hangingPunct="1"/>
            <a:r>
              <a:rPr lang="en-US" dirty="0"/>
              <a:t>It is computationally expensive to ship the data over network lines.</a:t>
            </a:r>
          </a:p>
          <a:p>
            <a:pPr eaLnBrk="1" hangingPunct="1"/>
            <a:endParaRPr lang="en-US" dirty="0"/>
          </a:p>
          <a:p>
            <a:pPr eaLnBrk="1" hangingPunct="1"/>
            <a:r>
              <a:rPr lang="en-US" dirty="0"/>
              <a:t>Optimization problems occur at times of high load, and tweaking DB queries are much better done locally.</a:t>
            </a:r>
          </a:p>
          <a:p>
            <a:pPr eaLnBrk="1" hangingPunct="1"/>
            <a:endParaRPr lang="en-US" dirty="0"/>
          </a:p>
          <a:p>
            <a:pPr eaLnBrk="1" hangingPunct="1"/>
            <a:endParaRPr lang="en-US" dirty="0"/>
          </a:p>
          <a:p>
            <a:pPr eaLnBrk="1" hangingPunct="1"/>
            <a:endParaRPr lang="en-US" dirty="0"/>
          </a:p>
        </p:txBody>
      </p:sp>
    </p:spTree>
    <p:extLst>
      <p:ext uri="{BB962C8B-B14F-4D97-AF65-F5344CB8AC3E}">
        <p14:creationId xmlns:p14="http://schemas.microsoft.com/office/powerpoint/2010/main" val="2317984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Copyright 2020 Clark Elliott</a:t>
            </a:r>
          </a:p>
        </p:txBody>
      </p:sp>
      <p:sp>
        <p:nvSpPr>
          <p:cNvPr id="28675" name="Rectangle 2"/>
          <p:cNvSpPr>
            <a:spLocks noGrp="1" noChangeArrowheads="1"/>
          </p:cNvSpPr>
          <p:nvPr>
            <p:ph type="title"/>
          </p:nvPr>
        </p:nvSpPr>
        <p:spPr/>
        <p:txBody>
          <a:bodyPr>
            <a:normAutofit/>
          </a:bodyPr>
          <a:lstStyle/>
          <a:p>
            <a:pPr algn="ctr" eaLnBrk="1" hangingPunct="1"/>
            <a:r>
              <a:rPr lang="en-US" sz="4800" dirty="0">
                <a:solidFill>
                  <a:schemeClr val="tx1"/>
                </a:solidFill>
                <a:effectLst/>
              </a:rPr>
              <a:t>Mobile agent solution</a:t>
            </a:r>
          </a:p>
        </p:txBody>
      </p:sp>
      <p:sp>
        <p:nvSpPr>
          <p:cNvPr id="28676" name="Rectangle 3"/>
          <p:cNvSpPr>
            <a:spLocks noGrp="1" noChangeArrowheads="1"/>
          </p:cNvSpPr>
          <p:nvPr>
            <p:ph type="body" idx="1"/>
          </p:nvPr>
        </p:nvSpPr>
        <p:spPr/>
        <p:txBody>
          <a:bodyPr/>
          <a:lstStyle/>
          <a:p>
            <a:pPr eaLnBrk="1" hangingPunct="1"/>
            <a:endParaRPr lang="en-US" dirty="0"/>
          </a:p>
          <a:p>
            <a:pPr eaLnBrk="1" hangingPunct="1"/>
            <a:r>
              <a:rPr lang="en-US" dirty="0"/>
              <a:t>Acme ships an optimization </a:t>
            </a:r>
            <a:r>
              <a:rPr lang="en-US" i="1" dirty="0"/>
              <a:t>AI agent </a:t>
            </a:r>
            <a:r>
              <a:rPr lang="en-US" dirty="0"/>
              <a:t>to Xu, which agent maintains its own internal state.</a:t>
            </a:r>
          </a:p>
          <a:p>
            <a:pPr eaLnBrk="1" hangingPunct="1"/>
            <a:endParaRPr lang="en-US" dirty="0"/>
          </a:p>
          <a:p>
            <a:pPr eaLnBrk="1" hangingPunct="1"/>
            <a:r>
              <a:rPr lang="en-US" dirty="0"/>
              <a:t>Protocols are set up for the two stakeholders to protect their states. Xu and Acme and work through a dual-direction “firewall.”</a:t>
            </a:r>
          </a:p>
          <a:p>
            <a:pPr eaLnBrk="1" hangingPunct="1"/>
            <a:endParaRPr lang="en-US" dirty="0"/>
          </a:p>
          <a:p>
            <a:pPr eaLnBrk="1" hangingPunct="1"/>
            <a:r>
              <a:rPr lang="en-US" dirty="0"/>
              <a:t>The agent may communicate back with the home location, but never shipping any of the construction data—only queries about agent rules.</a:t>
            </a:r>
          </a:p>
          <a:p>
            <a:pPr eaLnBrk="1" hangingPunct="1"/>
            <a:endParaRPr lang="en-US" dirty="0"/>
          </a:p>
          <a:p>
            <a:pPr eaLnBrk="1" hangingPunct="1"/>
            <a:endParaRPr lang="en-US" dirty="0"/>
          </a:p>
          <a:p>
            <a:pPr eaLnBrk="1" hangingPunct="1"/>
            <a:endParaRPr lang="en-US" dirty="0"/>
          </a:p>
          <a:p>
            <a:pPr eaLnBrk="1" hangingPunct="1"/>
            <a:endParaRPr lang="en-US" dirty="0"/>
          </a:p>
        </p:txBody>
      </p:sp>
    </p:spTree>
    <p:extLst>
      <p:ext uri="{BB962C8B-B14F-4D97-AF65-F5344CB8AC3E}">
        <p14:creationId xmlns:p14="http://schemas.microsoft.com/office/powerpoint/2010/main" val="2998257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Copyright 2020 Clark Elliott</a:t>
            </a:r>
          </a:p>
        </p:txBody>
      </p:sp>
      <p:sp>
        <p:nvSpPr>
          <p:cNvPr id="28675" name="Rectangle 2"/>
          <p:cNvSpPr>
            <a:spLocks noGrp="1" noChangeArrowheads="1"/>
          </p:cNvSpPr>
          <p:nvPr>
            <p:ph type="title"/>
          </p:nvPr>
        </p:nvSpPr>
        <p:spPr/>
        <p:txBody>
          <a:bodyPr/>
          <a:lstStyle/>
          <a:p>
            <a:pPr algn="ctr" eaLnBrk="1" hangingPunct="1"/>
            <a:endParaRPr lang="en-US" sz="3600" dirty="0">
              <a:solidFill>
                <a:schemeClr val="tx1"/>
              </a:solidFill>
            </a:endParaRPr>
          </a:p>
        </p:txBody>
      </p:sp>
      <p:sp>
        <p:nvSpPr>
          <p:cNvPr id="28676" name="Rectangle 3"/>
          <p:cNvSpPr>
            <a:spLocks noGrp="1" noChangeArrowheads="1"/>
          </p:cNvSpPr>
          <p:nvPr>
            <p:ph type="body" idx="1"/>
          </p:nvPr>
        </p:nvSpPr>
        <p:spPr/>
        <p:txBody>
          <a:bodyPr/>
          <a:lstStyle/>
          <a:p>
            <a:pPr eaLnBrk="1" hangingPunct="1"/>
            <a:r>
              <a:rPr lang="en-US" dirty="0"/>
              <a:t>The database is queried and stressed locally by the agent, using the intelligent software and knowledge contained in the agent, such that information is gained, tests are run, solutions tried, but all working with the local company Xu so as not to disrupt business use.</a:t>
            </a:r>
          </a:p>
          <a:p>
            <a:pPr eaLnBrk="1" hangingPunct="1"/>
            <a:endParaRPr lang="en-US" dirty="0"/>
          </a:p>
          <a:p>
            <a:pPr eaLnBrk="1" hangingPunct="1"/>
            <a:endParaRPr lang="en-US" dirty="0"/>
          </a:p>
          <a:p>
            <a:pPr eaLnBrk="1" hangingPunct="1"/>
            <a:endParaRPr lang="en-US" dirty="0"/>
          </a:p>
        </p:txBody>
      </p:sp>
    </p:spTree>
    <p:extLst>
      <p:ext uri="{BB962C8B-B14F-4D97-AF65-F5344CB8AC3E}">
        <p14:creationId xmlns:p14="http://schemas.microsoft.com/office/powerpoint/2010/main" val="23017512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Copyright 2020 Clark Elliott</a:t>
            </a:r>
          </a:p>
        </p:txBody>
      </p:sp>
      <p:sp>
        <p:nvSpPr>
          <p:cNvPr id="28675" name="Rectangle 2"/>
          <p:cNvSpPr>
            <a:spLocks noGrp="1" noChangeArrowheads="1"/>
          </p:cNvSpPr>
          <p:nvPr>
            <p:ph type="title"/>
          </p:nvPr>
        </p:nvSpPr>
        <p:spPr/>
        <p:txBody>
          <a:bodyPr/>
          <a:lstStyle/>
          <a:p>
            <a:pPr algn="ctr" eaLnBrk="1" hangingPunct="1"/>
            <a:endParaRPr lang="en-US" sz="3600" dirty="0">
              <a:solidFill>
                <a:schemeClr val="tx1"/>
              </a:solidFill>
            </a:endParaRPr>
          </a:p>
        </p:txBody>
      </p:sp>
      <p:sp>
        <p:nvSpPr>
          <p:cNvPr id="28676" name="Rectangle 3"/>
          <p:cNvSpPr>
            <a:spLocks noGrp="1" noChangeArrowheads="1"/>
          </p:cNvSpPr>
          <p:nvPr>
            <p:ph type="body" idx="1"/>
          </p:nvPr>
        </p:nvSpPr>
        <p:spPr/>
        <p:txBody>
          <a:bodyPr/>
          <a:lstStyle/>
          <a:p>
            <a:pPr eaLnBrk="1" hangingPunct="1"/>
            <a:r>
              <a:rPr lang="en-US" sz="2800" dirty="0"/>
              <a:t>Acme learns more about the problems that can occur in large construction company DBs, along with solutions that (a) work and (b) that don’t work. Acme stores this knowledge in the </a:t>
            </a:r>
            <a:r>
              <a:rPr lang="en-US" sz="2800" i="1" dirty="0"/>
              <a:t>state of the agent.</a:t>
            </a:r>
          </a:p>
          <a:p>
            <a:pPr eaLnBrk="1" hangingPunct="1"/>
            <a:endParaRPr lang="en-US" sz="2800" dirty="0"/>
          </a:p>
          <a:p>
            <a:pPr eaLnBrk="1" hangingPunct="1"/>
            <a:r>
              <a:rPr lang="en-US" sz="2800" dirty="0"/>
              <a:t>Design/optimization problems (only), stripped of client business information is shipped back to Acme for review during the optimizing process as needed for human intervention.</a:t>
            </a:r>
          </a:p>
          <a:p>
            <a:pPr marL="0" indent="0" eaLnBrk="1" hangingPunct="1">
              <a:buNone/>
            </a:pPr>
            <a:endParaRPr lang="en-US" sz="2800" dirty="0"/>
          </a:p>
          <a:p>
            <a:pPr eaLnBrk="1" hangingPunct="1"/>
            <a:endParaRPr lang="en-US" sz="2800" dirty="0"/>
          </a:p>
        </p:txBody>
      </p:sp>
    </p:spTree>
    <p:extLst>
      <p:ext uri="{BB962C8B-B14F-4D97-AF65-F5344CB8AC3E}">
        <p14:creationId xmlns:p14="http://schemas.microsoft.com/office/powerpoint/2010/main" val="454286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Copyright 2020 Clark Elliott</a:t>
            </a:r>
          </a:p>
        </p:txBody>
      </p:sp>
      <p:sp>
        <p:nvSpPr>
          <p:cNvPr id="28675" name="Rectangle 2"/>
          <p:cNvSpPr>
            <a:spLocks noGrp="1" noChangeArrowheads="1"/>
          </p:cNvSpPr>
          <p:nvPr>
            <p:ph type="title"/>
          </p:nvPr>
        </p:nvSpPr>
        <p:spPr/>
        <p:txBody>
          <a:bodyPr>
            <a:normAutofit/>
          </a:bodyPr>
          <a:lstStyle/>
          <a:p>
            <a:pPr algn="ctr" eaLnBrk="1" hangingPunct="1"/>
            <a:r>
              <a:rPr lang="en-US" sz="4000" dirty="0">
                <a:solidFill>
                  <a:schemeClr val="tx1"/>
                </a:solidFill>
                <a:effectLst/>
              </a:rPr>
              <a:t>Agent returns home, then off to work again.</a:t>
            </a:r>
          </a:p>
        </p:txBody>
      </p:sp>
      <p:sp>
        <p:nvSpPr>
          <p:cNvPr id="28676" name="Rectangle 3"/>
          <p:cNvSpPr>
            <a:spLocks noGrp="1" noChangeArrowheads="1"/>
          </p:cNvSpPr>
          <p:nvPr>
            <p:ph type="body" idx="1"/>
          </p:nvPr>
        </p:nvSpPr>
        <p:spPr/>
        <p:txBody>
          <a:bodyPr/>
          <a:lstStyle/>
          <a:p>
            <a:pPr eaLnBrk="1" hangingPunct="1"/>
            <a:endParaRPr lang="en-US" sz="2800" dirty="0"/>
          </a:p>
          <a:p>
            <a:pPr eaLnBrk="1" hangingPunct="1"/>
            <a:r>
              <a:rPr lang="en-US" sz="2800" dirty="0"/>
              <a:t>After making/recommending optimizations to Xu’s database, the Acme agent is shipped back to Acme, </a:t>
            </a:r>
            <a:r>
              <a:rPr lang="en-US" sz="2800" i="1" dirty="0"/>
              <a:t>along with its new internal state.</a:t>
            </a:r>
          </a:p>
          <a:p>
            <a:pPr eaLnBrk="1" hangingPunct="1"/>
            <a:endParaRPr lang="en-US" sz="2800" dirty="0"/>
          </a:p>
          <a:p>
            <a:pPr eaLnBrk="1" hangingPunct="1"/>
            <a:r>
              <a:rPr lang="en-US" sz="2800" dirty="0"/>
              <a:t>When </a:t>
            </a:r>
            <a:r>
              <a:rPr lang="en-US" sz="2800" b="1" dirty="0"/>
              <a:t>Smith Construction Company </a:t>
            </a:r>
            <a:r>
              <a:rPr lang="en-US" sz="2800" dirty="0"/>
              <a:t>next hires Acme to optimize its database, the new knowledge about optimization of construction databases may be used, but none of Xu’s business model, or its customer base is exposed.</a:t>
            </a:r>
          </a:p>
        </p:txBody>
      </p:sp>
    </p:spTree>
    <p:extLst>
      <p:ext uri="{BB962C8B-B14F-4D97-AF65-F5344CB8AC3E}">
        <p14:creationId xmlns:p14="http://schemas.microsoft.com/office/powerpoint/2010/main" val="38635167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Copyright 2020 Clark Elliott</a:t>
            </a:r>
          </a:p>
        </p:txBody>
      </p:sp>
      <p:sp>
        <p:nvSpPr>
          <p:cNvPr id="28675" name="Rectangle 2"/>
          <p:cNvSpPr>
            <a:spLocks noGrp="1" noChangeArrowheads="1"/>
          </p:cNvSpPr>
          <p:nvPr>
            <p:ph type="title"/>
          </p:nvPr>
        </p:nvSpPr>
        <p:spPr/>
        <p:txBody>
          <a:bodyPr>
            <a:normAutofit/>
          </a:bodyPr>
          <a:lstStyle/>
          <a:p>
            <a:pPr algn="ctr" eaLnBrk="1" hangingPunct="1"/>
            <a:r>
              <a:rPr lang="en-US" sz="4800" dirty="0">
                <a:solidFill>
                  <a:schemeClr val="tx1"/>
                </a:solidFill>
                <a:effectLst/>
              </a:rPr>
              <a:t>Benefits</a:t>
            </a:r>
          </a:p>
        </p:txBody>
      </p:sp>
      <p:sp>
        <p:nvSpPr>
          <p:cNvPr id="28676" name="Rectangle 3"/>
          <p:cNvSpPr>
            <a:spLocks noGrp="1" noChangeArrowheads="1"/>
          </p:cNvSpPr>
          <p:nvPr>
            <p:ph type="body" idx="1"/>
          </p:nvPr>
        </p:nvSpPr>
        <p:spPr/>
        <p:txBody>
          <a:bodyPr/>
          <a:lstStyle/>
          <a:p>
            <a:pPr eaLnBrk="1" hangingPunct="1"/>
            <a:r>
              <a:rPr lang="en-US" sz="2800" dirty="0"/>
              <a:t>Smith construction gets better, faster, cheaper optimization.</a:t>
            </a:r>
          </a:p>
          <a:p>
            <a:pPr eaLnBrk="1" hangingPunct="1"/>
            <a:endParaRPr lang="en-US" sz="2800" dirty="0"/>
          </a:p>
          <a:p>
            <a:pPr eaLnBrk="1" hangingPunct="1"/>
            <a:r>
              <a:rPr lang="en-US" sz="2800" dirty="0"/>
              <a:t>So does Xu the next quarter when Acme returns with the knowledge from Smith’s optimization event.</a:t>
            </a:r>
          </a:p>
          <a:p>
            <a:pPr eaLnBrk="1" hangingPunct="1"/>
            <a:endParaRPr lang="en-US" sz="2800" dirty="0"/>
          </a:p>
          <a:p>
            <a:pPr eaLnBrk="1" hangingPunct="1"/>
            <a:r>
              <a:rPr lang="en-US" sz="2800" dirty="0"/>
              <a:t>Acme manages optimization knowledge, and Xu and Smith manage construction knowledge.</a:t>
            </a:r>
          </a:p>
          <a:p>
            <a:pPr eaLnBrk="1" hangingPunct="1"/>
            <a:endParaRPr lang="en-US" sz="2800" dirty="0"/>
          </a:p>
          <a:p>
            <a:pPr eaLnBrk="1" hangingPunct="1"/>
            <a:endParaRPr lang="en-US" sz="2800" dirty="0"/>
          </a:p>
        </p:txBody>
      </p:sp>
    </p:spTree>
    <p:extLst>
      <p:ext uri="{BB962C8B-B14F-4D97-AF65-F5344CB8AC3E}">
        <p14:creationId xmlns:p14="http://schemas.microsoft.com/office/powerpoint/2010/main" val="2749330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Copyright 2020 Clark Elliott</a:t>
            </a:r>
          </a:p>
        </p:txBody>
      </p:sp>
      <p:sp>
        <p:nvSpPr>
          <p:cNvPr id="28675" name="Rectangle 2"/>
          <p:cNvSpPr>
            <a:spLocks noGrp="1" noChangeArrowheads="1"/>
          </p:cNvSpPr>
          <p:nvPr>
            <p:ph type="title"/>
          </p:nvPr>
        </p:nvSpPr>
        <p:spPr/>
        <p:txBody>
          <a:bodyPr/>
          <a:lstStyle/>
          <a:p>
            <a:pPr algn="ctr" eaLnBrk="1" hangingPunct="1"/>
            <a:endParaRPr lang="en-US" sz="3600" dirty="0">
              <a:solidFill>
                <a:schemeClr val="tx1"/>
              </a:solidFill>
              <a:effectLst/>
            </a:endParaRPr>
          </a:p>
        </p:txBody>
      </p:sp>
      <p:sp>
        <p:nvSpPr>
          <p:cNvPr id="28676" name="Rectangle 3"/>
          <p:cNvSpPr>
            <a:spLocks noGrp="1" noChangeArrowheads="1"/>
          </p:cNvSpPr>
          <p:nvPr>
            <p:ph type="body" idx="1"/>
          </p:nvPr>
        </p:nvSpPr>
        <p:spPr/>
        <p:txBody>
          <a:bodyPr/>
          <a:lstStyle/>
          <a:p>
            <a:pPr eaLnBrk="1" hangingPunct="1"/>
            <a:r>
              <a:rPr lang="en-US" sz="2800" dirty="0"/>
              <a:t>Neither Xu nor Smith has their business data exposed.</a:t>
            </a:r>
          </a:p>
          <a:p>
            <a:pPr eaLnBrk="1" hangingPunct="1"/>
            <a:endParaRPr lang="en-US" sz="2800" dirty="0"/>
          </a:p>
          <a:p>
            <a:pPr eaLnBrk="1" hangingPunct="1"/>
            <a:r>
              <a:rPr lang="en-US" sz="2800" dirty="0"/>
              <a:t>No one else can snoop on business data traversing the Internet.</a:t>
            </a:r>
          </a:p>
          <a:p>
            <a:pPr eaLnBrk="1" hangingPunct="1"/>
            <a:endParaRPr lang="en-US" sz="2800" dirty="0"/>
          </a:p>
          <a:p>
            <a:pPr eaLnBrk="1" hangingPunct="1"/>
            <a:r>
              <a:rPr lang="en-US" sz="2800" dirty="0"/>
              <a:t>Realistic control of stressing a database locally.</a:t>
            </a:r>
          </a:p>
          <a:p>
            <a:pPr eaLnBrk="1" hangingPunct="1"/>
            <a:endParaRPr lang="en-US" sz="2800" dirty="0"/>
          </a:p>
          <a:p>
            <a:pPr eaLnBrk="1" hangingPunct="1"/>
            <a:r>
              <a:rPr lang="en-US" sz="2800" dirty="0"/>
              <a:t>Part of the internal state is the </a:t>
            </a:r>
            <a:r>
              <a:rPr lang="en-US" sz="2800" i="1" dirty="0"/>
              <a:t>relationships</a:t>
            </a:r>
            <a:r>
              <a:rPr lang="en-US" sz="2800" dirty="0"/>
              <a:t> the agent maintains to other entities—in this case Xu and Smith, which persists.</a:t>
            </a:r>
          </a:p>
        </p:txBody>
      </p:sp>
    </p:spTree>
    <p:extLst>
      <p:ext uri="{BB962C8B-B14F-4D97-AF65-F5344CB8AC3E}">
        <p14:creationId xmlns:p14="http://schemas.microsoft.com/office/powerpoint/2010/main" val="37004009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Copyright 2020 Clark Elliott</a:t>
            </a:r>
          </a:p>
        </p:txBody>
      </p:sp>
      <p:sp>
        <p:nvSpPr>
          <p:cNvPr id="28675" name="Rectangle 2"/>
          <p:cNvSpPr>
            <a:spLocks noGrp="1" noChangeArrowheads="1"/>
          </p:cNvSpPr>
          <p:nvPr>
            <p:ph type="title"/>
          </p:nvPr>
        </p:nvSpPr>
        <p:spPr/>
        <p:txBody>
          <a:bodyPr>
            <a:normAutofit/>
          </a:bodyPr>
          <a:lstStyle/>
          <a:p>
            <a:pPr algn="ctr" eaLnBrk="1" hangingPunct="1"/>
            <a:r>
              <a:rPr lang="en-US" sz="4800" dirty="0">
                <a:solidFill>
                  <a:schemeClr val="tx1"/>
                </a:solidFill>
                <a:effectLst/>
              </a:rPr>
              <a:t>AI agent applications</a:t>
            </a:r>
          </a:p>
        </p:txBody>
      </p:sp>
      <p:sp>
        <p:nvSpPr>
          <p:cNvPr id="28676" name="Rectangle 3"/>
          <p:cNvSpPr>
            <a:spLocks noGrp="1" noChangeArrowheads="1"/>
          </p:cNvSpPr>
          <p:nvPr>
            <p:ph type="body" idx="1"/>
          </p:nvPr>
        </p:nvSpPr>
        <p:spPr>
          <a:xfrm>
            <a:off x="609600" y="1353717"/>
            <a:ext cx="10972800" cy="4525962"/>
          </a:xfrm>
        </p:spPr>
        <p:txBody>
          <a:bodyPr/>
          <a:lstStyle/>
          <a:p>
            <a:pPr eaLnBrk="1" hangingPunct="1"/>
            <a:r>
              <a:rPr lang="en-US" sz="2800" dirty="0"/>
              <a:t>With the rise of AI applications that often operate on big data we may see the rise of intelligent agents.</a:t>
            </a:r>
          </a:p>
          <a:p>
            <a:pPr eaLnBrk="1" hangingPunct="1"/>
            <a:endParaRPr lang="en-US" sz="2800" dirty="0"/>
          </a:p>
          <a:p>
            <a:pPr eaLnBrk="1" hangingPunct="1"/>
            <a:r>
              <a:rPr lang="en-US" sz="2800" dirty="0"/>
              <a:t>As AI software agents become more intelligent, they may start to focus on </a:t>
            </a:r>
            <a:r>
              <a:rPr lang="en-US" sz="2800" i="1" dirty="0"/>
              <a:t>relationships </a:t>
            </a:r>
            <a:r>
              <a:rPr lang="en-US" sz="2800" dirty="0"/>
              <a:t>both with customers and other agents.</a:t>
            </a:r>
          </a:p>
          <a:p>
            <a:pPr eaLnBrk="1" hangingPunct="1"/>
            <a:endParaRPr lang="en-US" sz="2800" dirty="0"/>
          </a:p>
          <a:p>
            <a:pPr eaLnBrk="1" hangingPunct="1"/>
            <a:r>
              <a:rPr lang="en-US" sz="2800" dirty="0"/>
              <a:t>People are brilliant problem solvers. We are also social creatures that work in groups.</a:t>
            </a:r>
          </a:p>
          <a:p>
            <a:pPr eaLnBrk="1" hangingPunct="1"/>
            <a:endParaRPr lang="en-US" sz="2800" dirty="0"/>
          </a:p>
          <a:p>
            <a:pPr eaLnBrk="1" hangingPunct="1"/>
            <a:r>
              <a:rPr lang="en-US" sz="2800" dirty="0"/>
              <a:t>Agents can mimic this behavior.</a:t>
            </a:r>
          </a:p>
        </p:txBody>
      </p:sp>
      <p:pic>
        <p:nvPicPr>
          <p:cNvPr id="5" name="Picture 2" descr="The Home Depot 19 in. Plastic Tool Box with Metal Latches and Removable Tool Tray">
            <a:extLst>
              <a:ext uri="{FF2B5EF4-FFF2-40B4-BE49-F238E27FC236}">
                <a16:creationId xmlns:a16="http://schemas.microsoft.com/office/drawing/2014/main" id="{B99A3682-05AB-46CF-B8DF-301D466217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4661521"/>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747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eaLnBrk="1" hangingPunct="1">
              <a:lnSpc>
                <a:spcPct val="120000"/>
              </a:lnSpc>
            </a:pPr>
            <a:r>
              <a:rPr lang="en-US" sz="3200" b="1" dirty="0"/>
              <a:t>Dynamic:</a:t>
            </a:r>
            <a:r>
              <a:rPr lang="en-US" sz="3200" dirty="0"/>
              <a:t> just give a client whatever is available from the pool at the time of the request. Typical use. Easy to implement. No administration.</a:t>
            </a:r>
          </a:p>
          <a:p>
            <a:pPr eaLnBrk="1" hangingPunct="1">
              <a:lnSpc>
                <a:spcPct val="120000"/>
              </a:lnSpc>
            </a:pPr>
            <a:endParaRPr lang="en-US" sz="3200" dirty="0"/>
          </a:p>
          <a:p>
            <a:pPr eaLnBrk="1" hangingPunct="1">
              <a:lnSpc>
                <a:spcPct val="120000"/>
              </a:lnSpc>
            </a:pPr>
            <a:r>
              <a:rPr lang="en-US" sz="3200" dirty="0"/>
              <a:t>Automatic: Like dynamic, but keep track of what you’ve allocated, and always give that IP address to the client.</a:t>
            </a:r>
          </a:p>
          <a:p>
            <a:pPr eaLnBrk="1" hangingPunct="1">
              <a:lnSpc>
                <a:spcPct val="120000"/>
              </a:lnSpc>
            </a:pPr>
            <a:endParaRPr lang="en-US" sz="3200" dirty="0"/>
          </a:p>
          <a:p>
            <a:pPr eaLnBrk="1" hangingPunct="1">
              <a:lnSpc>
                <a:spcPct val="120000"/>
              </a:lnSpc>
            </a:pPr>
            <a:r>
              <a:rPr lang="en-US" sz="3200" dirty="0"/>
              <a:t>Static: keep the MAC addresses of the clients in a table. When that MAC makes a request, assign them the associated IP address in the table. Lose many of the efficiencies, but don’t have to configure clients.</a:t>
            </a:r>
          </a:p>
          <a:p>
            <a:pPr>
              <a:lnSpc>
                <a:spcPct val="120000"/>
              </a:lnSpc>
            </a:pPr>
            <a:endParaRPr lang="en-US" sz="3200" dirty="0"/>
          </a:p>
        </p:txBody>
      </p:sp>
      <p:sp>
        <p:nvSpPr>
          <p:cNvPr id="3" name="Title 2"/>
          <p:cNvSpPr>
            <a:spLocks noGrp="1"/>
          </p:cNvSpPr>
          <p:nvPr>
            <p:ph type="title"/>
          </p:nvPr>
        </p:nvSpPr>
        <p:spPr>
          <a:xfrm>
            <a:off x="609600" y="274638"/>
            <a:ext cx="10972800" cy="1143000"/>
          </a:xfrm>
        </p:spPr>
        <p:txBody>
          <a:bodyPr>
            <a:normAutofit/>
          </a:bodyPr>
          <a:lstStyle/>
          <a:p>
            <a:pPr algn="ctr"/>
            <a:r>
              <a:rPr lang="en-US" sz="4800" dirty="0"/>
              <a:t>Three methods of DHCP allocation</a:t>
            </a:r>
          </a:p>
        </p:txBody>
      </p:sp>
    </p:spTree>
    <p:extLst>
      <p:ext uri="{BB962C8B-B14F-4D97-AF65-F5344CB8AC3E}">
        <p14:creationId xmlns:p14="http://schemas.microsoft.com/office/powerpoint/2010/main" val="27978756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09600" indent="-609600" eaLnBrk="1" hangingPunct="1">
              <a:lnSpc>
                <a:spcPct val="90000"/>
              </a:lnSpc>
            </a:pPr>
            <a:r>
              <a:rPr lang="en-US" sz="2800" dirty="0"/>
              <a:t>TLS/SSL, SSH operate at the application level.</a:t>
            </a:r>
          </a:p>
          <a:p>
            <a:pPr marL="609600" indent="-609600" eaLnBrk="1" hangingPunct="1">
              <a:lnSpc>
                <a:spcPct val="90000"/>
              </a:lnSpc>
            </a:pPr>
            <a:endParaRPr lang="en-US" sz="2800" dirty="0"/>
          </a:p>
          <a:p>
            <a:pPr marL="609600" indent="-609600" eaLnBrk="1" hangingPunct="1">
              <a:lnSpc>
                <a:spcPct val="90000"/>
              </a:lnSpc>
            </a:pPr>
            <a:r>
              <a:rPr lang="en-US" sz="2800" dirty="0"/>
              <a:t>IPsec operates at a </a:t>
            </a:r>
            <a:r>
              <a:rPr lang="en-US" sz="2800" i="1" dirty="0"/>
              <a:t>lower level </a:t>
            </a:r>
            <a:r>
              <a:rPr lang="en-US" sz="2800" dirty="0"/>
              <a:t>than TLS/SSL, SSH, so applicable to wide range of applications including basic TCP and UDP without requiring rewrite apps.</a:t>
            </a:r>
          </a:p>
          <a:p>
            <a:pPr marL="609600" indent="-609600">
              <a:lnSpc>
                <a:spcPct val="90000"/>
              </a:lnSpc>
            </a:pPr>
            <a:endParaRPr lang="en-US" sz="2800" dirty="0"/>
          </a:p>
          <a:p>
            <a:pPr marL="609600" indent="-609600">
              <a:lnSpc>
                <a:spcPct val="90000"/>
              </a:lnSpc>
            </a:pPr>
            <a:r>
              <a:rPr lang="en-US" sz="2800" dirty="0"/>
              <a:t>Uses IKE internet key exchange</a:t>
            </a:r>
          </a:p>
          <a:p>
            <a:pPr marL="609600" indent="-609600">
              <a:lnSpc>
                <a:spcPct val="90000"/>
              </a:lnSpc>
            </a:pPr>
            <a:endParaRPr lang="en-US" sz="2800" dirty="0"/>
          </a:p>
          <a:p>
            <a:pPr marL="609600" indent="-609600">
              <a:lnSpc>
                <a:spcPct val="90000"/>
              </a:lnSpc>
            </a:pPr>
            <a:r>
              <a:rPr lang="en-US" sz="2800" dirty="0"/>
              <a:t>Mandated in IPv6, but forced onto IPv4 by need.</a:t>
            </a:r>
          </a:p>
          <a:p>
            <a:pPr marL="609600" indent="-609600" eaLnBrk="1" hangingPunct="1">
              <a:lnSpc>
                <a:spcPct val="90000"/>
              </a:lnSpc>
            </a:pPr>
            <a:endParaRPr lang="en-US" sz="2800" dirty="0"/>
          </a:p>
        </p:txBody>
      </p:sp>
      <p:sp>
        <p:nvSpPr>
          <p:cNvPr id="3" name="Title 2"/>
          <p:cNvSpPr>
            <a:spLocks noGrp="1"/>
          </p:cNvSpPr>
          <p:nvPr>
            <p:ph type="title"/>
          </p:nvPr>
        </p:nvSpPr>
        <p:spPr/>
        <p:txBody>
          <a:bodyPr>
            <a:normAutofit/>
          </a:bodyPr>
          <a:lstStyle/>
          <a:p>
            <a:pPr algn="ctr"/>
            <a:r>
              <a:rPr lang="en-US" sz="4800" dirty="0">
                <a:solidFill>
                  <a:schemeClr val="tx1"/>
                </a:solidFill>
              </a:rPr>
              <a:t>IPsec (“IP security”)</a:t>
            </a:r>
            <a:endParaRPr lang="en-US" sz="4800" dirty="0"/>
          </a:p>
        </p:txBody>
      </p:sp>
    </p:spTree>
    <p:extLst>
      <p:ext uri="{BB962C8B-B14F-4D97-AF65-F5344CB8AC3E}">
        <p14:creationId xmlns:p14="http://schemas.microsoft.com/office/powerpoint/2010/main" val="5184873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575995"/>
            <a:ext cx="10896600" cy="5257800"/>
          </a:xfrm>
        </p:spPr>
        <p:txBody>
          <a:bodyPr>
            <a:normAutofit/>
          </a:bodyPr>
          <a:lstStyle/>
          <a:p>
            <a:pPr marL="609600" indent="-609600" eaLnBrk="1" hangingPunct="1">
              <a:lnSpc>
                <a:spcPct val="90000"/>
              </a:lnSpc>
            </a:pPr>
            <a:endParaRPr lang="en-US" sz="2800" dirty="0"/>
          </a:p>
          <a:p>
            <a:pPr marL="609600" indent="-609600" eaLnBrk="1" hangingPunct="1">
              <a:lnSpc>
                <a:spcPct val="90000"/>
              </a:lnSpc>
            </a:pPr>
            <a:r>
              <a:rPr lang="en-US" sz="2800" dirty="0"/>
              <a:t>Provides:</a:t>
            </a:r>
          </a:p>
          <a:p>
            <a:pPr marL="609600" indent="-609600" eaLnBrk="1" hangingPunct="1">
              <a:lnSpc>
                <a:spcPct val="90000"/>
              </a:lnSpc>
            </a:pPr>
            <a:endParaRPr lang="en-US" sz="2800" dirty="0"/>
          </a:p>
          <a:p>
            <a:pPr marL="990600" lvl="1" indent="-533400">
              <a:lnSpc>
                <a:spcPct val="90000"/>
              </a:lnSpc>
            </a:pPr>
            <a:r>
              <a:rPr lang="en-US" sz="2400" dirty="0"/>
              <a:t>Encrypted traffic</a:t>
            </a:r>
          </a:p>
          <a:p>
            <a:pPr marL="990600" lvl="1" indent="-533400">
              <a:lnSpc>
                <a:spcPct val="90000"/>
              </a:lnSpc>
            </a:pPr>
            <a:endParaRPr lang="en-US" sz="2400" dirty="0"/>
          </a:p>
          <a:p>
            <a:pPr marL="990600" lvl="1" indent="-533400">
              <a:lnSpc>
                <a:spcPct val="90000"/>
              </a:lnSpc>
            </a:pPr>
            <a:r>
              <a:rPr lang="en-US" sz="2400" dirty="0"/>
              <a:t>Integrity validation (ensuring traffic has not been modified along its path)</a:t>
            </a:r>
          </a:p>
          <a:p>
            <a:pPr marL="990600" lvl="1" indent="-533400">
              <a:lnSpc>
                <a:spcPct val="90000"/>
              </a:lnSpc>
            </a:pPr>
            <a:endParaRPr lang="en-US" sz="2400" dirty="0"/>
          </a:p>
          <a:p>
            <a:pPr marL="990600" lvl="1" indent="-533400">
              <a:lnSpc>
                <a:spcPct val="90000"/>
              </a:lnSpc>
            </a:pPr>
            <a:r>
              <a:rPr lang="en-US" sz="2400" dirty="0"/>
              <a:t>Authenticating the peers (ensuring that traffic is from a trusted party)</a:t>
            </a:r>
          </a:p>
          <a:p>
            <a:pPr marL="990600" lvl="1" indent="-533400">
              <a:lnSpc>
                <a:spcPct val="90000"/>
              </a:lnSpc>
            </a:pPr>
            <a:endParaRPr lang="en-US" sz="2400" dirty="0"/>
          </a:p>
          <a:p>
            <a:pPr marL="990600" lvl="1" indent="-533400">
              <a:lnSpc>
                <a:spcPct val="90000"/>
              </a:lnSpc>
            </a:pPr>
            <a:r>
              <a:rPr lang="en-US" sz="2400" dirty="0"/>
              <a:t>Anti-replay (protecting against replay of the secure session). </a:t>
            </a:r>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26573652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Negotiates cryptographic keys to use during the session.</a:t>
            </a:r>
          </a:p>
          <a:p>
            <a:endParaRPr lang="en-US" sz="3200" dirty="0"/>
          </a:p>
          <a:p>
            <a:r>
              <a:rPr lang="en-US" sz="3200" dirty="0"/>
              <a:t>Protects data flows…</a:t>
            </a:r>
          </a:p>
          <a:p>
            <a:pPr lvl="1"/>
            <a:endParaRPr lang="en-US" sz="2800" dirty="0"/>
          </a:p>
          <a:p>
            <a:pPr lvl="1"/>
            <a:r>
              <a:rPr lang="en-US" sz="2800" dirty="0"/>
              <a:t>between a pair of hosts (</a:t>
            </a:r>
            <a:r>
              <a:rPr lang="en-US" sz="2800" i="1" dirty="0"/>
              <a:t>host-to-host</a:t>
            </a:r>
            <a:r>
              <a:rPr lang="en-US" sz="2800" dirty="0"/>
              <a:t>)</a:t>
            </a:r>
          </a:p>
          <a:p>
            <a:pPr lvl="1"/>
            <a:endParaRPr lang="en-US" sz="2800" dirty="0"/>
          </a:p>
          <a:p>
            <a:pPr lvl="1"/>
            <a:r>
              <a:rPr lang="en-US" sz="2800" dirty="0"/>
              <a:t>between a pair of security gateways (</a:t>
            </a:r>
            <a:r>
              <a:rPr lang="en-US" sz="2800" i="1" dirty="0"/>
              <a:t>network-to-network</a:t>
            </a:r>
            <a:r>
              <a:rPr lang="en-US" sz="2800" dirty="0"/>
              <a:t>)</a:t>
            </a:r>
          </a:p>
          <a:p>
            <a:pPr lvl="1"/>
            <a:endParaRPr lang="en-US" sz="2800" dirty="0"/>
          </a:p>
          <a:p>
            <a:pPr lvl="1"/>
            <a:r>
              <a:rPr lang="en-US" sz="2800" dirty="0"/>
              <a:t>between a security gateway and a host (</a:t>
            </a:r>
            <a:r>
              <a:rPr lang="en-US" sz="2800" i="1" dirty="0"/>
              <a:t>network-to-host</a:t>
            </a:r>
            <a:r>
              <a:rPr lang="en-US" sz="2800" dirty="0"/>
              <a:t>)</a:t>
            </a:r>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33364538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eaLnBrk="1" hangingPunct="1"/>
            <a:endParaRPr lang="en-US" sz="3200" dirty="0"/>
          </a:p>
          <a:p>
            <a:pPr eaLnBrk="1" hangingPunct="1">
              <a:lnSpc>
                <a:spcPct val="120000"/>
              </a:lnSpc>
            </a:pPr>
            <a:r>
              <a:rPr lang="en-US" sz="3200" dirty="0"/>
              <a:t>Typically based on IPsec</a:t>
            </a:r>
          </a:p>
          <a:p>
            <a:pPr eaLnBrk="1" hangingPunct="1">
              <a:lnSpc>
                <a:spcPct val="120000"/>
              </a:lnSpc>
            </a:pPr>
            <a:endParaRPr lang="en-US" sz="3200" dirty="0"/>
          </a:p>
          <a:p>
            <a:pPr eaLnBrk="1" hangingPunct="1">
              <a:lnSpc>
                <a:spcPct val="120000"/>
              </a:lnSpc>
            </a:pPr>
            <a:r>
              <a:rPr lang="en-US" sz="3200" dirty="0"/>
              <a:t>Example use: home ISP user exchanges keys with firewall, and can then access an intranet at work.</a:t>
            </a:r>
          </a:p>
          <a:p>
            <a:pPr eaLnBrk="1" hangingPunct="1">
              <a:lnSpc>
                <a:spcPct val="120000"/>
              </a:lnSpc>
            </a:pPr>
            <a:endParaRPr lang="en-US" sz="3200" dirty="0"/>
          </a:p>
          <a:p>
            <a:pPr eaLnBrk="1" hangingPunct="1">
              <a:lnSpc>
                <a:spcPct val="120000"/>
              </a:lnSpc>
            </a:pPr>
            <a:r>
              <a:rPr lang="en-US" sz="3200" dirty="0"/>
              <a:t>Can also connect two intranets</a:t>
            </a:r>
          </a:p>
          <a:p>
            <a:pPr eaLnBrk="1" hangingPunct="1">
              <a:lnSpc>
                <a:spcPct val="120000"/>
              </a:lnSpc>
            </a:pPr>
            <a:endParaRPr lang="en-US" sz="3200" dirty="0"/>
          </a:p>
          <a:p>
            <a:pPr eaLnBrk="1" hangingPunct="1">
              <a:lnSpc>
                <a:spcPct val="120000"/>
              </a:lnSpc>
            </a:pPr>
            <a:r>
              <a:rPr lang="en-US" sz="3200" dirty="0"/>
              <a:t>Essentially just an IP </a:t>
            </a:r>
            <a:r>
              <a:rPr lang="en-US" sz="3200" i="1" dirty="0"/>
              <a:t>tunnel—</a:t>
            </a:r>
            <a:r>
              <a:rPr lang="en-US" sz="3200" dirty="0"/>
              <a:t>encrypt the IP packets and place them as data inside other IP packets. </a:t>
            </a:r>
            <a:endParaRPr lang="en-US" sz="3200" i="1" dirty="0"/>
          </a:p>
          <a:p>
            <a:endParaRPr lang="en-US" sz="3200" dirty="0"/>
          </a:p>
        </p:txBody>
      </p:sp>
      <p:sp>
        <p:nvSpPr>
          <p:cNvPr id="3" name="Title 2"/>
          <p:cNvSpPr>
            <a:spLocks noGrp="1"/>
          </p:cNvSpPr>
          <p:nvPr>
            <p:ph type="title"/>
          </p:nvPr>
        </p:nvSpPr>
        <p:spPr/>
        <p:txBody>
          <a:bodyPr>
            <a:noAutofit/>
          </a:bodyPr>
          <a:lstStyle/>
          <a:p>
            <a:pPr algn="ctr"/>
            <a:r>
              <a:rPr lang="en-US" sz="4800" dirty="0"/>
              <a:t>Virtual Private Networks</a:t>
            </a:r>
          </a:p>
        </p:txBody>
      </p:sp>
    </p:spTree>
    <p:extLst>
      <p:ext uri="{BB962C8B-B14F-4D97-AF65-F5344CB8AC3E}">
        <p14:creationId xmlns:p14="http://schemas.microsoft.com/office/powerpoint/2010/main" val="33050346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eaLnBrk="1" hangingPunct="1"/>
            <a:endParaRPr lang="en-US" sz="3200" dirty="0"/>
          </a:p>
          <a:p>
            <a:r>
              <a:rPr lang="en-US" sz="3200" dirty="0"/>
              <a:t>Europe has much stronger privacy standards now than does the United States. Under the current administration, ISPs are free to sell your browsing habits to the highest bidder.</a:t>
            </a:r>
          </a:p>
          <a:p>
            <a:endParaRPr lang="en-US" sz="3200" dirty="0"/>
          </a:p>
          <a:p>
            <a:r>
              <a:rPr lang="en-US" sz="3200" dirty="0"/>
              <a:t>Citizens in countries with weak privacy standards like the U.S. may use a VPN to tunnel into a European server and access the Internet remotely from there.</a:t>
            </a:r>
          </a:p>
        </p:txBody>
      </p:sp>
      <p:sp>
        <p:nvSpPr>
          <p:cNvPr id="3" name="Title 2"/>
          <p:cNvSpPr>
            <a:spLocks noGrp="1"/>
          </p:cNvSpPr>
          <p:nvPr>
            <p:ph type="title"/>
          </p:nvPr>
        </p:nvSpPr>
        <p:spPr/>
        <p:txBody>
          <a:bodyPr>
            <a:noAutofit/>
          </a:bodyPr>
          <a:lstStyle/>
          <a:p>
            <a:pPr algn="ctr"/>
            <a:r>
              <a:rPr lang="en-US" sz="4800" dirty="0"/>
              <a:t>VPN for European privacy standards</a:t>
            </a:r>
          </a:p>
        </p:txBody>
      </p:sp>
      <p:pic>
        <p:nvPicPr>
          <p:cNvPr id="5" name="Picture 2" descr="The Home Depot 19 in. Plastic Tool Box with Metal Latches and Removable Tool Tray">
            <a:extLst>
              <a:ext uri="{FF2B5EF4-FFF2-40B4-BE49-F238E27FC236}">
                <a16:creationId xmlns:a16="http://schemas.microsoft.com/office/drawing/2014/main" id="{4AE4B1ED-7702-4CD2-8545-EBE7B8205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5054600"/>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42491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eaLnBrk="1" hangingPunct="1">
              <a:lnSpc>
                <a:spcPct val="110000"/>
              </a:lnSpc>
            </a:pPr>
            <a:r>
              <a:rPr lang="en-US" sz="3200" dirty="0"/>
              <a:t>Use a wide bandwidth and with synchronized clocks and channel plans skip from one (random) channel to another within the band throughout the transmission.</a:t>
            </a:r>
          </a:p>
          <a:p>
            <a:pPr eaLnBrk="1" hangingPunct="1">
              <a:lnSpc>
                <a:spcPct val="110000"/>
              </a:lnSpc>
            </a:pPr>
            <a:endParaRPr lang="en-US" sz="3200" dirty="0"/>
          </a:p>
          <a:p>
            <a:pPr eaLnBrk="1" hangingPunct="1">
              <a:lnSpc>
                <a:spcPct val="110000"/>
              </a:lnSpc>
            </a:pPr>
            <a:r>
              <a:rPr lang="en-US" sz="3200" dirty="0"/>
              <a:t>Resists jamming and eavesdropping. Limits effects of fading of any one channel.</a:t>
            </a:r>
          </a:p>
          <a:p>
            <a:pPr eaLnBrk="1" hangingPunct="1">
              <a:lnSpc>
                <a:spcPct val="110000"/>
              </a:lnSpc>
            </a:pPr>
            <a:endParaRPr lang="en-US" sz="3200" dirty="0"/>
          </a:p>
          <a:p>
            <a:pPr eaLnBrk="1" hangingPunct="1">
              <a:lnSpc>
                <a:spcPct val="110000"/>
              </a:lnSpc>
            </a:pPr>
            <a:r>
              <a:rPr lang="en-US" sz="3200" dirty="0"/>
              <a:t>Code-division multiple access (CDMA) allows many applications to very efficiently share the same band with even a low signal to noise ratio. Collisions are minor.</a:t>
            </a:r>
          </a:p>
          <a:p>
            <a:pPr eaLnBrk="1" hangingPunct="1">
              <a:lnSpc>
                <a:spcPct val="110000"/>
              </a:lnSpc>
            </a:pPr>
            <a:endParaRPr lang="en-US" sz="3200" dirty="0"/>
          </a:p>
          <a:p>
            <a:pPr>
              <a:lnSpc>
                <a:spcPct val="110000"/>
              </a:lnSpc>
            </a:pPr>
            <a:endParaRPr lang="en-US" sz="3200" dirty="0"/>
          </a:p>
        </p:txBody>
      </p:sp>
      <p:sp>
        <p:nvSpPr>
          <p:cNvPr id="3" name="Title 2"/>
          <p:cNvSpPr>
            <a:spLocks noGrp="1"/>
          </p:cNvSpPr>
          <p:nvPr>
            <p:ph type="title"/>
          </p:nvPr>
        </p:nvSpPr>
        <p:spPr/>
        <p:txBody>
          <a:bodyPr>
            <a:normAutofit/>
          </a:bodyPr>
          <a:lstStyle/>
          <a:p>
            <a:pPr algn="ctr"/>
            <a:r>
              <a:rPr lang="en-US" sz="4800" dirty="0"/>
              <a:t>Spread-spectrum technology</a:t>
            </a:r>
          </a:p>
        </p:txBody>
      </p:sp>
    </p:spTree>
    <p:extLst>
      <p:ext uri="{BB962C8B-B14F-4D97-AF65-F5344CB8AC3E}">
        <p14:creationId xmlns:p14="http://schemas.microsoft.com/office/powerpoint/2010/main" val="37587440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eaLnBrk="1" hangingPunct="1"/>
            <a:r>
              <a:rPr lang="en-US" sz="3200" dirty="0"/>
              <a:t>Developed by Ericsson.</a:t>
            </a:r>
          </a:p>
          <a:p>
            <a:pPr eaLnBrk="1" hangingPunct="1"/>
            <a:endParaRPr lang="en-US" sz="3200" dirty="0"/>
          </a:p>
          <a:p>
            <a:pPr eaLnBrk="1" hangingPunct="1"/>
            <a:r>
              <a:rPr lang="en-US" sz="3200" dirty="0"/>
              <a:t>Voice and data</a:t>
            </a:r>
          </a:p>
          <a:p>
            <a:pPr eaLnBrk="1" hangingPunct="1"/>
            <a:endParaRPr lang="en-US" sz="3200" dirty="0"/>
          </a:p>
          <a:p>
            <a:pPr eaLnBrk="1" hangingPunct="1"/>
            <a:r>
              <a:rPr lang="en-US" sz="3200" dirty="0"/>
              <a:t>$5 per device</a:t>
            </a:r>
          </a:p>
          <a:p>
            <a:pPr eaLnBrk="1" hangingPunct="1"/>
            <a:endParaRPr lang="en-US" sz="3200" dirty="0"/>
          </a:p>
          <a:p>
            <a:pPr eaLnBrk="1" hangingPunct="1"/>
            <a:r>
              <a:rPr lang="en-US" sz="3200" dirty="0"/>
              <a:t>Low battery consumption—several hours even with earpiece battery. Wake up and listen for a paging call, so long latency to establish contact.</a:t>
            </a:r>
          </a:p>
          <a:p>
            <a:pPr eaLnBrk="1" hangingPunct="1">
              <a:lnSpc>
                <a:spcPct val="80000"/>
              </a:lnSpc>
            </a:pPr>
            <a:endParaRPr lang="en-US" sz="3200" dirty="0"/>
          </a:p>
          <a:p>
            <a:pPr marL="0" indent="0" eaLnBrk="1" hangingPunct="1">
              <a:lnSpc>
                <a:spcPct val="80000"/>
              </a:lnSpc>
              <a:buNone/>
            </a:pPr>
            <a:endParaRPr lang="en-US" sz="3200" dirty="0"/>
          </a:p>
          <a:p>
            <a:endParaRPr lang="en-US" sz="3200" dirty="0"/>
          </a:p>
        </p:txBody>
      </p:sp>
      <p:sp>
        <p:nvSpPr>
          <p:cNvPr id="3" name="Title 2"/>
          <p:cNvSpPr>
            <a:spLocks noGrp="1"/>
          </p:cNvSpPr>
          <p:nvPr>
            <p:ph type="title"/>
          </p:nvPr>
        </p:nvSpPr>
        <p:spPr/>
        <p:txBody>
          <a:bodyPr>
            <a:normAutofit/>
          </a:bodyPr>
          <a:lstStyle/>
          <a:p>
            <a:pPr algn="ctr"/>
            <a:r>
              <a:rPr lang="en-US" sz="4800" dirty="0">
                <a:solidFill>
                  <a:schemeClr val="tx1"/>
                </a:solidFill>
              </a:rPr>
              <a:t>Bluetooth IEEE 802.15, 2002</a:t>
            </a:r>
            <a:endParaRPr lang="en-US" sz="4800" dirty="0"/>
          </a:p>
        </p:txBody>
      </p:sp>
    </p:spTree>
    <p:extLst>
      <p:ext uri="{BB962C8B-B14F-4D97-AF65-F5344CB8AC3E}">
        <p14:creationId xmlns:p14="http://schemas.microsoft.com/office/powerpoint/2010/main" val="18300082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eaLnBrk="1" hangingPunct="1"/>
            <a:endParaRPr lang="en-US" sz="3200" dirty="0"/>
          </a:p>
          <a:p>
            <a:pPr eaLnBrk="1" hangingPunct="1"/>
            <a:r>
              <a:rPr lang="en-US" sz="3200" dirty="0"/>
              <a:t>Adaptable power transmission from 1 </a:t>
            </a:r>
            <a:r>
              <a:rPr lang="en-US" sz="3200" dirty="0" err="1"/>
              <a:t>Mwatt</a:t>
            </a:r>
            <a:r>
              <a:rPr lang="en-US" sz="3200" dirty="0"/>
              <a:t> (10 meters) to 100Mwatt (100 meters)</a:t>
            </a:r>
          </a:p>
          <a:p>
            <a:pPr eaLnBrk="1" hangingPunct="1"/>
            <a:endParaRPr lang="en-US" sz="3200" dirty="0"/>
          </a:p>
          <a:p>
            <a:pPr eaLnBrk="1" hangingPunct="1"/>
            <a:r>
              <a:rPr lang="en-US" sz="3200" dirty="0"/>
              <a:t>Switches 1600 times / second between 79 sub-bands of 2.4 GHz public frequency for reduced interference. (Uses spread-spectrum technology.)</a:t>
            </a:r>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6667967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eaLnBrk="1" hangingPunct="1">
              <a:lnSpc>
                <a:spcPct val="90000"/>
              </a:lnSpc>
            </a:pPr>
            <a:r>
              <a:rPr lang="en-US" sz="3200" dirty="0"/>
              <a:t>Pairs operate as master / slave, with master allocating communication slots</a:t>
            </a:r>
          </a:p>
          <a:p>
            <a:pPr eaLnBrk="1" hangingPunct="1">
              <a:lnSpc>
                <a:spcPct val="90000"/>
              </a:lnSpc>
            </a:pPr>
            <a:endParaRPr lang="en-US" sz="3200" dirty="0"/>
          </a:p>
          <a:p>
            <a:pPr eaLnBrk="1" hangingPunct="1">
              <a:lnSpc>
                <a:spcPct val="90000"/>
              </a:lnSpc>
            </a:pPr>
            <a:r>
              <a:rPr lang="en-US" sz="3200" dirty="0"/>
              <a:t>Up to 7 slaves for one master and up to 255 </a:t>
            </a:r>
            <a:r>
              <a:rPr lang="en-US" sz="3200" i="1" dirty="0"/>
              <a:t>parked </a:t>
            </a:r>
            <a:r>
              <a:rPr lang="en-US" sz="3200" dirty="0"/>
              <a:t>(dormant) slaves in low power mode waiting for a wakeup signal.</a:t>
            </a:r>
          </a:p>
          <a:p>
            <a:pPr eaLnBrk="1" hangingPunct="1">
              <a:lnSpc>
                <a:spcPct val="90000"/>
              </a:lnSpc>
            </a:pPr>
            <a:endParaRPr lang="en-US" sz="3200" dirty="0"/>
          </a:p>
          <a:p>
            <a:pPr eaLnBrk="1" hangingPunct="1">
              <a:lnSpc>
                <a:spcPct val="90000"/>
              </a:lnSpc>
            </a:pPr>
            <a:r>
              <a:rPr lang="en-US" sz="3200" dirty="0"/>
              <a:t>Most devices can be master or slave.</a:t>
            </a:r>
          </a:p>
          <a:p>
            <a:pPr eaLnBrk="1" hangingPunct="1">
              <a:lnSpc>
                <a:spcPct val="90000"/>
              </a:lnSpc>
            </a:pPr>
            <a:endParaRPr lang="en-US" sz="3200" dirty="0"/>
          </a:p>
          <a:p>
            <a:pPr eaLnBrk="1" hangingPunct="1">
              <a:lnSpc>
                <a:spcPct val="90000"/>
              </a:lnSpc>
            </a:pPr>
            <a:r>
              <a:rPr lang="en-US" sz="3200" dirty="0"/>
              <a:t>All devices have 48-bit GUIDs, but slaves assigned 1-7 to save space.</a:t>
            </a:r>
          </a:p>
          <a:p>
            <a:endParaRPr lang="en-US" sz="3200" dirty="0"/>
          </a:p>
        </p:txBody>
      </p:sp>
      <p:sp>
        <p:nvSpPr>
          <p:cNvPr id="3" name="Title 2"/>
          <p:cNvSpPr>
            <a:spLocks noGrp="1"/>
          </p:cNvSpPr>
          <p:nvPr>
            <p:ph type="title"/>
          </p:nvPr>
        </p:nvSpPr>
        <p:spPr/>
        <p:txBody>
          <a:bodyPr>
            <a:normAutofit/>
          </a:bodyPr>
          <a:lstStyle/>
          <a:p>
            <a:pPr algn="ctr"/>
            <a:r>
              <a:rPr lang="en-US" sz="4800" dirty="0">
                <a:solidFill>
                  <a:schemeClr val="tx1"/>
                </a:solidFill>
                <a:effectLst/>
              </a:rPr>
              <a:t>Master / slave</a:t>
            </a:r>
          </a:p>
        </p:txBody>
      </p:sp>
    </p:spTree>
    <p:extLst>
      <p:ext uri="{BB962C8B-B14F-4D97-AF65-F5344CB8AC3E}">
        <p14:creationId xmlns:p14="http://schemas.microsoft.com/office/powerpoint/2010/main" val="22419786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eaLnBrk="1" hangingPunct="1">
              <a:lnSpc>
                <a:spcPct val="110000"/>
              </a:lnSpc>
            </a:pPr>
            <a:r>
              <a:rPr lang="en-US" sz="3200" dirty="0"/>
              <a:t>Designed for QoS required of (now CD-level) audio.</a:t>
            </a:r>
          </a:p>
          <a:p>
            <a:pPr eaLnBrk="1" hangingPunct="1">
              <a:lnSpc>
                <a:spcPct val="110000"/>
              </a:lnSpc>
            </a:pPr>
            <a:endParaRPr lang="en-US" sz="3200" dirty="0"/>
          </a:p>
          <a:p>
            <a:pPr eaLnBrk="1" hangingPunct="1">
              <a:lnSpc>
                <a:spcPct val="110000"/>
              </a:lnSpc>
            </a:pPr>
            <a:r>
              <a:rPr lang="en-US" sz="3200" dirty="0"/>
              <a:t>Up to 3 Mbit/s (or handshaking for 24 Mbit/s via 802.11)</a:t>
            </a:r>
          </a:p>
          <a:p>
            <a:pPr eaLnBrk="1" hangingPunct="1">
              <a:lnSpc>
                <a:spcPct val="110000"/>
              </a:lnSpc>
            </a:pPr>
            <a:endParaRPr lang="en-US" sz="3200" dirty="0"/>
          </a:p>
          <a:p>
            <a:pPr eaLnBrk="1" hangingPunct="1">
              <a:lnSpc>
                <a:spcPct val="110000"/>
              </a:lnSpc>
            </a:pPr>
            <a:r>
              <a:rPr lang="en-US" sz="3200" dirty="0"/>
              <a:t>Includes specifications for app-level protocols to encourage interoperation of manufactured devices.</a:t>
            </a:r>
          </a:p>
          <a:p>
            <a:pPr eaLnBrk="1" hangingPunct="1">
              <a:lnSpc>
                <a:spcPct val="110000"/>
              </a:lnSpc>
            </a:pPr>
            <a:endParaRPr lang="en-US" sz="3200" dirty="0"/>
          </a:p>
          <a:p>
            <a:pPr eaLnBrk="1" hangingPunct="1">
              <a:lnSpc>
                <a:spcPct val="110000"/>
              </a:lnSpc>
            </a:pPr>
            <a:r>
              <a:rPr lang="en-US" sz="3200" dirty="0"/>
              <a:t>Association of new / parked devices is relatively slow, via wakeup polling to save battery power.</a:t>
            </a:r>
          </a:p>
          <a:p>
            <a:pPr eaLnBrk="1" hangingPunct="1">
              <a:lnSpc>
                <a:spcPct val="110000"/>
              </a:lnSpc>
            </a:pPr>
            <a:endParaRPr lang="en-US" sz="3200" dirty="0"/>
          </a:p>
          <a:p>
            <a:pPr eaLnBrk="1" hangingPunct="1">
              <a:lnSpc>
                <a:spcPct val="110000"/>
              </a:lnSpc>
            </a:pPr>
            <a:r>
              <a:rPr lang="en-US" sz="3200" dirty="0"/>
              <a:t>Jan 2020 is version 5.2</a:t>
            </a:r>
          </a:p>
          <a:p>
            <a:pPr marL="109537" indent="0" eaLnBrk="1" hangingPunct="1">
              <a:lnSpc>
                <a:spcPct val="110000"/>
              </a:lnSpc>
              <a:buNone/>
            </a:pPr>
            <a:endParaRPr lang="en-US" sz="3200" dirty="0"/>
          </a:p>
        </p:txBody>
      </p:sp>
      <p:sp>
        <p:nvSpPr>
          <p:cNvPr id="3" name="Title 2"/>
          <p:cNvSpPr>
            <a:spLocks noGrp="1"/>
          </p:cNvSpPr>
          <p:nvPr>
            <p:ph type="title"/>
          </p:nvPr>
        </p:nvSpPr>
        <p:spPr/>
        <p:txBody>
          <a:bodyPr>
            <a:normAutofit/>
          </a:bodyPr>
          <a:lstStyle/>
          <a:p>
            <a:pPr algn="ctr"/>
            <a:endParaRPr lang="en-US" sz="4800" dirty="0"/>
          </a:p>
        </p:txBody>
      </p:sp>
      <p:pic>
        <p:nvPicPr>
          <p:cNvPr id="4" name="Picture 2" descr="The Home Depot 19 in. Plastic Tool Box with Metal Latches and Removable Tool Tray">
            <a:extLst>
              <a:ext uri="{FF2B5EF4-FFF2-40B4-BE49-F238E27FC236}">
                <a16:creationId xmlns:a16="http://schemas.microsoft.com/office/drawing/2014/main" id="{D3D905CE-A89F-41C6-9260-727E61C589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4678362"/>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3563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eaLnBrk="1" hangingPunct="1"/>
            <a:r>
              <a:rPr lang="en-US" sz="3200" dirty="0"/>
              <a:t>DHCP thus allows an organization to support many more computers than it has IP addresses, depending on who needs an IP address at any given moment.</a:t>
            </a:r>
          </a:p>
          <a:p>
            <a:pPr eaLnBrk="1" hangingPunct="1"/>
            <a:endParaRPr lang="en-US" sz="3200" dirty="0"/>
          </a:p>
          <a:p>
            <a:pPr eaLnBrk="1" hangingPunct="1"/>
            <a:r>
              <a:rPr lang="en-US" sz="3200" dirty="0"/>
              <a:t>The biggest savings is in not having to administer the system. New machines and old machines alike configure themselves.</a:t>
            </a:r>
          </a:p>
          <a:p>
            <a:endParaRPr lang="en-US" sz="3200" dirty="0"/>
          </a:p>
        </p:txBody>
      </p:sp>
      <p:sp>
        <p:nvSpPr>
          <p:cNvPr id="3" name="Title 2"/>
          <p:cNvSpPr>
            <a:spLocks noGrp="1"/>
          </p:cNvSpPr>
          <p:nvPr>
            <p:ph type="title"/>
          </p:nvPr>
        </p:nvSpPr>
        <p:spPr>
          <a:xfrm>
            <a:off x="609600" y="274638"/>
            <a:ext cx="10972800" cy="1143000"/>
          </a:xfrm>
        </p:spPr>
        <p:txBody>
          <a:bodyPr>
            <a:normAutofit/>
          </a:bodyPr>
          <a:lstStyle/>
          <a:p>
            <a:pPr algn="ctr"/>
            <a:r>
              <a:rPr lang="en-US" sz="4800" dirty="0"/>
              <a:t>Efficiency</a:t>
            </a:r>
          </a:p>
        </p:txBody>
      </p:sp>
      <p:pic>
        <p:nvPicPr>
          <p:cNvPr id="4" name="Picture 2" descr="The Home Depot 19 in. Plastic Tool Box with Metal Latches and Removable Tool Tray">
            <a:extLst>
              <a:ext uri="{FF2B5EF4-FFF2-40B4-BE49-F238E27FC236}">
                <a16:creationId xmlns:a16="http://schemas.microsoft.com/office/drawing/2014/main" id="{5EE271FB-55D2-47B0-83AC-3EB62A11F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200" y="4572000"/>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6645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166018"/>
            <a:ext cx="10972800" cy="4929981"/>
          </a:xfrm>
        </p:spPr>
        <p:txBody>
          <a:bodyPr>
            <a:normAutofit lnSpcReduction="10000"/>
          </a:bodyPr>
          <a:lstStyle/>
          <a:p>
            <a:pPr>
              <a:lnSpc>
                <a:spcPct val="120000"/>
              </a:lnSpc>
            </a:pPr>
            <a:r>
              <a:rPr lang="en-US" sz="2400" i="1" dirty="0"/>
              <a:t>Asynchronous Transfer Mode</a:t>
            </a:r>
          </a:p>
          <a:p>
            <a:pPr>
              <a:lnSpc>
                <a:spcPct val="120000"/>
              </a:lnSpc>
            </a:pPr>
            <a:endParaRPr lang="en-US" sz="2400" dirty="0"/>
          </a:p>
          <a:p>
            <a:pPr>
              <a:lnSpc>
                <a:spcPct val="120000"/>
              </a:lnSpc>
            </a:pPr>
            <a:r>
              <a:rPr lang="en-US" sz="2400" dirty="0"/>
              <a:t>Problem: IP packets vary in size and some of them might be very large.</a:t>
            </a:r>
          </a:p>
          <a:p>
            <a:pPr>
              <a:lnSpc>
                <a:spcPct val="120000"/>
              </a:lnSpc>
            </a:pPr>
            <a:endParaRPr lang="en-US" sz="2400" dirty="0"/>
          </a:p>
          <a:p>
            <a:pPr>
              <a:lnSpc>
                <a:spcPct val="120000"/>
              </a:lnSpc>
            </a:pPr>
            <a:r>
              <a:rPr lang="en-US" sz="2400" dirty="0"/>
              <a:t>With some kinds of data—like real-time audio—small, high-priority packets are sensitive to jitter (</a:t>
            </a:r>
            <a:r>
              <a:rPr lang="en-US" sz="2400" i="1" dirty="0"/>
              <a:t>variation</a:t>
            </a:r>
            <a:r>
              <a:rPr lang="en-US" sz="2400" dirty="0"/>
              <a:t> in packet delivery time) wherein a network codecs have to guess at the data or have drop-out silence when non-application large packets are sent.</a:t>
            </a:r>
          </a:p>
          <a:p>
            <a:pPr>
              <a:lnSpc>
                <a:spcPct val="120000"/>
              </a:lnSpc>
            </a:pPr>
            <a:endParaRPr lang="en-US" sz="2400" dirty="0"/>
          </a:p>
          <a:p>
            <a:pPr>
              <a:lnSpc>
                <a:spcPct val="120000"/>
              </a:lnSpc>
            </a:pPr>
            <a:r>
              <a:rPr lang="en-US" sz="2400" dirty="0"/>
              <a:t>Voice data can also be sensitive to round-trip delay in </a:t>
            </a:r>
            <a:r>
              <a:rPr lang="en-US" sz="2400" i="1" dirty="0"/>
              <a:t>conversations </a:t>
            </a:r>
            <a:r>
              <a:rPr lang="en-US" sz="2400" dirty="0"/>
              <a:t>because of disturbances with </a:t>
            </a:r>
            <a:r>
              <a:rPr lang="en-US" sz="2400" i="1" dirty="0"/>
              <a:t>turn-taking.</a:t>
            </a:r>
            <a:endParaRPr lang="en-US" sz="2400" dirty="0"/>
          </a:p>
        </p:txBody>
      </p:sp>
      <p:sp>
        <p:nvSpPr>
          <p:cNvPr id="3" name="Title 2"/>
          <p:cNvSpPr>
            <a:spLocks noGrp="1"/>
          </p:cNvSpPr>
          <p:nvPr>
            <p:ph type="title"/>
          </p:nvPr>
        </p:nvSpPr>
        <p:spPr>
          <a:xfrm>
            <a:off x="644324" y="228600"/>
            <a:ext cx="10972800" cy="808038"/>
          </a:xfrm>
        </p:spPr>
        <p:txBody>
          <a:bodyPr>
            <a:normAutofit fontScale="90000"/>
          </a:bodyPr>
          <a:lstStyle/>
          <a:p>
            <a:pPr algn="ctr"/>
            <a:r>
              <a:rPr lang="en-US" sz="4800" dirty="0"/>
              <a:t>Mini Case Study—ATM</a:t>
            </a:r>
          </a:p>
        </p:txBody>
      </p:sp>
    </p:spTree>
    <p:extLst>
      <p:ext uri="{BB962C8B-B14F-4D97-AF65-F5344CB8AC3E}">
        <p14:creationId xmlns:p14="http://schemas.microsoft.com/office/powerpoint/2010/main" val="20358740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To reduce jitter, we can introduce bigger buffers to absorb the jitter at the receive node and deliver the packets in an orderly way to the application.</a:t>
            </a:r>
          </a:p>
          <a:p>
            <a:endParaRPr lang="en-US" sz="3200" dirty="0"/>
          </a:p>
          <a:p>
            <a:r>
              <a:rPr lang="en-US" sz="3200" dirty="0"/>
              <a:t>But this introduces increased round-trip delay, which is bad for our voice / conversation data.</a:t>
            </a:r>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29056969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3200" dirty="0"/>
              <a:t>ATM was a competitor to IP.</a:t>
            </a:r>
          </a:p>
          <a:p>
            <a:endParaRPr lang="en-US" sz="3200" dirty="0"/>
          </a:p>
          <a:p>
            <a:r>
              <a:rPr lang="en-US" sz="3200" dirty="0"/>
              <a:t>Small, fixed-size packets 48 data bytes + 5 header bytes</a:t>
            </a:r>
          </a:p>
          <a:p>
            <a:endParaRPr lang="en-US" sz="3200" dirty="0"/>
          </a:p>
          <a:p>
            <a:r>
              <a:rPr lang="en-US" sz="3200" dirty="0"/>
              <a:t>Dedicated network paths through a string of routers.</a:t>
            </a:r>
          </a:p>
          <a:p>
            <a:endParaRPr lang="en-US" sz="3200" dirty="0"/>
          </a:p>
          <a:p>
            <a:r>
              <a:rPr lang="en-US" sz="3200" dirty="0"/>
              <a:t>Used high-speed dedicated hardware switching of the entire packet, so no inherent delays from software-switched and routed packets.</a:t>
            </a:r>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4194421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GB" dirty="0"/>
              <a:t>Figure 3.27</a:t>
            </a:r>
            <a:br>
              <a:rPr lang="en-GB" dirty="0"/>
            </a:br>
            <a:r>
              <a:rPr lang="en-GB" dirty="0"/>
              <a:t>ATM cell layout</a:t>
            </a:r>
          </a:p>
        </p:txBody>
      </p:sp>
      <p:pic>
        <p:nvPicPr>
          <p:cNvPr id="1054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971800"/>
            <a:ext cx="10058400" cy="1271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5301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eaLnBrk="1" hangingPunct="1">
              <a:lnSpc>
                <a:spcPct val="110000"/>
              </a:lnSpc>
            </a:pPr>
            <a:r>
              <a:rPr lang="en-US" sz="3200" dirty="0"/>
              <a:t>Fast packet switching with suitable QoS for multimedia and voice conversation transmission</a:t>
            </a:r>
          </a:p>
          <a:p>
            <a:pPr eaLnBrk="1" hangingPunct="1">
              <a:lnSpc>
                <a:spcPct val="110000"/>
              </a:lnSpc>
            </a:pPr>
            <a:endParaRPr lang="en-US" sz="3200" dirty="0"/>
          </a:p>
          <a:p>
            <a:pPr eaLnBrk="1" hangingPunct="1">
              <a:lnSpc>
                <a:spcPct val="110000"/>
              </a:lnSpc>
            </a:pPr>
            <a:r>
              <a:rPr lang="en-US" sz="3200" dirty="0"/>
              <a:t>Avoids flow control and error checking</a:t>
            </a:r>
          </a:p>
          <a:p>
            <a:pPr eaLnBrk="1" hangingPunct="1">
              <a:lnSpc>
                <a:spcPct val="110000"/>
              </a:lnSpc>
            </a:pPr>
            <a:endParaRPr lang="en-US" sz="3200" dirty="0"/>
          </a:p>
          <a:p>
            <a:pPr eaLnBrk="1" hangingPunct="1">
              <a:lnSpc>
                <a:spcPct val="110000"/>
              </a:lnSpc>
            </a:pPr>
            <a:r>
              <a:rPr lang="en-US" sz="3200" dirty="0"/>
              <a:t>Fixed-length units of data (cells) 53 bytes</a:t>
            </a:r>
          </a:p>
          <a:p>
            <a:pPr eaLnBrk="1" hangingPunct="1">
              <a:lnSpc>
                <a:spcPct val="110000"/>
              </a:lnSpc>
            </a:pPr>
            <a:endParaRPr lang="en-US" sz="3200" dirty="0"/>
          </a:p>
          <a:p>
            <a:pPr eaLnBrk="1" hangingPunct="1">
              <a:lnSpc>
                <a:spcPct val="110000"/>
              </a:lnSpc>
            </a:pPr>
            <a:r>
              <a:rPr lang="en-US" sz="3200" dirty="0"/>
              <a:t>Establishes a connection first, guarantees bandwidth and latency. Frame relay does not store cell/frame.</a:t>
            </a:r>
          </a:p>
          <a:p>
            <a:pPr eaLnBrk="1" hangingPunct="1">
              <a:lnSpc>
                <a:spcPct val="80000"/>
              </a:lnSpc>
            </a:pPr>
            <a:endParaRPr lang="en-US" sz="3200" dirty="0"/>
          </a:p>
          <a:p>
            <a:pPr eaLnBrk="1" hangingPunct="1">
              <a:lnSpc>
                <a:spcPct val="80000"/>
              </a:lnSpc>
            </a:pPr>
            <a:r>
              <a:rPr lang="en-US" sz="3200" dirty="0"/>
              <a:t>High-speed switching, low latency</a:t>
            </a:r>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8858357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45369"/>
            <a:ext cx="10972800" cy="4767262"/>
          </a:xfrm>
        </p:spPr>
        <p:txBody>
          <a:bodyPr>
            <a:normAutofit fontScale="77500" lnSpcReduction="20000"/>
          </a:bodyPr>
          <a:lstStyle/>
          <a:p>
            <a:pPr>
              <a:lnSpc>
                <a:spcPct val="120000"/>
              </a:lnSpc>
            </a:pPr>
            <a:endParaRPr lang="en-US" sz="3200" dirty="0"/>
          </a:p>
          <a:p>
            <a:pPr>
              <a:lnSpc>
                <a:spcPct val="120000"/>
              </a:lnSpc>
            </a:pPr>
            <a:r>
              <a:rPr lang="en-US" sz="3200" dirty="0"/>
              <a:t>DSL still uses the technology, but other apps have phased it out.</a:t>
            </a:r>
          </a:p>
          <a:p>
            <a:pPr>
              <a:lnSpc>
                <a:spcPct val="120000"/>
              </a:lnSpc>
            </a:pPr>
            <a:endParaRPr lang="en-US" sz="3200" dirty="0"/>
          </a:p>
          <a:p>
            <a:pPr>
              <a:lnSpc>
                <a:spcPct val="120000"/>
              </a:lnSpc>
            </a:pPr>
            <a:r>
              <a:rPr lang="en-US" sz="3200" dirty="0"/>
              <a:t>The point is that there will </a:t>
            </a:r>
            <a:r>
              <a:rPr lang="en-US" sz="3200" i="1" dirty="0"/>
              <a:t>always </a:t>
            </a:r>
            <a:r>
              <a:rPr lang="en-US" sz="3200" dirty="0"/>
              <a:t>be a tradeoff in the [network] technologies we use in distributed systems.</a:t>
            </a:r>
          </a:p>
          <a:p>
            <a:pPr>
              <a:lnSpc>
                <a:spcPct val="120000"/>
              </a:lnSpc>
            </a:pPr>
            <a:endParaRPr lang="en-US" sz="3200" dirty="0"/>
          </a:p>
          <a:p>
            <a:pPr>
              <a:lnSpc>
                <a:spcPct val="120000"/>
              </a:lnSpc>
            </a:pPr>
            <a:r>
              <a:rPr lang="en-US" sz="3200" dirty="0"/>
              <a:t>So, there is always room for a new technology that meets the needs of the current market. As DS experts we should watch for new technology opportunities, and also ask for new technologies when they are needed.</a:t>
            </a:r>
          </a:p>
          <a:p>
            <a:pPr>
              <a:lnSpc>
                <a:spcPct val="120000"/>
              </a:lnSpc>
            </a:pPr>
            <a:endParaRPr lang="en-US" sz="3200" dirty="0"/>
          </a:p>
          <a:p>
            <a:pPr>
              <a:lnSpc>
                <a:spcPct val="120000"/>
              </a:lnSpc>
            </a:pPr>
            <a:r>
              <a:rPr lang="en-US" sz="3200" dirty="0"/>
              <a:t>The answer to the question “What can we do </a:t>
            </a:r>
            <a:r>
              <a:rPr lang="en-US" sz="3200" i="1" dirty="0"/>
              <a:t>now</a:t>
            </a:r>
            <a:r>
              <a:rPr lang="en-US" sz="3200" dirty="0"/>
              <a:t>?” is always changing.</a:t>
            </a:r>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10809817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Pro: result is an extremely fast and orderly management of time-crucial data with dedicated hardware support, reducing both jitter </a:t>
            </a:r>
            <a:r>
              <a:rPr lang="en-US" sz="3200" i="1" dirty="0"/>
              <a:t>and </a:t>
            </a:r>
            <a:r>
              <a:rPr lang="en-US" sz="3200" dirty="0"/>
              <a:t>round trip delay.</a:t>
            </a:r>
          </a:p>
          <a:p>
            <a:endParaRPr lang="en-US" sz="3200" dirty="0"/>
          </a:p>
          <a:p>
            <a:r>
              <a:rPr lang="en-US" sz="3200" dirty="0"/>
              <a:t>Con: the </a:t>
            </a:r>
            <a:r>
              <a:rPr lang="en-US" sz="3200" i="1" dirty="0"/>
              <a:t>virtual circuit </a:t>
            </a:r>
            <a:r>
              <a:rPr lang="en-US" sz="3200" dirty="0"/>
              <a:t>route through the network has to be dedicated, so is inherently less efficient in a multi-use data network. Also causes start-up delay. Lower overhead-to-data ratio can also be less efficient.</a:t>
            </a:r>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12062654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Copyright 2020 Clark Elliott</a:t>
            </a:r>
          </a:p>
        </p:txBody>
      </p:sp>
      <p:sp>
        <p:nvSpPr>
          <p:cNvPr id="58371" name="Rectangle 2"/>
          <p:cNvSpPr>
            <a:spLocks noGrp="1" noChangeArrowheads="1"/>
          </p:cNvSpPr>
          <p:nvPr>
            <p:ph type="title"/>
          </p:nvPr>
        </p:nvSpPr>
        <p:spPr/>
        <p:txBody>
          <a:bodyPr/>
          <a:lstStyle/>
          <a:p>
            <a:pPr algn="ctr" eaLnBrk="1" hangingPunct="1"/>
            <a:r>
              <a:rPr lang="en-US" sz="3600" dirty="0">
                <a:solidFill>
                  <a:schemeClr val="tx1"/>
                </a:solidFill>
                <a:effectLst/>
              </a:rPr>
              <a:t>Bandwidth</a:t>
            </a:r>
          </a:p>
        </p:txBody>
      </p:sp>
      <p:sp>
        <p:nvSpPr>
          <p:cNvPr id="58372" name="Rectangle 3"/>
          <p:cNvSpPr>
            <a:spLocks noGrp="1" noChangeArrowheads="1"/>
          </p:cNvSpPr>
          <p:nvPr>
            <p:ph type="body" idx="1"/>
          </p:nvPr>
        </p:nvSpPr>
        <p:spPr/>
        <p:txBody>
          <a:bodyPr/>
          <a:lstStyle/>
          <a:p>
            <a:pPr eaLnBrk="1" hangingPunct="1"/>
            <a:r>
              <a:rPr lang="en-US" dirty="0"/>
              <a:t>Maximum number of bits that can be transmitted over the network in a given period of time.</a:t>
            </a:r>
          </a:p>
          <a:p>
            <a:pPr eaLnBrk="1" hangingPunct="1"/>
            <a:endParaRPr lang="en-US" dirty="0"/>
          </a:p>
          <a:p>
            <a:pPr eaLnBrk="1" hangingPunct="1"/>
            <a:r>
              <a:rPr lang="en-US" dirty="0"/>
              <a:t>Affected by overhead bits, errors, sharing loads with all processes.</a:t>
            </a:r>
          </a:p>
          <a:p>
            <a:pPr eaLnBrk="1" hangingPunct="1"/>
            <a:endParaRPr lang="en-US" dirty="0"/>
          </a:p>
          <a:p>
            <a:pPr eaLnBrk="1" hangingPunct="1"/>
            <a:r>
              <a:rPr lang="en-US" dirty="0"/>
              <a:t>Momentary bandwidth may vary greatly (jitter). Routing changes and loads are all dynamic.</a:t>
            </a:r>
          </a:p>
          <a:p>
            <a:pPr eaLnBrk="1" hangingPunct="1"/>
            <a:endParaRPr lang="en-US" dirty="0"/>
          </a:p>
          <a:p>
            <a:pPr eaLnBrk="1" hangingPunct="1"/>
            <a:r>
              <a:rPr lang="en-US" dirty="0"/>
              <a:t>So bandwidth is measured as an </a:t>
            </a:r>
            <a:r>
              <a:rPr lang="en-US" i="1" dirty="0"/>
              <a:t>average.</a:t>
            </a:r>
            <a:endParaRPr lang="en-US" dirty="0"/>
          </a:p>
        </p:txBody>
      </p:sp>
    </p:spTree>
    <p:extLst>
      <p:ext uri="{BB962C8B-B14F-4D97-AF65-F5344CB8AC3E}">
        <p14:creationId xmlns:p14="http://schemas.microsoft.com/office/powerpoint/2010/main" val="2074263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Copyright 2020 Clark Elliott</a:t>
            </a:r>
          </a:p>
        </p:txBody>
      </p:sp>
      <p:sp>
        <p:nvSpPr>
          <p:cNvPr id="57347" name="Rectangle 2"/>
          <p:cNvSpPr>
            <a:spLocks noGrp="1" noChangeArrowheads="1"/>
          </p:cNvSpPr>
          <p:nvPr>
            <p:ph type="title"/>
          </p:nvPr>
        </p:nvSpPr>
        <p:spPr/>
        <p:txBody>
          <a:bodyPr/>
          <a:lstStyle/>
          <a:p>
            <a:pPr algn="ctr" eaLnBrk="1" hangingPunct="1"/>
            <a:r>
              <a:rPr lang="en-US" sz="3600" dirty="0">
                <a:solidFill>
                  <a:schemeClr val="tx1"/>
                </a:solidFill>
              </a:rPr>
              <a:t>Example: Satellites</a:t>
            </a:r>
          </a:p>
        </p:txBody>
      </p:sp>
      <p:sp>
        <p:nvSpPr>
          <p:cNvPr id="57348" name="Rectangle 3"/>
          <p:cNvSpPr>
            <a:spLocks noGrp="1" noChangeArrowheads="1"/>
          </p:cNvSpPr>
          <p:nvPr>
            <p:ph type="body" idx="1"/>
          </p:nvPr>
        </p:nvSpPr>
        <p:spPr/>
        <p:txBody>
          <a:bodyPr/>
          <a:lstStyle/>
          <a:p>
            <a:pPr eaLnBrk="1" hangingPunct="1"/>
            <a:endParaRPr lang="en-US" dirty="0"/>
          </a:p>
          <a:p>
            <a:pPr eaLnBrk="1" hangingPunct="1"/>
            <a:r>
              <a:rPr lang="en-US" dirty="0"/>
              <a:t>High throughput (big bandwidth) but high latency values—so bad for interactive editing and conversations, but good for downloads and large data transfer.</a:t>
            </a:r>
          </a:p>
          <a:p>
            <a:pPr eaLnBrk="1" hangingPunct="1"/>
            <a:endParaRPr lang="en-US" dirty="0"/>
          </a:p>
        </p:txBody>
      </p:sp>
    </p:spTree>
    <p:extLst>
      <p:ext uri="{BB962C8B-B14F-4D97-AF65-F5344CB8AC3E}">
        <p14:creationId xmlns:p14="http://schemas.microsoft.com/office/powerpoint/2010/main" val="38042285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Copyright 2020 Clark Elliott</a:t>
            </a:r>
          </a:p>
        </p:txBody>
      </p:sp>
      <p:sp>
        <p:nvSpPr>
          <p:cNvPr id="57347" name="Rectangle 2"/>
          <p:cNvSpPr>
            <a:spLocks noGrp="1" noChangeArrowheads="1"/>
          </p:cNvSpPr>
          <p:nvPr>
            <p:ph type="title"/>
          </p:nvPr>
        </p:nvSpPr>
        <p:spPr/>
        <p:txBody>
          <a:bodyPr/>
          <a:lstStyle/>
          <a:p>
            <a:pPr algn="ctr" eaLnBrk="1" hangingPunct="1"/>
            <a:r>
              <a:rPr lang="en-US" sz="3600" dirty="0">
                <a:solidFill>
                  <a:schemeClr val="tx1"/>
                </a:solidFill>
              </a:rPr>
              <a:t>Required Distributed Systems Expertise</a:t>
            </a:r>
          </a:p>
        </p:txBody>
      </p:sp>
      <p:sp>
        <p:nvSpPr>
          <p:cNvPr id="57348" name="Rectangle 3"/>
          <p:cNvSpPr>
            <a:spLocks noGrp="1" noChangeArrowheads="1"/>
          </p:cNvSpPr>
          <p:nvPr>
            <p:ph type="body" idx="1"/>
          </p:nvPr>
        </p:nvSpPr>
        <p:spPr/>
        <p:txBody>
          <a:bodyPr/>
          <a:lstStyle/>
          <a:p>
            <a:pPr eaLnBrk="1" hangingPunct="1"/>
            <a:endParaRPr lang="en-US" sz="3200" dirty="0"/>
          </a:p>
          <a:p>
            <a:pPr eaLnBrk="1" hangingPunct="1"/>
            <a:r>
              <a:rPr lang="en-US" sz="3200" dirty="0"/>
              <a:t>As a DS expert you are expected to have one foot in computer science and at least a toe in network expertise.</a:t>
            </a:r>
          </a:p>
          <a:p>
            <a:pPr eaLnBrk="1" hangingPunct="1"/>
            <a:endParaRPr lang="en-US" sz="3200" dirty="0"/>
          </a:p>
          <a:p>
            <a:pPr eaLnBrk="1" hangingPunct="1"/>
            <a:r>
              <a:rPr lang="en-US" sz="3200" dirty="0"/>
              <a:t>So you may be the only person in the room whose expertise will stop this $125 million mistake…</a:t>
            </a:r>
          </a:p>
          <a:p>
            <a:pPr eaLnBrk="1" hangingPunct="1"/>
            <a:endParaRPr lang="en-US" dirty="0"/>
          </a:p>
        </p:txBody>
      </p:sp>
    </p:spTree>
    <p:extLst>
      <p:ext uri="{BB962C8B-B14F-4D97-AF65-F5344CB8AC3E}">
        <p14:creationId xmlns:p14="http://schemas.microsoft.com/office/powerpoint/2010/main" val="179607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eaLnBrk="1" hangingPunct="1"/>
            <a:r>
              <a:rPr lang="en-US" sz="3200" dirty="0"/>
              <a:t>Network Address Translation is something completely different.</a:t>
            </a:r>
          </a:p>
          <a:p>
            <a:pPr eaLnBrk="1" hangingPunct="1"/>
            <a:endParaRPr lang="en-US" sz="3200" dirty="0"/>
          </a:p>
          <a:p>
            <a:pPr eaLnBrk="1" hangingPunct="1"/>
            <a:r>
              <a:rPr lang="en-US" sz="3200" dirty="0"/>
              <a:t>It also allows many more computers to use the Internet than there are real IP addresses.</a:t>
            </a:r>
          </a:p>
          <a:p>
            <a:pPr eaLnBrk="1" hangingPunct="1"/>
            <a:endParaRPr lang="en-US" sz="3200" dirty="0"/>
          </a:p>
          <a:p>
            <a:pPr eaLnBrk="1" hangingPunct="1"/>
            <a:r>
              <a:rPr lang="en-US" sz="3200" dirty="0"/>
              <a:t>NAT assigns users “FAKE” (local) IP addresses that cannot be used directly on the Internet.</a:t>
            </a:r>
          </a:p>
          <a:p>
            <a:endParaRPr lang="en-US" sz="3200" dirty="0"/>
          </a:p>
        </p:txBody>
      </p:sp>
      <p:sp>
        <p:nvSpPr>
          <p:cNvPr id="3" name="Title 2"/>
          <p:cNvSpPr>
            <a:spLocks noGrp="1"/>
          </p:cNvSpPr>
          <p:nvPr>
            <p:ph type="title"/>
          </p:nvPr>
        </p:nvSpPr>
        <p:spPr>
          <a:xfrm>
            <a:off x="609600" y="274638"/>
            <a:ext cx="10972800" cy="1143000"/>
          </a:xfrm>
        </p:spPr>
        <p:txBody>
          <a:bodyPr>
            <a:normAutofit/>
          </a:bodyPr>
          <a:lstStyle/>
          <a:p>
            <a:pPr algn="ctr"/>
            <a:r>
              <a:rPr lang="en-US" sz="4800" dirty="0"/>
              <a:t>NAT is not DHCP</a:t>
            </a:r>
          </a:p>
        </p:txBody>
      </p:sp>
    </p:spTree>
    <p:extLst>
      <p:ext uri="{BB962C8B-B14F-4D97-AF65-F5344CB8AC3E}">
        <p14:creationId xmlns:p14="http://schemas.microsoft.com/office/powerpoint/2010/main" val="30803045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Copyright 2020 Clark Elliott</a:t>
            </a:r>
          </a:p>
        </p:txBody>
      </p:sp>
      <p:sp>
        <p:nvSpPr>
          <p:cNvPr id="57347" name="Rectangle 2"/>
          <p:cNvSpPr>
            <a:spLocks noGrp="1" noChangeArrowheads="1"/>
          </p:cNvSpPr>
          <p:nvPr>
            <p:ph type="title"/>
          </p:nvPr>
        </p:nvSpPr>
        <p:spPr/>
        <p:txBody>
          <a:bodyPr/>
          <a:lstStyle/>
          <a:p>
            <a:pPr algn="ctr" eaLnBrk="1" hangingPunct="1"/>
            <a:endParaRPr lang="en-US" sz="3600" dirty="0">
              <a:solidFill>
                <a:schemeClr val="tx1"/>
              </a:solidFill>
            </a:endParaRPr>
          </a:p>
        </p:txBody>
      </p:sp>
      <p:sp>
        <p:nvSpPr>
          <p:cNvPr id="57348" name="Rectangle 3"/>
          <p:cNvSpPr>
            <a:spLocks noGrp="1" noChangeArrowheads="1"/>
          </p:cNvSpPr>
          <p:nvPr>
            <p:ph type="body" idx="1"/>
          </p:nvPr>
        </p:nvSpPr>
        <p:spPr/>
        <p:txBody>
          <a:bodyPr/>
          <a:lstStyle/>
          <a:p>
            <a:pPr eaLnBrk="1" hangingPunct="1"/>
            <a:endParaRPr lang="en-US" sz="3600" dirty="0"/>
          </a:p>
          <a:p>
            <a:pPr eaLnBrk="1" hangingPunct="1"/>
            <a:r>
              <a:rPr lang="en-US" sz="2800" dirty="0"/>
              <a:t>1 network GB is 1,000,000,000 bytes</a:t>
            </a:r>
          </a:p>
          <a:p>
            <a:pPr eaLnBrk="1" hangingPunct="1"/>
            <a:endParaRPr lang="en-US" sz="2800" dirty="0"/>
          </a:p>
          <a:p>
            <a:pPr eaLnBrk="1" hangingPunct="1"/>
            <a:r>
              <a:rPr lang="en-US" sz="2800" dirty="0"/>
              <a:t>1 computer memory GB is 1,073,741,824.    [1024 x 1024 x 1024] (Be careful because many Internet “explanation” pages get this wrong.)</a:t>
            </a:r>
          </a:p>
        </p:txBody>
      </p:sp>
    </p:spTree>
    <p:extLst>
      <p:ext uri="{BB962C8B-B14F-4D97-AF65-F5344CB8AC3E}">
        <p14:creationId xmlns:p14="http://schemas.microsoft.com/office/powerpoint/2010/main" val="29460792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dirty="0"/>
              <a:t>Copyright 2020 Clark Elliott</a:t>
            </a:r>
          </a:p>
        </p:txBody>
      </p:sp>
      <p:sp>
        <p:nvSpPr>
          <p:cNvPr id="10243" name="Rectangle 2"/>
          <p:cNvSpPr>
            <a:spLocks noGrp="1" noChangeArrowheads="1"/>
          </p:cNvSpPr>
          <p:nvPr>
            <p:ph type="title" idx="4294967295"/>
          </p:nvPr>
        </p:nvSpPr>
        <p:spPr/>
        <p:txBody>
          <a:bodyPr/>
          <a:lstStyle/>
          <a:p>
            <a:pPr algn="ctr" eaLnBrk="1" hangingPunct="1"/>
            <a:r>
              <a:rPr lang="en-US" altLang="en-US" sz="3600" dirty="0">
                <a:solidFill>
                  <a:schemeClr val="tx1"/>
                </a:solidFill>
              </a:rPr>
              <a:t>Binary Bytes vs. Decimal Bytes</a:t>
            </a:r>
          </a:p>
        </p:txBody>
      </p:sp>
      <p:sp>
        <p:nvSpPr>
          <p:cNvPr id="10244" name="Rectangle 3"/>
          <p:cNvSpPr>
            <a:spLocks noGrp="1" noChangeArrowheads="1"/>
          </p:cNvSpPr>
          <p:nvPr>
            <p:ph type="body" idx="4294967295"/>
          </p:nvPr>
        </p:nvSpPr>
        <p:spPr>
          <a:xfrm>
            <a:off x="990600" y="1417638"/>
            <a:ext cx="10210800" cy="4632327"/>
          </a:xfrm>
        </p:spPr>
        <p:txBody>
          <a:bodyPr/>
          <a:lstStyle/>
          <a:p>
            <a:pPr eaLnBrk="1" hangingPunct="1">
              <a:lnSpc>
                <a:spcPct val="80000"/>
              </a:lnSpc>
            </a:pPr>
            <a:r>
              <a:rPr lang="en-US" altLang="en-US" sz="2800" dirty="0"/>
              <a:t>Network, 1K = 1,000, 1MB = 1,000,000, 1GB = 1,000,000,000</a:t>
            </a:r>
          </a:p>
          <a:p>
            <a:pPr eaLnBrk="1" hangingPunct="1">
              <a:lnSpc>
                <a:spcPct val="80000"/>
              </a:lnSpc>
            </a:pPr>
            <a:endParaRPr lang="en-US" altLang="en-US" sz="2800" dirty="0"/>
          </a:p>
          <a:p>
            <a:pPr eaLnBrk="1" hangingPunct="1">
              <a:lnSpc>
                <a:spcPct val="80000"/>
              </a:lnSpc>
            </a:pPr>
            <a:r>
              <a:rPr lang="en-US" altLang="en-US" sz="2800" dirty="0"/>
              <a:t>Computer 1K = 1024, 1MB = 1,048,576, 1GB = </a:t>
            </a:r>
            <a:r>
              <a:rPr lang="en-US" sz="2800" dirty="0"/>
              <a:t>1,073,741,824</a:t>
            </a:r>
            <a:endParaRPr lang="en-US" altLang="en-US" sz="2800" dirty="0"/>
          </a:p>
          <a:p>
            <a:pPr lvl="1" eaLnBrk="1" hangingPunct="1">
              <a:lnSpc>
                <a:spcPct val="80000"/>
              </a:lnSpc>
            </a:pPr>
            <a:endParaRPr lang="en-US" altLang="en-US" sz="2400" dirty="0"/>
          </a:p>
          <a:p>
            <a:pPr lvl="1" eaLnBrk="1" hangingPunct="1">
              <a:lnSpc>
                <a:spcPct val="80000"/>
              </a:lnSpc>
            </a:pPr>
            <a:r>
              <a:rPr lang="en-US" altLang="en-US" sz="2400" dirty="0"/>
              <a:t>Except </a:t>
            </a:r>
            <a:r>
              <a:rPr lang="en-US" altLang="en-US" sz="2400" i="1" dirty="0"/>
              <a:t>disk drives</a:t>
            </a:r>
            <a:r>
              <a:rPr lang="en-US" altLang="en-US" sz="2400" dirty="0"/>
              <a:t> use powers of ten to artificially inflate the size of the drive.</a:t>
            </a:r>
          </a:p>
          <a:p>
            <a:pPr lvl="1" eaLnBrk="1" hangingPunct="1">
              <a:lnSpc>
                <a:spcPct val="80000"/>
              </a:lnSpc>
            </a:pPr>
            <a:r>
              <a:rPr lang="en-US" altLang="en-US" sz="2400" dirty="0"/>
              <a:t>1 Terabyte disk drive = 931 GB</a:t>
            </a:r>
          </a:p>
          <a:p>
            <a:pPr eaLnBrk="1" hangingPunct="1">
              <a:lnSpc>
                <a:spcPct val="80000"/>
              </a:lnSpc>
            </a:pPr>
            <a:endParaRPr lang="en-US" altLang="en-US" dirty="0"/>
          </a:p>
          <a:p>
            <a:pPr eaLnBrk="1" hangingPunct="1">
              <a:lnSpc>
                <a:spcPct val="80000"/>
              </a:lnSpc>
            </a:pPr>
            <a:r>
              <a:rPr lang="en-US" altLang="en-US" dirty="0"/>
              <a:t>So how long does it take to send the payload of 1 MB of data over a 1 MB/second network line?  (1.048576 seconds, NOT 1 second)</a:t>
            </a:r>
          </a:p>
          <a:p>
            <a:pPr eaLnBrk="1" hangingPunct="1">
              <a:lnSpc>
                <a:spcPct val="80000"/>
              </a:lnSpc>
            </a:pPr>
            <a:endParaRPr lang="en-US" altLang="en-US" dirty="0"/>
          </a:p>
          <a:p>
            <a:pPr eaLnBrk="1" hangingPunct="1">
              <a:lnSpc>
                <a:spcPct val="80000"/>
              </a:lnSpc>
            </a:pPr>
            <a:r>
              <a:rPr lang="en-US" altLang="en-US" sz="1800" dirty="0">
                <a:hlinkClick r:id="rId2"/>
              </a:rPr>
              <a:t>http://www.codinghorror.com/blog/2007/09/gigabyte-decimal-vs-binary.html</a:t>
            </a:r>
            <a:endParaRPr lang="en-US" altLang="en-US" sz="1800" dirty="0"/>
          </a:p>
          <a:p>
            <a:pPr lvl="1" eaLnBrk="1" hangingPunct="1">
              <a:lnSpc>
                <a:spcPct val="80000"/>
              </a:lnSpc>
            </a:pPr>
            <a:endParaRPr lang="en-US" altLang="en-US" sz="1400" i="1" dirty="0"/>
          </a:p>
          <a:p>
            <a:pPr eaLnBrk="1" hangingPunct="1">
              <a:lnSpc>
                <a:spcPct val="80000"/>
              </a:lnSpc>
            </a:pPr>
            <a:endParaRPr lang="en-US" altLang="en-US" sz="2800" i="1" dirty="0"/>
          </a:p>
        </p:txBody>
      </p:sp>
    </p:spTree>
    <p:extLst>
      <p:ext uri="{BB962C8B-B14F-4D97-AF65-F5344CB8AC3E}">
        <p14:creationId xmlns:p14="http://schemas.microsoft.com/office/powerpoint/2010/main" val="34271666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Copyright 2020 Clark Elliott</a:t>
            </a:r>
          </a:p>
        </p:txBody>
      </p:sp>
      <p:sp>
        <p:nvSpPr>
          <p:cNvPr id="57347" name="Rectangle 2"/>
          <p:cNvSpPr>
            <a:spLocks noGrp="1" noChangeArrowheads="1"/>
          </p:cNvSpPr>
          <p:nvPr>
            <p:ph type="title"/>
          </p:nvPr>
        </p:nvSpPr>
        <p:spPr/>
        <p:txBody>
          <a:bodyPr/>
          <a:lstStyle/>
          <a:p>
            <a:pPr algn="ctr" eaLnBrk="1" hangingPunct="1"/>
            <a:r>
              <a:rPr lang="en-US" sz="3600" dirty="0">
                <a:solidFill>
                  <a:schemeClr val="tx1"/>
                </a:solidFill>
              </a:rPr>
              <a:t>But wait—disk drives…</a:t>
            </a:r>
          </a:p>
        </p:txBody>
      </p:sp>
      <p:sp>
        <p:nvSpPr>
          <p:cNvPr id="57348" name="Rectangle 3"/>
          <p:cNvSpPr>
            <a:spLocks noGrp="1" noChangeArrowheads="1"/>
          </p:cNvSpPr>
          <p:nvPr>
            <p:ph type="body" idx="1"/>
          </p:nvPr>
        </p:nvSpPr>
        <p:spPr/>
        <p:txBody>
          <a:bodyPr>
            <a:normAutofit fontScale="92500" lnSpcReduction="10000"/>
          </a:bodyPr>
          <a:lstStyle/>
          <a:p>
            <a:pPr eaLnBrk="1" hangingPunct="1"/>
            <a:r>
              <a:rPr lang="en-US" sz="3200" dirty="0"/>
              <a:t>Acme sells 1,073,741,824 bytes (1 computer GB) of disk drive space for $100.</a:t>
            </a:r>
          </a:p>
          <a:p>
            <a:pPr eaLnBrk="1" hangingPunct="1"/>
            <a:endParaRPr lang="en-US" sz="3200" dirty="0"/>
          </a:p>
          <a:p>
            <a:pPr eaLnBrk="1" hangingPunct="1"/>
            <a:r>
              <a:rPr lang="en-US" sz="3200" dirty="0"/>
              <a:t>Beta sells 1,000,000,000 bytes (1 network GB) of disk drive space for $93.13</a:t>
            </a:r>
          </a:p>
          <a:p>
            <a:pPr eaLnBrk="1" hangingPunct="1"/>
            <a:endParaRPr lang="en-US" sz="3200" dirty="0"/>
          </a:p>
          <a:p>
            <a:pPr eaLnBrk="1" hangingPunct="1"/>
            <a:r>
              <a:rPr lang="en-US" sz="3200" dirty="0"/>
              <a:t>Would you rather pay $93.13 or $100 for a 1GB drive?</a:t>
            </a:r>
          </a:p>
          <a:p>
            <a:pPr eaLnBrk="1" hangingPunct="1"/>
            <a:endParaRPr lang="en-US" sz="3200" dirty="0"/>
          </a:p>
          <a:p>
            <a:pPr eaLnBrk="1" hangingPunct="1"/>
            <a:r>
              <a:rPr lang="en-US" sz="3200" dirty="0"/>
              <a:t>So, lack of government standards has given us network GBs for disk drives. Careful!</a:t>
            </a:r>
          </a:p>
        </p:txBody>
      </p:sp>
    </p:spTree>
    <p:extLst>
      <p:ext uri="{BB962C8B-B14F-4D97-AF65-F5344CB8AC3E}">
        <p14:creationId xmlns:p14="http://schemas.microsoft.com/office/powerpoint/2010/main" val="10739639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400" dirty="0"/>
              <a:t>Copyright 2020 Clark Elliott</a:t>
            </a:r>
          </a:p>
        </p:txBody>
      </p:sp>
      <p:sp>
        <p:nvSpPr>
          <p:cNvPr id="11267" name="Rectangle 2"/>
          <p:cNvSpPr>
            <a:spLocks noGrp="1" noChangeArrowheads="1"/>
          </p:cNvSpPr>
          <p:nvPr>
            <p:ph type="title" idx="4294967295"/>
          </p:nvPr>
        </p:nvSpPr>
        <p:spPr/>
        <p:txBody>
          <a:bodyPr>
            <a:normAutofit/>
          </a:bodyPr>
          <a:lstStyle/>
          <a:p>
            <a:pPr algn="ctr" eaLnBrk="1" hangingPunct="1"/>
            <a:r>
              <a:rPr lang="en-US" altLang="en-US" sz="4000" dirty="0">
                <a:solidFill>
                  <a:schemeClr val="tx1"/>
                </a:solidFill>
                <a:effectLst/>
              </a:rPr>
              <a:t>It’s not rocket science—or is it?</a:t>
            </a:r>
          </a:p>
        </p:txBody>
      </p:sp>
      <p:sp>
        <p:nvSpPr>
          <p:cNvPr id="11268" name="Rectangle 3"/>
          <p:cNvSpPr>
            <a:spLocks noGrp="1" noChangeArrowheads="1"/>
          </p:cNvSpPr>
          <p:nvPr>
            <p:ph type="body" idx="4294967295"/>
          </p:nvPr>
        </p:nvSpPr>
        <p:spPr/>
        <p:txBody>
          <a:bodyPr/>
          <a:lstStyle/>
          <a:p>
            <a:pPr eaLnBrk="1" hangingPunct="1"/>
            <a:r>
              <a:rPr lang="en-US" altLang="en-US" sz="2800" dirty="0"/>
              <a:t>The power of ten / powers of two problem causes communication problems between CS developers and Engineers.</a:t>
            </a:r>
          </a:p>
          <a:p>
            <a:pPr eaLnBrk="1" hangingPunct="1"/>
            <a:endParaRPr lang="en-US" altLang="en-US" sz="2800" dirty="0"/>
          </a:p>
          <a:p>
            <a:pPr eaLnBrk="1" hangingPunct="1"/>
            <a:r>
              <a:rPr lang="en-US" altLang="en-US" sz="2800" dirty="0"/>
              <a:t>IT managers MUST understand this issue.</a:t>
            </a:r>
          </a:p>
          <a:p>
            <a:pPr eaLnBrk="1" hangingPunct="1"/>
            <a:endParaRPr lang="en-US" altLang="en-US" sz="2800" dirty="0"/>
          </a:p>
          <a:p>
            <a:pPr eaLnBrk="1" hangingPunct="1"/>
            <a:r>
              <a:rPr lang="en-US" altLang="en-US" sz="2800" dirty="0"/>
              <a:t>Related: </a:t>
            </a:r>
            <a:r>
              <a:rPr lang="en-US" altLang="en-US" sz="2800" i="1" dirty="0"/>
              <a:t>“NASA lost a $125 million Mars orbiter because a Lockheed Martin engineering team used </a:t>
            </a:r>
            <a:r>
              <a:rPr lang="en-US" altLang="en-US" sz="2800" b="1" i="1" dirty="0"/>
              <a:t>English units </a:t>
            </a:r>
            <a:r>
              <a:rPr lang="en-US" altLang="en-US" sz="2800" i="1" dirty="0"/>
              <a:t>of measurement while the agency's team used the more conventional </a:t>
            </a:r>
            <a:r>
              <a:rPr lang="en-US" altLang="en-US" sz="2800" b="1" i="1" dirty="0"/>
              <a:t>metric system </a:t>
            </a:r>
            <a:r>
              <a:rPr lang="en-US" altLang="en-US" sz="2800" i="1" dirty="0"/>
              <a:t>for a key spacecraft operation, according to a review finding released Thursday.” (</a:t>
            </a:r>
            <a:r>
              <a:rPr lang="en-US" altLang="en-US" sz="1800" i="1" dirty="0">
                <a:hlinkClick r:id="rId2"/>
              </a:rPr>
              <a:t>http://www.cnn.com/TECH/space/9909/30/mars.metric.02/</a:t>
            </a:r>
            <a:r>
              <a:rPr lang="en-US" altLang="en-US" sz="2800" i="1" dirty="0"/>
              <a:t> )</a:t>
            </a:r>
          </a:p>
        </p:txBody>
      </p:sp>
    </p:spTree>
    <p:extLst>
      <p:ext uri="{BB962C8B-B14F-4D97-AF65-F5344CB8AC3E}">
        <p14:creationId xmlns:p14="http://schemas.microsoft.com/office/powerpoint/2010/main" val="11390446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fontScale="90000"/>
          </a:bodyPr>
          <a:lstStyle/>
          <a:p>
            <a:pPr algn="ctr">
              <a:defRPr/>
            </a:pPr>
            <a:r>
              <a:rPr lang="en-US" sz="4000" dirty="0">
                <a:effectLst/>
              </a:rPr>
              <a:t>Calculating  Round trip time (RTT),  Throughput, and Transfer Time</a:t>
            </a:r>
          </a:p>
        </p:txBody>
      </p:sp>
      <p:sp>
        <p:nvSpPr>
          <p:cNvPr id="3" name="Date Placeholder 2"/>
          <p:cNvSpPr txBox="1">
            <a:spLocks noGrp="1"/>
          </p:cNvSpPr>
          <p:nvPr/>
        </p:nvSpPr>
        <p:spPr>
          <a:xfrm>
            <a:off x="5105400" y="6305550"/>
            <a:ext cx="2133600" cy="476250"/>
          </a:xfrm>
          <a:prstGeom prst="rect">
            <a:avLst/>
          </a:prstGeom>
          <a:noFill/>
        </p:spPr>
        <p:txBody>
          <a:bodyPr anchor="b"/>
          <a:lstStyle/>
          <a:p>
            <a:pPr algn="r" fontAlgn="auto">
              <a:spcBef>
                <a:spcPts val="0"/>
              </a:spcBef>
              <a:spcAft>
                <a:spcPts val="0"/>
              </a:spcAft>
              <a:defRPr/>
            </a:pPr>
            <a:fld id="{1AA4A671-D031-4ABC-8DB1-34BDE110E9D7}" type="datetime1">
              <a:rPr lang="en-US" sz="1200">
                <a:solidFill>
                  <a:schemeClr val="bg2">
                    <a:shade val="50000"/>
                    <a:satMod val="200000"/>
                  </a:schemeClr>
                </a:solidFill>
                <a:latin typeface="+mn-lt"/>
              </a:rPr>
              <a:pPr algn="r" fontAlgn="auto">
                <a:spcBef>
                  <a:spcPts val="0"/>
                </a:spcBef>
                <a:spcAft>
                  <a:spcPts val="0"/>
                </a:spcAft>
                <a:defRPr/>
              </a:pPr>
              <a:t>5/19/2020</a:t>
            </a:fld>
            <a:endParaRPr lang="en-US" sz="1200" dirty="0">
              <a:solidFill>
                <a:schemeClr val="bg2">
                  <a:shade val="50000"/>
                  <a:satMod val="200000"/>
                </a:schemeClr>
              </a:solidFill>
              <a:latin typeface="+mn-lt"/>
            </a:endParaRPr>
          </a:p>
        </p:txBody>
      </p:sp>
      <p:sp>
        <p:nvSpPr>
          <p:cNvPr id="4" name="Footer Placeholder 3"/>
          <p:cNvSpPr txBox="1">
            <a:spLocks noGrp="1"/>
          </p:cNvSpPr>
          <p:nvPr/>
        </p:nvSpPr>
        <p:spPr>
          <a:xfrm>
            <a:off x="7239000" y="6305550"/>
            <a:ext cx="2895600" cy="476250"/>
          </a:xfrm>
          <a:prstGeom prst="rect">
            <a:avLst/>
          </a:prstGeom>
          <a:noFill/>
        </p:spPr>
        <p:txBody>
          <a:bodyPr anchor="b"/>
          <a:lstStyle/>
          <a:p>
            <a:pPr fontAlgn="auto">
              <a:spcBef>
                <a:spcPts val="0"/>
              </a:spcBef>
              <a:spcAft>
                <a:spcPts val="0"/>
              </a:spcAft>
              <a:defRPr/>
            </a:pPr>
            <a:r>
              <a:rPr lang="en-US" sz="1200" dirty="0">
                <a:solidFill>
                  <a:schemeClr val="bg2">
                    <a:shade val="50000"/>
                    <a:satMod val="200000"/>
                  </a:schemeClr>
                </a:solidFill>
                <a:latin typeface="+mn-lt"/>
              </a:rPr>
              <a:t>Copyright Mark Goetsch </a:t>
            </a:r>
          </a:p>
        </p:txBody>
      </p:sp>
      <p:sp>
        <p:nvSpPr>
          <p:cNvPr id="5" name="Slide Number Placeholder 4"/>
          <p:cNvSpPr txBox="1">
            <a:spLocks noGrp="1"/>
          </p:cNvSpPr>
          <p:nvPr/>
        </p:nvSpPr>
        <p:spPr>
          <a:xfrm>
            <a:off x="10137775" y="6305550"/>
            <a:ext cx="457200" cy="476250"/>
          </a:xfrm>
          <a:prstGeom prst="rect">
            <a:avLst/>
          </a:prstGeom>
          <a:noFill/>
        </p:spPr>
        <p:txBody>
          <a:bodyPr anchor="b"/>
          <a:lstStyle/>
          <a:p>
            <a:pPr algn="ctr" fontAlgn="auto">
              <a:spcBef>
                <a:spcPts val="0"/>
              </a:spcBef>
              <a:spcAft>
                <a:spcPts val="0"/>
              </a:spcAft>
              <a:defRPr/>
            </a:pPr>
            <a:fld id="{630C0A5B-922A-4DC7-B510-F9388243EED4}" type="slidenum">
              <a:rPr lang="en-US" sz="1200">
                <a:solidFill>
                  <a:schemeClr val="bg2">
                    <a:shade val="50000"/>
                    <a:satMod val="200000"/>
                  </a:schemeClr>
                </a:solidFill>
                <a:latin typeface="+mn-lt"/>
              </a:rPr>
              <a:pPr algn="ctr" fontAlgn="auto">
                <a:spcBef>
                  <a:spcPts val="0"/>
                </a:spcBef>
                <a:spcAft>
                  <a:spcPts val="0"/>
                </a:spcAft>
                <a:defRPr/>
              </a:pPr>
              <a:t>64</a:t>
            </a:fld>
            <a:endParaRPr lang="en-US" sz="1200" dirty="0">
              <a:solidFill>
                <a:schemeClr val="bg2">
                  <a:shade val="50000"/>
                  <a:satMod val="200000"/>
                </a:schemeClr>
              </a:solidFill>
              <a:latin typeface="+mn-lt"/>
            </a:endParaRPr>
          </a:p>
        </p:txBody>
      </p:sp>
      <p:sp>
        <p:nvSpPr>
          <p:cNvPr id="12294" name="TextBox 5"/>
          <p:cNvSpPr txBox="1">
            <a:spLocks noChangeArrowheads="1"/>
          </p:cNvSpPr>
          <p:nvPr/>
        </p:nvSpPr>
        <p:spPr bwMode="auto">
          <a:xfrm>
            <a:off x="3581401" y="1752600"/>
            <a:ext cx="5357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a:cs typeface="Arial" charset="0"/>
              </a:rPr>
              <a:t>RTT </a:t>
            </a:r>
            <a:r>
              <a:rPr lang="en-US" altLang="en-US">
                <a:cs typeface="Arial" charset="0"/>
              </a:rPr>
              <a:t>is 2 X Latency and is the round trip time delay</a:t>
            </a:r>
          </a:p>
        </p:txBody>
      </p:sp>
      <p:sp>
        <p:nvSpPr>
          <p:cNvPr id="12295" name="TextBox 6"/>
          <p:cNvSpPr txBox="1">
            <a:spLocks noChangeArrowheads="1"/>
          </p:cNvSpPr>
          <p:nvPr/>
        </p:nvSpPr>
        <p:spPr bwMode="auto">
          <a:xfrm>
            <a:off x="3429001" y="2286000"/>
            <a:ext cx="5318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a:cs typeface="Arial" charset="0"/>
              </a:rPr>
              <a:t>Transfer Time </a:t>
            </a:r>
            <a:r>
              <a:rPr lang="en-US" altLang="en-US">
                <a:cs typeface="Arial" charset="0"/>
              </a:rPr>
              <a:t>= RTT + (Transfer Size/Bandwidth)</a:t>
            </a:r>
          </a:p>
        </p:txBody>
      </p:sp>
      <p:sp>
        <p:nvSpPr>
          <p:cNvPr id="12296" name="TextBox 7"/>
          <p:cNvSpPr txBox="1">
            <a:spLocks noChangeArrowheads="1"/>
          </p:cNvSpPr>
          <p:nvPr/>
        </p:nvSpPr>
        <p:spPr bwMode="auto">
          <a:xfrm>
            <a:off x="3733801" y="2743200"/>
            <a:ext cx="4581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a:cs typeface="Arial" charset="0"/>
              </a:rPr>
              <a:t>Throughput</a:t>
            </a:r>
            <a:r>
              <a:rPr lang="en-US" altLang="en-US">
                <a:cs typeface="Arial" charset="0"/>
              </a:rPr>
              <a:t> = Transfer Size/Transfer Time</a:t>
            </a:r>
          </a:p>
        </p:txBody>
      </p:sp>
      <p:sp>
        <p:nvSpPr>
          <p:cNvPr id="9" name="TextBox 8"/>
          <p:cNvSpPr txBox="1"/>
          <p:nvPr/>
        </p:nvSpPr>
        <p:spPr>
          <a:xfrm>
            <a:off x="3048000" y="3352800"/>
            <a:ext cx="6891338" cy="2586038"/>
          </a:xfrm>
          <a:prstGeom prst="rect">
            <a:avLst/>
          </a:prstGeom>
          <a:solidFill>
            <a:schemeClr val="accent3">
              <a:lumMod val="60000"/>
              <a:lumOff val="40000"/>
            </a:schemeClr>
          </a:solidFill>
          <a:ln>
            <a:solidFill>
              <a:schemeClr val="tx1"/>
            </a:solidFill>
          </a:ln>
        </p:spPr>
        <p:txBody>
          <a:bodyPr>
            <a:spAutoFit/>
          </a:bodyPr>
          <a:lstStyle/>
          <a:p>
            <a:pPr>
              <a:defRPr/>
            </a:pPr>
            <a:r>
              <a:rPr lang="en-US" dirty="0">
                <a:cs typeface="Arial" charset="0"/>
              </a:rPr>
              <a:t>Example: User wants to fetch a 1MB file across a 1 </a:t>
            </a:r>
            <a:r>
              <a:rPr lang="en-US" dirty="0" err="1">
                <a:cs typeface="Arial" charset="0"/>
              </a:rPr>
              <a:t>Gbps</a:t>
            </a:r>
            <a:r>
              <a:rPr lang="en-US" dirty="0">
                <a:cs typeface="Arial" charset="0"/>
              </a:rPr>
              <a:t> network with a 50 ms latency.</a:t>
            </a:r>
          </a:p>
          <a:p>
            <a:pPr>
              <a:defRPr/>
            </a:pPr>
            <a:endParaRPr lang="en-US" dirty="0">
              <a:cs typeface="Arial" charset="0"/>
            </a:endParaRPr>
          </a:p>
          <a:p>
            <a:pPr>
              <a:defRPr/>
            </a:pPr>
            <a:r>
              <a:rPr lang="en-US" dirty="0">
                <a:cs typeface="Arial" charset="0"/>
              </a:rPr>
              <a:t>RTT = 2 X Latency = 100 ms</a:t>
            </a:r>
          </a:p>
          <a:p>
            <a:pPr>
              <a:defRPr/>
            </a:pPr>
            <a:r>
              <a:rPr lang="en-US" dirty="0">
                <a:cs typeface="Arial" charset="0"/>
              </a:rPr>
              <a:t>Transfer Time = 0.1 sec + (8 X 1,048,576)/1,000,000,000</a:t>
            </a:r>
          </a:p>
          <a:p>
            <a:pPr>
              <a:defRPr/>
            </a:pPr>
            <a:r>
              <a:rPr lang="en-US" dirty="0">
                <a:cs typeface="Arial" charset="0"/>
              </a:rPr>
              <a:t>                       = 0.1 sec + 0.008 sec</a:t>
            </a:r>
          </a:p>
          <a:p>
            <a:pPr>
              <a:defRPr/>
            </a:pPr>
            <a:r>
              <a:rPr lang="en-US" dirty="0">
                <a:cs typeface="Arial" charset="0"/>
              </a:rPr>
              <a:t>                       = 108 ms</a:t>
            </a:r>
          </a:p>
          <a:p>
            <a:pPr>
              <a:defRPr/>
            </a:pPr>
            <a:r>
              <a:rPr lang="en-US" dirty="0">
                <a:cs typeface="Arial" charset="0"/>
              </a:rPr>
              <a:t>Throughput = (8 X 1,048,576)/.108 sec = 77,393,816</a:t>
            </a:r>
          </a:p>
          <a:p>
            <a:pPr>
              <a:defRPr/>
            </a:pPr>
            <a:r>
              <a:rPr lang="en-US" dirty="0">
                <a:cs typeface="Arial" charset="0"/>
              </a:rPr>
              <a:t>                                                               = 77Mbps and not 1Gbps.</a:t>
            </a:r>
          </a:p>
        </p:txBody>
      </p:sp>
      <p:pic>
        <p:nvPicPr>
          <p:cNvPr id="10" name="Picture 2" descr="The Home Depot 19 in. Plastic Tool Box with Metal Latches and Removable Tool Tray">
            <a:extLst>
              <a:ext uri="{FF2B5EF4-FFF2-40B4-BE49-F238E27FC236}">
                <a16:creationId xmlns:a16="http://schemas.microsoft.com/office/drawing/2014/main" id="{8900E83A-1C41-4272-BBBA-A2E13901EF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3875" y="1264444"/>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53986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Supercomputers are </a:t>
            </a:r>
            <a:r>
              <a:rPr lang="en-US" sz="3200" i="1" dirty="0"/>
              <a:t>very </a:t>
            </a:r>
            <a:r>
              <a:rPr lang="en-US" sz="3200" dirty="0"/>
              <a:t>expensive.</a:t>
            </a:r>
          </a:p>
          <a:p>
            <a:endParaRPr lang="en-US" sz="3200" dirty="0"/>
          </a:p>
          <a:p>
            <a:r>
              <a:rPr lang="en-US" sz="3200" dirty="0"/>
              <a:t>If a problem (data &amp; processing) can be broken up into smaller problems that can be solved in parallel, we can use collections of </a:t>
            </a:r>
            <a:r>
              <a:rPr lang="en-US" sz="3200" i="1" dirty="0"/>
              <a:t>commodity computing</a:t>
            </a:r>
            <a:r>
              <a:rPr lang="en-US" sz="3200" dirty="0"/>
              <a:t> devices (consumer computer platforms) controlled by software coordination.</a:t>
            </a:r>
          </a:p>
          <a:p>
            <a:endParaRPr lang="en-US" sz="3200" dirty="0"/>
          </a:p>
          <a:p>
            <a:endParaRPr lang="en-US" sz="3200" dirty="0"/>
          </a:p>
        </p:txBody>
      </p:sp>
      <p:sp>
        <p:nvSpPr>
          <p:cNvPr id="3" name="Title 2"/>
          <p:cNvSpPr>
            <a:spLocks noGrp="1"/>
          </p:cNvSpPr>
          <p:nvPr>
            <p:ph type="title"/>
          </p:nvPr>
        </p:nvSpPr>
        <p:spPr/>
        <p:txBody>
          <a:bodyPr>
            <a:normAutofit/>
          </a:bodyPr>
          <a:lstStyle/>
          <a:p>
            <a:pPr algn="ctr"/>
            <a:r>
              <a:rPr lang="en-US" sz="4800" dirty="0"/>
              <a:t>Parallel processing for massive data</a:t>
            </a:r>
          </a:p>
        </p:txBody>
      </p:sp>
    </p:spTree>
    <p:extLst>
      <p:ext uri="{BB962C8B-B14F-4D97-AF65-F5344CB8AC3E}">
        <p14:creationId xmlns:p14="http://schemas.microsoft.com/office/powerpoint/2010/main" val="17891823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sz="3200" dirty="0"/>
              <a:t>A collection of libraries and utilities allowing a consortium of computers to solve problems involving massive data and computation.</a:t>
            </a:r>
          </a:p>
          <a:p>
            <a:endParaRPr lang="en-US" sz="3200" dirty="0"/>
          </a:p>
          <a:p>
            <a:r>
              <a:rPr lang="en-US" sz="3200" dirty="0"/>
              <a:t>Two components:</a:t>
            </a:r>
          </a:p>
          <a:p>
            <a:endParaRPr lang="en-US" sz="3200" dirty="0"/>
          </a:p>
          <a:p>
            <a:pPr lvl="1"/>
            <a:r>
              <a:rPr lang="en-US" sz="2800" dirty="0"/>
              <a:t>Distributed storage using the </a:t>
            </a:r>
            <a:r>
              <a:rPr lang="en-US" sz="2800" b="1" i="1" dirty="0"/>
              <a:t>Hadoop Distributed File System</a:t>
            </a:r>
            <a:r>
              <a:rPr lang="en-US" sz="2800" b="1" dirty="0"/>
              <a:t> </a:t>
            </a:r>
            <a:r>
              <a:rPr lang="en-US" sz="2800" dirty="0"/>
              <a:t>(HDFS)</a:t>
            </a:r>
          </a:p>
          <a:p>
            <a:pPr lvl="1"/>
            <a:endParaRPr lang="en-US" sz="2800" dirty="0"/>
          </a:p>
          <a:p>
            <a:pPr lvl="1"/>
            <a:r>
              <a:rPr lang="en-US" sz="2800" b="1" i="1" dirty="0"/>
              <a:t>Hadoop MapReduce software </a:t>
            </a:r>
            <a:r>
              <a:rPr lang="en-US" sz="2800" dirty="0"/>
              <a:t>for large-scale data processing.</a:t>
            </a:r>
            <a:endParaRPr lang="en-US" sz="2800" i="1" dirty="0"/>
          </a:p>
          <a:p>
            <a:endParaRPr lang="en-US" sz="3200" dirty="0"/>
          </a:p>
        </p:txBody>
      </p:sp>
      <p:sp>
        <p:nvSpPr>
          <p:cNvPr id="3" name="Title 2"/>
          <p:cNvSpPr>
            <a:spLocks noGrp="1"/>
          </p:cNvSpPr>
          <p:nvPr>
            <p:ph type="title"/>
          </p:nvPr>
        </p:nvSpPr>
        <p:spPr/>
        <p:txBody>
          <a:bodyPr>
            <a:normAutofit/>
          </a:bodyPr>
          <a:lstStyle/>
          <a:p>
            <a:pPr algn="ctr"/>
            <a:r>
              <a:rPr lang="en-US" sz="4800" dirty="0"/>
              <a:t>Apache Hadoop</a:t>
            </a:r>
          </a:p>
        </p:txBody>
      </p:sp>
    </p:spTree>
    <p:extLst>
      <p:ext uri="{BB962C8B-B14F-4D97-AF65-F5344CB8AC3E}">
        <p14:creationId xmlns:p14="http://schemas.microsoft.com/office/powerpoint/2010/main" val="41021773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3200" i="1" dirty="0"/>
              <a:t>split-apply-combine</a:t>
            </a:r>
            <a:r>
              <a:rPr lang="en-US" sz="3200" dirty="0"/>
              <a:t> strategy for data analysis</a:t>
            </a:r>
          </a:p>
          <a:p>
            <a:endParaRPr lang="en-US" sz="3200" dirty="0"/>
          </a:p>
          <a:p>
            <a:r>
              <a:rPr lang="en-US" sz="3200" dirty="0"/>
              <a:t>Map: Filtering and sorting (e.g., sorting students by first name into queues, one queue for each name)</a:t>
            </a:r>
          </a:p>
          <a:p>
            <a:endParaRPr lang="en-US" sz="3200" dirty="0"/>
          </a:p>
          <a:p>
            <a:r>
              <a:rPr lang="en-US" sz="3200" dirty="0"/>
              <a:t>Reduce: Summary operation (e.g., counting the number of students in each queue, yielding name frequencies).</a:t>
            </a:r>
          </a:p>
          <a:p>
            <a:endParaRPr lang="en-US" sz="3200" dirty="0"/>
          </a:p>
          <a:p>
            <a:r>
              <a:rPr lang="en-US" sz="3200" dirty="0"/>
              <a:t>Example: For 100 million students, generate a frequency </a:t>
            </a:r>
            <a:r>
              <a:rPr lang="en-US" sz="3200"/>
              <a:t>count of </a:t>
            </a:r>
            <a:r>
              <a:rPr lang="en-US" sz="3200" dirty="0"/>
              <a:t>all first names. Can distribute the processing across processors, several queues per node.</a:t>
            </a:r>
          </a:p>
        </p:txBody>
      </p:sp>
      <p:sp>
        <p:nvSpPr>
          <p:cNvPr id="3" name="Title 2"/>
          <p:cNvSpPr>
            <a:spLocks noGrp="1"/>
          </p:cNvSpPr>
          <p:nvPr>
            <p:ph type="title"/>
          </p:nvPr>
        </p:nvSpPr>
        <p:spPr/>
        <p:txBody>
          <a:bodyPr>
            <a:normAutofit/>
          </a:bodyPr>
          <a:lstStyle/>
          <a:p>
            <a:pPr algn="ctr"/>
            <a:r>
              <a:rPr lang="en-US" sz="4800" dirty="0"/>
              <a:t>MapReduce</a:t>
            </a:r>
          </a:p>
        </p:txBody>
      </p:sp>
    </p:spTree>
    <p:extLst>
      <p:ext uri="{BB962C8B-B14F-4D97-AF65-F5344CB8AC3E}">
        <p14:creationId xmlns:p14="http://schemas.microsoft.com/office/powerpoint/2010/main" val="40262647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3200" b="1" dirty="0"/>
              <a:t>Map: </a:t>
            </a:r>
            <a:r>
              <a:rPr lang="en-US" sz="3200" dirty="0"/>
              <a:t>each worker node applies the </a:t>
            </a:r>
            <a:r>
              <a:rPr lang="en-US" sz="3200" i="1" dirty="0"/>
              <a:t>map</a:t>
            </a:r>
            <a:r>
              <a:rPr lang="en-US" sz="3200" dirty="0"/>
              <a:t> function to the local data, and writes the output to a temporary storage.</a:t>
            </a:r>
          </a:p>
          <a:p>
            <a:endParaRPr lang="en-US" sz="3200" dirty="0"/>
          </a:p>
          <a:p>
            <a:r>
              <a:rPr lang="en-US" sz="3200" b="1" dirty="0"/>
              <a:t>Shuffle: </a:t>
            </a:r>
            <a:r>
              <a:rPr lang="en-US" sz="3200" dirty="0"/>
              <a:t>worker nodes redistribute data based on the output keys from </a:t>
            </a:r>
            <a:r>
              <a:rPr lang="en-US" sz="3200" i="1" dirty="0"/>
              <a:t>map </a:t>
            </a:r>
            <a:r>
              <a:rPr lang="en-US" sz="3200" dirty="0"/>
              <a:t>such that all data belonging to one key is located on the same worker node.</a:t>
            </a:r>
          </a:p>
          <a:p>
            <a:endParaRPr lang="en-US" sz="3200" dirty="0"/>
          </a:p>
          <a:p>
            <a:r>
              <a:rPr lang="en-US" sz="3200" b="1" dirty="0"/>
              <a:t>Reduce: </a:t>
            </a:r>
            <a:r>
              <a:rPr lang="en-US" sz="3200" dirty="0"/>
              <a:t>worker nodes now process each group of output data, per key, in parallel.</a:t>
            </a:r>
          </a:p>
        </p:txBody>
      </p:sp>
      <p:sp>
        <p:nvSpPr>
          <p:cNvPr id="3" name="Title 2"/>
          <p:cNvSpPr>
            <a:spLocks noGrp="1"/>
          </p:cNvSpPr>
          <p:nvPr>
            <p:ph type="title"/>
          </p:nvPr>
        </p:nvSpPr>
        <p:spPr/>
        <p:txBody>
          <a:bodyPr>
            <a:normAutofit/>
          </a:bodyPr>
          <a:lstStyle/>
          <a:p>
            <a:pPr algn="ctr"/>
            <a:r>
              <a:rPr lang="en-US" sz="4800" dirty="0"/>
              <a:t>MapReduce framework</a:t>
            </a:r>
          </a:p>
        </p:txBody>
      </p:sp>
    </p:spTree>
    <p:extLst>
      <p:ext uri="{BB962C8B-B14F-4D97-AF65-F5344CB8AC3E}">
        <p14:creationId xmlns:p14="http://schemas.microsoft.com/office/powerpoint/2010/main" val="31694754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Not quite POSIX compliance for efficiency reasons</a:t>
            </a:r>
          </a:p>
          <a:p>
            <a:endParaRPr lang="en-US" sz="3200" dirty="0"/>
          </a:p>
          <a:p>
            <a:r>
              <a:rPr lang="en-US" sz="3200" dirty="0"/>
              <a:t>For managing large datasets to be used with MapReduce</a:t>
            </a:r>
          </a:p>
          <a:p>
            <a:endParaRPr lang="en-US" sz="3200" dirty="0"/>
          </a:p>
          <a:p>
            <a:r>
              <a:rPr lang="en-US" sz="3200" dirty="0"/>
              <a:t>Three master services/daemons/nodes</a:t>
            </a:r>
          </a:p>
          <a:p>
            <a:endParaRPr lang="en-US" sz="3200" dirty="0"/>
          </a:p>
          <a:p>
            <a:r>
              <a:rPr lang="en-US" sz="3200" dirty="0"/>
              <a:t>Two types of slave services</a:t>
            </a:r>
          </a:p>
          <a:p>
            <a:pPr marL="109537" indent="0">
              <a:buNone/>
            </a:pPr>
            <a:endParaRPr lang="en-US" sz="3200" dirty="0"/>
          </a:p>
        </p:txBody>
      </p:sp>
      <p:sp>
        <p:nvSpPr>
          <p:cNvPr id="3" name="Title 2"/>
          <p:cNvSpPr>
            <a:spLocks noGrp="1"/>
          </p:cNvSpPr>
          <p:nvPr>
            <p:ph type="title"/>
          </p:nvPr>
        </p:nvSpPr>
        <p:spPr/>
        <p:txBody>
          <a:bodyPr>
            <a:normAutofit/>
          </a:bodyPr>
          <a:lstStyle/>
          <a:p>
            <a:pPr algn="ctr"/>
            <a:r>
              <a:rPr lang="en-US" sz="4800" dirty="0"/>
              <a:t>Hadoop Distributed File System</a:t>
            </a:r>
          </a:p>
        </p:txBody>
      </p:sp>
    </p:spTree>
    <p:extLst>
      <p:ext uri="{BB962C8B-B14F-4D97-AF65-F5344CB8AC3E}">
        <p14:creationId xmlns:p14="http://schemas.microsoft.com/office/powerpoint/2010/main" val="3409299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eaLnBrk="1" hangingPunct="1"/>
            <a:r>
              <a:rPr lang="en-US" sz="2800" dirty="0"/>
              <a:t>NAT addresses work fine on local networks.</a:t>
            </a:r>
          </a:p>
          <a:p>
            <a:pPr eaLnBrk="1" hangingPunct="1"/>
            <a:endParaRPr lang="en-US" sz="2800" dirty="0"/>
          </a:p>
          <a:p>
            <a:pPr eaLnBrk="1" hangingPunct="1"/>
            <a:r>
              <a:rPr lang="en-US" sz="2800" dirty="0"/>
              <a:t>NAT addresses are not unique. Many thousands (millions?) of users will be using the same NAT IP address at any given moment.</a:t>
            </a:r>
          </a:p>
          <a:p>
            <a:pPr eaLnBrk="1" hangingPunct="1"/>
            <a:endParaRPr lang="en-US" sz="2800" dirty="0"/>
          </a:p>
          <a:p>
            <a:pPr eaLnBrk="1" hangingPunct="1"/>
            <a:r>
              <a:rPr lang="en-US" sz="2800" dirty="0"/>
              <a:t>A typical NAT installation is a home or office that has many computers, but little need to support servers. Internet use is primarily as clients.</a:t>
            </a:r>
          </a:p>
          <a:p>
            <a:pPr eaLnBrk="1" hangingPunct="1"/>
            <a:endParaRPr lang="en-US" sz="2800" dirty="0"/>
          </a:p>
          <a:p>
            <a:pPr eaLnBrk="1" hangingPunct="1"/>
            <a:r>
              <a:rPr lang="en-US" sz="2800" dirty="0"/>
              <a:t>A NAT-enabled router is required, through which the local network operates.</a:t>
            </a:r>
          </a:p>
          <a:p>
            <a:pPr eaLnBrk="1" hangingPunct="1"/>
            <a:endParaRPr lang="en-US" sz="2800" dirty="0"/>
          </a:p>
          <a:p>
            <a:endParaRPr lang="en-US" sz="2800" dirty="0"/>
          </a:p>
        </p:txBody>
      </p:sp>
      <p:sp>
        <p:nvSpPr>
          <p:cNvPr id="3" name="Title 2"/>
          <p:cNvSpPr>
            <a:spLocks noGrp="1"/>
          </p:cNvSpPr>
          <p:nvPr>
            <p:ph type="title"/>
          </p:nvPr>
        </p:nvSpPr>
        <p:spPr>
          <a:xfrm>
            <a:off x="609600" y="274638"/>
            <a:ext cx="10972800" cy="1143000"/>
          </a:xfrm>
        </p:spPr>
        <p:txBody>
          <a:bodyPr>
            <a:normAutofit/>
          </a:bodyPr>
          <a:lstStyle/>
          <a:p>
            <a:pPr algn="ctr"/>
            <a:endParaRPr lang="en-US" sz="4800" dirty="0"/>
          </a:p>
        </p:txBody>
      </p:sp>
    </p:spTree>
    <p:extLst>
      <p:ext uri="{BB962C8B-B14F-4D97-AF65-F5344CB8AC3E}">
        <p14:creationId xmlns:p14="http://schemas.microsoft.com/office/powerpoint/2010/main" val="26556978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3200" b="1" dirty="0"/>
              <a:t>Name node</a:t>
            </a:r>
            <a:r>
              <a:rPr lang="en-US" sz="3200" dirty="0"/>
              <a:t>—Master node. Tracks files, manages the whole file system, tracks the locations of the data nodes.</a:t>
            </a:r>
            <a:endParaRPr lang="en-US" sz="3200" b="1" dirty="0"/>
          </a:p>
          <a:p>
            <a:endParaRPr lang="en-US" sz="3200" b="1" dirty="0"/>
          </a:p>
          <a:p>
            <a:r>
              <a:rPr lang="en-US" sz="3200" b="1" dirty="0"/>
              <a:t>Secondary name node</a:t>
            </a:r>
            <a:r>
              <a:rPr lang="en-US" sz="3200" dirty="0"/>
              <a:t>—Stores checkpoints of the file system metadata.</a:t>
            </a:r>
            <a:endParaRPr lang="en-US" sz="3200" b="1" dirty="0"/>
          </a:p>
          <a:p>
            <a:endParaRPr lang="en-US" sz="3200" b="1" dirty="0"/>
          </a:p>
          <a:p>
            <a:r>
              <a:rPr lang="en-US" sz="3200" b="1" dirty="0"/>
              <a:t>Job tracker</a:t>
            </a:r>
            <a:r>
              <a:rPr lang="en-US" sz="3200" dirty="0"/>
              <a:t>—Receives the requests for MapReduce execution from the client &amp; responds with the metadata of the required processing data.</a:t>
            </a:r>
            <a:endParaRPr lang="en-US" sz="3200" b="1" dirty="0"/>
          </a:p>
          <a:p>
            <a:endParaRPr lang="en-US" sz="3200" b="1" dirty="0"/>
          </a:p>
          <a:p>
            <a:r>
              <a:rPr lang="en-US" sz="3200" b="1" dirty="0"/>
              <a:t>Data node</a:t>
            </a:r>
            <a:r>
              <a:rPr lang="en-US" sz="3200" dirty="0"/>
              <a:t>—Slave daemons. Store the actual data into HDFS which the clients must read and write.</a:t>
            </a:r>
          </a:p>
          <a:p>
            <a:endParaRPr lang="en-US" sz="3200" b="1" dirty="0"/>
          </a:p>
          <a:p>
            <a:r>
              <a:rPr lang="en-US" sz="3200" b="1" dirty="0"/>
              <a:t>Task tracker</a:t>
            </a:r>
            <a:r>
              <a:rPr lang="en-US" sz="3200" dirty="0"/>
              <a:t>—Slave Node for the Job Tracker. Takes the code and applies it on (</a:t>
            </a:r>
            <a:r>
              <a:rPr lang="en-US" sz="3200" i="1" dirty="0"/>
              <a:t>maps </a:t>
            </a:r>
            <a:r>
              <a:rPr lang="en-US" sz="3200" dirty="0"/>
              <a:t>it to) the file.</a:t>
            </a:r>
          </a:p>
        </p:txBody>
      </p:sp>
      <p:sp>
        <p:nvSpPr>
          <p:cNvPr id="3" name="Title 2"/>
          <p:cNvSpPr>
            <a:spLocks noGrp="1"/>
          </p:cNvSpPr>
          <p:nvPr>
            <p:ph type="title"/>
          </p:nvPr>
        </p:nvSpPr>
        <p:spPr/>
        <p:txBody>
          <a:bodyPr>
            <a:normAutofit/>
          </a:bodyPr>
          <a:lstStyle/>
          <a:p>
            <a:pPr algn="ctr"/>
            <a:r>
              <a:rPr lang="en-US" sz="4800" dirty="0"/>
              <a:t>Five HDFS services</a:t>
            </a:r>
          </a:p>
        </p:txBody>
      </p:sp>
    </p:spTree>
    <p:extLst>
      <p:ext uri="{BB962C8B-B14F-4D97-AF65-F5344CB8AC3E}">
        <p14:creationId xmlns:p14="http://schemas.microsoft.com/office/powerpoint/2010/main" val="35226744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3200" dirty="0"/>
          </a:p>
          <a:p>
            <a:r>
              <a:rPr lang="en-US" sz="3200" dirty="0"/>
              <a:t>Input 1 TB of data records contains K/V pairs: City/Sales</a:t>
            </a:r>
          </a:p>
          <a:p>
            <a:endParaRPr lang="en-US" sz="3200" dirty="0"/>
          </a:p>
          <a:p>
            <a:r>
              <a:rPr lang="en-US" sz="3200" dirty="0"/>
              <a:t>Goal: translate currency and exchange rates at the time of each sale, and give a total of sales for each of 50 cities.</a:t>
            </a:r>
          </a:p>
          <a:p>
            <a:endParaRPr lang="en-US" sz="3200" dirty="0"/>
          </a:p>
          <a:p>
            <a:r>
              <a:rPr lang="en-US" sz="3200" dirty="0"/>
              <a:t>Because of the size of the data this requires external sorting on disk, which is slower than in-memory sorting.</a:t>
            </a:r>
          </a:p>
          <a:p>
            <a:endParaRPr lang="en-US" sz="3200" dirty="0"/>
          </a:p>
          <a:p>
            <a:endParaRPr lang="en-US" sz="3200" dirty="0"/>
          </a:p>
        </p:txBody>
      </p:sp>
      <p:sp>
        <p:nvSpPr>
          <p:cNvPr id="3" name="Title 2"/>
          <p:cNvSpPr>
            <a:spLocks noGrp="1"/>
          </p:cNvSpPr>
          <p:nvPr>
            <p:ph type="title"/>
          </p:nvPr>
        </p:nvSpPr>
        <p:spPr/>
        <p:txBody>
          <a:bodyPr>
            <a:normAutofit/>
          </a:bodyPr>
          <a:lstStyle/>
          <a:p>
            <a:pPr algn="ctr"/>
            <a:r>
              <a:rPr lang="en-US" sz="4800" dirty="0"/>
              <a:t>Example: sum sales worldwide by city</a:t>
            </a:r>
          </a:p>
        </p:txBody>
      </p:sp>
    </p:spTree>
    <p:extLst>
      <p:ext uri="{BB962C8B-B14F-4D97-AF65-F5344CB8AC3E}">
        <p14:creationId xmlns:p14="http://schemas.microsoft.com/office/powerpoint/2010/main" val="35647798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66047C5-4207-4002-818B-47CF8745A9AA}"/>
              </a:ext>
            </a:extLst>
          </p:cNvPr>
          <p:cNvGraphicFramePr>
            <a:graphicFrameLocks noGrp="1"/>
          </p:cNvGraphicFramePr>
          <p:nvPr>
            <p:ph idx="1"/>
            <p:extLst>
              <p:ext uri="{D42A27DB-BD31-4B8C-83A1-F6EECF244321}">
                <p14:modId xmlns:p14="http://schemas.microsoft.com/office/powerpoint/2010/main" val="791040093"/>
              </p:ext>
            </p:extLst>
          </p:nvPr>
        </p:nvGraphicFramePr>
        <p:xfrm>
          <a:off x="1143000" y="2514600"/>
          <a:ext cx="10210799" cy="3047998"/>
        </p:xfrm>
        <a:graphic>
          <a:graphicData uri="http://schemas.openxmlformats.org/drawingml/2006/table">
            <a:tbl>
              <a:tblPr firstRow="1" bandRow="1">
                <a:tableStyleId>{5C22544A-7EE6-4342-B048-85BDC9FD1C3A}</a:tableStyleId>
              </a:tblPr>
              <a:tblGrid>
                <a:gridCol w="2827606">
                  <a:extLst>
                    <a:ext uri="{9D8B030D-6E8A-4147-A177-3AD203B41FA5}">
                      <a16:colId xmlns:a16="http://schemas.microsoft.com/office/drawing/2014/main" val="3469488207"/>
                    </a:ext>
                  </a:extLst>
                </a:gridCol>
                <a:gridCol w="1963615">
                  <a:extLst>
                    <a:ext uri="{9D8B030D-6E8A-4147-A177-3AD203B41FA5}">
                      <a16:colId xmlns:a16="http://schemas.microsoft.com/office/drawing/2014/main" val="4073462602"/>
                    </a:ext>
                  </a:extLst>
                </a:gridCol>
                <a:gridCol w="1963615">
                  <a:extLst>
                    <a:ext uri="{9D8B030D-6E8A-4147-A177-3AD203B41FA5}">
                      <a16:colId xmlns:a16="http://schemas.microsoft.com/office/drawing/2014/main" val="4099922248"/>
                    </a:ext>
                  </a:extLst>
                </a:gridCol>
                <a:gridCol w="3455963">
                  <a:extLst>
                    <a:ext uri="{9D8B030D-6E8A-4147-A177-3AD203B41FA5}">
                      <a16:colId xmlns:a16="http://schemas.microsoft.com/office/drawing/2014/main" val="885687542"/>
                    </a:ext>
                  </a:extLst>
                </a:gridCol>
              </a:tblGrid>
              <a:tr h="509162">
                <a:tc>
                  <a:txBody>
                    <a:bodyPr/>
                    <a:lstStyle/>
                    <a:p>
                      <a:pPr algn="ctr"/>
                      <a:r>
                        <a:rPr lang="en-US" sz="2400" dirty="0">
                          <a:latin typeface="Cambria" panose="02040503050406030204" pitchFamily="18" charset="0"/>
                          <a:ea typeface="Cambria" panose="02040503050406030204" pitchFamily="18" charset="0"/>
                        </a:rPr>
                        <a:t>City</a:t>
                      </a:r>
                    </a:p>
                  </a:txBody>
                  <a:tcPr/>
                </a:tc>
                <a:tc>
                  <a:txBody>
                    <a:bodyPr/>
                    <a:lstStyle/>
                    <a:p>
                      <a:pPr algn="ctr"/>
                      <a:r>
                        <a:rPr lang="en-US" sz="2400" dirty="0">
                          <a:latin typeface="Cambria" panose="02040503050406030204" pitchFamily="18" charset="0"/>
                          <a:ea typeface="Cambria" panose="02040503050406030204" pitchFamily="18" charset="0"/>
                        </a:rPr>
                        <a:t>Sale amount</a:t>
                      </a:r>
                    </a:p>
                  </a:txBody>
                  <a:tcPr/>
                </a:tc>
                <a:tc>
                  <a:txBody>
                    <a:bodyPr/>
                    <a:lstStyle/>
                    <a:p>
                      <a:pPr algn="ctr"/>
                      <a:r>
                        <a:rPr lang="en-US" sz="2400" dirty="0">
                          <a:latin typeface="Cambria" panose="02040503050406030204" pitchFamily="18" charset="0"/>
                          <a:ea typeface="Cambria" panose="02040503050406030204" pitchFamily="18" charset="0"/>
                        </a:rPr>
                        <a:t>Currency</a:t>
                      </a:r>
                    </a:p>
                  </a:txBody>
                  <a:tcPr/>
                </a:tc>
                <a:tc>
                  <a:txBody>
                    <a:bodyPr/>
                    <a:lstStyle/>
                    <a:p>
                      <a:pPr algn="ctr"/>
                      <a:r>
                        <a:rPr lang="en-US" sz="2400" dirty="0">
                          <a:latin typeface="Cambria" panose="02040503050406030204" pitchFamily="18" charset="0"/>
                          <a:ea typeface="Cambria" panose="02040503050406030204" pitchFamily="18" charset="0"/>
                        </a:rPr>
                        <a:t>Date</a:t>
                      </a:r>
                    </a:p>
                  </a:txBody>
                  <a:tcPr/>
                </a:tc>
                <a:extLst>
                  <a:ext uri="{0D108BD9-81ED-4DB2-BD59-A6C34878D82A}">
                    <a16:rowId xmlns:a16="http://schemas.microsoft.com/office/drawing/2014/main" val="3876802049"/>
                  </a:ext>
                </a:extLst>
              </a:tr>
              <a:tr h="509162">
                <a:tc>
                  <a:txBody>
                    <a:bodyPr/>
                    <a:lstStyle/>
                    <a:p>
                      <a:r>
                        <a:rPr lang="en-US" sz="2400" dirty="0">
                          <a:latin typeface="Cambria" panose="02040503050406030204" pitchFamily="18" charset="0"/>
                          <a:ea typeface="Cambria" panose="02040503050406030204" pitchFamily="18" charset="0"/>
                        </a:rPr>
                        <a:t>Chicago</a:t>
                      </a:r>
                    </a:p>
                  </a:txBody>
                  <a:tcPr/>
                </a:tc>
                <a:tc>
                  <a:txBody>
                    <a:bodyPr/>
                    <a:lstStyle/>
                    <a:p>
                      <a:pPr algn="r"/>
                      <a:r>
                        <a:rPr lang="en-US" sz="2400" dirty="0">
                          <a:latin typeface="Cambria" panose="02040503050406030204" pitchFamily="18" charset="0"/>
                          <a:ea typeface="Cambria" panose="02040503050406030204" pitchFamily="18" charset="0"/>
                        </a:rPr>
                        <a:t>5,754</a:t>
                      </a:r>
                    </a:p>
                  </a:txBody>
                  <a:tcPr/>
                </a:tc>
                <a:tc>
                  <a:txBody>
                    <a:bodyPr/>
                    <a:lstStyle/>
                    <a:p>
                      <a:pPr algn="ctr"/>
                      <a:r>
                        <a:rPr lang="en-US" sz="2400" dirty="0">
                          <a:latin typeface="Cambria" panose="02040503050406030204" pitchFamily="18" charset="0"/>
                          <a:ea typeface="Cambria" panose="02040503050406030204" pitchFamily="18" charset="0"/>
                        </a:rPr>
                        <a:t>USD</a:t>
                      </a:r>
                    </a:p>
                  </a:txBody>
                  <a:tcPr/>
                </a:tc>
                <a:tc>
                  <a:txBody>
                    <a:bodyPr/>
                    <a:lstStyle/>
                    <a:p>
                      <a:pPr algn="ctr"/>
                      <a:r>
                        <a:rPr lang="en-US" sz="2400" dirty="0">
                          <a:latin typeface="Cambria" panose="02040503050406030204" pitchFamily="18" charset="0"/>
                          <a:ea typeface="Cambria" panose="02040503050406030204" pitchFamily="18" charset="0"/>
                        </a:rPr>
                        <a:t>2020-05-18:16:42</a:t>
                      </a:r>
                    </a:p>
                  </a:txBody>
                  <a:tcPr/>
                </a:tc>
                <a:extLst>
                  <a:ext uri="{0D108BD9-81ED-4DB2-BD59-A6C34878D82A}">
                    <a16:rowId xmlns:a16="http://schemas.microsoft.com/office/drawing/2014/main" val="2524408507"/>
                  </a:ext>
                </a:extLst>
              </a:tr>
              <a:tr h="509162">
                <a:tc>
                  <a:txBody>
                    <a:bodyPr/>
                    <a:lstStyle/>
                    <a:p>
                      <a:r>
                        <a:rPr lang="en-US" sz="2400" dirty="0">
                          <a:latin typeface="Cambria" panose="02040503050406030204" pitchFamily="18" charset="0"/>
                          <a:ea typeface="Cambria" panose="02040503050406030204" pitchFamily="18" charset="0"/>
                        </a:rPr>
                        <a:t>Brussels</a:t>
                      </a:r>
                    </a:p>
                  </a:txBody>
                  <a:tcPr/>
                </a:tc>
                <a:tc>
                  <a:txBody>
                    <a:bodyPr/>
                    <a:lstStyle/>
                    <a:p>
                      <a:pPr algn="r"/>
                      <a:r>
                        <a:rPr lang="en-US" sz="2400" dirty="0">
                          <a:latin typeface="Cambria" panose="02040503050406030204" pitchFamily="18" charset="0"/>
                          <a:ea typeface="Cambria" panose="02040503050406030204" pitchFamily="18" charset="0"/>
                        </a:rPr>
                        <a:t>3,857</a:t>
                      </a:r>
                    </a:p>
                  </a:txBody>
                  <a:tcPr/>
                </a:tc>
                <a:tc>
                  <a:txBody>
                    <a:bodyPr/>
                    <a:lstStyle/>
                    <a:p>
                      <a:pPr algn="ctr"/>
                      <a:r>
                        <a:rPr lang="en-US" sz="2400" dirty="0">
                          <a:latin typeface="Cambria" panose="02040503050406030204" pitchFamily="18" charset="0"/>
                          <a:ea typeface="Cambria" panose="02040503050406030204" pitchFamily="18" charset="0"/>
                        </a:rPr>
                        <a:t>EURO</a:t>
                      </a:r>
                    </a:p>
                  </a:txBody>
                  <a:tcPr/>
                </a:tc>
                <a:tc>
                  <a:txBody>
                    <a:bodyPr/>
                    <a:lstStyle/>
                    <a:p>
                      <a:pPr algn="ctr"/>
                      <a:r>
                        <a:rPr lang="en-US" sz="2400" dirty="0">
                          <a:latin typeface="Cambria" panose="02040503050406030204" pitchFamily="18" charset="0"/>
                          <a:ea typeface="Cambria" panose="02040503050406030204" pitchFamily="18" charset="0"/>
                        </a:rPr>
                        <a:t>2020-05-12:08:53</a:t>
                      </a:r>
                    </a:p>
                  </a:txBody>
                  <a:tcPr/>
                </a:tc>
                <a:extLst>
                  <a:ext uri="{0D108BD9-81ED-4DB2-BD59-A6C34878D82A}">
                    <a16:rowId xmlns:a16="http://schemas.microsoft.com/office/drawing/2014/main" val="1077896309"/>
                  </a:ext>
                </a:extLst>
              </a:tr>
              <a:tr h="502188">
                <a:tc>
                  <a:txBody>
                    <a:bodyPr/>
                    <a:lstStyle/>
                    <a:p>
                      <a:r>
                        <a:rPr lang="en-US" sz="2400" dirty="0">
                          <a:latin typeface="Cambria" panose="02040503050406030204" pitchFamily="18" charset="0"/>
                          <a:ea typeface="Cambria" panose="02040503050406030204" pitchFamily="18" charset="0"/>
                        </a:rPr>
                        <a:t>Chicago</a:t>
                      </a:r>
                    </a:p>
                  </a:txBody>
                  <a:tcPr/>
                </a:tc>
                <a:tc>
                  <a:txBody>
                    <a:bodyPr/>
                    <a:lstStyle/>
                    <a:p>
                      <a:pPr algn="r"/>
                      <a:r>
                        <a:rPr lang="en-US" sz="2400" dirty="0">
                          <a:latin typeface="Cambria" panose="02040503050406030204" pitchFamily="18" charset="0"/>
                          <a:ea typeface="Cambria" panose="02040503050406030204" pitchFamily="18" charset="0"/>
                        </a:rPr>
                        <a:t>4,585</a:t>
                      </a:r>
                    </a:p>
                  </a:txBody>
                  <a:tcPr/>
                </a:tc>
                <a:tc>
                  <a:txBody>
                    <a:bodyPr/>
                    <a:lstStyle/>
                    <a:p>
                      <a:pPr algn="ctr"/>
                      <a:r>
                        <a:rPr lang="en-US" sz="2400" dirty="0">
                          <a:latin typeface="Cambria" panose="02040503050406030204" pitchFamily="18" charset="0"/>
                          <a:ea typeface="Cambria" panose="02040503050406030204" pitchFamily="18" charset="0"/>
                        </a:rPr>
                        <a:t>USD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Cambria" panose="02040503050406030204" pitchFamily="18" charset="0"/>
                          <a:ea typeface="Cambria" panose="02040503050406030204" pitchFamily="18" charset="0"/>
                        </a:rPr>
                        <a:t>2020-05-12:14:50</a:t>
                      </a:r>
                    </a:p>
                  </a:txBody>
                  <a:tcPr/>
                </a:tc>
                <a:extLst>
                  <a:ext uri="{0D108BD9-81ED-4DB2-BD59-A6C34878D82A}">
                    <a16:rowId xmlns:a16="http://schemas.microsoft.com/office/drawing/2014/main" val="677748961"/>
                  </a:ext>
                </a:extLst>
              </a:tr>
              <a:tr h="509162">
                <a:tc>
                  <a:txBody>
                    <a:bodyPr/>
                    <a:lstStyle/>
                    <a:p>
                      <a:r>
                        <a:rPr lang="en-US" sz="2400" dirty="0">
                          <a:latin typeface="Cambria" panose="02040503050406030204" pitchFamily="18" charset="0"/>
                          <a:ea typeface="Cambria" panose="02040503050406030204" pitchFamily="18" charset="0"/>
                        </a:rPr>
                        <a:t>Bangkok</a:t>
                      </a:r>
                    </a:p>
                  </a:txBody>
                  <a:tcPr/>
                </a:tc>
                <a:tc>
                  <a:txBody>
                    <a:bodyPr/>
                    <a:lstStyle/>
                    <a:p>
                      <a:pPr algn="r"/>
                      <a:r>
                        <a:rPr lang="en-US" sz="2400" dirty="0">
                          <a:latin typeface="Cambria" panose="02040503050406030204" pitchFamily="18" charset="0"/>
                          <a:ea typeface="Cambria" panose="02040503050406030204" pitchFamily="18" charset="0"/>
                        </a:rPr>
                        <a:t>15,500</a:t>
                      </a:r>
                    </a:p>
                  </a:txBody>
                  <a:tcPr/>
                </a:tc>
                <a:tc>
                  <a:txBody>
                    <a:bodyPr/>
                    <a:lstStyle/>
                    <a:p>
                      <a:pPr algn="ctr"/>
                      <a:r>
                        <a:rPr lang="en-US" sz="2400" dirty="0">
                          <a:latin typeface="Cambria" panose="02040503050406030204" pitchFamily="18" charset="0"/>
                          <a:ea typeface="Cambria" panose="02040503050406030204" pitchFamily="18" charset="0"/>
                        </a:rPr>
                        <a:t>THB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Cambria" panose="02040503050406030204" pitchFamily="18" charset="0"/>
                          <a:ea typeface="Cambria" panose="02040503050406030204" pitchFamily="18" charset="0"/>
                        </a:rPr>
                        <a:t>2020-05-16:10:14</a:t>
                      </a:r>
                    </a:p>
                  </a:txBody>
                  <a:tcPr/>
                </a:tc>
                <a:extLst>
                  <a:ext uri="{0D108BD9-81ED-4DB2-BD59-A6C34878D82A}">
                    <a16:rowId xmlns:a16="http://schemas.microsoft.com/office/drawing/2014/main" val="1197868753"/>
                  </a:ext>
                </a:extLst>
              </a:tr>
              <a:tr h="509162">
                <a:tc>
                  <a:txBody>
                    <a:bodyPr/>
                    <a:lstStyle/>
                    <a:p>
                      <a:r>
                        <a:rPr lang="en-US" sz="2400" dirty="0">
                          <a:latin typeface="Cambria" panose="02040503050406030204" pitchFamily="18" charset="0"/>
                          <a:ea typeface="Cambria" panose="02040503050406030204" pitchFamily="18" charset="0"/>
                        </a:rPr>
                        <a:t>Etc.</a:t>
                      </a:r>
                    </a:p>
                  </a:txBody>
                  <a:tcPr/>
                </a:tc>
                <a:tc>
                  <a:txBody>
                    <a:bodyPr/>
                    <a:lstStyle/>
                    <a:p>
                      <a:endParaRPr lang="en-US" sz="2400" dirty="0">
                        <a:latin typeface="Cambria" panose="02040503050406030204" pitchFamily="18" charset="0"/>
                        <a:ea typeface="Cambria" panose="02040503050406030204" pitchFamily="18" charset="0"/>
                      </a:endParaRPr>
                    </a:p>
                  </a:txBody>
                  <a:tcPr/>
                </a:tc>
                <a:tc>
                  <a:txBody>
                    <a:bodyPr/>
                    <a:lstStyle/>
                    <a:p>
                      <a:endParaRPr lang="en-US" sz="2400">
                        <a:latin typeface="Cambria" panose="02040503050406030204" pitchFamily="18" charset="0"/>
                        <a:ea typeface="Cambria" panose="02040503050406030204" pitchFamily="18" charset="0"/>
                      </a:endParaRPr>
                    </a:p>
                  </a:txBody>
                  <a:tcPr/>
                </a:tc>
                <a:tc>
                  <a:txBody>
                    <a:bodyPr/>
                    <a:lstStyle/>
                    <a:p>
                      <a:endParaRPr lang="en-US" sz="24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980018341"/>
                  </a:ext>
                </a:extLst>
              </a:tr>
            </a:tbl>
          </a:graphicData>
        </a:graphic>
      </p:graphicFrame>
      <p:sp>
        <p:nvSpPr>
          <p:cNvPr id="3" name="Title 2"/>
          <p:cNvSpPr>
            <a:spLocks noGrp="1"/>
          </p:cNvSpPr>
          <p:nvPr>
            <p:ph type="title"/>
          </p:nvPr>
        </p:nvSpPr>
        <p:spPr/>
        <p:txBody>
          <a:bodyPr>
            <a:normAutofit/>
          </a:bodyPr>
          <a:lstStyle/>
          <a:p>
            <a:pPr algn="ctr"/>
            <a:r>
              <a:rPr lang="en-US" sz="4800" dirty="0"/>
              <a:t>1 TB of input records:</a:t>
            </a:r>
          </a:p>
        </p:txBody>
      </p:sp>
    </p:spTree>
    <p:extLst>
      <p:ext uri="{BB962C8B-B14F-4D97-AF65-F5344CB8AC3E}">
        <p14:creationId xmlns:p14="http://schemas.microsoft.com/office/powerpoint/2010/main" val="962682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endParaRPr lang="en-US" sz="3600" dirty="0"/>
          </a:p>
          <a:p>
            <a:r>
              <a:rPr lang="en-US" sz="3600" dirty="0"/>
              <a:t>Give 100 GB to each of ten </a:t>
            </a:r>
            <a:r>
              <a:rPr lang="en-US" sz="3600" i="1" dirty="0"/>
              <a:t>mapper </a:t>
            </a:r>
            <a:r>
              <a:rPr lang="en-US" sz="3600" dirty="0"/>
              <a:t>nodes</a:t>
            </a:r>
          </a:p>
          <a:p>
            <a:endParaRPr lang="en-US" sz="3600" dirty="0"/>
          </a:p>
          <a:p>
            <a:r>
              <a:rPr lang="en-US" sz="3600" dirty="0"/>
              <a:t>Each mapper node produces 50 piles of Key/Value pairs, one for each city, totaling 500 piles.</a:t>
            </a:r>
          </a:p>
          <a:p>
            <a:endParaRPr lang="en-US" sz="3600" dirty="0"/>
          </a:p>
          <a:p>
            <a:r>
              <a:rPr lang="en-US" sz="3600" dirty="0"/>
              <a:t>Output piles are intermediate K/V data: City/Sales for that city &amp; other data</a:t>
            </a:r>
          </a:p>
        </p:txBody>
      </p:sp>
      <p:sp>
        <p:nvSpPr>
          <p:cNvPr id="3" name="Title 2"/>
          <p:cNvSpPr>
            <a:spLocks noGrp="1"/>
          </p:cNvSpPr>
          <p:nvPr>
            <p:ph type="title"/>
          </p:nvPr>
        </p:nvSpPr>
        <p:spPr/>
        <p:txBody>
          <a:bodyPr>
            <a:normAutofit/>
          </a:bodyPr>
          <a:lstStyle/>
          <a:p>
            <a:pPr algn="ctr"/>
            <a:r>
              <a:rPr lang="en-US" sz="4800" dirty="0"/>
              <a:t>Map</a:t>
            </a:r>
          </a:p>
        </p:txBody>
      </p:sp>
    </p:spTree>
    <p:extLst>
      <p:ext uri="{BB962C8B-B14F-4D97-AF65-F5344CB8AC3E}">
        <p14:creationId xmlns:p14="http://schemas.microsoft.com/office/powerpoint/2010/main" val="22984411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3600" dirty="0"/>
          </a:p>
          <a:p>
            <a:r>
              <a:rPr lang="en-US" sz="3600" dirty="0"/>
              <a:t>For each of the 50 city piles at each mapper node, send it to the </a:t>
            </a:r>
            <a:r>
              <a:rPr lang="en-US" sz="3600" i="1" dirty="0"/>
              <a:t>reducer</a:t>
            </a:r>
            <a:r>
              <a:rPr lang="en-US" sz="3600" dirty="0"/>
              <a:t> for that city, R1—R50</a:t>
            </a:r>
          </a:p>
          <a:p>
            <a:endParaRPr lang="en-US" sz="3600" dirty="0"/>
          </a:p>
          <a:p>
            <a:r>
              <a:rPr lang="en-US" sz="3600" dirty="0"/>
              <a:t>Each of the 50 reducer nodes now has all the records for one city.</a:t>
            </a:r>
          </a:p>
          <a:p>
            <a:pPr lvl="1"/>
            <a:endParaRPr lang="en-US" sz="3200" dirty="0"/>
          </a:p>
        </p:txBody>
      </p:sp>
      <p:sp>
        <p:nvSpPr>
          <p:cNvPr id="3" name="Title 2"/>
          <p:cNvSpPr>
            <a:spLocks noGrp="1"/>
          </p:cNvSpPr>
          <p:nvPr>
            <p:ph type="title"/>
          </p:nvPr>
        </p:nvSpPr>
        <p:spPr/>
        <p:txBody>
          <a:bodyPr>
            <a:normAutofit/>
          </a:bodyPr>
          <a:lstStyle/>
          <a:p>
            <a:pPr algn="ctr"/>
            <a:r>
              <a:rPr lang="en-US" sz="4800" dirty="0"/>
              <a:t>Shuffle</a:t>
            </a:r>
          </a:p>
        </p:txBody>
      </p:sp>
    </p:spTree>
    <p:extLst>
      <p:ext uri="{BB962C8B-B14F-4D97-AF65-F5344CB8AC3E}">
        <p14:creationId xmlns:p14="http://schemas.microsoft.com/office/powerpoint/2010/main" val="6525132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537" indent="0">
              <a:buNone/>
            </a:pPr>
            <a:endParaRPr lang="en-US" sz="3600" dirty="0"/>
          </a:p>
          <a:p>
            <a:r>
              <a:rPr lang="en-US" sz="3600" dirty="0"/>
              <a:t>Each reducer node calculates the exchange rate at the date of sale for each city record to represent sales in one currency</a:t>
            </a:r>
          </a:p>
          <a:p>
            <a:endParaRPr lang="en-US" sz="3600" dirty="0"/>
          </a:p>
          <a:p>
            <a:r>
              <a:rPr lang="en-US" sz="3600" dirty="0"/>
              <a:t>It sums the sales into one total for each city in one currency.</a:t>
            </a:r>
          </a:p>
        </p:txBody>
      </p:sp>
      <p:sp>
        <p:nvSpPr>
          <p:cNvPr id="3" name="Title 2"/>
          <p:cNvSpPr>
            <a:spLocks noGrp="1"/>
          </p:cNvSpPr>
          <p:nvPr>
            <p:ph type="title"/>
          </p:nvPr>
        </p:nvSpPr>
        <p:spPr/>
        <p:txBody>
          <a:bodyPr>
            <a:normAutofit/>
          </a:bodyPr>
          <a:lstStyle/>
          <a:p>
            <a:pPr algn="ctr"/>
            <a:r>
              <a:rPr lang="en-US" sz="4800" dirty="0"/>
              <a:t>Reduce</a:t>
            </a:r>
          </a:p>
        </p:txBody>
      </p:sp>
    </p:spTree>
    <p:extLst>
      <p:ext uri="{BB962C8B-B14F-4D97-AF65-F5344CB8AC3E}">
        <p14:creationId xmlns:p14="http://schemas.microsoft.com/office/powerpoint/2010/main" val="35976338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28524"/>
            <a:ext cx="10972800" cy="4525962"/>
          </a:xfrm>
        </p:spPr>
        <p:txBody>
          <a:bodyPr>
            <a:normAutofit/>
          </a:bodyPr>
          <a:lstStyle/>
          <a:p>
            <a:endParaRPr lang="en-US" sz="3200" dirty="0"/>
          </a:p>
          <a:p>
            <a:endParaRPr lang="en-US" sz="3200" dirty="0"/>
          </a:p>
        </p:txBody>
      </p:sp>
      <p:sp>
        <p:nvSpPr>
          <p:cNvPr id="3" name="Title 2"/>
          <p:cNvSpPr>
            <a:spLocks noGrp="1"/>
          </p:cNvSpPr>
          <p:nvPr>
            <p:ph type="title"/>
          </p:nvPr>
        </p:nvSpPr>
        <p:spPr/>
        <p:txBody>
          <a:bodyPr>
            <a:normAutofit/>
          </a:bodyPr>
          <a:lstStyle/>
          <a:p>
            <a:pPr algn="ctr"/>
            <a:endParaRPr lang="en-US" sz="4800" dirty="0"/>
          </a:p>
        </p:txBody>
      </p:sp>
      <p:graphicFrame>
        <p:nvGraphicFramePr>
          <p:cNvPr id="4" name="Table 4">
            <a:extLst>
              <a:ext uri="{FF2B5EF4-FFF2-40B4-BE49-F238E27FC236}">
                <a16:creationId xmlns:a16="http://schemas.microsoft.com/office/drawing/2014/main" id="{2194BB88-ED02-4660-B3E2-5FA431CC0603}"/>
              </a:ext>
            </a:extLst>
          </p:cNvPr>
          <p:cNvGraphicFramePr>
            <a:graphicFrameLocks noGrp="1"/>
          </p:cNvGraphicFramePr>
          <p:nvPr/>
        </p:nvGraphicFramePr>
        <p:xfrm>
          <a:off x="2362200" y="1981200"/>
          <a:ext cx="6400800" cy="3929785"/>
        </p:xfrm>
        <a:graphic>
          <a:graphicData uri="http://schemas.openxmlformats.org/drawingml/2006/table">
            <a:tbl>
              <a:tblPr firstRow="1" bandRow="1">
                <a:tableStyleId>{5C22544A-7EE6-4342-B048-85BDC9FD1C3A}</a:tableStyleId>
              </a:tblPr>
              <a:tblGrid>
                <a:gridCol w="2735943">
                  <a:extLst>
                    <a:ext uri="{9D8B030D-6E8A-4147-A177-3AD203B41FA5}">
                      <a16:colId xmlns:a16="http://schemas.microsoft.com/office/drawing/2014/main" val="236132946"/>
                    </a:ext>
                  </a:extLst>
                </a:gridCol>
                <a:gridCol w="3664857">
                  <a:extLst>
                    <a:ext uri="{9D8B030D-6E8A-4147-A177-3AD203B41FA5}">
                      <a16:colId xmlns:a16="http://schemas.microsoft.com/office/drawing/2014/main" val="2676975213"/>
                    </a:ext>
                  </a:extLst>
                </a:gridCol>
              </a:tblGrid>
              <a:tr h="779375">
                <a:tc>
                  <a:txBody>
                    <a:bodyPr/>
                    <a:lstStyle/>
                    <a:p>
                      <a:pPr algn="ctr"/>
                      <a:r>
                        <a:rPr lang="en-US" sz="2400" dirty="0">
                          <a:latin typeface="Cambria" panose="02040503050406030204" pitchFamily="18" charset="0"/>
                          <a:ea typeface="Cambria" panose="02040503050406030204" pitchFamily="18" charset="0"/>
                        </a:rPr>
                        <a:t>City</a:t>
                      </a:r>
                    </a:p>
                  </a:txBody>
                  <a:tcPr/>
                </a:tc>
                <a:tc>
                  <a:txBody>
                    <a:bodyPr/>
                    <a:lstStyle/>
                    <a:p>
                      <a:pPr algn="ctr"/>
                      <a:r>
                        <a:rPr lang="en-US" sz="2400" dirty="0">
                          <a:latin typeface="Cambria" panose="02040503050406030204" pitchFamily="18" charset="0"/>
                          <a:ea typeface="Cambria" panose="02040503050406030204" pitchFamily="18" charset="0"/>
                        </a:rPr>
                        <a:t>Total sales in thousands</a:t>
                      </a:r>
                    </a:p>
                    <a:p>
                      <a:pPr algn="ctr"/>
                      <a:r>
                        <a:rPr lang="en-US" sz="2400" dirty="0">
                          <a:latin typeface="Cambria" panose="02040503050406030204" pitchFamily="18" charset="0"/>
                          <a:ea typeface="Cambria" panose="02040503050406030204" pitchFamily="18" charset="0"/>
                        </a:rPr>
                        <a:t>of dollars</a:t>
                      </a:r>
                    </a:p>
                  </a:txBody>
                  <a:tcPr/>
                </a:tc>
                <a:extLst>
                  <a:ext uri="{0D108BD9-81ED-4DB2-BD59-A6C34878D82A}">
                    <a16:rowId xmlns:a16="http://schemas.microsoft.com/office/drawing/2014/main" val="3289963161"/>
                  </a:ext>
                </a:extLst>
              </a:tr>
              <a:tr h="779375">
                <a:tc>
                  <a:txBody>
                    <a:bodyPr/>
                    <a:lstStyle/>
                    <a:p>
                      <a:pPr algn="l"/>
                      <a:r>
                        <a:rPr lang="en-US" sz="2400" dirty="0">
                          <a:latin typeface="Cambria" panose="02040503050406030204" pitchFamily="18" charset="0"/>
                          <a:ea typeface="Cambria" panose="02040503050406030204" pitchFamily="18" charset="0"/>
                        </a:rPr>
                        <a:t>Antwerp</a:t>
                      </a:r>
                    </a:p>
                  </a:txBody>
                  <a:tcPr/>
                </a:tc>
                <a:tc>
                  <a:txBody>
                    <a:bodyPr/>
                    <a:lstStyle/>
                    <a:p>
                      <a:pPr algn="r"/>
                      <a:r>
                        <a:rPr lang="en-US" sz="2400" dirty="0">
                          <a:latin typeface="Cambria" panose="02040503050406030204" pitchFamily="18" charset="0"/>
                          <a:ea typeface="Cambria" panose="02040503050406030204" pitchFamily="18" charset="0"/>
                        </a:rPr>
                        <a:t>$5,043</a:t>
                      </a:r>
                    </a:p>
                  </a:txBody>
                  <a:tcPr/>
                </a:tc>
                <a:extLst>
                  <a:ext uri="{0D108BD9-81ED-4DB2-BD59-A6C34878D82A}">
                    <a16:rowId xmlns:a16="http://schemas.microsoft.com/office/drawing/2014/main" val="3169809792"/>
                  </a:ext>
                </a:extLst>
              </a:tr>
              <a:tr h="768700">
                <a:tc>
                  <a:txBody>
                    <a:bodyPr/>
                    <a:lstStyle/>
                    <a:p>
                      <a:pPr algn="l"/>
                      <a:r>
                        <a:rPr lang="en-US" sz="2400" dirty="0">
                          <a:latin typeface="Cambria" panose="02040503050406030204" pitchFamily="18" charset="0"/>
                          <a:ea typeface="Cambria" panose="02040503050406030204" pitchFamily="18" charset="0"/>
                        </a:rPr>
                        <a:t>Brussels</a:t>
                      </a:r>
                    </a:p>
                  </a:txBody>
                  <a:tcPr/>
                </a:tc>
                <a:tc>
                  <a:txBody>
                    <a:bodyPr/>
                    <a:lstStyle/>
                    <a:p>
                      <a:pPr algn="r"/>
                      <a:r>
                        <a:rPr lang="en-US" sz="2400" dirty="0">
                          <a:latin typeface="Cambria" panose="02040503050406030204" pitchFamily="18" charset="0"/>
                          <a:ea typeface="Cambria" panose="02040503050406030204" pitchFamily="18" charset="0"/>
                        </a:rPr>
                        <a:t>2,765</a:t>
                      </a:r>
                    </a:p>
                  </a:txBody>
                  <a:tcPr/>
                </a:tc>
                <a:extLst>
                  <a:ext uri="{0D108BD9-81ED-4DB2-BD59-A6C34878D82A}">
                    <a16:rowId xmlns:a16="http://schemas.microsoft.com/office/drawing/2014/main" val="3386421715"/>
                  </a:ext>
                </a:extLst>
              </a:tr>
              <a:tr h="779375">
                <a:tc>
                  <a:txBody>
                    <a:bodyPr/>
                    <a:lstStyle/>
                    <a:p>
                      <a:pPr algn="l"/>
                      <a:r>
                        <a:rPr lang="en-US" sz="2400" dirty="0">
                          <a:latin typeface="Cambria" panose="02040503050406030204" pitchFamily="18" charset="0"/>
                          <a:ea typeface="Cambria" panose="02040503050406030204" pitchFamily="18" charset="0"/>
                        </a:rPr>
                        <a:t>Chicago</a:t>
                      </a:r>
                    </a:p>
                  </a:txBody>
                  <a:tcPr/>
                </a:tc>
                <a:tc>
                  <a:txBody>
                    <a:bodyPr/>
                    <a:lstStyle/>
                    <a:p>
                      <a:pPr algn="r"/>
                      <a:r>
                        <a:rPr lang="en-US" sz="2400" dirty="0">
                          <a:latin typeface="Cambria" panose="02040503050406030204" pitchFamily="18" charset="0"/>
                          <a:ea typeface="Cambria" panose="02040503050406030204" pitchFamily="18" charset="0"/>
                        </a:rPr>
                        <a:t>23,856</a:t>
                      </a:r>
                    </a:p>
                  </a:txBody>
                  <a:tcPr/>
                </a:tc>
                <a:extLst>
                  <a:ext uri="{0D108BD9-81ED-4DB2-BD59-A6C34878D82A}">
                    <a16:rowId xmlns:a16="http://schemas.microsoft.com/office/drawing/2014/main" val="3702661971"/>
                  </a:ext>
                </a:extLst>
              </a:tr>
              <a:tr h="779375">
                <a:tc>
                  <a:txBody>
                    <a:bodyPr/>
                    <a:lstStyle/>
                    <a:p>
                      <a:pPr algn="l"/>
                      <a:r>
                        <a:rPr lang="en-US" sz="2400" dirty="0">
                          <a:latin typeface="Cambria" panose="02040503050406030204" pitchFamily="18" charset="0"/>
                          <a:ea typeface="Cambria" panose="02040503050406030204" pitchFamily="18" charset="0"/>
                        </a:rPr>
                        <a:t>Düsseldorf</a:t>
                      </a:r>
                    </a:p>
                  </a:txBody>
                  <a:tcPr/>
                </a:tc>
                <a:tc>
                  <a:txBody>
                    <a:bodyPr/>
                    <a:lstStyle/>
                    <a:p>
                      <a:pPr algn="r"/>
                      <a:r>
                        <a:rPr lang="en-US" sz="2400" dirty="0">
                          <a:latin typeface="Cambria" panose="02040503050406030204" pitchFamily="18" charset="0"/>
                          <a:ea typeface="Cambria" panose="02040503050406030204" pitchFamily="18" charset="0"/>
                        </a:rPr>
                        <a:t>17,432</a:t>
                      </a:r>
                    </a:p>
                  </a:txBody>
                  <a:tcPr/>
                </a:tc>
                <a:extLst>
                  <a:ext uri="{0D108BD9-81ED-4DB2-BD59-A6C34878D82A}">
                    <a16:rowId xmlns:a16="http://schemas.microsoft.com/office/drawing/2014/main" val="1693406890"/>
                  </a:ext>
                </a:extLst>
              </a:tr>
            </a:tbl>
          </a:graphicData>
        </a:graphic>
      </p:graphicFrame>
    </p:spTree>
    <p:extLst>
      <p:ext uri="{BB962C8B-B14F-4D97-AF65-F5344CB8AC3E}">
        <p14:creationId xmlns:p14="http://schemas.microsoft.com/office/powerpoint/2010/main" val="30397320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3200" dirty="0"/>
              <a:t>Talend Data Extraction, Transform, Load (ETL)</a:t>
            </a:r>
          </a:p>
          <a:p>
            <a:endParaRPr lang="en-US" sz="3200" dirty="0"/>
          </a:p>
          <a:p>
            <a:r>
              <a:rPr lang="en-US" sz="3200" dirty="0"/>
              <a:t>Oracle Apache </a:t>
            </a:r>
            <a:r>
              <a:rPr lang="en-US" sz="3200" dirty="0" err="1"/>
              <a:t>Hbase</a:t>
            </a:r>
            <a:r>
              <a:rPr lang="en-US" sz="3200" dirty="0"/>
              <a:t> data mining/analysis tool</a:t>
            </a:r>
          </a:p>
          <a:p>
            <a:endParaRPr lang="en-US" sz="3200" dirty="0"/>
          </a:p>
          <a:p>
            <a:r>
              <a:rPr lang="en-US" sz="3200" dirty="0"/>
              <a:t>Pentaho / Kettle Data Integration ETL, open source</a:t>
            </a:r>
          </a:p>
          <a:p>
            <a:endParaRPr lang="en-US" sz="3200" dirty="0"/>
          </a:p>
          <a:p>
            <a:r>
              <a:rPr lang="en-US" sz="3200" dirty="0"/>
              <a:t>Mongo DB, open source database, Document-oriented model, file system with load balancing, replication, aggregation</a:t>
            </a:r>
          </a:p>
          <a:p>
            <a:endParaRPr lang="en-US" sz="3200" dirty="0"/>
          </a:p>
        </p:txBody>
      </p:sp>
      <p:sp>
        <p:nvSpPr>
          <p:cNvPr id="3" name="Title 2"/>
          <p:cNvSpPr>
            <a:spLocks noGrp="1"/>
          </p:cNvSpPr>
          <p:nvPr>
            <p:ph type="title"/>
          </p:nvPr>
        </p:nvSpPr>
        <p:spPr/>
        <p:txBody>
          <a:bodyPr>
            <a:normAutofit/>
          </a:bodyPr>
          <a:lstStyle/>
          <a:p>
            <a:pPr algn="ctr"/>
            <a:r>
              <a:rPr lang="en-US" sz="4800" dirty="0"/>
              <a:t>Some tools that sit on top of Hadoop</a:t>
            </a:r>
          </a:p>
        </p:txBody>
      </p:sp>
    </p:spTree>
    <p:extLst>
      <p:ext uri="{BB962C8B-B14F-4D97-AF65-F5344CB8AC3E}">
        <p14:creationId xmlns:p14="http://schemas.microsoft.com/office/powerpoint/2010/main" val="38825896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3200" dirty="0"/>
              <a:t>Apache Hive: Data summarizing query and analysis, interface like SQL</a:t>
            </a:r>
          </a:p>
          <a:p>
            <a:endParaRPr lang="en-US" sz="3200" dirty="0"/>
          </a:p>
          <a:p>
            <a:r>
              <a:rPr lang="en-US" sz="3200" dirty="0"/>
              <a:t>Sqoop—extract non-Hadoop data, transform it, store in HDFS with parallel import/export</a:t>
            </a:r>
          </a:p>
          <a:p>
            <a:endParaRPr lang="en-US" sz="3200" dirty="0"/>
          </a:p>
          <a:p>
            <a:r>
              <a:rPr lang="en-US" sz="3200" dirty="0"/>
              <a:t>Pig—write complex Hadoop parallel applications without knowing Java.</a:t>
            </a:r>
          </a:p>
          <a:p>
            <a:endParaRPr lang="en-US" sz="3200" dirty="0"/>
          </a:p>
          <a:p>
            <a:r>
              <a:rPr lang="en-US" sz="3200" dirty="0">
                <a:hlinkClick r:id="rId2"/>
              </a:rPr>
              <a:t>https://www.edupristine.com/blog/top-big-data-hadoop-tools</a:t>
            </a:r>
            <a:endParaRPr lang="en-US" sz="3200" dirty="0"/>
          </a:p>
          <a:p>
            <a:endParaRPr lang="en-US" sz="3200" dirty="0"/>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17270290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3200" dirty="0"/>
              <a:t>Provides an inexpensive way to perform generalized massive data processing in a distributed environment.</a:t>
            </a:r>
          </a:p>
          <a:p>
            <a:endParaRPr lang="en-US" sz="3200" dirty="0"/>
          </a:p>
          <a:p>
            <a:r>
              <a:rPr lang="en-US" sz="3200" dirty="0"/>
              <a:t>New nodes can be added at will without rewriting the code.</a:t>
            </a:r>
          </a:p>
          <a:p>
            <a:endParaRPr lang="en-US" sz="3200" dirty="0"/>
          </a:p>
          <a:p>
            <a:r>
              <a:rPr lang="en-US" sz="3200" dirty="0"/>
              <a:t>Off the shelf, open-source tools. Written in Java.</a:t>
            </a:r>
          </a:p>
          <a:p>
            <a:endParaRPr lang="en-US" sz="3200" dirty="0"/>
          </a:p>
          <a:p>
            <a:r>
              <a:rPr lang="en-US" sz="3200" dirty="0"/>
              <a:t>Cheap hardware</a:t>
            </a:r>
          </a:p>
          <a:p>
            <a:endParaRPr lang="en-US" sz="3200" dirty="0"/>
          </a:p>
          <a:p>
            <a:r>
              <a:rPr lang="en-US" sz="3200" dirty="0"/>
              <a:t>Interfaces for many languages but especially Java</a:t>
            </a:r>
          </a:p>
          <a:p>
            <a:endParaRPr lang="en-US" sz="3200" dirty="0"/>
          </a:p>
          <a:p>
            <a:r>
              <a:rPr lang="en-US" sz="3200" dirty="0"/>
              <a:t>The Hadoop Common package comes as a JAR file.</a:t>
            </a:r>
          </a:p>
        </p:txBody>
      </p:sp>
      <p:sp>
        <p:nvSpPr>
          <p:cNvPr id="3" name="Title 2"/>
          <p:cNvSpPr>
            <a:spLocks noGrp="1"/>
          </p:cNvSpPr>
          <p:nvPr>
            <p:ph type="title"/>
          </p:nvPr>
        </p:nvSpPr>
        <p:spPr/>
        <p:txBody>
          <a:bodyPr>
            <a:normAutofit/>
          </a:bodyPr>
          <a:lstStyle/>
          <a:p>
            <a:pPr algn="ctr"/>
            <a:r>
              <a:rPr lang="en-US" sz="4800" dirty="0"/>
              <a:t>Hadoop summary</a:t>
            </a:r>
          </a:p>
        </p:txBody>
      </p:sp>
      <p:pic>
        <p:nvPicPr>
          <p:cNvPr id="4" name="Picture 2" descr="The Home Depot 19 in. Plastic Tool Box with Metal Latches and Removable Tool Tray">
            <a:extLst>
              <a:ext uri="{FF2B5EF4-FFF2-40B4-BE49-F238E27FC236}">
                <a16:creationId xmlns:a16="http://schemas.microsoft.com/office/drawing/2014/main" id="{AECE43D6-94AB-478D-9F9D-DBE147F5D3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3420319"/>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2268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eaLnBrk="1" hangingPunct="1"/>
            <a:r>
              <a:rPr lang="en-US" sz="3200" dirty="0"/>
              <a:t>Used in millions (?) of homes / offices</a:t>
            </a:r>
          </a:p>
          <a:p>
            <a:pPr eaLnBrk="1" hangingPunct="1"/>
            <a:endParaRPr lang="en-US" sz="3200" dirty="0"/>
          </a:p>
          <a:p>
            <a:pPr eaLnBrk="1" hangingPunct="1"/>
            <a:r>
              <a:rPr lang="en-US" sz="3200" dirty="0"/>
              <a:t>192.168.x.x is reserved for “home” domains, these are fake IP address primarily for local intranet IP hosts that operate as </a:t>
            </a:r>
            <a:r>
              <a:rPr lang="en-US" sz="3200" i="1" dirty="0"/>
              <a:t>clients</a:t>
            </a:r>
            <a:r>
              <a:rPr lang="en-US" sz="3200" dirty="0"/>
              <a:t> to the Internet.</a:t>
            </a:r>
          </a:p>
          <a:p>
            <a:pPr eaLnBrk="1" hangingPunct="1"/>
            <a:endParaRPr lang="en-US" sz="3200" dirty="0"/>
          </a:p>
          <a:p>
            <a:pPr eaLnBrk="1" hangingPunct="1"/>
            <a:r>
              <a:rPr lang="en-US" sz="3200" dirty="0"/>
              <a:t>Won’t need NAT when IPv4 is fully replaced.</a:t>
            </a:r>
          </a:p>
          <a:p>
            <a:pPr eaLnBrk="1" hangingPunct="1"/>
            <a:endParaRPr lang="en-US" sz="3200" dirty="0"/>
          </a:p>
          <a:p>
            <a:endParaRPr lang="en-US" sz="3200" dirty="0"/>
          </a:p>
        </p:txBody>
      </p:sp>
      <p:sp>
        <p:nvSpPr>
          <p:cNvPr id="3" name="Title 2"/>
          <p:cNvSpPr>
            <a:spLocks noGrp="1"/>
          </p:cNvSpPr>
          <p:nvPr>
            <p:ph type="title"/>
          </p:nvPr>
        </p:nvSpPr>
        <p:spPr>
          <a:xfrm>
            <a:off x="609600" y="274638"/>
            <a:ext cx="10972800" cy="1143000"/>
          </a:xfrm>
        </p:spPr>
        <p:txBody>
          <a:bodyPr>
            <a:normAutofit/>
          </a:bodyPr>
          <a:lstStyle/>
          <a:p>
            <a:pPr algn="ctr"/>
            <a:endParaRPr lang="en-US" sz="4800" dirty="0"/>
          </a:p>
        </p:txBody>
      </p:sp>
    </p:spTree>
    <p:extLst>
      <p:ext uri="{BB962C8B-B14F-4D97-AF65-F5344CB8AC3E}">
        <p14:creationId xmlns:p14="http://schemas.microsoft.com/office/powerpoint/2010/main" val="12297328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3200" dirty="0"/>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3233142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3200" dirty="0"/>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42515879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Copyright 2020 Clark Elliott</a:t>
            </a:r>
          </a:p>
        </p:txBody>
      </p:sp>
      <p:sp>
        <p:nvSpPr>
          <p:cNvPr id="6147" name="Rectangle 2"/>
          <p:cNvSpPr>
            <a:spLocks noGrp="1" noChangeArrowheads="1"/>
          </p:cNvSpPr>
          <p:nvPr>
            <p:ph type="title"/>
          </p:nvPr>
        </p:nvSpPr>
        <p:spPr/>
        <p:txBody>
          <a:bodyPr/>
          <a:lstStyle/>
          <a:p>
            <a:pPr eaLnBrk="1" hangingPunct="1"/>
            <a:r>
              <a:rPr lang="en-US" sz="3600">
                <a:solidFill>
                  <a:srgbClr val="FF0066"/>
                </a:solidFill>
              </a:rPr>
              <a:t>Have to address…</a:t>
            </a:r>
          </a:p>
        </p:txBody>
      </p:sp>
      <p:sp>
        <p:nvSpPr>
          <p:cNvPr id="6148" name="Rectangle 3"/>
          <p:cNvSpPr>
            <a:spLocks noGrp="1" noChangeArrowheads="1"/>
          </p:cNvSpPr>
          <p:nvPr>
            <p:ph type="body" idx="1"/>
          </p:nvPr>
        </p:nvSpPr>
        <p:spPr>
          <a:xfrm>
            <a:off x="1981200" y="1295401"/>
            <a:ext cx="8229600" cy="4830763"/>
          </a:xfrm>
        </p:spPr>
        <p:txBody>
          <a:bodyPr/>
          <a:lstStyle/>
          <a:p>
            <a:pPr eaLnBrk="1" hangingPunct="1"/>
            <a:r>
              <a:rPr lang="en-US" dirty="0"/>
              <a:t>No global clock</a:t>
            </a:r>
          </a:p>
          <a:p>
            <a:pPr eaLnBrk="1" hangingPunct="1"/>
            <a:r>
              <a:rPr lang="en-US" dirty="0"/>
              <a:t>Communication is via messages (without clock!)</a:t>
            </a:r>
          </a:p>
          <a:p>
            <a:pPr eaLnBrk="1" hangingPunct="1"/>
            <a:r>
              <a:rPr lang="en-US" dirty="0"/>
              <a:t>Delays, and high failure</a:t>
            </a:r>
          </a:p>
          <a:p>
            <a:pPr eaLnBrk="1" hangingPunct="1"/>
            <a:r>
              <a:rPr lang="en-US" dirty="0"/>
              <a:t>Vulnerable to attacks on message system</a:t>
            </a:r>
          </a:p>
          <a:p>
            <a:pPr eaLnBrk="1" hangingPunct="1"/>
            <a:r>
              <a:rPr lang="en-US" dirty="0"/>
              <a:t>Remote administration problems</a:t>
            </a:r>
          </a:p>
          <a:p>
            <a:pPr eaLnBrk="1" hangingPunct="1"/>
            <a:r>
              <a:rPr lang="en-US" dirty="0"/>
              <a:t>Massive scale-up problems</a:t>
            </a:r>
          </a:p>
          <a:p>
            <a:pPr eaLnBrk="1" hangingPunct="1"/>
            <a:r>
              <a:rPr lang="en-US" dirty="0"/>
              <a:t>Classic problems like the server-binding problem</a:t>
            </a:r>
          </a:p>
        </p:txBody>
      </p:sp>
    </p:spTree>
    <p:extLst>
      <p:ext uri="{BB962C8B-B14F-4D97-AF65-F5344CB8AC3E}">
        <p14:creationId xmlns:p14="http://schemas.microsoft.com/office/powerpoint/2010/main" val="19933397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dirty="0"/>
              <a:t>Copyright 2020 Clark Elliott</a:t>
            </a:r>
          </a:p>
        </p:txBody>
      </p:sp>
      <p:sp>
        <p:nvSpPr>
          <p:cNvPr id="133123" name="Rectangle 2"/>
          <p:cNvSpPr>
            <a:spLocks noGrp="1" noChangeArrowheads="1"/>
          </p:cNvSpPr>
          <p:nvPr>
            <p:ph type="title" idx="4294967295"/>
          </p:nvPr>
        </p:nvSpPr>
        <p:spPr/>
        <p:txBody>
          <a:bodyPr/>
          <a:lstStyle/>
          <a:p>
            <a:pPr eaLnBrk="1" hangingPunct="1"/>
            <a:r>
              <a:rPr lang="en-US" sz="4000">
                <a:solidFill>
                  <a:srgbClr val="FF0066"/>
                </a:solidFill>
              </a:rPr>
              <a:t>Falacies</a:t>
            </a:r>
          </a:p>
        </p:txBody>
      </p:sp>
      <p:sp>
        <p:nvSpPr>
          <p:cNvPr id="133124" name="Rectangle 3"/>
          <p:cNvSpPr>
            <a:spLocks noGrp="1" noChangeArrowheads="1"/>
          </p:cNvSpPr>
          <p:nvPr>
            <p:ph type="body" idx="4294967295"/>
          </p:nvPr>
        </p:nvSpPr>
        <p:spPr/>
        <p:txBody>
          <a:bodyPr/>
          <a:lstStyle/>
          <a:p>
            <a:pPr eaLnBrk="1" hangingPunct="1"/>
            <a:r>
              <a:rPr lang="en-US"/>
              <a:t>Eight fallacies of distributed computing:</a:t>
            </a:r>
            <a:br>
              <a:rPr lang="en-US"/>
            </a:br>
            <a:r>
              <a:rPr lang="en-US"/>
              <a:t>   1. The network is reliable.</a:t>
            </a:r>
            <a:br>
              <a:rPr lang="en-US"/>
            </a:br>
            <a:r>
              <a:rPr lang="en-US"/>
              <a:t>   2. Latency is zero.</a:t>
            </a:r>
            <a:br>
              <a:rPr lang="en-US"/>
            </a:br>
            <a:r>
              <a:rPr lang="en-US"/>
              <a:t>   3. Bandwidth is infinite.</a:t>
            </a:r>
            <a:br>
              <a:rPr lang="en-US"/>
            </a:br>
            <a:r>
              <a:rPr lang="en-US"/>
              <a:t>   4. The network is secure.</a:t>
            </a:r>
            <a:br>
              <a:rPr lang="en-US"/>
            </a:br>
            <a:r>
              <a:rPr lang="en-US"/>
              <a:t>   5. Topology doesn't change.</a:t>
            </a:r>
            <a:br>
              <a:rPr lang="en-US"/>
            </a:br>
            <a:r>
              <a:rPr lang="en-US"/>
              <a:t>   6. There is one administrator.</a:t>
            </a:r>
            <a:br>
              <a:rPr lang="en-US"/>
            </a:br>
            <a:r>
              <a:rPr lang="en-US"/>
              <a:t>   7. Transport cost is zero.</a:t>
            </a:r>
            <a:br>
              <a:rPr lang="en-US"/>
            </a:br>
            <a:r>
              <a:rPr lang="en-US"/>
              <a:t>   8. The network is homogeneous.</a:t>
            </a:r>
            <a:br>
              <a:rPr lang="en-US"/>
            </a:br>
            <a:endParaRPr lang="en-US"/>
          </a:p>
        </p:txBody>
      </p:sp>
    </p:spTree>
    <p:extLst>
      <p:ext uri="{BB962C8B-B14F-4D97-AF65-F5344CB8AC3E}">
        <p14:creationId xmlns:p14="http://schemas.microsoft.com/office/powerpoint/2010/main" val="11625415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bodyPr>
          <a:lstStyle/>
          <a:p>
            <a:pPr algn="ctr">
              <a:defRPr/>
            </a:pPr>
            <a:r>
              <a:rPr lang="en-US" dirty="0">
                <a:solidFill>
                  <a:schemeClr val="tx1"/>
                </a:solidFill>
                <a:effectLst/>
              </a:rPr>
              <a:t>Bits &amp; Bytes—Important!</a:t>
            </a:r>
          </a:p>
        </p:txBody>
      </p:sp>
      <p:sp>
        <p:nvSpPr>
          <p:cNvPr id="3" name="Date Placeholder 2"/>
          <p:cNvSpPr txBox="1">
            <a:spLocks noGrp="1"/>
          </p:cNvSpPr>
          <p:nvPr/>
        </p:nvSpPr>
        <p:spPr>
          <a:xfrm>
            <a:off x="5105400" y="6305550"/>
            <a:ext cx="2133600" cy="476250"/>
          </a:xfrm>
          <a:prstGeom prst="rect">
            <a:avLst/>
          </a:prstGeom>
          <a:noFill/>
        </p:spPr>
        <p:txBody>
          <a:bodyPr anchor="b"/>
          <a:lstStyle/>
          <a:p>
            <a:pPr algn="r" fontAlgn="auto">
              <a:spcBef>
                <a:spcPts val="0"/>
              </a:spcBef>
              <a:spcAft>
                <a:spcPts val="0"/>
              </a:spcAft>
              <a:defRPr/>
            </a:pPr>
            <a:fld id="{8C58862C-0DE2-43E0-84FB-66A60670D910}" type="datetime1">
              <a:rPr lang="en-US" sz="1200">
                <a:solidFill>
                  <a:schemeClr val="bg2">
                    <a:shade val="50000"/>
                    <a:satMod val="200000"/>
                  </a:schemeClr>
                </a:solidFill>
                <a:latin typeface="+mn-lt"/>
              </a:rPr>
              <a:pPr algn="r" fontAlgn="auto">
                <a:spcBef>
                  <a:spcPts val="0"/>
                </a:spcBef>
                <a:spcAft>
                  <a:spcPts val="0"/>
                </a:spcAft>
                <a:defRPr/>
              </a:pPr>
              <a:t>5/19/2020</a:t>
            </a:fld>
            <a:endParaRPr lang="en-US" sz="1200">
              <a:solidFill>
                <a:schemeClr val="bg2">
                  <a:shade val="50000"/>
                  <a:satMod val="200000"/>
                </a:schemeClr>
              </a:solidFill>
              <a:latin typeface="+mn-lt"/>
            </a:endParaRPr>
          </a:p>
        </p:txBody>
      </p:sp>
      <p:sp>
        <p:nvSpPr>
          <p:cNvPr id="4" name="Footer Placeholder 3"/>
          <p:cNvSpPr txBox="1">
            <a:spLocks noGrp="1"/>
          </p:cNvSpPr>
          <p:nvPr/>
        </p:nvSpPr>
        <p:spPr>
          <a:xfrm>
            <a:off x="7239000" y="6305550"/>
            <a:ext cx="2895600" cy="476250"/>
          </a:xfrm>
          <a:prstGeom prst="rect">
            <a:avLst/>
          </a:prstGeom>
          <a:noFill/>
        </p:spPr>
        <p:txBody>
          <a:bodyPr anchor="b"/>
          <a:lstStyle/>
          <a:p>
            <a:pPr fontAlgn="auto">
              <a:spcBef>
                <a:spcPts val="0"/>
              </a:spcBef>
              <a:spcAft>
                <a:spcPts val="0"/>
              </a:spcAft>
              <a:defRPr/>
            </a:pPr>
            <a:r>
              <a:rPr lang="en-US" sz="1200">
                <a:solidFill>
                  <a:schemeClr val="bg2">
                    <a:shade val="50000"/>
                    <a:satMod val="200000"/>
                  </a:schemeClr>
                </a:solidFill>
                <a:latin typeface="+mn-lt"/>
              </a:rPr>
              <a:t>Copyright Mark Goetsch </a:t>
            </a:r>
          </a:p>
        </p:txBody>
      </p:sp>
      <p:sp>
        <p:nvSpPr>
          <p:cNvPr id="5" name="Slide Number Placeholder 4"/>
          <p:cNvSpPr txBox="1">
            <a:spLocks noGrp="1"/>
          </p:cNvSpPr>
          <p:nvPr/>
        </p:nvSpPr>
        <p:spPr>
          <a:xfrm>
            <a:off x="10137775" y="6305550"/>
            <a:ext cx="457200" cy="476250"/>
          </a:xfrm>
          <a:prstGeom prst="rect">
            <a:avLst/>
          </a:prstGeom>
          <a:noFill/>
        </p:spPr>
        <p:txBody>
          <a:bodyPr anchor="b"/>
          <a:lstStyle/>
          <a:p>
            <a:pPr algn="ctr" fontAlgn="auto">
              <a:spcBef>
                <a:spcPts val="0"/>
              </a:spcBef>
              <a:spcAft>
                <a:spcPts val="0"/>
              </a:spcAft>
              <a:defRPr/>
            </a:pPr>
            <a:fld id="{F29FE65F-74C2-4EC1-9122-E03E6067E0BB}" type="slidenum">
              <a:rPr lang="en-US" sz="1200">
                <a:solidFill>
                  <a:schemeClr val="bg2">
                    <a:shade val="50000"/>
                    <a:satMod val="200000"/>
                  </a:schemeClr>
                </a:solidFill>
                <a:latin typeface="+mn-lt"/>
              </a:rPr>
              <a:pPr algn="ctr" fontAlgn="auto">
                <a:spcBef>
                  <a:spcPts val="0"/>
                </a:spcBef>
                <a:spcAft>
                  <a:spcPts val="0"/>
                </a:spcAft>
                <a:defRPr/>
              </a:pPr>
              <a:t>84</a:t>
            </a:fld>
            <a:endParaRPr lang="en-US" sz="1200">
              <a:solidFill>
                <a:schemeClr val="bg2">
                  <a:shade val="50000"/>
                  <a:satMod val="200000"/>
                </a:schemeClr>
              </a:solidFill>
              <a:latin typeface="+mn-lt"/>
            </a:endParaRPr>
          </a:p>
        </p:txBody>
      </p:sp>
      <p:sp>
        <p:nvSpPr>
          <p:cNvPr id="6" name="TextBox 5"/>
          <p:cNvSpPr txBox="1"/>
          <p:nvPr/>
        </p:nvSpPr>
        <p:spPr>
          <a:xfrm>
            <a:off x="1524001" y="1417638"/>
            <a:ext cx="8907464" cy="923330"/>
          </a:xfrm>
          <a:prstGeom prst="rect">
            <a:avLst/>
          </a:prstGeom>
          <a:solidFill>
            <a:schemeClr val="accent2">
              <a:lumMod val="60000"/>
              <a:lumOff val="40000"/>
            </a:schemeClr>
          </a:solidFill>
          <a:ln>
            <a:solidFill>
              <a:schemeClr val="tx1"/>
            </a:solidFill>
            <a:prstDash val="solid"/>
          </a:ln>
        </p:spPr>
        <p:txBody>
          <a:bodyPr wrap="square">
            <a:spAutoFit/>
          </a:bodyPr>
          <a:lstStyle/>
          <a:p>
            <a:pPr marL="342900" indent="-342900">
              <a:buFont typeface="+mj-lt"/>
              <a:buAutoNum type="arabicPeriod"/>
              <a:defRPr/>
            </a:pPr>
            <a:r>
              <a:rPr lang="en-US" dirty="0">
                <a:cs typeface="Arial" charset="0"/>
              </a:rPr>
              <a:t>Transmission quantity is measured in </a:t>
            </a:r>
            <a:r>
              <a:rPr lang="en-US" b="1" dirty="0">
                <a:cs typeface="Arial" charset="0"/>
              </a:rPr>
              <a:t>10^n</a:t>
            </a:r>
            <a:r>
              <a:rPr lang="en-US" dirty="0">
                <a:cs typeface="Arial" charset="0"/>
              </a:rPr>
              <a:t> so that 64K is 64 x 1000 or </a:t>
            </a:r>
            <a:r>
              <a:rPr lang="en-US" b="1" dirty="0">
                <a:cs typeface="Arial" charset="0"/>
              </a:rPr>
              <a:t>64,000.</a:t>
            </a:r>
          </a:p>
          <a:p>
            <a:pPr marL="342900" indent="-342900">
              <a:buFont typeface="+mj-lt"/>
              <a:buAutoNum type="arabicPeriod"/>
              <a:defRPr/>
            </a:pPr>
            <a:r>
              <a:rPr lang="en-US" dirty="0">
                <a:cs typeface="Arial" charset="0"/>
              </a:rPr>
              <a:t>(Most) computer quantity is measured in </a:t>
            </a:r>
            <a:r>
              <a:rPr lang="en-US" b="1" dirty="0">
                <a:cs typeface="Arial" charset="0"/>
              </a:rPr>
              <a:t>2^n</a:t>
            </a:r>
            <a:r>
              <a:rPr lang="en-US" dirty="0">
                <a:cs typeface="Arial" charset="0"/>
              </a:rPr>
              <a:t> so that 64K is 64 X 1024 or </a:t>
            </a:r>
            <a:r>
              <a:rPr lang="en-US" b="1" dirty="0">
                <a:cs typeface="Arial" charset="0"/>
              </a:rPr>
              <a:t>65,536.</a:t>
            </a:r>
          </a:p>
          <a:p>
            <a:pPr marL="342900" indent="-342900">
              <a:defRPr/>
            </a:pPr>
            <a:r>
              <a:rPr lang="en-US" dirty="0">
                <a:cs typeface="Arial" charset="0"/>
              </a:rPr>
              <a:t>This is a difference of 2.34%. Close enough for government work??</a:t>
            </a:r>
          </a:p>
        </p:txBody>
      </p:sp>
      <p:sp>
        <p:nvSpPr>
          <p:cNvPr id="7" name="TextBox 6"/>
          <p:cNvSpPr txBox="1"/>
          <p:nvPr/>
        </p:nvSpPr>
        <p:spPr>
          <a:xfrm>
            <a:off x="1676401" y="3742731"/>
            <a:ext cx="8729664" cy="2308324"/>
          </a:xfrm>
          <a:prstGeom prst="rect">
            <a:avLst/>
          </a:prstGeom>
          <a:solidFill>
            <a:schemeClr val="accent3">
              <a:lumMod val="60000"/>
              <a:lumOff val="40000"/>
            </a:schemeClr>
          </a:solidFill>
          <a:ln>
            <a:solidFill>
              <a:schemeClr val="tx1"/>
            </a:solidFill>
          </a:ln>
        </p:spPr>
        <p:txBody>
          <a:bodyPr wrap="square">
            <a:spAutoFit/>
          </a:bodyPr>
          <a:lstStyle/>
          <a:p>
            <a:pPr>
              <a:defRPr/>
            </a:pPr>
            <a:r>
              <a:rPr lang="en-US" dirty="0">
                <a:cs typeface="Arial" charset="0"/>
              </a:rPr>
              <a:t>Here is a twister </a:t>
            </a:r>
            <a:r>
              <a:rPr lang="en-US" dirty="0">
                <a:cs typeface="Arial" charset="0"/>
                <a:sym typeface="Wingdings" panose="05000000000000000000" pitchFamily="2" charset="2"/>
              </a:rPr>
              <a:t> </a:t>
            </a:r>
            <a:r>
              <a:rPr lang="en-US" dirty="0">
                <a:cs typeface="Arial" charset="0"/>
              </a:rPr>
              <a:t> Remember the calculation for Transmission Time?</a:t>
            </a:r>
          </a:p>
          <a:p>
            <a:pPr>
              <a:defRPr/>
            </a:pPr>
            <a:endParaRPr lang="en-US" dirty="0">
              <a:cs typeface="Arial" charset="0"/>
            </a:endParaRPr>
          </a:p>
          <a:p>
            <a:pPr>
              <a:defRPr/>
            </a:pPr>
            <a:r>
              <a:rPr lang="en-US" dirty="0">
                <a:cs typeface="Arial" charset="0"/>
              </a:rPr>
              <a:t>Transmission Time = Round Trip Time + (Transfer Size / Bandwidth)</a:t>
            </a:r>
          </a:p>
          <a:p>
            <a:pPr>
              <a:defRPr/>
            </a:pPr>
            <a:endParaRPr lang="en-US" dirty="0">
              <a:cs typeface="Arial" charset="0"/>
            </a:endParaRPr>
          </a:p>
          <a:p>
            <a:pPr>
              <a:defRPr/>
            </a:pPr>
            <a:r>
              <a:rPr lang="en-US" dirty="0">
                <a:cs typeface="Arial" charset="0"/>
              </a:rPr>
              <a:t>We have a 100 ms RTT, a 64K sized file, and a 64K single channel.</a:t>
            </a:r>
          </a:p>
          <a:p>
            <a:pPr>
              <a:defRPr/>
            </a:pPr>
            <a:endParaRPr lang="en-US" dirty="0">
              <a:cs typeface="Arial" charset="0"/>
            </a:endParaRPr>
          </a:p>
          <a:p>
            <a:pPr>
              <a:defRPr/>
            </a:pPr>
            <a:r>
              <a:rPr lang="en-US" dirty="0">
                <a:cs typeface="Arial" charset="0"/>
              </a:rPr>
              <a:t>TT = 0.1 s + (64 * 1024 * 8) bps / (64 * 1000) bps</a:t>
            </a:r>
          </a:p>
          <a:p>
            <a:pPr>
              <a:defRPr/>
            </a:pPr>
            <a:r>
              <a:rPr lang="en-US" dirty="0">
                <a:cs typeface="Arial" charset="0"/>
              </a:rPr>
              <a:t>TT = </a:t>
            </a:r>
            <a:r>
              <a:rPr lang="en-US" b="1" dirty="0">
                <a:cs typeface="Arial" charset="0"/>
              </a:rPr>
              <a:t>8.292</a:t>
            </a:r>
            <a:r>
              <a:rPr lang="en-US" dirty="0">
                <a:cs typeface="Arial" charset="0"/>
              </a:rPr>
              <a:t> s</a:t>
            </a:r>
          </a:p>
        </p:txBody>
      </p:sp>
      <p:sp>
        <p:nvSpPr>
          <p:cNvPr id="8" name="TextBox 7"/>
          <p:cNvSpPr txBox="1"/>
          <p:nvPr/>
        </p:nvSpPr>
        <p:spPr>
          <a:xfrm>
            <a:off x="1524001" y="2819401"/>
            <a:ext cx="8915399" cy="646331"/>
          </a:xfrm>
          <a:prstGeom prst="rect">
            <a:avLst/>
          </a:prstGeom>
          <a:solidFill>
            <a:schemeClr val="accent1">
              <a:lumMod val="20000"/>
              <a:lumOff val="80000"/>
            </a:schemeClr>
          </a:solidFill>
          <a:ln>
            <a:solidFill>
              <a:schemeClr val="tx1"/>
            </a:solidFill>
          </a:ln>
        </p:spPr>
        <p:txBody>
          <a:bodyPr wrap="square">
            <a:spAutoFit/>
          </a:bodyPr>
          <a:lstStyle/>
          <a:p>
            <a:pPr>
              <a:defRPr/>
            </a:pPr>
            <a:r>
              <a:rPr lang="en-US" dirty="0">
                <a:cs typeface="Arial" charset="0"/>
              </a:rPr>
              <a:t>File size and storage is measured in terms of bytes but transmission is measured in terms of bits (i.e. don’t’ forget to </a:t>
            </a:r>
            <a:r>
              <a:rPr lang="en-US" b="1" dirty="0">
                <a:cs typeface="Arial" charset="0"/>
              </a:rPr>
              <a:t>multiply/divide by 8</a:t>
            </a:r>
            <a:r>
              <a:rPr lang="en-US" dirty="0">
                <a:cs typeface="Arial" charset="0"/>
              </a:rPr>
              <a:t>).</a:t>
            </a:r>
          </a:p>
        </p:txBody>
      </p:sp>
    </p:spTree>
    <p:extLst>
      <p:ext uri="{BB962C8B-B14F-4D97-AF65-F5344CB8AC3E}">
        <p14:creationId xmlns:p14="http://schemas.microsoft.com/office/powerpoint/2010/main" val="21452885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p>
        </p:txBody>
      </p:sp>
      <p:sp>
        <p:nvSpPr>
          <p:cNvPr id="11267" name="Rectangle 149"/>
          <p:cNvSpPr>
            <a:spLocks noGrp="1" noChangeArrowheads="1"/>
          </p:cNvSpPr>
          <p:nvPr>
            <p:ph type="title"/>
          </p:nvPr>
        </p:nvSpPr>
        <p:spPr/>
        <p:txBody>
          <a:bodyPr/>
          <a:lstStyle/>
          <a:p>
            <a:pPr eaLnBrk="1" hangingPunct="1"/>
            <a:r>
              <a:rPr lang="en-GB" sz="2800"/>
              <a:t>Figure 2.1</a:t>
            </a:r>
            <a:br>
              <a:rPr lang="en-GB" sz="2800"/>
            </a:br>
            <a:r>
              <a:rPr lang="en-GB" sz="2800"/>
              <a:t>Software and hardware service layers in distributed systems</a:t>
            </a:r>
          </a:p>
        </p:txBody>
      </p:sp>
      <p:pic>
        <p:nvPicPr>
          <p:cNvPr id="11268" name="Picture 1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3939" y="1433514"/>
            <a:ext cx="7546975" cy="466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31886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Copyright 2020 Clark Elliott</a:t>
            </a:r>
          </a:p>
        </p:txBody>
      </p:sp>
      <p:sp>
        <p:nvSpPr>
          <p:cNvPr id="12291" name="Rectangle 2"/>
          <p:cNvSpPr>
            <a:spLocks noGrp="1" noChangeArrowheads="1"/>
          </p:cNvSpPr>
          <p:nvPr>
            <p:ph type="title"/>
          </p:nvPr>
        </p:nvSpPr>
        <p:spPr/>
        <p:txBody>
          <a:bodyPr/>
          <a:lstStyle/>
          <a:p>
            <a:pPr eaLnBrk="1" hangingPunct="1"/>
            <a:r>
              <a:rPr lang="en-US" sz="3600">
                <a:solidFill>
                  <a:srgbClr val="FF0066"/>
                </a:solidFill>
              </a:rPr>
              <a:t>Layers</a:t>
            </a:r>
          </a:p>
        </p:txBody>
      </p:sp>
      <p:sp>
        <p:nvSpPr>
          <p:cNvPr id="12292" name="Rectangle 3"/>
          <p:cNvSpPr>
            <a:spLocks noGrp="1" noChangeArrowheads="1"/>
          </p:cNvSpPr>
          <p:nvPr>
            <p:ph type="body" idx="1"/>
          </p:nvPr>
        </p:nvSpPr>
        <p:spPr/>
        <p:txBody>
          <a:bodyPr/>
          <a:lstStyle/>
          <a:p>
            <a:pPr eaLnBrk="1" hangingPunct="1"/>
            <a:r>
              <a:rPr lang="en-US"/>
              <a:t>Hardware, microcode, bit level binary code and assembly. OpSys privlidged and user operations. [Virtual OpSys], shell wrapper, [application VM], Middleware, application</a:t>
            </a:r>
          </a:p>
          <a:p>
            <a:pPr eaLnBrk="1" hangingPunct="1"/>
            <a:r>
              <a:rPr lang="en-US"/>
              <a:t>Middleware provides homogenous interface for application development. May handle, e.g., message passing, buffering, reliability, security.</a:t>
            </a:r>
          </a:p>
        </p:txBody>
      </p:sp>
    </p:spTree>
    <p:extLst>
      <p:ext uri="{BB962C8B-B14F-4D97-AF65-F5344CB8AC3E}">
        <p14:creationId xmlns:p14="http://schemas.microsoft.com/office/powerpoint/2010/main" val="28318877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Copyright 2020 Clark Elliott</a:t>
            </a:r>
          </a:p>
        </p:txBody>
      </p:sp>
      <p:sp>
        <p:nvSpPr>
          <p:cNvPr id="13315" name="Rectangle 2"/>
          <p:cNvSpPr>
            <a:spLocks noGrp="1" noChangeArrowheads="1"/>
          </p:cNvSpPr>
          <p:nvPr>
            <p:ph type="title"/>
          </p:nvPr>
        </p:nvSpPr>
        <p:spPr/>
        <p:txBody>
          <a:bodyPr/>
          <a:lstStyle/>
          <a:p>
            <a:pPr eaLnBrk="1" hangingPunct="1"/>
            <a:r>
              <a:rPr lang="en-US" sz="3600">
                <a:solidFill>
                  <a:srgbClr val="FF0066"/>
                </a:solidFill>
              </a:rPr>
              <a:t>Middleware</a:t>
            </a:r>
          </a:p>
        </p:txBody>
      </p:sp>
      <p:sp>
        <p:nvSpPr>
          <p:cNvPr id="13316" name="Rectangle 3"/>
          <p:cNvSpPr>
            <a:spLocks noGrp="1" noChangeArrowheads="1"/>
          </p:cNvSpPr>
          <p:nvPr>
            <p:ph type="body" idx="1"/>
          </p:nvPr>
        </p:nvSpPr>
        <p:spPr/>
        <p:txBody>
          <a:bodyPr/>
          <a:lstStyle/>
          <a:p>
            <a:pPr eaLnBrk="1" hangingPunct="1"/>
            <a:r>
              <a:rPr lang="en-US"/>
              <a:t>RPC, RMI, DCE, sockets, CORBA, .net</a:t>
            </a:r>
          </a:p>
          <a:p>
            <a:pPr eaLnBrk="1" hangingPunct="1"/>
            <a:r>
              <a:rPr lang="en-US"/>
              <a:t>Always a compromise: ease of use vs. reliability, efficiency, and maintainability of the middleware.</a:t>
            </a:r>
          </a:p>
          <a:p>
            <a:pPr lvl="1" eaLnBrk="1" hangingPunct="1"/>
            <a:r>
              <a:rPr lang="en-US"/>
              <a:t>Example. Very large mail file. </a:t>
            </a:r>
            <a:r>
              <a:rPr lang="en-US" i="1"/>
              <a:t>Application</a:t>
            </a:r>
            <a:r>
              <a:rPr lang="en-US"/>
              <a:t> probably needs to keep a local copy to resend if there are major network problems, and not just rely on TCP.</a:t>
            </a:r>
          </a:p>
        </p:txBody>
      </p:sp>
    </p:spTree>
    <p:extLst>
      <p:ext uri="{BB962C8B-B14F-4D97-AF65-F5344CB8AC3E}">
        <p14:creationId xmlns:p14="http://schemas.microsoft.com/office/powerpoint/2010/main" val="20991089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Copyright 2020 Clark Elliott</a:t>
            </a:r>
          </a:p>
        </p:txBody>
      </p:sp>
      <p:sp>
        <p:nvSpPr>
          <p:cNvPr id="17411" name="Rectangle 2"/>
          <p:cNvSpPr>
            <a:spLocks noGrp="1" noChangeArrowheads="1"/>
          </p:cNvSpPr>
          <p:nvPr>
            <p:ph type="title"/>
          </p:nvPr>
        </p:nvSpPr>
        <p:spPr/>
        <p:txBody>
          <a:bodyPr/>
          <a:lstStyle/>
          <a:p>
            <a:pPr eaLnBrk="1" hangingPunct="1"/>
            <a:r>
              <a:rPr lang="en-US" sz="3600">
                <a:solidFill>
                  <a:srgbClr val="FF0066"/>
                </a:solidFill>
              </a:rPr>
              <a:t>Peer-to-peer</a:t>
            </a:r>
          </a:p>
        </p:txBody>
      </p:sp>
      <p:sp>
        <p:nvSpPr>
          <p:cNvPr id="17412" name="Rectangle 3"/>
          <p:cNvSpPr>
            <a:spLocks noGrp="1" noChangeArrowheads="1"/>
          </p:cNvSpPr>
          <p:nvPr>
            <p:ph type="body" idx="1"/>
          </p:nvPr>
        </p:nvSpPr>
        <p:spPr/>
        <p:txBody>
          <a:bodyPr/>
          <a:lstStyle/>
          <a:p>
            <a:pPr eaLnBrk="1" hangingPunct="1"/>
            <a:r>
              <a:rPr lang="en-US"/>
              <a:t>Claim is made that client/server does not scale well, but, of course, this is nonsense.</a:t>
            </a:r>
          </a:p>
          <a:p>
            <a:pPr eaLnBrk="1" hangingPunct="1"/>
            <a:r>
              <a:rPr lang="en-US"/>
              <a:t>It does not scale </a:t>
            </a:r>
            <a:r>
              <a:rPr lang="en-US" i="1"/>
              <a:t>automatically</a:t>
            </a:r>
            <a:r>
              <a:rPr lang="en-US"/>
              <a:t>, but instead requires the expansion of network, server machines, etc.</a:t>
            </a:r>
          </a:p>
          <a:p>
            <a:pPr eaLnBrk="1" hangingPunct="1"/>
            <a:r>
              <a:rPr lang="en-US"/>
              <a:t>Peer to peer e.g., can take advantage of massive wasted computer power sitting on desktops. Napster, Kazza, Gnutella, BitTorrent</a:t>
            </a:r>
          </a:p>
        </p:txBody>
      </p:sp>
    </p:spTree>
    <p:extLst>
      <p:ext uri="{BB962C8B-B14F-4D97-AF65-F5344CB8AC3E}">
        <p14:creationId xmlns:p14="http://schemas.microsoft.com/office/powerpoint/2010/main" val="8647348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Copyright 2020 Clark Elliott</a:t>
            </a:r>
          </a:p>
        </p:txBody>
      </p:sp>
      <p:sp>
        <p:nvSpPr>
          <p:cNvPr id="18435" name="Rectangle 2"/>
          <p:cNvSpPr>
            <a:spLocks noGrp="1" noChangeArrowheads="1"/>
          </p:cNvSpPr>
          <p:nvPr>
            <p:ph type="title"/>
          </p:nvPr>
        </p:nvSpPr>
        <p:spPr/>
        <p:txBody>
          <a:bodyPr/>
          <a:lstStyle/>
          <a:p>
            <a:pPr eaLnBrk="1" hangingPunct="1"/>
            <a:r>
              <a:rPr lang="en-US" sz="3600">
                <a:solidFill>
                  <a:srgbClr val="FF0066"/>
                </a:solidFill>
              </a:rPr>
              <a:t>Peer-to-peer</a:t>
            </a:r>
          </a:p>
        </p:txBody>
      </p:sp>
      <p:sp>
        <p:nvSpPr>
          <p:cNvPr id="18436" name="Rectangle 3"/>
          <p:cNvSpPr>
            <a:spLocks noGrp="1" noChangeArrowheads="1"/>
          </p:cNvSpPr>
          <p:nvPr>
            <p:ph type="body" idx="1"/>
          </p:nvPr>
        </p:nvSpPr>
        <p:spPr>
          <a:xfrm>
            <a:off x="1981200" y="1143001"/>
            <a:ext cx="8229600" cy="4983163"/>
          </a:xfrm>
        </p:spPr>
        <p:txBody>
          <a:bodyPr/>
          <a:lstStyle/>
          <a:p>
            <a:pPr eaLnBrk="1" hangingPunct="1"/>
            <a:r>
              <a:rPr lang="en-US"/>
              <a:t>Forces nodes to contribute.</a:t>
            </a:r>
          </a:p>
          <a:p>
            <a:pPr eaLnBrk="1" hangingPunct="1"/>
            <a:r>
              <a:rPr lang="en-US"/>
              <a:t>Same functional characteristics at most, if not all, nodes</a:t>
            </a:r>
          </a:p>
          <a:p>
            <a:pPr eaLnBrk="1" hangingPunct="1"/>
            <a:r>
              <a:rPr lang="en-US"/>
              <a:t>No central authority or failure point.</a:t>
            </a:r>
          </a:p>
          <a:p>
            <a:pPr eaLnBrk="1" hangingPunct="1"/>
            <a:r>
              <a:rPr lang="en-US"/>
              <a:t>Can provide anonymity</a:t>
            </a:r>
          </a:p>
          <a:p>
            <a:pPr eaLnBrk="1" hangingPunct="1"/>
            <a:r>
              <a:rPr lang="en-US"/>
              <a:t>Balances workload across nodes</a:t>
            </a:r>
          </a:p>
          <a:p>
            <a:pPr eaLnBrk="1" hangingPunct="1"/>
            <a:r>
              <a:rPr lang="en-US"/>
              <a:t>Large address space via GUIDs</a:t>
            </a:r>
          </a:p>
          <a:p>
            <a:pPr eaLnBrk="1" hangingPunct="1"/>
            <a:r>
              <a:rPr lang="en-US"/>
              <a:t>Best for static data because secure hash discourages malicious nodes.</a:t>
            </a:r>
          </a:p>
        </p:txBody>
      </p:sp>
    </p:spTree>
    <p:extLst>
      <p:ext uri="{BB962C8B-B14F-4D97-AF65-F5344CB8AC3E}">
        <p14:creationId xmlns:p14="http://schemas.microsoft.com/office/powerpoint/2010/main" val="3648669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dirty="0"/>
              <a:t>Copyright 2020 Clark Elliott</a:t>
            </a:r>
          </a:p>
        </p:txBody>
      </p:sp>
      <p:sp>
        <p:nvSpPr>
          <p:cNvPr id="64515" name="Rectangle 2"/>
          <p:cNvSpPr>
            <a:spLocks noGrp="1" noChangeArrowheads="1"/>
          </p:cNvSpPr>
          <p:nvPr>
            <p:ph type="title" idx="4294967295"/>
          </p:nvPr>
        </p:nvSpPr>
        <p:spPr/>
        <p:txBody>
          <a:bodyPr/>
          <a:lstStyle/>
          <a:p>
            <a:pPr eaLnBrk="1" hangingPunct="1"/>
            <a:r>
              <a:rPr lang="en-US" sz="4800" b="1" dirty="0">
                <a:solidFill>
                  <a:schemeClr val="tx1"/>
                </a:solidFill>
              </a:rPr>
              <a:t>Network Address Translation</a:t>
            </a:r>
          </a:p>
        </p:txBody>
      </p:sp>
      <p:pic>
        <p:nvPicPr>
          <p:cNvPr id="2" name="Picture 1"/>
          <p:cNvPicPr>
            <a:picLocks noChangeAspect="1"/>
          </p:cNvPicPr>
          <p:nvPr/>
        </p:nvPicPr>
        <p:blipFill>
          <a:blip r:embed="rId2"/>
          <a:stretch>
            <a:fillRect/>
          </a:stretch>
        </p:blipFill>
        <p:spPr>
          <a:xfrm>
            <a:off x="1981200" y="1300226"/>
            <a:ext cx="8477250" cy="5219700"/>
          </a:xfrm>
          <a:prstGeom prst="rect">
            <a:avLst/>
          </a:prstGeom>
        </p:spPr>
      </p:pic>
      <p:sp>
        <p:nvSpPr>
          <p:cNvPr id="64516" name="Rectangle 3"/>
          <p:cNvSpPr>
            <a:spLocks noGrp="1" noChangeArrowheads="1"/>
          </p:cNvSpPr>
          <p:nvPr>
            <p:ph type="body" idx="4294967295"/>
          </p:nvPr>
        </p:nvSpPr>
        <p:spPr/>
        <p:txBody>
          <a:bodyPr/>
          <a:lstStyle/>
          <a:p>
            <a:pPr marL="0" indent="0" eaLnBrk="1" hangingPunct="1">
              <a:buNone/>
            </a:pPr>
            <a:endParaRPr lang="en-US" dirty="0"/>
          </a:p>
        </p:txBody>
      </p:sp>
    </p:spTree>
    <p:extLst>
      <p:ext uri="{BB962C8B-B14F-4D97-AF65-F5344CB8AC3E}">
        <p14:creationId xmlns:p14="http://schemas.microsoft.com/office/powerpoint/2010/main" val="69442468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t>Instructor’s Guide for  Coulouris, Dollimore and Kindberg   Distributed Systems: Concepts and Design   Edn. 4   </a:t>
            </a:r>
            <a:br>
              <a:rPr lang="en-GB"/>
            </a:br>
            <a:r>
              <a:rPr lang="en-GB"/>
              <a:t>©  Pearson Education 2005 </a:t>
            </a:r>
            <a:endParaRPr lang="en-US"/>
          </a:p>
        </p:txBody>
      </p:sp>
      <p:sp>
        <p:nvSpPr>
          <p:cNvPr id="19459" name="Rectangle 2"/>
          <p:cNvSpPr>
            <a:spLocks noGrp="1" noChangeArrowheads="1"/>
          </p:cNvSpPr>
          <p:nvPr>
            <p:ph type="title"/>
          </p:nvPr>
        </p:nvSpPr>
        <p:spPr/>
        <p:txBody>
          <a:bodyPr/>
          <a:lstStyle/>
          <a:p>
            <a:pPr eaLnBrk="1" hangingPunct="1"/>
            <a:r>
              <a:rPr lang="en-GB" sz="2800"/>
              <a:t>Figure 2.3</a:t>
            </a:r>
            <a:br>
              <a:rPr lang="en-GB" sz="2800"/>
            </a:br>
            <a:r>
              <a:rPr lang="en-GB" sz="2800"/>
              <a:t>A distributed application based on peer processes</a:t>
            </a:r>
          </a:p>
        </p:txBody>
      </p:sp>
      <p:pic>
        <p:nvPicPr>
          <p:cNvPr id="1946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1230314"/>
            <a:ext cx="6388100" cy="51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2736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Copyright 2020 Clark Elliott</a:t>
            </a:r>
          </a:p>
        </p:txBody>
      </p:sp>
      <p:sp>
        <p:nvSpPr>
          <p:cNvPr id="20483" name="Rectangle 2"/>
          <p:cNvSpPr>
            <a:spLocks noGrp="1" noChangeArrowheads="1"/>
          </p:cNvSpPr>
          <p:nvPr>
            <p:ph type="title"/>
          </p:nvPr>
        </p:nvSpPr>
        <p:spPr/>
        <p:txBody>
          <a:bodyPr/>
          <a:lstStyle/>
          <a:p>
            <a:pPr eaLnBrk="1" hangingPunct="1"/>
            <a:r>
              <a:rPr lang="en-US" sz="3600">
                <a:solidFill>
                  <a:srgbClr val="FF0066"/>
                </a:solidFill>
              </a:rPr>
              <a:t>Services</a:t>
            </a:r>
          </a:p>
        </p:txBody>
      </p:sp>
      <p:sp>
        <p:nvSpPr>
          <p:cNvPr id="20484" name="Rectangle 3"/>
          <p:cNvSpPr>
            <a:spLocks noGrp="1" noChangeArrowheads="1"/>
          </p:cNvSpPr>
          <p:nvPr>
            <p:ph type="body" idx="1"/>
          </p:nvPr>
        </p:nvSpPr>
        <p:spPr/>
        <p:txBody>
          <a:bodyPr/>
          <a:lstStyle/>
          <a:p>
            <a:pPr eaLnBrk="1" hangingPunct="1"/>
            <a:r>
              <a:rPr lang="en-US"/>
              <a:t>Logically decoupled from the endpoint (ip address / port) of any particular server, but instead clients subscribe to a </a:t>
            </a:r>
            <a:r>
              <a:rPr lang="en-US" i="1"/>
              <a:t>service</a:t>
            </a:r>
            <a:r>
              <a:rPr lang="en-US"/>
              <a:t> that might be provided by </a:t>
            </a:r>
            <a:r>
              <a:rPr lang="en-US" i="1"/>
              <a:t>many</a:t>
            </a:r>
            <a:r>
              <a:rPr lang="en-US"/>
              <a:t> servers.</a:t>
            </a:r>
          </a:p>
          <a:p>
            <a:pPr eaLnBrk="1" hangingPunct="1"/>
            <a:r>
              <a:rPr lang="en-US"/>
              <a:t>Might have redundancy (replication), or specialization (partitioning) so that multiple servers participated for single client.</a:t>
            </a:r>
          </a:p>
        </p:txBody>
      </p:sp>
    </p:spTree>
    <p:extLst>
      <p:ext uri="{BB962C8B-B14F-4D97-AF65-F5344CB8AC3E}">
        <p14:creationId xmlns:p14="http://schemas.microsoft.com/office/powerpoint/2010/main" val="18992880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t>Instructor’s Guide for  Coulouris, Dollimore and Kindberg   Distributed Systems: Concepts and Design   Edn. 4   </a:t>
            </a:r>
            <a:br>
              <a:rPr lang="en-GB"/>
            </a:br>
            <a:r>
              <a:rPr lang="en-GB"/>
              <a:t>©  Pearson Education 2005 </a:t>
            </a:r>
            <a:endParaRPr lang="en-US"/>
          </a:p>
        </p:txBody>
      </p:sp>
      <p:sp>
        <p:nvSpPr>
          <p:cNvPr id="21507" name="Rectangle 2"/>
          <p:cNvSpPr>
            <a:spLocks noGrp="1" noChangeArrowheads="1"/>
          </p:cNvSpPr>
          <p:nvPr>
            <p:ph type="title"/>
          </p:nvPr>
        </p:nvSpPr>
        <p:spPr/>
        <p:txBody>
          <a:bodyPr/>
          <a:lstStyle/>
          <a:p>
            <a:pPr eaLnBrk="1" hangingPunct="1"/>
            <a:r>
              <a:rPr lang="en-GB" sz="3200"/>
              <a:t>Figure 2.4</a:t>
            </a:r>
            <a:br>
              <a:rPr lang="en-GB" sz="3200"/>
            </a:br>
            <a:r>
              <a:rPr lang="en-GB" sz="3200"/>
              <a:t>A service provided by multiple servers</a:t>
            </a:r>
          </a:p>
        </p:txBody>
      </p:sp>
      <p:pic>
        <p:nvPicPr>
          <p:cNvPr id="2150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6089" y="1455739"/>
            <a:ext cx="5908675" cy="459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18554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Copyright 2020 Clark Elliott</a:t>
            </a:r>
          </a:p>
        </p:txBody>
      </p:sp>
      <p:sp>
        <p:nvSpPr>
          <p:cNvPr id="22531" name="Rectangle 2"/>
          <p:cNvSpPr>
            <a:spLocks noGrp="1" noChangeArrowheads="1"/>
          </p:cNvSpPr>
          <p:nvPr>
            <p:ph type="title"/>
          </p:nvPr>
        </p:nvSpPr>
        <p:spPr/>
        <p:txBody>
          <a:bodyPr/>
          <a:lstStyle/>
          <a:p>
            <a:pPr eaLnBrk="1" hangingPunct="1"/>
            <a:r>
              <a:rPr lang="en-US" sz="3600">
                <a:solidFill>
                  <a:srgbClr val="FF0066"/>
                </a:solidFill>
              </a:rPr>
              <a:t>Proxy servers</a:t>
            </a:r>
          </a:p>
        </p:txBody>
      </p:sp>
      <p:sp>
        <p:nvSpPr>
          <p:cNvPr id="22532" name="Rectangle 3"/>
          <p:cNvSpPr>
            <a:spLocks noGrp="1" noChangeArrowheads="1"/>
          </p:cNvSpPr>
          <p:nvPr>
            <p:ph type="body" idx="1"/>
          </p:nvPr>
        </p:nvSpPr>
        <p:spPr/>
        <p:txBody>
          <a:bodyPr/>
          <a:lstStyle/>
          <a:p>
            <a:pPr eaLnBrk="1" hangingPunct="1"/>
            <a:r>
              <a:rPr lang="en-US"/>
              <a:t>Extra server level that acts as a </a:t>
            </a:r>
            <a:r>
              <a:rPr lang="en-US" i="1"/>
              <a:t>filter</a:t>
            </a:r>
            <a:r>
              <a:rPr lang="en-US"/>
              <a:t> for requests</a:t>
            </a:r>
          </a:p>
          <a:p>
            <a:pPr eaLnBrk="1" hangingPunct="1"/>
            <a:r>
              <a:rPr lang="en-US"/>
              <a:t>Caching for efficiency, firewall for protection, route to redundant servers for availability and ease of maintenance, mobile IP routing.</a:t>
            </a:r>
          </a:p>
          <a:p>
            <a:pPr eaLnBrk="1" hangingPunct="1"/>
            <a:r>
              <a:rPr lang="en-US"/>
              <a:t>Typical: caching of popular web pages</a:t>
            </a:r>
          </a:p>
          <a:p>
            <a:pPr eaLnBrk="1" hangingPunct="1"/>
            <a:endParaRPr lang="en-US"/>
          </a:p>
        </p:txBody>
      </p:sp>
    </p:spTree>
    <p:extLst>
      <p:ext uri="{BB962C8B-B14F-4D97-AF65-F5344CB8AC3E}">
        <p14:creationId xmlns:p14="http://schemas.microsoft.com/office/powerpoint/2010/main" val="17957070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t>Instructor’s Guide for  Coulouris, Dollimore and Kindberg   Distributed Systems: Concepts and Design   Edn. 4   </a:t>
            </a:r>
            <a:br>
              <a:rPr lang="en-GB"/>
            </a:br>
            <a:r>
              <a:rPr lang="en-GB"/>
              <a:t>©  Pearson Education 2005 </a:t>
            </a:r>
            <a:endParaRPr lang="en-US"/>
          </a:p>
        </p:txBody>
      </p:sp>
      <p:sp>
        <p:nvSpPr>
          <p:cNvPr id="23555" name="Rectangle 2"/>
          <p:cNvSpPr>
            <a:spLocks noGrp="1" noChangeArrowheads="1"/>
          </p:cNvSpPr>
          <p:nvPr>
            <p:ph type="title"/>
          </p:nvPr>
        </p:nvSpPr>
        <p:spPr/>
        <p:txBody>
          <a:bodyPr/>
          <a:lstStyle/>
          <a:p>
            <a:pPr eaLnBrk="1" hangingPunct="1"/>
            <a:r>
              <a:rPr lang="en-GB"/>
              <a:t>Figure 2.5</a:t>
            </a:r>
            <a:br>
              <a:rPr lang="en-GB"/>
            </a:br>
            <a:r>
              <a:rPr lang="en-GB"/>
              <a:t>Web proxy server</a:t>
            </a:r>
          </a:p>
        </p:txBody>
      </p:sp>
      <p:pic>
        <p:nvPicPr>
          <p:cNvPr id="2355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4" y="2117726"/>
            <a:ext cx="8066087"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145688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t>Instructor’s Guide for  Coulouris, Dollimore and Kindberg   Distributed Systems: Concepts and Design   Edn. 4   </a:t>
            </a:r>
            <a:br>
              <a:rPr lang="en-GB"/>
            </a:br>
            <a:r>
              <a:rPr lang="en-GB"/>
              <a:t>©  Pearson Education 2005 </a:t>
            </a:r>
            <a:endParaRPr lang="en-US"/>
          </a:p>
        </p:txBody>
      </p:sp>
      <p:sp>
        <p:nvSpPr>
          <p:cNvPr id="26627" name="Rectangle 2"/>
          <p:cNvSpPr>
            <a:spLocks noGrp="1" noChangeArrowheads="1"/>
          </p:cNvSpPr>
          <p:nvPr>
            <p:ph type="title"/>
          </p:nvPr>
        </p:nvSpPr>
        <p:spPr/>
        <p:txBody>
          <a:bodyPr/>
          <a:lstStyle/>
          <a:p>
            <a:pPr eaLnBrk="1" hangingPunct="1"/>
            <a:r>
              <a:rPr lang="en-GB"/>
              <a:t>Figure 2.6</a:t>
            </a:r>
            <a:br>
              <a:rPr lang="en-GB"/>
            </a:br>
            <a:r>
              <a:rPr lang="en-GB"/>
              <a:t>Web applets</a:t>
            </a:r>
          </a:p>
        </p:txBody>
      </p:sp>
      <p:pic>
        <p:nvPicPr>
          <p:cNvPr id="2662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1839" y="1620838"/>
            <a:ext cx="8110537"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30960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Copyright 2020 Clark Elliott</a:t>
            </a:r>
          </a:p>
        </p:txBody>
      </p:sp>
      <p:sp>
        <p:nvSpPr>
          <p:cNvPr id="28675" name="Rectangle 2"/>
          <p:cNvSpPr>
            <a:spLocks noGrp="1" noChangeArrowheads="1"/>
          </p:cNvSpPr>
          <p:nvPr>
            <p:ph type="title"/>
          </p:nvPr>
        </p:nvSpPr>
        <p:spPr/>
        <p:txBody>
          <a:bodyPr/>
          <a:lstStyle/>
          <a:p>
            <a:pPr eaLnBrk="1" hangingPunct="1"/>
            <a:endParaRPr lang="en-US" sz="3600" dirty="0">
              <a:solidFill>
                <a:srgbClr val="FF0066"/>
              </a:solidFill>
            </a:endParaRPr>
          </a:p>
        </p:txBody>
      </p:sp>
      <p:sp>
        <p:nvSpPr>
          <p:cNvPr id="28676" name="Rectangle 3"/>
          <p:cNvSpPr>
            <a:spLocks noGrp="1" noChangeArrowheads="1"/>
          </p:cNvSpPr>
          <p:nvPr>
            <p:ph type="body" idx="1"/>
          </p:nvPr>
        </p:nvSpPr>
        <p:spPr/>
        <p:txBody>
          <a:bodyPr/>
          <a:lstStyle/>
          <a:p>
            <a:pPr eaLnBrk="1" hangingPunct="1"/>
            <a:r>
              <a:rPr lang="en-US" dirty="0"/>
              <a:t>This is a variation of shipping the executable code to the site of big data.</a:t>
            </a:r>
          </a:p>
          <a:p>
            <a:pPr eaLnBrk="1" hangingPunct="1"/>
            <a:r>
              <a:rPr lang="en-US" dirty="0"/>
              <a:t>The critical element is that agents maintain their own (often protected) internal state.</a:t>
            </a:r>
          </a:p>
          <a:p>
            <a:pPr eaLnBrk="1" hangingPunct="1"/>
            <a:endParaRPr lang="en-US" dirty="0"/>
          </a:p>
          <a:p>
            <a:pPr eaLnBrk="1" hangingPunct="1"/>
            <a:endParaRPr lang="en-US" dirty="0"/>
          </a:p>
          <a:p>
            <a:pPr eaLnBrk="1" hangingPunct="1"/>
            <a:endParaRPr lang="en-US" dirty="0"/>
          </a:p>
        </p:txBody>
      </p:sp>
    </p:spTree>
    <p:extLst>
      <p:ext uri="{BB962C8B-B14F-4D97-AF65-F5344CB8AC3E}">
        <p14:creationId xmlns:p14="http://schemas.microsoft.com/office/powerpoint/2010/main" val="305178883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Copyright 2020 Clark Elliott</a:t>
            </a:r>
          </a:p>
        </p:txBody>
      </p:sp>
      <p:sp>
        <p:nvSpPr>
          <p:cNvPr id="29699" name="Rectangle 2"/>
          <p:cNvSpPr>
            <a:spLocks noGrp="1" noChangeArrowheads="1"/>
          </p:cNvSpPr>
          <p:nvPr>
            <p:ph type="title"/>
          </p:nvPr>
        </p:nvSpPr>
        <p:spPr/>
        <p:txBody>
          <a:bodyPr/>
          <a:lstStyle/>
          <a:p>
            <a:pPr eaLnBrk="1" hangingPunct="1"/>
            <a:r>
              <a:rPr lang="en-US" sz="3600">
                <a:solidFill>
                  <a:srgbClr val="FF0066"/>
                </a:solidFill>
              </a:rPr>
              <a:t>Network computers</a:t>
            </a:r>
          </a:p>
        </p:txBody>
      </p:sp>
      <p:sp>
        <p:nvSpPr>
          <p:cNvPr id="29700" name="Rectangle 3"/>
          <p:cNvSpPr>
            <a:spLocks noGrp="1" noChangeArrowheads="1"/>
          </p:cNvSpPr>
          <p:nvPr>
            <p:ph type="body" idx="1"/>
          </p:nvPr>
        </p:nvSpPr>
        <p:spPr/>
        <p:txBody>
          <a:bodyPr/>
          <a:lstStyle/>
          <a:p>
            <a:pPr eaLnBrk="1" hangingPunct="1"/>
            <a:r>
              <a:rPr lang="en-US"/>
              <a:t>Manage files and other critical resources in a central location, correctly, under opsys control. Make transparent to users.</a:t>
            </a:r>
          </a:p>
          <a:p>
            <a:pPr eaLnBrk="1" hangingPunct="1"/>
            <a:r>
              <a:rPr lang="en-US"/>
              <a:t>Very thin client</a:t>
            </a:r>
          </a:p>
          <a:p>
            <a:pPr eaLnBrk="1" hangingPunct="1"/>
            <a:r>
              <a:rPr lang="en-US"/>
              <a:t>Local disk is primarily for caching</a:t>
            </a:r>
          </a:p>
          <a:p>
            <a:pPr eaLnBrk="1" hangingPunct="1"/>
            <a:r>
              <a:rPr lang="en-US"/>
              <a:t>Remote desktops are related, X-11 runs local display </a:t>
            </a:r>
            <a:r>
              <a:rPr lang="en-US" i="1"/>
              <a:t>server</a:t>
            </a:r>
            <a:r>
              <a:rPr lang="en-US"/>
              <a:t> on the user machine</a:t>
            </a:r>
          </a:p>
          <a:p>
            <a:pPr eaLnBrk="1" hangingPunct="1"/>
            <a:r>
              <a:rPr lang="en-US" sz="2800"/>
              <a:t>Lucent’s plan 9: </a:t>
            </a:r>
            <a:r>
              <a:rPr lang="en-US" sz="2800">
                <a:hlinkClick r:id="rId2"/>
              </a:rPr>
              <a:t>http://www</a:t>
            </a:r>
            <a:r>
              <a:rPr lang="en-US" sz="2800"/>
              <a:t>.ecf.toronto.edu/plan9/plan9faq.html</a:t>
            </a:r>
          </a:p>
        </p:txBody>
      </p:sp>
    </p:spTree>
    <p:extLst>
      <p:ext uri="{BB962C8B-B14F-4D97-AF65-F5344CB8AC3E}">
        <p14:creationId xmlns:p14="http://schemas.microsoft.com/office/powerpoint/2010/main" val="11493642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Copyright 2020 Clark Elliott</a:t>
            </a:r>
          </a:p>
        </p:txBody>
      </p:sp>
      <p:sp>
        <p:nvSpPr>
          <p:cNvPr id="48131" name="Rectangle 2"/>
          <p:cNvSpPr>
            <a:spLocks noGrp="1" noChangeArrowheads="1"/>
          </p:cNvSpPr>
          <p:nvPr>
            <p:ph type="title"/>
          </p:nvPr>
        </p:nvSpPr>
        <p:spPr/>
        <p:txBody>
          <a:bodyPr/>
          <a:lstStyle/>
          <a:p>
            <a:pPr eaLnBrk="1" hangingPunct="1"/>
            <a:r>
              <a:rPr lang="en-US" sz="3600" dirty="0">
                <a:solidFill>
                  <a:srgbClr val="FF0066"/>
                </a:solidFill>
              </a:rPr>
              <a:t>Discover card goofiness</a:t>
            </a:r>
          </a:p>
        </p:txBody>
      </p:sp>
      <p:sp>
        <p:nvSpPr>
          <p:cNvPr id="48132" name="Rectangle 3"/>
          <p:cNvSpPr>
            <a:spLocks noGrp="1" noChangeArrowheads="1"/>
          </p:cNvSpPr>
          <p:nvPr>
            <p:ph type="body" idx="1"/>
          </p:nvPr>
        </p:nvSpPr>
        <p:spPr/>
        <p:txBody>
          <a:bodyPr/>
          <a:lstStyle/>
          <a:p>
            <a:pPr eaLnBrk="1" hangingPunct="1"/>
            <a:r>
              <a:rPr lang="en-US" sz="2800" dirty="0"/>
              <a:t>Password for discover account was sent to me as clear text in email after a problem, and not at my request.</a:t>
            </a:r>
          </a:p>
          <a:p>
            <a:pPr eaLnBrk="1" hangingPunct="1"/>
            <a:r>
              <a:rPr lang="en-US" sz="2800" dirty="0"/>
              <a:t>Exposed to internet attack, exposed to attack on my </a:t>
            </a:r>
            <a:r>
              <a:rPr lang="en-US" sz="2800" dirty="0" err="1"/>
              <a:t>unix</a:t>
            </a:r>
            <a:r>
              <a:rPr lang="en-US" sz="2800" dirty="0"/>
              <a:t> machine, exposed to mail process attack.</a:t>
            </a:r>
          </a:p>
          <a:p>
            <a:pPr eaLnBrk="1" hangingPunct="1"/>
            <a:r>
              <a:rPr lang="en-US" sz="2800" dirty="0"/>
              <a:t>Was original password I typed in a month earlier, which means what…?!!</a:t>
            </a:r>
          </a:p>
          <a:p>
            <a:pPr eaLnBrk="1" hangingPunct="1"/>
            <a:r>
              <a:rPr lang="en-US" sz="2800" dirty="0"/>
              <a:t>Argued for twenty minutes with the “top security guy” who was an idiot.</a:t>
            </a:r>
            <a:br>
              <a:rPr lang="en-US" sz="2800" dirty="0"/>
            </a:br>
            <a:r>
              <a:rPr lang="en-US" sz="2800" dirty="0"/>
              <a:t> </a:t>
            </a:r>
          </a:p>
        </p:txBody>
      </p:sp>
    </p:spTree>
    <p:extLst>
      <p:ext uri="{BB962C8B-B14F-4D97-AF65-F5344CB8AC3E}">
        <p14:creationId xmlns:p14="http://schemas.microsoft.com/office/powerpoint/2010/main" val="1687377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AT&amp;T Security Evil / Morons</a:t>
            </a:r>
          </a:p>
        </p:txBody>
      </p:sp>
      <p:sp>
        <p:nvSpPr>
          <p:cNvPr id="3" name="Content Placeholder 2"/>
          <p:cNvSpPr>
            <a:spLocks noGrp="1"/>
          </p:cNvSpPr>
          <p:nvPr>
            <p:ph idx="1"/>
          </p:nvPr>
        </p:nvSpPr>
        <p:spPr/>
        <p:txBody>
          <a:bodyPr/>
          <a:lstStyle/>
          <a:p>
            <a:r>
              <a:rPr lang="en-US" sz="2400" dirty="0"/>
              <a:t>To: [...]@yahoo.com</a:t>
            </a:r>
          </a:p>
          <a:p>
            <a:r>
              <a:rPr lang="en-US" sz="2400" dirty="0"/>
              <a:t>Subject: AT&amp;T Password Reset</a:t>
            </a:r>
          </a:p>
          <a:p>
            <a:pPr marL="0" indent="0">
              <a:buNone/>
            </a:pPr>
            <a:endParaRPr lang="en-US" sz="2400" dirty="0"/>
          </a:p>
          <a:p>
            <a:r>
              <a:rPr lang="en-US" sz="2400" dirty="0"/>
              <a:t>Dear Valued Customer,</a:t>
            </a:r>
          </a:p>
          <a:p>
            <a:pPr lvl="1"/>
            <a:r>
              <a:rPr lang="en-US" sz="2000" dirty="0"/>
              <a:t>Cellular Data Number is 858-xxx-nnnn</a:t>
            </a:r>
          </a:p>
          <a:p>
            <a:pPr lvl="1"/>
            <a:r>
              <a:rPr lang="en-US" sz="2000" dirty="0"/>
              <a:t>Your password is [</a:t>
            </a:r>
            <a:r>
              <a:rPr lang="en-US" sz="2000" dirty="0" err="1"/>
              <a:t>xxxxxxxx</a:t>
            </a:r>
            <a:r>
              <a:rPr lang="en-US" sz="2000" dirty="0"/>
              <a:t>]. Please use it when logging into your account via Settings on your </a:t>
            </a:r>
            <a:r>
              <a:rPr lang="en-US" sz="2000" dirty="0" err="1"/>
              <a:t>iPad</a:t>
            </a:r>
            <a:r>
              <a:rPr lang="en-US" sz="2000" dirty="0"/>
              <a:t>.</a:t>
            </a:r>
          </a:p>
          <a:p>
            <a:r>
              <a:rPr lang="en-US" sz="2400" dirty="0"/>
              <a:t>Thank You,</a:t>
            </a:r>
          </a:p>
          <a:p>
            <a:r>
              <a:rPr lang="en-US" sz="2400" dirty="0"/>
              <a:t>AT&amp;T</a:t>
            </a:r>
          </a:p>
        </p:txBody>
      </p:sp>
    </p:spTree>
    <p:extLst>
      <p:ext uri="{BB962C8B-B14F-4D97-AF65-F5344CB8AC3E}">
        <p14:creationId xmlns:p14="http://schemas.microsoft.com/office/powerpoint/2010/main" val="368362429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otalTime>14210</TotalTime>
  <Words>6892</Words>
  <Application>Microsoft Office PowerPoint</Application>
  <PresentationFormat>Widescreen</PresentationFormat>
  <Paragraphs>900</Paragraphs>
  <Slides>128</Slides>
  <Notes>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128</vt:i4>
      </vt:variant>
    </vt:vector>
  </HeadingPairs>
  <TitlesOfParts>
    <vt:vector size="139" baseType="lpstr">
      <vt:lpstr>Arial</vt:lpstr>
      <vt:lpstr>Calibri</vt:lpstr>
      <vt:lpstr>Cambria</vt:lpstr>
      <vt:lpstr>Lucida Sans Unicode</vt:lpstr>
      <vt:lpstr>Times</vt:lpstr>
      <vt:lpstr>Times New Roman</vt:lpstr>
      <vt:lpstr>Verdana</vt:lpstr>
      <vt:lpstr>Wingdings 2</vt:lpstr>
      <vt:lpstr>Wingdings 3</vt:lpstr>
      <vt:lpstr>Default Design</vt:lpstr>
      <vt:lpstr>Concourse</vt:lpstr>
      <vt:lpstr>DHCP, NAT, Mobile IP, Bluetooth, IPsec, Hadoop, ATM, etc</vt:lpstr>
      <vt:lpstr>Dynamic Host Configuration Protocol—DHCP</vt:lpstr>
      <vt:lpstr>PowerPoint Presentation</vt:lpstr>
      <vt:lpstr>Three methods of DHCP allocation</vt:lpstr>
      <vt:lpstr>Efficiency</vt:lpstr>
      <vt:lpstr>NAT is not DHCP</vt:lpstr>
      <vt:lpstr>PowerPoint Presentation</vt:lpstr>
      <vt:lpstr>PowerPoint Presentation</vt:lpstr>
      <vt:lpstr>Network Address Translation</vt:lpstr>
      <vt:lpstr>How NAT works…</vt:lpstr>
      <vt:lpstr>PowerPoint Presentation</vt:lpstr>
      <vt:lpstr>Servers on NAT</vt:lpstr>
      <vt:lpstr>Servers on  your laptop</vt:lpstr>
      <vt:lpstr>Servers over home ISPs / Laptops</vt:lpstr>
      <vt:lpstr>IP Tunneling</vt:lpstr>
      <vt:lpstr>Overview of Mobile IP</vt:lpstr>
      <vt:lpstr>PowerPoint Presentation</vt:lpstr>
      <vt:lpstr>Motivation</vt:lpstr>
      <vt:lpstr>Home agents and Foreign Agents</vt:lpstr>
      <vt:lpstr>Figure 3.20 The MobileIP routing mechanism</vt:lpstr>
      <vt:lpstr>Middleware</vt:lpstr>
      <vt:lpstr>IPv4 vs IPv6</vt:lpstr>
      <vt:lpstr>IPv6</vt:lpstr>
      <vt:lpstr>Tunneling for IPv6 migration</vt:lpstr>
      <vt:lpstr>Mobile Code</vt:lpstr>
      <vt:lpstr>Mobile Agents</vt:lpstr>
      <vt:lpstr>PowerPoint Presentation</vt:lpstr>
      <vt:lpstr>PowerPoint Presentation</vt:lpstr>
      <vt:lpstr>A hypothetical case</vt:lpstr>
      <vt:lpstr>Xu Construction’s concerns</vt:lpstr>
      <vt:lpstr>Acme Agent’s concerns</vt:lpstr>
      <vt:lpstr>General constraints</vt:lpstr>
      <vt:lpstr>Mobile agent solution</vt:lpstr>
      <vt:lpstr>PowerPoint Presentation</vt:lpstr>
      <vt:lpstr>PowerPoint Presentation</vt:lpstr>
      <vt:lpstr>Agent returns home, then off to work again.</vt:lpstr>
      <vt:lpstr>Benefits</vt:lpstr>
      <vt:lpstr>PowerPoint Presentation</vt:lpstr>
      <vt:lpstr>AI agent applications</vt:lpstr>
      <vt:lpstr>IPsec (“IP security”)</vt:lpstr>
      <vt:lpstr>PowerPoint Presentation</vt:lpstr>
      <vt:lpstr>PowerPoint Presentation</vt:lpstr>
      <vt:lpstr>Virtual Private Networks</vt:lpstr>
      <vt:lpstr>VPN for European privacy standards</vt:lpstr>
      <vt:lpstr>Spread-spectrum technology</vt:lpstr>
      <vt:lpstr>Bluetooth IEEE 802.15, 2002</vt:lpstr>
      <vt:lpstr>PowerPoint Presentation</vt:lpstr>
      <vt:lpstr>Master / slave</vt:lpstr>
      <vt:lpstr>PowerPoint Presentation</vt:lpstr>
      <vt:lpstr>Mini Case Study—ATM</vt:lpstr>
      <vt:lpstr>PowerPoint Presentation</vt:lpstr>
      <vt:lpstr>PowerPoint Presentation</vt:lpstr>
      <vt:lpstr>Figure 3.27 ATM cell layout</vt:lpstr>
      <vt:lpstr>PowerPoint Presentation</vt:lpstr>
      <vt:lpstr>PowerPoint Presentation</vt:lpstr>
      <vt:lpstr>PowerPoint Presentation</vt:lpstr>
      <vt:lpstr>Bandwidth</vt:lpstr>
      <vt:lpstr>Example: Satellites</vt:lpstr>
      <vt:lpstr>Required Distributed Systems Expertise</vt:lpstr>
      <vt:lpstr>PowerPoint Presentation</vt:lpstr>
      <vt:lpstr>Binary Bytes vs. Decimal Bytes</vt:lpstr>
      <vt:lpstr>But wait—disk drives…</vt:lpstr>
      <vt:lpstr>It’s not rocket science—or is it?</vt:lpstr>
      <vt:lpstr>Calculating  Round trip time (RTT),  Throughput, and Transfer Time</vt:lpstr>
      <vt:lpstr>Parallel processing for massive data</vt:lpstr>
      <vt:lpstr>Apache Hadoop</vt:lpstr>
      <vt:lpstr>MapReduce</vt:lpstr>
      <vt:lpstr>MapReduce framework</vt:lpstr>
      <vt:lpstr>Hadoop Distributed File System</vt:lpstr>
      <vt:lpstr>Five HDFS services</vt:lpstr>
      <vt:lpstr>Example: sum sales worldwide by city</vt:lpstr>
      <vt:lpstr>1 TB of input records:</vt:lpstr>
      <vt:lpstr>Map</vt:lpstr>
      <vt:lpstr>Shuffle</vt:lpstr>
      <vt:lpstr>Reduce</vt:lpstr>
      <vt:lpstr>PowerPoint Presentation</vt:lpstr>
      <vt:lpstr>Some tools that sit on top of Hadoop</vt:lpstr>
      <vt:lpstr>PowerPoint Presentation</vt:lpstr>
      <vt:lpstr>Hadoop summary</vt:lpstr>
      <vt:lpstr>PowerPoint Presentation</vt:lpstr>
      <vt:lpstr>PowerPoint Presentation</vt:lpstr>
      <vt:lpstr>Have to address…</vt:lpstr>
      <vt:lpstr>Falacies</vt:lpstr>
      <vt:lpstr>Bits &amp; Bytes—Important!</vt:lpstr>
      <vt:lpstr>Figure 2.1 Software and hardware service layers in distributed systems</vt:lpstr>
      <vt:lpstr>Layers</vt:lpstr>
      <vt:lpstr>Middleware</vt:lpstr>
      <vt:lpstr>Peer-to-peer</vt:lpstr>
      <vt:lpstr>Peer-to-peer</vt:lpstr>
      <vt:lpstr>Figure 2.3 A distributed application based on peer processes</vt:lpstr>
      <vt:lpstr>Services</vt:lpstr>
      <vt:lpstr>Figure 2.4 A service provided by multiple servers</vt:lpstr>
      <vt:lpstr>Proxy servers</vt:lpstr>
      <vt:lpstr>Figure 2.5 Web proxy server</vt:lpstr>
      <vt:lpstr>Figure 2.6 Web applets</vt:lpstr>
      <vt:lpstr>PowerPoint Presentation</vt:lpstr>
      <vt:lpstr>Network computers</vt:lpstr>
      <vt:lpstr>Discover card goofiness</vt:lpstr>
      <vt:lpstr>AT&amp;T Security Evil / Morons</vt:lpstr>
      <vt:lpstr>Cryptographic Salt</vt:lpstr>
      <vt:lpstr>Communication channels</vt:lpstr>
      <vt:lpstr>Jitter</vt:lpstr>
      <vt:lpstr>Clocks</vt:lpstr>
      <vt:lpstr>PowerPoint Presentation</vt:lpstr>
      <vt:lpstr>Switching schemes</vt:lpstr>
      <vt:lpstr>Protocols</vt:lpstr>
      <vt:lpstr>OSI Protocol Stack Implemented</vt:lpstr>
      <vt:lpstr>Layers  object code</vt:lpstr>
      <vt:lpstr>Layers of detail – one line of app code = ~1500 lines of “real” code.</vt:lpstr>
      <vt:lpstr>Figure 3.2 Conceptual layering of protocol software</vt:lpstr>
      <vt:lpstr>Figure 3.4 Protocol layers in the ISO Open Systems Interconnection (OSI) model</vt:lpstr>
      <vt:lpstr>Figure 3.3 Encapsulation as it is applied in layered protocols</vt:lpstr>
      <vt:lpstr>Figure 3.13 Encapsulation in a message transmitted via TCP over an Ethernet</vt:lpstr>
      <vt:lpstr>Figure 3.14 The programmer's conceptual view of a TCP/IP Internet</vt:lpstr>
      <vt:lpstr>IANA Port Assignments</vt:lpstr>
      <vt:lpstr>Migration to IPv6</vt:lpstr>
      <vt:lpstr>IPv6</vt:lpstr>
      <vt:lpstr>Conversion IP / local network address</vt:lpstr>
      <vt:lpstr>TCP &amp; UDP</vt:lpstr>
      <vt:lpstr>Universal Datagram Protocol - UDP</vt:lpstr>
      <vt:lpstr>Trasmission Control Protocol - TCP</vt:lpstr>
      <vt:lpstr>TCP features</vt:lpstr>
      <vt:lpstr>TCP Protocol</vt:lpstr>
      <vt:lpstr>The Inner Workings of TCP</vt:lpstr>
      <vt:lpstr>Ethernet</vt:lpstr>
      <vt:lpstr>Ethernet</vt:lpstr>
      <vt:lpstr>Slot reservation extension to Ethernet</vt:lpstr>
      <vt:lpstr>PowerPoint Presentation</vt:lpstr>
    </vt:vector>
  </TitlesOfParts>
  <Company>DePaul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elliott</dc:creator>
  <cp:lastModifiedBy>Elliott, Clark</cp:lastModifiedBy>
  <cp:revision>332</cp:revision>
  <dcterms:created xsi:type="dcterms:W3CDTF">2008-09-12T15:40:18Z</dcterms:created>
  <dcterms:modified xsi:type="dcterms:W3CDTF">2020-05-19T19:37:12Z</dcterms:modified>
</cp:coreProperties>
</file>