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508" r:id="rId3"/>
    <p:sldId id="510" r:id="rId4"/>
    <p:sldId id="522" r:id="rId5"/>
    <p:sldId id="505" r:id="rId6"/>
    <p:sldId id="512" r:id="rId7"/>
    <p:sldId id="511" r:id="rId8"/>
    <p:sldId id="514" r:id="rId9"/>
    <p:sldId id="515" r:id="rId10"/>
    <p:sldId id="516" r:id="rId11"/>
    <p:sldId id="517" r:id="rId12"/>
    <p:sldId id="518" r:id="rId13"/>
    <p:sldId id="519" r:id="rId14"/>
    <p:sldId id="521" r:id="rId15"/>
    <p:sldId id="520" r:id="rId16"/>
  </p:sldIdLst>
  <p:sldSz cx="12192000" cy="68580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90" y="4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6FF4134D-BF0E-4321-8117-77E3F6026F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958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  <p:sp>
        <p:nvSpPr>
          <p:cNvPr id="276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latin typeface="Cambria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sz="1400">
                <a:latin typeface="Times New Roman" charset="0"/>
              </a:endParaRPr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/>
              <a:gdLst>
                <a:gd name="T0" fmla="*/ 0 w 5760"/>
                <a:gd name="T1" fmla="*/ 0 h 528"/>
                <a:gd name="T2" fmla="*/ 5760 w 5760"/>
                <a:gd name="T3" fmla="*/ 0 h 528"/>
                <a:gd name="T4" fmla="*/ 5760 w 5760"/>
                <a:gd name="T5" fmla="*/ 528 h 528"/>
                <a:gd name="T6" fmla="*/ 48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4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1400" dirty="0">
                <a:latin typeface="Cambria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1385856-B613-47AA-9C73-A0FBC434054A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5B6ED84-73B6-4F8D-B375-AD63F6878E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8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01774-E305-4C6F-B534-800FAA3585CE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2CC2E-D566-46AC-A70A-3E1FE3F424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0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A4BE6-2302-4F3E-9FC7-559C93DF3075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9FE3F-4876-405B-9760-96F9C585E5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02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886CF-8C57-4C48-9E22-52F0212559E9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0C5EA-1CE2-4167-AE47-A818A7B4F7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59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dirty="0">
              <a:latin typeface="Cambria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dirty="0">
              <a:latin typeface="Cambria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8139FAD-CCC1-4E65-8619-47110FF8F488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CF41685-EBA6-4286-B195-F9F9C1F340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8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AA1A8B5-90BD-4A57-BFDE-BFAC87BB5772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77C85B9-D1B5-45CD-9960-A9D238B77C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33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4D89CB0-8C7E-48E8-B502-AD9335706836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EA60582-B530-4081-AC16-81E0FAF0B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91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0BAAC8B-7BBD-4E40-9511-D75084E67B87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59C7673-8FF3-42C6-948F-9A3964059E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475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9CA6C-9985-4DEF-BB5E-5803C61E3883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03DE9E-4A70-43B8-803C-BE343D00D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4EE0995-2EBD-4AB2-B2A1-0724D7268EEC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694AC9-F905-4A5F-A683-C9B2958D1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19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>
              <a:latin typeface="Times New Roman" charset="0"/>
            </a:endParaRPr>
          </a:p>
        </p:txBody>
      </p:sp>
      <p:sp>
        <p:nvSpPr>
          <p:cNvPr id="6" name="Freeform 1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latin typeface="Cambria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dirty="0">
              <a:latin typeface="Cambria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 sz="1400" dirty="0">
              <a:latin typeface="Cambria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1203D17-E5B3-48A7-8BE2-967E2C6E49E0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3F8920C-9EAE-444B-B341-0553221B1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925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400">
              <a:latin typeface="Times New Roman" charset="0"/>
            </a:endParaRPr>
          </a:p>
        </p:txBody>
      </p:sp>
      <p:sp>
        <p:nvSpPr>
          <p:cNvPr id="1027" name="Freeform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5760 w 5591"/>
              <a:gd name="T3" fmla="*/ 0 h 588"/>
              <a:gd name="T4" fmla="*/ 5760 w 5591"/>
              <a:gd name="T5" fmla="*/ 528 h 588"/>
              <a:gd name="T6" fmla="*/ 48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400" dirty="0">
              <a:latin typeface="Cambria" pitchFamily="18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smtClean="0">
                <a:solidFill>
                  <a:schemeClr val="tx1"/>
                </a:solidFill>
                <a:latin typeface="Times New Roman" charset="0"/>
              </a:defRPr>
            </a:lvl1pPr>
            <a:extLst/>
          </a:lstStyle>
          <a:p>
            <a:pPr>
              <a:defRPr/>
            </a:pPr>
            <a:fld id="{566DC152-59A6-406E-BE33-E5E26C968025}" type="datetimeFigureOut">
              <a:rPr lang="en-US"/>
              <a:pPr>
                <a:defRPr/>
              </a:pPr>
              <a:t>5/19/2020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Times New Roman" charset="0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 smtClean="0">
                <a:solidFill>
                  <a:schemeClr val="tx1"/>
                </a:solidFill>
                <a:latin typeface="Times New Roman" charset="0"/>
              </a:defRPr>
            </a:lvl1pPr>
            <a:extLst/>
          </a:lstStyle>
          <a:p>
            <a:pPr>
              <a:defRPr/>
            </a:pPr>
            <a:fld id="{FC31429E-625B-4291-88A2-699128BEAF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1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mbria" pitchFamily="18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2438400" y="3048000"/>
            <a:ext cx="7162800" cy="2971800"/>
          </a:xfrm>
        </p:spPr>
        <p:txBody>
          <a:bodyPr>
            <a:normAutofit fontScale="92500" lnSpcReduction="20000"/>
          </a:bodyPr>
          <a:lstStyle/>
          <a:p>
            <a:pPr algn="ctr">
              <a:buFont typeface="Monotype Sorts" pitchFamily="2" charset="2"/>
              <a:buNone/>
              <a:defRPr/>
            </a:pPr>
            <a:r>
              <a:rPr lang="en-US" sz="3600" dirty="0"/>
              <a:t>Clark Elliott</a:t>
            </a:r>
          </a:p>
          <a:p>
            <a:pPr algn="ctr">
              <a:buFont typeface="Monotype Sorts" pitchFamily="2" charset="2"/>
              <a:buNone/>
              <a:defRPr/>
            </a:pPr>
            <a:endParaRPr lang="en-US" sz="3600" dirty="0"/>
          </a:p>
          <a:p>
            <a:pPr algn="ctr">
              <a:buFont typeface="Monotype Sorts" pitchFamily="2" charset="2"/>
              <a:buNone/>
              <a:defRPr/>
            </a:pPr>
            <a:r>
              <a:rPr lang="en-US" sz="3600" dirty="0"/>
              <a:t>DePaul University</a:t>
            </a:r>
          </a:p>
          <a:p>
            <a:pPr algn="ctr">
              <a:buFont typeface="Monotype Sorts" pitchFamily="2" charset="2"/>
              <a:buNone/>
              <a:defRPr/>
            </a:pPr>
            <a:endParaRPr lang="en-US" sz="3600" dirty="0"/>
          </a:p>
          <a:p>
            <a:pPr algn="ctr">
              <a:buFont typeface="Monotype Sorts" pitchFamily="2" charset="2"/>
              <a:buNone/>
              <a:defRPr/>
            </a:pPr>
            <a:r>
              <a:rPr lang="en-US" sz="3600" dirty="0"/>
              <a:t>Copyright © 2020 Clark Elliott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sz="3600" dirty="0"/>
              <a:t>All rights reserved</a:t>
            </a:r>
          </a:p>
          <a:p>
            <a:pPr algn="ctr">
              <a:buFont typeface="Monotype Sorts" pitchFamily="2" charset="2"/>
              <a:buNone/>
              <a:defRPr/>
            </a:pPr>
            <a:endParaRPr lang="en-US" sz="3600" dirty="0">
              <a:latin typeface="Arial" pitchFamily="34" charset="0"/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US" sz="3600" dirty="0">
              <a:latin typeface="Arial" pitchFamily="34" charset="0"/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US" sz="3600" dirty="0">
              <a:latin typeface="Arial" pitchFamily="34" charset="0"/>
            </a:endParaRPr>
          </a:p>
          <a:p>
            <a:pPr algn="ctr">
              <a:buFont typeface="Monotype Sorts" pitchFamily="2" charset="2"/>
              <a:buNone/>
              <a:defRPr/>
            </a:pPr>
            <a:endParaRPr lang="en-US" sz="4400" dirty="0">
              <a:latin typeface="Arial" pitchFamily="34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762000"/>
            <a:ext cx="8077200" cy="251460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4800" dirty="0" err="1">
                <a:ea typeface="Cambria" panose="02040503050406030204" pitchFamily="18" charset="0"/>
              </a:rPr>
              <a:t>HostServer</a:t>
            </a:r>
            <a:r>
              <a:rPr lang="en-US" sz="4800" dirty="0">
                <a:ea typeface="Cambria" panose="02040503050406030204" pitchFamily="18" charset="0"/>
              </a:rPr>
              <a:t> and Mobile Agents</a:t>
            </a:r>
            <a:br>
              <a:rPr lang="en-US" sz="6000" dirty="0">
                <a:ea typeface="Cambria" panose="02040503050406030204" pitchFamily="18" charset="0"/>
              </a:rPr>
            </a:br>
            <a:endParaRPr lang="en-US" sz="4000" dirty="0"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When using the Web in a connectionless environment we don’t normally have </a:t>
            </a:r>
            <a:r>
              <a:rPr lang="en-US" sz="3200" i="1" dirty="0"/>
              <a:t>server push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If the agent spontaneously migrates to a new location the Web client won’t know where to find it.</a:t>
            </a:r>
          </a:p>
          <a:p>
            <a:endParaRPr lang="en-US" sz="3200" dirty="0"/>
          </a:p>
          <a:p>
            <a:r>
              <a:rPr lang="en-US" sz="3200" dirty="0"/>
              <a:t>There are several solutions, each with pros and cons.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800" dirty="0"/>
              <a:t>Problem when </a:t>
            </a:r>
            <a:r>
              <a:rPr lang="en-US" sz="4800" i="1" dirty="0"/>
              <a:t>the agent</a:t>
            </a:r>
            <a:r>
              <a:rPr lang="en-US" sz="4800" dirty="0"/>
              <a:t> choses to migrate</a:t>
            </a:r>
          </a:p>
        </p:txBody>
      </p:sp>
    </p:spTree>
    <p:extLst>
      <p:ext uri="{BB962C8B-B14F-4D97-AF65-F5344CB8AC3E}">
        <p14:creationId xmlns:p14="http://schemas.microsoft.com/office/powerpoint/2010/main" val="4202562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Build a </a:t>
            </a:r>
            <a:r>
              <a:rPr lang="en-US" sz="3200" i="1" dirty="0" err="1"/>
              <a:t>NameServer</a:t>
            </a:r>
            <a:r>
              <a:rPr lang="en-US" sz="3200" dirty="0"/>
              <a:t> to keep track of the current location of the agent. The client connects to the </a:t>
            </a:r>
            <a:r>
              <a:rPr lang="en-US" sz="3200" dirty="0" err="1"/>
              <a:t>NameServer</a:t>
            </a:r>
            <a:r>
              <a:rPr lang="en-US" sz="3200" dirty="0"/>
              <a:t> and then is re-directed to the current location of the agent.</a:t>
            </a:r>
          </a:p>
          <a:p>
            <a:endParaRPr lang="en-US" sz="3200" dirty="0"/>
          </a:p>
          <a:p>
            <a:r>
              <a:rPr lang="en-US" sz="3200" dirty="0"/>
              <a:t>Leave a </a:t>
            </a:r>
            <a:r>
              <a:rPr lang="en-US" sz="3200" i="1" dirty="0"/>
              <a:t>zombie</a:t>
            </a:r>
            <a:r>
              <a:rPr lang="en-US" sz="3200" dirty="0"/>
              <a:t> behind whose sole purpose is to redirect the client once to the new location of the agent, then die. Note: suppose the client doesn’t connect for a month… do you maintain a chain of seventy-five zombies? What if you have multiple clients for the same agent… when do you kill off the zombie?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218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Use a scheme like </a:t>
            </a:r>
            <a:r>
              <a:rPr lang="en-US" sz="3200" i="1" dirty="0"/>
              <a:t>web sockets</a:t>
            </a:r>
            <a:r>
              <a:rPr lang="en-US" sz="3200" dirty="0"/>
              <a:t> in </a:t>
            </a:r>
            <a:r>
              <a:rPr lang="en-US" sz="3200" dirty="0" err="1"/>
              <a:t>Javascript</a:t>
            </a:r>
            <a:r>
              <a:rPr lang="en-US" sz="3200" dirty="0"/>
              <a:t> to allow for server push (instituted with polling at the client). But this is a messy addition to a stateless protocol.</a:t>
            </a:r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1639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Can agents operate in </a:t>
            </a:r>
            <a:r>
              <a:rPr lang="en-US" sz="3200" i="1" dirty="0"/>
              <a:t>groups</a:t>
            </a:r>
            <a:r>
              <a:rPr lang="en-US" sz="3200" dirty="0"/>
              <a:t>?</a:t>
            </a:r>
          </a:p>
          <a:p>
            <a:endParaRPr lang="en-US" sz="3200" dirty="0"/>
          </a:p>
          <a:p>
            <a:r>
              <a:rPr lang="en-US" sz="3200" dirty="0"/>
              <a:t>If so, how do the other agents know where to find a group member after that agent migrates…?</a:t>
            </a:r>
          </a:p>
          <a:p>
            <a:endParaRPr lang="en-US" sz="3200" dirty="0"/>
          </a:p>
          <a:p>
            <a:pPr lvl="1"/>
            <a:r>
              <a:rPr lang="en-US" sz="2800" dirty="0"/>
              <a:t>Multicast to the group? (What if two migrate at the same time?)</a:t>
            </a:r>
          </a:p>
          <a:p>
            <a:pPr lvl="1"/>
            <a:r>
              <a:rPr lang="en-US" sz="2800" dirty="0"/>
              <a:t>Nameserver?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Agent groups</a:t>
            </a:r>
          </a:p>
        </p:txBody>
      </p:sp>
    </p:spTree>
    <p:extLst>
      <p:ext uri="{BB962C8B-B14F-4D97-AF65-F5344CB8AC3E}">
        <p14:creationId xmlns:p14="http://schemas.microsoft.com/office/powerpoint/2010/main" val="71764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Can you use the PK encryption mechanisms we’ve discussed so that agents can share secrets only with other members of their group?</a:t>
            </a:r>
          </a:p>
          <a:p>
            <a:endParaRPr lang="en-US" sz="3200" dirty="0"/>
          </a:p>
          <a:p>
            <a:r>
              <a:rPr lang="en-US" sz="3200" dirty="0"/>
              <a:t>What is the protocol for secrets when an agent migrates from one group to another?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Group secrets</a:t>
            </a:r>
          </a:p>
        </p:txBody>
      </p:sp>
    </p:spTree>
    <p:extLst>
      <p:ext uri="{BB962C8B-B14F-4D97-AF65-F5344CB8AC3E}">
        <p14:creationId xmlns:p14="http://schemas.microsoft.com/office/powerpoint/2010/main" val="326160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4859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3200" dirty="0" err="1"/>
              <a:t>HostServer</a:t>
            </a:r>
            <a:r>
              <a:rPr lang="en-US" sz="3200" dirty="0"/>
              <a:t>—runs on some machine. Its purpose is to host </a:t>
            </a:r>
            <a:r>
              <a:rPr lang="en-US" sz="3200" i="1" dirty="0"/>
              <a:t>Mobile Agents. </a:t>
            </a:r>
            <a:r>
              <a:rPr lang="en-US" sz="3200" dirty="0"/>
              <a:t>Can have multiple </a:t>
            </a:r>
            <a:r>
              <a:rPr lang="en-US" sz="3200" dirty="0" err="1"/>
              <a:t>HostServers</a:t>
            </a:r>
            <a:r>
              <a:rPr lang="en-US" sz="3200" dirty="0"/>
              <a:t> on multiple machines.</a:t>
            </a:r>
          </a:p>
          <a:p>
            <a:endParaRPr lang="en-US" sz="3200" i="1" dirty="0"/>
          </a:p>
          <a:p>
            <a:r>
              <a:rPr lang="en-US" sz="3200" dirty="0"/>
              <a:t>Listens at port 4242 for requests to generate a new Mobile Agent.</a:t>
            </a:r>
          </a:p>
          <a:p>
            <a:endParaRPr lang="en-US" sz="3200" dirty="0"/>
          </a:p>
          <a:p>
            <a:r>
              <a:rPr lang="en-US" sz="3200" dirty="0"/>
              <a:t>The </a:t>
            </a:r>
            <a:r>
              <a:rPr lang="en-US" sz="3200" dirty="0" err="1"/>
              <a:t>HostServer</a:t>
            </a:r>
            <a:r>
              <a:rPr lang="en-US" sz="3200" dirty="0"/>
              <a:t> selects a port and installs the Mobile Agent there. The toy agent is just a server listening for connections, but </a:t>
            </a:r>
            <a:r>
              <a:rPr lang="en-US" sz="3200" i="1" dirty="0"/>
              <a:t>it maintains its own internal state.</a:t>
            </a:r>
            <a:endParaRPr lang="en-US" sz="3200" dirty="0"/>
          </a:p>
          <a:p>
            <a:pPr marL="109537" indent="0">
              <a:buNone/>
            </a:pPr>
            <a:endParaRPr lang="en-US" sz="3200" dirty="0"/>
          </a:p>
          <a:p>
            <a:r>
              <a:rPr lang="en-US" sz="3200" dirty="0"/>
              <a:t>The agent’s current port number is generated from a global counter for ease of demonstration. Could use </a:t>
            </a:r>
            <a:r>
              <a:rPr lang="en-US" sz="3200" i="1" dirty="0"/>
              <a:t>get-next-available-port.</a:t>
            </a:r>
          </a:p>
          <a:p>
            <a:endParaRPr lang="en-US" sz="3200" i="1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HostServer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96227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HostServer</a:t>
            </a:r>
            <a:r>
              <a:rPr lang="en-US" sz="3200" dirty="0"/>
              <a:t> Loop:</a:t>
            </a:r>
          </a:p>
          <a:p>
            <a:endParaRPr lang="en-US" sz="3200" dirty="0"/>
          </a:p>
          <a:p>
            <a:pPr lvl="1"/>
            <a:r>
              <a:rPr lang="en-US" sz="2800" dirty="0"/>
              <a:t>Accept a connection:</a:t>
            </a:r>
          </a:p>
          <a:p>
            <a:pPr lvl="1"/>
            <a:endParaRPr lang="en-US" sz="2800" dirty="0"/>
          </a:p>
          <a:p>
            <a:pPr lvl="2"/>
            <a:r>
              <a:rPr lang="en-US" sz="2600" dirty="0"/>
              <a:t>If new request, spawn a new agent looper at an available port</a:t>
            </a:r>
          </a:p>
          <a:p>
            <a:pPr lvl="2"/>
            <a:endParaRPr lang="en-US" sz="2600" dirty="0"/>
          </a:p>
          <a:p>
            <a:pPr lvl="2"/>
            <a:r>
              <a:rPr lang="en-US" sz="2600" dirty="0"/>
              <a:t>If a migration request, install agent at an available port with its existing state.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Block while listening for another connection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 err="1"/>
              <a:t>HostServer</a:t>
            </a:r>
            <a:r>
              <a:rPr lang="en-US" sz="4800" dirty="0"/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2837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In the </a:t>
            </a:r>
            <a:r>
              <a:rPr lang="en-US" sz="2800" dirty="0" err="1"/>
              <a:t>HostServer</a:t>
            </a:r>
            <a:r>
              <a:rPr lang="en-US" sz="2800" dirty="0"/>
              <a:t> toy, we have a copy of the agent code in a library at each </a:t>
            </a:r>
            <a:r>
              <a:rPr lang="en-US" sz="2800" dirty="0" err="1"/>
              <a:t>HostServer</a:t>
            </a:r>
            <a:r>
              <a:rPr lang="en-US" sz="2800" dirty="0"/>
              <a:t>, </a:t>
            </a:r>
            <a:r>
              <a:rPr lang="en-US" sz="2800" dirty="0">
                <a:ea typeface="Cambria" panose="02040503050406030204" pitchFamily="18" charset="0"/>
              </a:rPr>
              <a:t>ready</a:t>
            </a:r>
            <a:r>
              <a:rPr lang="en-US" sz="2800" dirty="0"/>
              <a:t> to be instantiated.</a:t>
            </a:r>
          </a:p>
          <a:p>
            <a:endParaRPr lang="en-US" sz="2800" dirty="0"/>
          </a:p>
          <a:p>
            <a:r>
              <a:rPr lang="en-US" sz="2800" dirty="0"/>
              <a:t>In an AI language like LISP, programs look just like data. Everything is just items in a list:</a:t>
            </a:r>
          </a:p>
          <a:p>
            <a:endParaRPr lang="en-US" sz="2800" dirty="0"/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defun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NewProgram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(x y) (print (+ x y)))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Program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 is a list of words and 23 numbers)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Data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>
              <a:ea typeface="Cambria" panose="02040503050406030204" pitchFamily="18" charset="0"/>
              <a:cs typeface="Courier New" panose="02070309020205020404" pitchFamily="49" charset="0"/>
            </a:endParaRPr>
          </a:p>
          <a:p>
            <a:r>
              <a:rPr lang="en-US" sz="2800" dirty="0">
                <a:ea typeface="Cambria" panose="02040503050406030204" pitchFamily="18" charset="0"/>
                <a:cs typeface="Courier New" panose="02070309020205020404" pitchFamily="49" charset="0"/>
              </a:rPr>
              <a:t>So shipping </a:t>
            </a:r>
            <a:r>
              <a:rPr lang="en-US" sz="2800" i="1" dirty="0">
                <a:ea typeface="Cambria" panose="02040503050406030204" pitchFamily="18" charset="0"/>
                <a:cs typeface="Courier New" panose="02070309020205020404" pitchFamily="49" charset="0"/>
              </a:rPr>
              <a:t>any</a:t>
            </a:r>
            <a:r>
              <a:rPr lang="en-US" sz="2800" dirty="0">
                <a:ea typeface="Cambria" panose="02040503050406030204" pitchFamily="18" charset="0"/>
                <a:cs typeface="Courier New" panose="02070309020205020404" pitchFamily="49" charset="0"/>
              </a:rPr>
              <a:t> agent program and its state data is trivial.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Agents in LISP</a:t>
            </a:r>
          </a:p>
        </p:txBody>
      </p:sp>
    </p:spTree>
    <p:extLst>
      <p:ext uri="{BB962C8B-B14F-4D97-AF65-F5344CB8AC3E}">
        <p14:creationId xmlns:p14="http://schemas.microsoft.com/office/powerpoint/2010/main" val="3515410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Agent Loop:</a:t>
            </a:r>
          </a:p>
          <a:p>
            <a:endParaRPr lang="en-US" sz="3200" dirty="0"/>
          </a:p>
          <a:p>
            <a:pPr lvl="1"/>
            <a:r>
              <a:rPr lang="en-US" sz="2800" dirty="0"/>
              <a:t>Accept a connection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Spawn a worker thread:</a:t>
            </a:r>
          </a:p>
          <a:p>
            <a:pPr lvl="2"/>
            <a:r>
              <a:rPr lang="en-US" sz="2600" dirty="0"/>
              <a:t>Update state (state +=1)</a:t>
            </a:r>
          </a:p>
          <a:p>
            <a:pPr lvl="2"/>
            <a:r>
              <a:rPr lang="en-US" sz="2600" dirty="0"/>
              <a:t>If normal request, then return new dynamic HTML page</a:t>
            </a:r>
          </a:p>
          <a:p>
            <a:pPr lvl="2"/>
            <a:r>
              <a:rPr lang="en-US" sz="2600" dirty="0"/>
              <a:t>Else migrate to new location &amp; build a new dynamic HTML page with the new Internet address of the mobile agent.</a:t>
            </a:r>
          </a:p>
          <a:p>
            <a:pPr lvl="2"/>
            <a:endParaRPr lang="en-US" sz="2600" dirty="0"/>
          </a:p>
          <a:p>
            <a:pPr lvl="1"/>
            <a:r>
              <a:rPr lang="en-US" sz="2800" dirty="0"/>
              <a:t>Block while waiting for another connection.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Mobile Agent Listener / Loop</a:t>
            </a:r>
          </a:p>
        </p:txBody>
      </p:sp>
    </p:spTree>
    <p:extLst>
      <p:ext uri="{BB962C8B-B14F-4D97-AF65-F5344CB8AC3E}">
        <p14:creationId xmlns:p14="http://schemas.microsoft.com/office/powerpoint/2010/main" val="135873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Whenever the agent is newly established, or migrates, we have to inform the software browser client where the agent now resides.</a:t>
            </a:r>
          </a:p>
          <a:p>
            <a:endParaRPr lang="en-US" sz="3200" dirty="0"/>
          </a:p>
          <a:p>
            <a:r>
              <a:rPr lang="en-US" sz="3200" dirty="0"/>
              <a:t>We send back IP address, and port as part of the web form to be submitted.</a:t>
            </a:r>
          </a:p>
          <a:p>
            <a:endParaRPr lang="en-US" sz="3200" dirty="0"/>
          </a:p>
          <a:p>
            <a:r>
              <a:rPr lang="en-US" sz="3200" dirty="0"/>
              <a:t>The state of the conversation (in this case a sequential number) with the client is maintained wherever the agent goes.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8338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An intelligent agent would decide for itself when to migrate based on its internal state.</a:t>
            </a:r>
          </a:p>
          <a:p>
            <a:endParaRPr lang="en-US" sz="3200" dirty="0"/>
          </a:p>
          <a:p>
            <a:r>
              <a:rPr lang="en-US" sz="3200" dirty="0"/>
              <a:t>For ease of the demonstration, we </a:t>
            </a:r>
            <a:r>
              <a:rPr lang="en-US" sz="3200" i="1" dirty="0"/>
              <a:t>tell </a:t>
            </a:r>
            <a:r>
              <a:rPr lang="en-US" sz="3200" dirty="0"/>
              <a:t>the agent when to migrate.</a:t>
            </a:r>
          </a:p>
          <a:p>
            <a:endParaRPr lang="en-US" sz="3200" dirty="0"/>
          </a:p>
          <a:p>
            <a:r>
              <a:rPr lang="en-US" sz="3200" dirty="0"/>
              <a:t>In this case the state is trivial, but it could be a complex state that keeps track of conversations with multiple users and multiple other agents. That is, the agent maintains </a:t>
            </a:r>
            <a:r>
              <a:rPr lang="en-US" sz="3200" i="1" dirty="0"/>
              <a:t>relationships.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Distributed intelligent agents</a:t>
            </a:r>
          </a:p>
        </p:txBody>
      </p:sp>
    </p:spTree>
    <p:extLst>
      <p:ext uri="{BB962C8B-B14F-4D97-AF65-F5344CB8AC3E}">
        <p14:creationId xmlns:p14="http://schemas.microsoft.com/office/powerpoint/2010/main" val="235094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/>
              <a:t>Agent selects a new host location.</a:t>
            </a:r>
          </a:p>
          <a:p>
            <a:endParaRPr lang="en-US" sz="3200" dirty="0"/>
          </a:p>
          <a:p>
            <a:r>
              <a:rPr lang="en-US" sz="3200" dirty="0"/>
              <a:t>Sends the </a:t>
            </a:r>
            <a:r>
              <a:rPr lang="en-US" sz="3200" dirty="0" err="1"/>
              <a:t>HostServer</a:t>
            </a:r>
            <a:r>
              <a:rPr lang="en-US" sz="3200" dirty="0"/>
              <a:t> a request for hosting, and its state.</a:t>
            </a:r>
          </a:p>
          <a:p>
            <a:endParaRPr lang="en-US" sz="3200" dirty="0"/>
          </a:p>
          <a:p>
            <a:r>
              <a:rPr lang="en-US" sz="3200" dirty="0"/>
              <a:t>Gets a port number back from the </a:t>
            </a:r>
            <a:r>
              <a:rPr lang="en-US" sz="3200" dirty="0" err="1"/>
              <a:t>HostServer</a:t>
            </a:r>
            <a:r>
              <a:rPr lang="en-US" sz="3200" dirty="0"/>
              <a:t> showing where the new agent listener has been started.</a:t>
            </a:r>
          </a:p>
          <a:p>
            <a:endParaRPr lang="en-US" sz="3200" dirty="0"/>
          </a:p>
          <a:p>
            <a:r>
              <a:rPr lang="en-US" sz="3200" dirty="0"/>
              <a:t>Sends an HTML FORM back to the web client pointing to new host/port.</a:t>
            </a:r>
          </a:p>
          <a:p>
            <a:endParaRPr lang="en-US" sz="3200" dirty="0"/>
          </a:p>
          <a:p>
            <a:r>
              <a:rPr lang="en-US" sz="3200" dirty="0"/>
              <a:t>“Reaches back up” to kill off the parent looper thread that spawned it.</a:t>
            </a:r>
          </a:p>
          <a:p>
            <a:endParaRPr lang="en-US" sz="3200" dirty="0"/>
          </a:p>
          <a:p>
            <a:r>
              <a:rPr lang="en-US" sz="3200" dirty="0"/>
              <a:t>Dies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Agent Migration</a:t>
            </a:r>
          </a:p>
        </p:txBody>
      </p:sp>
    </p:spTree>
    <p:extLst>
      <p:ext uri="{BB962C8B-B14F-4D97-AF65-F5344CB8AC3E}">
        <p14:creationId xmlns:p14="http://schemas.microsoft.com/office/powerpoint/2010/main" val="3916142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/>
              <a:t>Why do we need to kill off the parent agent listener in the old hosted location?</a:t>
            </a:r>
          </a:p>
          <a:p>
            <a:endParaRPr lang="en-US" sz="3200" dirty="0"/>
          </a:p>
          <a:p>
            <a:r>
              <a:rPr lang="en-US" sz="3200" dirty="0"/>
              <a:t>…Because the agent has already migrated to a new location and is now listening there. Anyone listening at the old location is now a zombie thread.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Cleanup</a:t>
            </a:r>
          </a:p>
        </p:txBody>
      </p:sp>
    </p:spTree>
    <p:extLst>
      <p:ext uri="{BB962C8B-B14F-4D97-AF65-F5344CB8AC3E}">
        <p14:creationId xmlns:p14="http://schemas.microsoft.com/office/powerpoint/2010/main" val="4028978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TannenbaumOS-Template</Template>
  <TotalTime>9271</TotalTime>
  <Words>817</Words>
  <Application>Microsoft Office PowerPoint</Application>
  <PresentationFormat>Widescreen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Cambria</vt:lpstr>
      <vt:lpstr>Courier New</vt:lpstr>
      <vt:lpstr>Monotype Sorts</vt:lpstr>
      <vt:lpstr>Times New Roman</vt:lpstr>
      <vt:lpstr>Verdana</vt:lpstr>
      <vt:lpstr>Wingdings 2</vt:lpstr>
      <vt:lpstr>Wingdings 3</vt:lpstr>
      <vt:lpstr>Concourse</vt:lpstr>
      <vt:lpstr>HostServer and Mobile Agents </vt:lpstr>
      <vt:lpstr>HostServer</vt:lpstr>
      <vt:lpstr>HostServer Loop</vt:lpstr>
      <vt:lpstr>Agents in LISP</vt:lpstr>
      <vt:lpstr>Mobile Agent Listener / Loop</vt:lpstr>
      <vt:lpstr>PowerPoint Presentation</vt:lpstr>
      <vt:lpstr>Distributed intelligent agents</vt:lpstr>
      <vt:lpstr>Agent Migration</vt:lpstr>
      <vt:lpstr>Cleanup</vt:lpstr>
      <vt:lpstr>Problem when the agent choses to migrate</vt:lpstr>
      <vt:lpstr>PowerPoint Presentation</vt:lpstr>
      <vt:lpstr>PowerPoint Presentation</vt:lpstr>
      <vt:lpstr>Agent groups</vt:lpstr>
      <vt:lpstr>Group secrets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Steve Armstrong</dc:creator>
  <cp:lastModifiedBy>Elliott, Clark</cp:lastModifiedBy>
  <cp:revision>205</cp:revision>
  <dcterms:created xsi:type="dcterms:W3CDTF">2005-10-24T20:12:14Z</dcterms:created>
  <dcterms:modified xsi:type="dcterms:W3CDTF">2020-05-19T21:30:40Z</dcterms:modified>
</cp:coreProperties>
</file>