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7"/>
  </p:notesMasterIdLst>
  <p:handoutMasterIdLst>
    <p:handoutMasterId r:id="rId18"/>
  </p:handoutMasterIdLst>
  <p:sldIdLst>
    <p:sldId id="256" r:id="rId2"/>
    <p:sldId id="427" r:id="rId3"/>
    <p:sldId id="428" r:id="rId4"/>
    <p:sldId id="436" r:id="rId5"/>
    <p:sldId id="437" r:id="rId6"/>
    <p:sldId id="438" r:id="rId7"/>
    <p:sldId id="439" r:id="rId8"/>
    <p:sldId id="441" r:id="rId9"/>
    <p:sldId id="442" r:id="rId10"/>
    <p:sldId id="443" r:id="rId11"/>
    <p:sldId id="445" r:id="rId12"/>
    <p:sldId id="446" r:id="rId13"/>
    <p:sldId id="444" r:id="rId14"/>
    <p:sldId id="440" r:id="rId15"/>
    <p:sldId id="435" r:id="rId16"/>
  </p:sldIdLst>
  <p:sldSz cx="12192000" cy="6858000"/>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2" y="336"/>
      </p:cViewPr>
      <p:guideLst>
        <p:guide orient="horz" pos="2160"/>
        <p:guide pos="384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00800" y="8750300"/>
            <a:ext cx="3873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r"/>
            <a:fld id="{D59124A8-15E5-425D-B2F3-7A007821C7C4}" type="slidenum">
              <a:rPr lang="en-US"/>
              <a:pPr algn="r"/>
              <a:t>‹#›</a:t>
            </a:fld>
            <a:endParaRPr lang="en-US"/>
          </a:p>
        </p:txBody>
      </p:sp>
    </p:spTree>
    <p:extLst>
      <p:ext uri="{BB962C8B-B14F-4D97-AF65-F5344CB8AC3E}">
        <p14:creationId xmlns:p14="http://schemas.microsoft.com/office/powerpoint/2010/main" val="6552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3" name="Rectangle 3"/>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4"/>
          <p:cNvSpPr>
            <a:spLocks noChangeArrowheads="1"/>
          </p:cNvSpPr>
          <p:nvPr/>
        </p:nvSpPr>
        <p:spPr bwMode="auto">
          <a:xfrm>
            <a:off x="6400800" y="8750300"/>
            <a:ext cx="3873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r"/>
            <a:fld id="{43D743B5-EDE7-46D3-B917-7D978B355262}" type="slidenum">
              <a:rPr lang="en-US"/>
              <a:pPr algn="r"/>
              <a:t>‹#›</a:t>
            </a:fld>
            <a:endParaRPr lang="en-US"/>
          </a:p>
        </p:txBody>
      </p:sp>
    </p:spTree>
    <p:extLst>
      <p:ext uri="{BB962C8B-B14F-4D97-AF65-F5344CB8AC3E}">
        <p14:creationId xmlns:p14="http://schemas.microsoft.com/office/powerpoint/2010/main" val="1691197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itchFamily="18" charset="0"/>
            </a:endParaRPr>
          </a:p>
        </p:txBody>
      </p:sp>
      <p:sp>
        <p:nvSpPr>
          <p:cNvPr id="21507" name="Rectangle 3"/>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5/7/2020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25821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5/7/2020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418771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5/7/2020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10770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5/7/2020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56849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5/7/2020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1395380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5/7/2020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19041120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5/7/2020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39089752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5/7/2020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4229460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5/7/2020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123669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5/7/2020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7160247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6" name="Freeform 15"/>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7" name="Right Triangle 6"/>
          <p:cNvSpPr>
            <a:spLocks/>
          </p:cNvSpPr>
          <p:nvPr/>
        </p:nvSpPr>
        <p:spPr bwMode="auto">
          <a:xfrm>
            <a:off x="-8056" y="5791253"/>
            <a:ext cx="4536419"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5/7/2020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4665493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1027" name="Freeform 11"/>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5/7/2020</a:t>
            </a:fld>
            <a:endParaRPr lang="en-US"/>
          </a:p>
        </p:txBody>
      </p:sp>
      <p:sp>
        <p:nvSpPr>
          <p:cNvPr id="22" name="Footer Placeholder 21"/>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7" r:id="rId4"/>
    <p:sldLayoutId id="2147483698" r:id="rId5"/>
    <p:sldLayoutId id="2147483699" r:id="rId6"/>
    <p:sldLayoutId id="2147483692" r:id="rId7"/>
    <p:sldLayoutId id="2147483700" r:id="rId8"/>
    <p:sldLayoutId id="2147483701" r:id="rId9"/>
    <p:sldLayoutId id="2147483693" r:id="rId10"/>
    <p:sldLayoutId id="2147483694"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362200" y="3429000"/>
            <a:ext cx="7162800" cy="2971800"/>
          </a:xfrm>
        </p:spPr>
        <p:txBody>
          <a:bodyPr/>
          <a:lstStyle/>
          <a:p>
            <a:pPr algn="r">
              <a:buFont typeface="Monotype Sorts" pitchFamily="2" charset="2"/>
              <a:buNone/>
            </a:pPr>
            <a:r>
              <a:rPr lang="en-US" sz="3600" dirty="0"/>
              <a:t>Clark Elliott</a:t>
            </a:r>
          </a:p>
          <a:p>
            <a:pPr algn="r">
              <a:buFont typeface="Monotype Sorts" pitchFamily="2" charset="2"/>
              <a:buNone/>
            </a:pPr>
            <a:endParaRPr lang="en-US" sz="3600" dirty="0"/>
          </a:p>
          <a:p>
            <a:pPr algn="r">
              <a:buFont typeface="Monotype Sorts" pitchFamily="2" charset="2"/>
              <a:buNone/>
            </a:pPr>
            <a:r>
              <a:rPr lang="en-US" sz="3600" dirty="0"/>
              <a:t>DePaul University</a:t>
            </a:r>
          </a:p>
        </p:txBody>
      </p:sp>
      <p:sp>
        <p:nvSpPr>
          <p:cNvPr id="475138" name="Rectangle 2"/>
          <p:cNvSpPr>
            <a:spLocks noGrp="1" noChangeArrowheads="1"/>
          </p:cNvSpPr>
          <p:nvPr>
            <p:ph type="title"/>
          </p:nvPr>
        </p:nvSpPr>
        <p:spPr>
          <a:xfrm>
            <a:off x="1905000" y="1143000"/>
            <a:ext cx="8458200" cy="1079500"/>
          </a:xfrm>
        </p:spPr>
        <p:txBody>
          <a:bodyPr>
            <a:normAutofit fontScale="90000"/>
          </a:bodyPr>
          <a:lstStyle/>
          <a:p>
            <a:pPr algn="ctr" fontAlgn="auto">
              <a:spcAft>
                <a:spcPts val="0"/>
              </a:spcAft>
              <a:defRPr/>
            </a:pPr>
            <a:r>
              <a:rPr lang="en-US" sz="6000" dirty="0"/>
              <a:t>CSC435 Review</a:t>
            </a:r>
            <a:br>
              <a:rPr lang="en-US" sz="6000" dirty="0"/>
            </a:br>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a:bodyPr>
          <a:lstStyle/>
          <a:p>
            <a:r>
              <a:rPr lang="en-US" sz="3200" dirty="0"/>
              <a:t>What was that table of nine recommendations when it comes to resources that are bound to a process that you have to move?</a:t>
            </a:r>
          </a:p>
          <a:p>
            <a:endParaRPr lang="en-US" sz="3200" dirty="0"/>
          </a:p>
          <a:p>
            <a:r>
              <a:rPr lang="en-US" sz="3200" dirty="0"/>
              <a:t>How does a Distributed Hash Table work? What are the benefits?</a:t>
            </a:r>
          </a:p>
          <a:p>
            <a:endParaRPr lang="en-US" sz="3200" dirty="0"/>
          </a:p>
          <a:p>
            <a:r>
              <a:rPr lang="en-US" sz="3200" dirty="0"/>
              <a:t>What is the difference between weak mobility and strong mobility? Which is easier?</a:t>
            </a:r>
          </a:p>
        </p:txBody>
      </p:sp>
    </p:spTree>
    <p:extLst>
      <p:ext uri="{BB962C8B-B14F-4D97-AF65-F5344CB8AC3E}">
        <p14:creationId xmlns:p14="http://schemas.microsoft.com/office/powerpoint/2010/main" val="230386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a:bodyPr>
          <a:lstStyle/>
          <a:p>
            <a:r>
              <a:rPr lang="en-US" sz="3200" dirty="0"/>
              <a:t>What were the three main possible procedures for migrating a running process when using strong mobility? What are the pros and cons of each? E.g., Ship only the current page of memory, then start the new process right away on the target system….</a:t>
            </a:r>
          </a:p>
          <a:p>
            <a:endParaRPr lang="en-US" sz="3200" dirty="0"/>
          </a:p>
          <a:p>
            <a:r>
              <a:rPr lang="en-US" sz="3200" dirty="0"/>
              <a:t>What do we need to know is true for us to trust a certification authority?</a:t>
            </a:r>
          </a:p>
          <a:p>
            <a:endParaRPr lang="en-US" sz="3200" dirty="0"/>
          </a:p>
          <a:p>
            <a:r>
              <a:rPr lang="en-US" sz="3200" dirty="0"/>
              <a:t>What are certificate revocation lists?</a:t>
            </a:r>
          </a:p>
        </p:txBody>
      </p:sp>
    </p:spTree>
    <p:extLst>
      <p:ext uri="{BB962C8B-B14F-4D97-AF65-F5344CB8AC3E}">
        <p14:creationId xmlns:p14="http://schemas.microsoft.com/office/powerpoint/2010/main" val="120865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10000"/>
          </a:bodyPr>
          <a:lstStyle/>
          <a:p>
            <a:r>
              <a:rPr lang="en-US" sz="3200" dirty="0"/>
              <a:t>Can we store the </a:t>
            </a:r>
            <a:r>
              <a:rPr lang="en-US" sz="3200" i="1" dirty="0"/>
              <a:t>entire</a:t>
            </a:r>
            <a:r>
              <a:rPr lang="en-US" sz="3200" dirty="0"/>
              <a:t> state of a client/server conversation on the server? Explain.</a:t>
            </a:r>
          </a:p>
          <a:p>
            <a:endParaRPr lang="en-US" sz="3200" dirty="0"/>
          </a:p>
          <a:p>
            <a:r>
              <a:rPr lang="en-US" sz="3200" dirty="0"/>
              <a:t>What is JSON? What is it for? Where did it come from?</a:t>
            </a:r>
          </a:p>
          <a:p>
            <a:endParaRPr lang="en-US" sz="3200" dirty="0"/>
          </a:p>
          <a:p>
            <a:r>
              <a:rPr lang="en-US" sz="3200" dirty="0"/>
              <a:t>If you are using a DHT for implementing multicasting, how can a node be each of: a DHT node, a forwarder, and a member of some </a:t>
            </a:r>
            <a:r>
              <a:rPr lang="en-US" sz="3200" dirty="0" err="1"/>
              <a:t>MCast</a:t>
            </a:r>
            <a:r>
              <a:rPr lang="en-US" sz="3200" dirty="0"/>
              <a:t> group?</a:t>
            </a:r>
          </a:p>
          <a:p>
            <a:endParaRPr lang="en-US" sz="3200" dirty="0"/>
          </a:p>
          <a:p>
            <a:r>
              <a:rPr lang="en-US" sz="3200" dirty="0"/>
              <a:t>How do we automatically marshal complex dynamic data structures like cyclically linked lists to remote systems in middleware?</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65619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10000"/>
          </a:bodyPr>
          <a:lstStyle/>
          <a:p>
            <a:r>
              <a:rPr lang="en-US" sz="3200" dirty="0"/>
              <a:t>What is the difference between root-level (kernel-level) machine instructions and user machine instructions.</a:t>
            </a:r>
          </a:p>
          <a:p>
            <a:endParaRPr lang="en-US" sz="3200" dirty="0"/>
          </a:p>
          <a:p>
            <a:r>
              <a:rPr lang="en-US" sz="3200" dirty="0"/>
              <a:t>What is the relationship between a computer architecture and machine instructions?</a:t>
            </a:r>
          </a:p>
          <a:p>
            <a:endParaRPr lang="en-US" sz="3200" dirty="0"/>
          </a:p>
          <a:p>
            <a:r>
              <a:rPr lang="en-US" sz="3200" dirty="0"/>
              <a:t>How do open systems work? What are four properties I thought were important enough to mention in the lectures?</a:t>
            </a:r>
          </a:p>
          <a:p>
            <a:endParaRPr lang="en-US" sz="3200" dirty="0"/>
          </a:p>
          <a:p>
            <a:r>
              <a:rPr lang="en-US" sz="3200" dirty="0"/>
              <a:t>What are some of the problems that can arise with the sending of messages as part of formal conversations? E.g. send or receive buffer gets full, message gets lost or delayed…</a:t>
            </a:r>
          </a:p>
        </p:txBody>
      </p:sp>
    </p:spTree>
    <p:extLst>
      <p:ext uri="{BB962C8B-B14F-4D97-AF65-F5344CB8AC3E}">
        <p14:creationId xmlns:p14="http://schemas.microsoft.com/office/powerpoint/2010/main" val="284418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a:bodyPr>
          <a:lstStyle/>
          <a:p>
            <a:r>
              <a:rPr lang="en-US" sz="3200" dirty="0"/>
              <a:t>When someone wants to send </a:t>
            </a:r>
            <a:r>
              <a:rPr lang="en-US" sz="3200" i="1" dirty="0"/>
              <a:t>you</a:t>
            </a:r>
            <a:r>
              <a:rPr lang="en-US" sz="3200" dirty="0"/>
              <a:t> a secret message, then use…</a:t>
            </a:r>
          </a:p>
          <a:p>
            <a:endParaRPr lang="en-US" sz="3200" dirty="0"/>
          </a:p>
          <a:p>
            <a:r>
              <a:rPr lang="en-US" sz="3200" dirty="0"/>
              <a:t>How do these “doorbell” server sockets work in a system like the ones we implemented?</a:t>
            </a:r>
          </a:p>
          <a:p>
            <a:endParaRPr lang="en-US" sz="3200" dirty="0"/>
          </a:p>
          <a:p>
            <a:r>
              <a:rPr lang="en-US" sz="3200" dirty="0"/>
              <a:t>What is a </a:t>
            </a:r>
            <a:r>
              <a:rPr lang="en-US" sz="3200" i="1" dirty="0"/>
              <a:t>transaction</a:t>
            </a:r>
            <a:r>
              <a:rPr lang="en-US" sz="3200" dirty="0"/>
              <a:t>? Why are distributed transactions harder?</a:t>
            </a:r>
          </a:p>
          <a:p>
            <a:endParaRPr lang="en-US" sz="3200" dirty="0"/>
          </a:p>
          <a:p>
            <a:r>
              <a:rPr lang="en-US" sz="3200" dirty="0"/>
              <a:t>What is persistent communication in a message system?</a:t>
            </a:r>
          </a:p>
        </p:txBody>
      </p:sp>
    </p:spTree>
    <p:extLst>
      <p:ext uri="{BB962C8B-B14F-4D97-AF65-F5344CB8AC3E}">
        <p14:creationId xmlns:p14="http://schemas.microsoft.com/office/powerpoint/2010/main" val="46654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Using an epidemic protocol, how do you calculate the average value of some field in the network nodes in a large ad hoc collection of processes?</a:t>
            </a:r>
          </a:p>
          <a:p>
            <a:endParaRPr lang="en-US" sz="3200" dirty="0"/>
          </a:p>
          <a:p>
            <a:r>
              <a:rPr lang="en-US" sz="3200" dirty="0"/>
              <a:t>How do you calculate the size of that same network?</a:t>
            </a:r>
          </a:p>
        </p:txBody>
      </p:sp>
      <p:sp>
        <p:nvSpPr>
          <p:cNvPr id="3" name="Title 2"/>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03590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This is a partial listing of concepts we have covered.</a:t>
            </a:r>
          </a:p>
          <a:p>
            <a:endParaRPr lang="en-US" sz="3200" dirty="0"/>
          </a:p>
          <a:p>
            <a:r>
              <a:rPr lang="en-US" sz="3200" dirty="0"/>
              <a:t>See the PowerPoint slides for the lectures, and the readings in the textbook for a complete list of the topics.</a:t>
            </a:r>
          </a:p>
        </p:txBody>
      </p:sp>
      <p:sp>
        <p:nvSpPr>
          <p:cNvPr id="3" name="Title 2"/>
          <p:cNvSpPr>
            <a:spLocks noGrp="1"/>
          </p:cNvSpPr>
          <p:nvPr>
            <p:ph type="title"/>
          </p:nvPr>
        </p:nvSpPr>
        <p:spPr/>
        <p:txBody>
          <a:bodyPr/>
          <a:lstStyle/>
          <a:p>
            <a:pPr algn="ctr"/>
            <a:r>
              <a:rPr lang="en-US" dirty="0"/>
              <a:t>Some concepts to review, among others.</a:t>
            </a:r>
          </a:p>
        </p:txBody>
      </p:sp>
    </p:spTree>
    <p:extLst>
      <p:ext uri="{BB962C8B-B14F-4D97-AF65-F5344CB8AC3E}">
        <p14:creationId xmlns:p14="http://schemas.microsoft.com/office/powerpoint/2010/main" val="347120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20000"/>
          </a:bodyPr>
          <a:lstStyle/>
          <a:p>
            <a:r>
              <a:rPr lang="en-US" sz="3200" dirty="0"/>
              <a:t>Peer to peer systems like bit-torrent and DHTs</a:t>
            </a:r>
          </a:p>
          <a:p>
            <a:endParaRPr lang="en-US" sz="3200" dirty="0"/>
          </a:p>
          <a:p>
            <a:r>
              <a:rPr lang="en-US" sz="3200" dirty="0"/>
              <a:t>IDLs – used to generate a carefully specified agreement about what is going into—and what is coming out of—a process.</a:t>
            </a:r>
          </a:p>
          <a:p>
            <a:endParaRPr lang="en-US" sz="3200" dirty="0"/>
          </a:p>
          <a:p>
            <a:r>
              <a:rPr lang="en-US" sz="3200" i="1" dirty="0"/>
              <a:t>Work</a:t>
            </a:r>
            <a:r>
              <a:rPr lang="en-US" sz="3200" dirty="0"/>
              <a:t> in a blockchain system. Can’t be faked so one process is always competing against the consortium to complete the work first.</a:t>
            </a:r>
          </a:p>
          <a:p>
            <a:endParaRPr lang="en-US" sz="3200" i="1" dirty="0"/>
          </a:p>
          <a:p>
            <a:r>
              <a:rPr lang="en-US" sz="3200" dirty="0"/>
              <a:t>How are remote object references handled in Java when passed over the network to another node?</a:t>
            </a:r>
          </a:p>
          <a:p>
            <a:endParaRPr lang="en-US" sz="3200" dirty="0"/>
          </a:p>
          <a:p>
            <a:r>
              <a:rPr lang="en-US" sz="3200" dirty="0"/>
              <a:t>What is a MIME type? Multipurpose Internet Mail Extension…</a:t>
            </a:r>
          </a:p>
        </p:txBody>
      </p:sp>
    </p:spTree>
    <p:extLst>
      <p:ext uri="{BB962C8B-B14F-4D97-AF65-F5344CB8AC3E}">
        <p14:creationId xmlns:p14="http://schemas.microsoft.com/office/powerpoint/2010/main" val="396741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20000"/>
          </a:bodyPr>
          <a:lstStyle/>
          <a:p>
            <a:r>
              <a:rPr lang="en-US" sz="3200" dirty="0"/>
              <a:t>UDP vs. TCP as part of the Internet Protocol. What are the pros and cons of each?</a:t>
            </a:r>
          </a:p>
          <a:p>
            <a:endParaRPr lang="en-US" sz="3200" dirty="0"/>
          </a:p>
          <a:p>
            <a:r>
              <a:rPr lang="en-US" sz="3200" dirty="0"/>
              <a:t>Distributed administration</a:t>
            </a:r>
          </a:p>
          <a:p>
            <a:endParaRPr lang="en-US" sz="3200" dirty="0"/>
          </a:p>
          <a:p>
            <a:r>
              <a:rPr lang="en-US" sz="3200" dirty="0"/>
              <a:t>The steps (on both sides) in classic RPC</a:t>
            </a:r>
          </a:p>
          <a:p>
            <a:endParaRPr lang="en-US" sz="3200" dirty="0"/>
          </a:p>
          <a:p>
            <a:r>
              <a:rPr lang="en-US" sz="3200" dirty="0"/>
              <a:t>How processes communicate on a local system, vs. how they communicate in a distributed system</a:t>
            </a:r>
          </a:p>
          <a:p>
            <a:endParaRPr lang="en-US" sz="3200" dirty="0"/>
          </a:p>
          <a:p>
            <a:r>
              <a:rPr lang="en-US" sz="3200" dirty="0"/>
              <a:t>How did our intelligent Event Bus architecture work? A and A</a:t>
            </a:r>
            <a:r>
              <a:rPr lang="en-US" sz="3200" dirty="0">
                <a:sym typeface="Wingdings" panose="05000000000000000000" pitchFamily="2" charset="2"/>
              </a:rPr>
              <a:t> B?</a:t>
            </a:r>
            <a:endParaRPr lang="en-US" sz="3200" dirty="0"/>
          </a:p>
        </p:txBody>
      </p:sp>
    </p:spTree>
    <p:extLst>
      <p:ext uri="{BB962C8B-B14F-4D97-AF65-F5344CB8AC3E}">
        <p14:creationId xmlns:p14="http://schemas.microsoft.com/office/powerpoint/2010/main" val="127725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10000"/>
          </a:bodyPr>
          <a:lstStyle/>
          <a:p>
            <a:r>
              <a:rPr lang="en-US" sz="3200" dirty="0"/>
              <a:t>The two types of Event Bus architecture. What is the distinction?  </a:t>
            </a:r>
            <a:r>
              <a:rPr lang="en-US" sz="3200" i="1" dirty="0"/>
              <a:t>Referential decoupling </a:t>
            </a:r>
            <a:r>
              <a:rPr lang="en-US" sz="3200" dirty="0"/>
              <a:t>and </a:t>
            </a:r>
            <a:r>
              <a:rPr lang="en-US" sz="3200" i="1" dirty="0"/>
              <a:t>Temporal decoupling</a:t>
            </a:r>
            <a:endParaRPr lang="en-US" sz="3200" dirty="0"/>
          </a:p>
          <a:p>
            <a:endParaRPr lang="en-US" sz="3200" dirty="0"/>
          </a:p>
          <a:p>
            <a:r>
              <a:rPr lang="en-US" sz="3200" dirty="0"/>
              <a:t>The difference between a synchronous request and an asynchronous request</a:t>
            </a:r>
          </a:p>
          <a:p>
            <a:endParaRPr lang="en-US" sz="3200" dirty="0"/>
          </a:p>
          <a:p>
            <a:r>
              <a:rPr lang="en-US" sz="3200" dirty="0"/>
              <a:t>When clients subscribe to a </a:t>
            </a:r>
            <a:r>
              <a:rPr lang="en-US" sz="3200" i="1" dirty="0"/>
              <a:t>service</a:t>
            </a:r>
            <a:r>
              <a:rPr lang="en-US" sz="3200" dirty="0"/>
              <a:t> it allows us a level of indirection before they reach any servers: can move endpoints around, replicate the servers, specialize them…</a:t>
            </a:r>
          </a:p>
          <a:p>
            <a:endParaRPr lang="en-US" sz="3200" dirty="0"/>
          </a:p>
          <a:p>
            <a:r>
              <a:rPr lang="en-US" sz="3200" dirty="0"/>
              <a:t>How do we manage mutual exclusion in a distributed system? What does that have to do with the test and set instruction?</a:t>
            </a:r>
          </a:p>
        </p:txBody>
      </p:sp>
    </p:spTree>
    <p:extLst>
      <p:ext uri="{BB962C8B-B14F-4D97-AF65-F5344CB8AC3E}">
        <p14:creationId xmlns:p14="http://schemas.microsoft.com/office/powerpoint/2010/main" val="73083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85000" lnSpcReduction="20000"/>
          </a:bodyPr>
          <a:lstStyle/>
          <a:p>
            <a:r>
              <a:rPr lang="en-US" sz="3200" dirty="0"/>
              <a:t>Suppose we had a universal globally shared memory space with unique IDs for every memory location on earth?  What problems are solved? How about an implementation of it?</a:t>
            </a:r>
          </a:p>
          <a:p>
            <a:endParaRPr lang="en-US" sz="3200" dirty="0"/>
          </a:p>
          <a:p>
            <a:r>
              <a:rPr lang="en-US" sz="3200" dirty="0"/>
              <a:t>What is a </a:t>
            </a:r>
            <a:r>
              <a:rPr lang="en-US" sz="3200" i="1" dirty="0"/>
              <a:t>context switch</a:t>
            </a:r>
            <a:r>
              <a:rPr lang="en-US" sz="3200" dirty="0"/>
              <a:t>? What does this have to do with mutual exclusion problems? With the test-and-set instruction?</a:t>
            </a:r>
          </a:p>
          <a:p>
            <a:endParaRPr lang="en-US" sz="3200" dirty="0"/>
          </a:p>
          <a:p>
            <a:r>
              <a:rPr lang="en-US" sz="3200" dirty="0"/>
              <a:t>How do we manage mutual exclusion in a distributed system?</a:t>
            </a:r>
          </a:p>
          <a:p>
            <a:endParaRPr lang="en-US" sz="3200" dirty="0"/>
          </a:p>
          <a:p>
            <a:r>
              <a:rPr lang="en-US" sz="3200" dirty="0"/>
              <a:t>What is the definition of a computer architecture that we used for this class? Could we use paper and pencil to define our architecture? A compete set of instructions plus….</a:t>
            </a:r>
          </a:p>
          <a:p>
            <a:endParaRPr lang="en-US" sz="3200" dirty="0"/>
          </a:p>
          <a:p>
            <a:r>
              <a:rPr lang="en-US" sz="3200" dirty="0"/>
              <a:t>What gets concatenated together in Blockchain?</a:t>
            </a:r>
          </a:p>
        </p:txBody>
      </p:sp>
    </p:spTree>
    <p:extLst>
      <p:ext uri="{BB962C8B-B14F-4D97-AF65-F5344CB8AC3E}">
        <p14:creationId xmlns:p14="http://schemas.microsoft.com/office/powerpoint/2010/main" val="297686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20000"/>
          </a:bodyPr>
          <a:lstStyle/>
          <a:p>
            <a:r>
              <a:rPr lang="en-US" sz="3200" dirty="0"/>
              <a:t>What is the central question we might ask when looking at the design of a medical reporting device worn on the patient’s body while they are at home?</a:t>
            </a:r>
          </a:p>
          <a:p>
            <a:endParaRPr lang="en-US" sz="3200" dirty="0"/>
          </a:p>
          <a:p>
            <a:r>
              <a:rPr lang="en-US" sz="3200" dirty="0"/>
              <a:t>How did your </a:t>
            </a:r>
            <a:r>
              <a:rPr lang="en-US" sz="3200" dirty="0" err="1"/>
              <a:t>MyWebserver</a:t>
            </a:r>
            <a:r>
              <a:rPr lang="en-US" sz="3200" dirty="0"/>
              <a:t> work? What is the relationship between file types and MIME types?</a:t>
            </a:r>
          </a:p>
          <a:p>
            <a:endParaRPr lang="en-US" sz="3200" dirty="0"/>
          </a:p>
          <a:p>
            <a:r>
              <a:rPr lang="en-US" sz="3200" dirty="0"/>
              <a:t>How did we use a web browser to view files and traverse directories in your </a:t>
            </a:r>
            <a:r>
              <a:rPr lang="en-US" sz="3200" dirty="0" err="1"/>
              <a:t>MyWebserver</a:t>
            </a:r>
            <a:r>
              <a:rPr lang="en-US" sz="3200" dirty="0"/>
              <a:t> system?</a:t>
            </a:r>
          </a:p>
          <a:p>
            <a:endParaRPr lang="en-US" sz="3200" dirty="0"/>
          </a:p>
          <a:p>
            <a:r>
              <a:rPr lang="en-US" sz="3200" dirty="0"/>
              <a:t>How did your </a:t>
            </a:r>
            <a:r>
              <a:rPr lang="en-US" sz="3200" dirty="0" err="1"/>
              <a:t>JokeServer</a:t>
            </a:r>
            <a:r>
              <a:rPr lang="en-US" sz="3200" dirty="0"/>
              <a:t> work? What sort of data structure do you need to keep track of the state of a conversation with each of your </a:t>
            </a:r>
            <a:r>
              <a:rPr lang="en-US" sz="3200" dirty="0" err="1"/>
              <a:t>JokeClients</a:t>
            </a:r>
            <a:r>
              <a:rPr lang="en-US" sz="3200" dirty="0"/>
              <a:t>?</a:t>
            </a:r>
          </a:p>
        </p:txBody>
      </p:sp>
    </p:spTree>
    <p:extLst>
      <p:ext uri="{BB962C8B-B14F-4D97-AF65-F5344CB8AC3E}">
        <p14:creationId xmlns:p14="http://schemas.microsoft.com/office/powerpoint/2010/main" val="90946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lnSpcReduction="10000"/>
          </a:bodyPr>
          <a:lstStyle/>
          <a:p>
            <a:pPr>
              <a:lnSpc>
                <a:spcPct val="120000"/>
              </a:lnSpc>
            </a:pPr>
            <a:r>
              <a:rPr lang="en-US" sz="3200" dirty="0"/>
              <a:t>How do you send a secret message to someone?</a:t>
            </a:r>
          </a:p>
          <a:p>
            <a:pPr>
              <a:lnSpc>
                <a:spcPct val="120000"/>
              </a:lnSpc>
            </a:pPr>
            <a:endParaRPr lang="en-US" sz="3200" dirty="0"/>
          </a:p>
          <a:p>
            <a:pPr>
              <a:lnSpc>
                <a:spcPct val="120000"/>
              </a:lnSpc>
            </a:pPr>
            <a:r>
              <a:rPr lang="en-US" sz="3200" dirty="0"/>
              <a:t>How do you get them to sign a document in a way that they can’t later retract?</a:t>
            </a:r>
          </a:p>
          <a:p>
            <a:pPr>
              <a:lnSpc>
                <a:spcPct val="120000"/>
              </a:lnSpc>
            </a:pPr>
            <a:endParaRPr lang="en-US" sz="3200" dirty="0"/>
          </a:p>
          <a:p>
            <a:pPr>
              <a:lnSpc>
                <a:spcPct val="120000"/>
              </a:lnSpc>
            </a:pPr>
            <a:r>
              <a:rPr lang="en-US" sz="3200" dirty="0"/>
              <a:t>Why is it never necessary to store any version of a user password on disk at your server? Give a simple algorithm for how you can challenge them based on their password even though you never stored the password yourself.</a:t>
            </a:r>
          </a:p>
          <a:p>
            <a:pPr>
              <a:lnSpc>
                <a:spcPct val="120000"/>
              </a:lnSpc>
            </a:pPr>
            <a:endParaRPr lang="en-US" sz="3200" dirty="0"/>
          </a:p>
        </p:txBody>
      </p:sp>
    </p:spTree>
    <p:extLst>
      <p:ext uri="{BB962C8B-B14F-4D97-AF65-F5344CB8AC3E}">
        <p14:creationId xmlns:p14="http://schemas.microsoft.com/office/powerpoint/2010/main" val="151942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11049000" cy="5397500"/>
          </a:xfrm>
        </p:spPr>
        <p:txBody>
          <a:bodyPr>
            <a:normAutofit fontScale="92500" lnSpcReduction="10000"/>
          </a:bodyPr>
          <a:lstStyle/>
          <a:p>
            <a:pPr>
              <a:lnSpc>
                <a:spcPct val="120000"/>
              </a:lnSpc>
            </a:pPr>
            <a:r>
              <a:rPr lang="en-US" sz="3200" dirty="0"/>
              <a:t>What are the pros and cons of a heavy client?</a:t>
            </a:r>
          </a:p>
          <a:p>
            <a:pPr>
              <a:lnSpc>
                <a:spcPct val="120000"/>
              </a:lnSpc>
            </a:pPr>
            <a:endParaRPr lang="en-US" sz="3200" dirty="0"/>
          </a:p>
          <a:p>
            <a:pPr>
              <a:lnSpc>
                <a:spcPct val="120000"/>
              </a:lnSpc>
            </a:pPr>
            <a:r>
              <a:rPr lang="en-US" sz="3200" dirty="0"/>
              <a:t>What are the pros and cons of a thin client?</a:t>
            </a:r>
          </a:p>
          <a:p>
            <a:pPr>
              <a:lnSpc>
                <a:spcPct val="120000"/>
              </a:lnSpc>
            </a:pPr>
            <a:endParaRPr lang="en-US" sz="3200" dirty="0"/>
          </a:p>
          <a:p>
            <a:r>
              <a:rPr lang="en-US" sz="3200" dirty="0"/>
              <a:t>How do you efficiently encrypt messages in a conversation over the Internet?</a:t>
            </a:r>
          </a:p>
          <a:p>
            <a:endParaRPr lang="en-US" sz="3200" dirty="0"/>
          </a:p>
          <a:p>
            <a:r>
              <a:rPr lang="en-US" sz="3200" dirty="0"/>
              <a:t>What are the ways you can get RRA protocol without having to actually send all three messages?</a:t>
            </a:r>
          </a:p>
          <a:p>
            <a:endParaRPr lang="en-US" sz="3200" dirty="0"/>
          </a:p>
          <a:p>
            <a:r>
              <a:rPr lang="en-US" sz="3200" dirty="0"/>
              <a:t>How does a </a:t>
            </a:r>
            <a:r>
              <a:rPr lang="en-US" sz="3200" dirty="0" err="1"/>
              <a:t>superserver</a:t>
            </a:r>
            <a:r>
              <a:rPr lang="en-US" sz="3200" dirty="0"/>
              <a:t> work?</a:t>
            </a:r>
          </a:p>
        </p:txBody>
      </p:sp>
    </p:spTree>
    <p:extLst>
      <p:ext uri="{BB962C8B-B14F-4D97-AF65-F5344CB8AC3E}">
        <p14:creationId xmlns:p14="http://schemas.microsoft.com/office/powerpoint/2010/main" val="130059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16229608</TotalTime>
  <Pages>62</Pages>
  <Words>990</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Cambria</vt:lpstr>
      <vt:lpstr>Monotype Sorts</vt:lpstr>
      <vt:lpstr>Times New Roman</vt:lpstr>
      <vt:lpstr>Verdana</vt:lpstr>
      <vt:lpstr>Wingdings 2</vt:lpstr>
      <vt:lpstr>Wingdings 3</vt:lpstr>
      <vt:lpstr>Concourse</vt:lpstr>
      <vt:lpstr>CSC435 Review </vt:lpstr>
      <vt:lpstr>Some concepts to review, among others.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312</cp:revision>
  <cp:lastPrinted>1998-01-06T03:47:50Z</cp:lastPrinted>
  <dcterms:created xsi:type="dcterms:W3CDTF">1995-06-02T21:41:18Z</dcterms:created>
  <dcterms:modified xsi:type="dcterms:W3CDTF">2020-05-07T21:39:21Z</dcterms:modified>
</cp:coreProperties>
</file>