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handoutMasterIdLst>
    <p:handoutMasterId r:id="rId16"/>
  </p:handoutMasterIdLst>
  <p:sldIdLst>
    <p:sldId id="288" r:id="rId2"/>
    <p:sldId id="408" r:id="rId3"/>
    <p:sldId id="575" r:id="rId4"/>
    <p:sldId id="576" r:id="rId5"/>
    <p:sldId id="577" r:id="rId6"/>
    <p:sldId id="583" r:id="rId7"/>
    <p:sldId id="584" r:id="rId8"/>
    <p:sldId id="596" r:id="rId9"/>
    <p:sldId id="585" r:id="rId10"/>
    <p:sldId id="594" r:id="rId11"/>
    <p:sldId id="595" r:id="rId12"/>
    <p:sldId id="587" r:id="rId13"/>
    <p:sldId id="597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63" autoAdjust="0"/>
  </p:normalViewPr>
  <p:slideViewPr>
    <p:cSldViewPr>
      <p:cViewPr>
        <p:scale>
          <a:sx n="94" d="100"/>
          <a:sy n="94" d="100"/>
        </p:scale>
        <p:origin x="-528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7D8AC9C-7730-4E76-B1C7-595D1EEB0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AB574C3-4547-41F0-AA1D-F217BD6FB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66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DA94D-A5F4-4701-92A2-CCF94B8D9811}" type="slidenum">
              <a:rPr lang="en-US"/>
              <a:pPr/>
              <a:t>2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272387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AD866-E20C-47B2-B45F-96D971486DB3}" type="slidenum">
              <a:rPr lang="en-US"/>
              <a:pPr/>
              <a:t>11</a:t>
            </a:fld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38979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3E0AD-D3F0-4C0C-B626-B5E2FCD0851E}" type="slidenum">
              <a:rPr lang="en-US"/>
              <a:pPr/>
              <a:t>12</a:t>
            </a:fld>
            <a:endParaRPr 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2259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3E0AD-D3F0-4C0C-B626-B5E2FCD0851E}" type="slidenum">
              <a:rPr lang="en-US"/>
              <a:pPr/>
              <a:t>13</a:t>
            </a:fld>
            <a:endParaRPr lang="en-US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2259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6D13-2207-4F41-A565-A906A492C7A6}" type="slidenum">
              <a:rPr lang="en-US"/>
              <a:pPr/>
              <a:t>3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598019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2F8B9-50C8-42AB-977F-C306F6F0BB48}" type="slidenum">
              <a:rPr lang="en-US"/>
              <a:pPr/>
              <a:t>4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00067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6EE20-6376-44AF-944D-ECBE0ACBA6B4}" type="slidenum">
              <a:rPr lang="en-US"/>
              <a:pPr/>
              <a:t>5</a:t>
            </a:fld>
            <a:endParaRPr lang="en-US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02115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3E63E-2249-42B1-B539-226C83488EE0}" type="slidenum">
              <a:rPr lang="en-US"/>
              <a:pPr/>
              <a:t>6</a:t>
            </a:fld>
            <a:endParaRPr lang="en-US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14403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1E8F8-51ED-451A-BA1F-524F85019A2F}" type="slidenum">
              <a:rPr lang="en-US"/>
              <a:pPr/>
              <a:t>7</a:t>
            </a:fld>
            <a:endParaRPr lang="en-US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16451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A9F3A-3E5E-4D21-B98C-02FF3061A817}" type="slidenum">
              <a:rPr lang="en-US"/>
              <a:pPr/>
              <a:t>8</a:t>
            </a:fld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41027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D6C83-8730-4487-988B-BBE845E57829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18499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F3FA6-167F-4C24-B12D-F31357DE5493}" type="slidenum">
              <a:rPr lang="en-US"/>
              <a:pPr/>
              <a:t>10</a:t>
            </a:fld>
            <a:endParaRPr 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/>
          </a:p>
        </p:txBody>
      </p:sp>
      <p:sp>
        <p:nvSpPr>
          <p:cNvPr id="636931" name="Rectangle 3"/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5A0E8-D74C-48A3-8C0F-727D0748B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AF814-82FC-430E-B60A-69D7CA385D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6D73C-8160-45B6-BF22-68610097E3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DB61-C4A9-4D2E-BEAB-0C27BBA50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11B1F-6457-4E06-9B5C-B0B37F37E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576C1-EF04-4992-A0B0-54B17C5BC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58364-2E61-4FD0-8AC0-2916CF0561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1C9F3-BCF4-40E5-999D-CD42AFD90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A2BCE-B279-4CEC-9F17-EA338743D3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DE7E8-1362-42FE-A0E3-157FED2DE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FE50-E5CA-4668-9817-FEE768191C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A9AC6D-C967-43B1-A4D8-BD79FA9C75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066800"/>
          </a:xfrm>
        </p:spPr>
        <p:txBody>
          <a:bodyPr/>
          <a:lstStyle/>
          <a:p>
            <a:r>
              <a:rPr lang="en-US" sz="4000" dirty="0" smtClean="0">
                <a:latin typeface="Cambria" pitchFamily="18" charset="0"/>
              </a:rPr>
              <a:t>CSC435</a:t>
            </a:r>
            <a:r>
              <a:rPr lang="en-US" sz="4000" dirty="0">
                <a:latin typeface="Cambria" pitchFamily="18" charset="0"/>
              </a:rPr>
              <a:t/>
            </a:r>
            <a:br>
              <a:rPr lang="en-US" sz="4000" dirty="0">
                <a:latin typeface="Cambria" pitchFamily="18" charset="0"/>
              </a:rPr>
            </a:br>
            <a:endParaRPr lang="en-US" sz="4000" dirty="0">
              <a:latin typeface="Cambria" pitchFamily="18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00200"/>
            <a:ext cx="8610600" cy="5029200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Case study – a reference counting problem</a:t>
            </a:r>
          </a:p>
          <a:p>
            <a:r>
              <a:rPr lang="en-US" dirty="0" smtClean="0">
                <a:latin typeface="Cambria" pitchFamily="18" charset="0"/>
              </a:rPr>
              <a:t>1.1</a:t>
            </a:r>
            <a:endParaRPr lang="en-US" sz="3600" dirty="0">
              <a:latin typeface="Cambria" pitchFamily="18" charset="0"/>
            </a:endParaRPr>
          </a:p>
          <a:p>
            <a:endParaRPr lang="en-US" sz="3600" dirty="0">
              <a:latin typeface="Cambria" pitchFamily="18" charset="0"/>
            </a:endParaRPr>
          </a:p>
          <a:p>
            <a:r>
              <a:rPr lang="en-US" sz="3600" dirty="0">
                <a:latin typeface="Cambria" pitchFamily="18" charset="0"/>
              </a:rPr>
              <a:t>Clark Elliott</a:t>
            </a:r>
          </a:p>
          <a:p>
            <a:r>
              <a:rPr lang="en-US" dirty="0">
                <a:latin typeface="Cambria" pitchFamily="18" charset="0"/>
              </a:rPr>
              <a:t>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Scenario Three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(Users) A, B, C are playing the game on machines 1,2,3</a:t>
            </a:r>
          </a:p>
          <a:p>
            <a:r>
              <a:rPr lang="en-US" dirty="0">
                <a:latin typeface="Cambria" pitchFamily="18" charset="0"/>
              </a:rPr>
              <a:t>B creates dragon.</a:t>
            </a:r>
          </a:p>
          <a:p>
            <a:r>
              <a:rPr lang="en-US" dirty="0">
                <a:latin typeface="Cambria" pitchFamily="18" charset="0"/>
              </a:rPr>
              <a:t>Dragon count is one, for B.</a:t>
            </a:r>
          </a:p>
          <a:p>
            <a:r>
              <a:rPr lang="en-US" dirty="0">
                <a:latin typeface="Cambria" pitchFamily="18" charset="0"/>
              </a:rPr>
              <a:t>A discovers dragon; dragon count is two, for A and B</a:t>
            </a:r>
          </a:p>
          <a:p>
            <a:r>
              <a:rPr lang="en-US" dirty="0">
                <a:latin typeface="Cambria" pitchFamily="18" charset="0"/>
              </a:rPr>
              <a:t>B cuts off dragon’s hind foot.</a:t>
            </a:r>
          </a:p>
          <a:p>
            <a:r>
              <a:rPr lang="en-US" i="1" dirty="0">
                <a:latin typeface="Cambria" pitchFamily="18" charset="0"/>
              </a:rPr>
              <a:t>A</a:t>
            </a:r>
            <a:r>
              <a:rPr lang="en-US" dirty="0">
                <a:latin typeface="Cambria" pitchFamily="18" charset="0"/>
              </a:rPr>
              <a:t> sees dragon with three feet.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Three  – cont.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 “tells” C about the dragon (passes the reference), but does not tell the dragon that C knows about the dragon.</a:t>
            </a:r>
          </a:p>
          <a:p>
            <a:r>
              <a:rPr lang="en-US" dirty="0">
                <a:latin typeface="Cambria" pitchFamily="18" charset="0"/>
              </a:rPr>
              <a:t>A and B die, dragon is decremented to zero, dragon object is destroyed to save resources.</a:t>
            </a:r>
          </a:p>
          <a:p>
            <a:r>
              <a:rPr lang="en-US" dirty="0">
                <a:latin typeface="Cambria" pitchFamily="18" charset="0"/>
              </a:rPr>
              <a:t>C says, “Hey, where’s my dragon?”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Some techniques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Weighted reference counting, so know about someone being “told” about you.</a:t>
            </a:r>
          </a:p>
          <a:p>
            <a:r>
              <a:rPr lang="en-US" dirty="0">
                <a:latin typeface="Cambria" pitchFamily="18" charset="0"/>
              </a:rPr>
              <a:t>Messages  have counters, and sender IDs. Never respond to a message with a lesser ID.</a:t>
            </a:r>
          </a:p>
          <a:p>
            <a:r>
              <a:rPr lang="en-US" dirty="0">
                <a:latin typeface="Cambria" pitchFamily="18" charset="0"/>
              </a:rPr>
              <a:t>Use a reliable message protocol.</a:t>
            </a:r>
          </a:p>
          <a:p>
            <a:r>
              <a:rPr lang="en-US" dirty="0">
                <a:latin typeface="Cambria" pitchFamily="18" charset="0"/>
              </a:rPr>
              <a:t>Do global, independent, garbage collection</a:t>
            </a:r>
          </a:p>
          <a:p>
            <a:endParaRPr lang="en-US" dirty="0">
              <a:latin typeface="Cambria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LISP divided memory into two partitions.</a:t>
            </a:r>
          </a:p>
          <a:p>
            <a:r>
              <a:rPr lang="en-US" dirty="0" smtClean="0">
                <a:latin typeface="Cambria" pitchFamily="18" charset="0"/>
              </a:rPr>
              <a:t>When one filled up, execution was temporarily paused, and everything that could currently be referred to symbolically was copied to the other memory space.</a:t>
            </a:r>
          </a:p>
          <a:p>
            <a:r>
              <a:rPr lang="en-US" dirty="0" smtClean="0">
                <a:latin typeface="Cambria" pitchFamily="18" charset="0"/>
              </a:rPr>
              <a:t>Execution was then restarted, pointing to the new </a:t>
            </a:r>
            <a:r>
              <a:rPr lang="en-US" smtClean="0">
                <a:latin typeface="Cambria" pitchFamily="18" charset="0"/>
              </a:rPr>
              <a:t>memory space.</a:t>
            </a:r>
            <a:endParaRPr lang="en-US" dirty="0">
              <a:latin typeface="Cambria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0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The Game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Multi-player first-person shooter game.</a:t>
            </a:r>
          </a:p>
          <a:p>
            <a:r>
              <a:rPr lang="en-US" dirty="0">
                <a:latin typeface="Cambria" pitchFamily="18" charset="0"/>
              </a:rPr>
              <a:t>Interact with the Avatars of others</a:t>
            </a:r>
          </a:p>
          <a:p>
            <a:r>
              <a:rPr lang="en-US" dirty="0">
                <a:latin typeface="Cambria" pitchFamily="18" charset="0"/>
              </a:rPr>
              <a:t>Magical objects, such as dragons, can be created by the actions of one player, but interact with everyone.</a:t>
            </a:r>
          </a:p>
          <a:p>
            <a:r>
              <a:rPr lang="en-US" dirty="0">
                <a:latin typeface="Cambria" pitchFamily="18" charset="0"/>
              </a:rPr>
              <a:t>Users A,B,…Zn; Machines 1, 2, …n</a:t>
            </a:r>
          </a:p>
          <a:p>
            <a:r>
              <a:rPr lang="en-US" dirty="0">
                <a:latin typeface="Cambria" pitchFamily="18" charset="0"/>
              </a:rPr>
              <a:t>Objects reside on machine where they are created. Users “live” on one machine.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The  Dragon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Big green dragon with detailed graphics, complex physics, and full history-of-interaction: Expensive object</a:t>
            </a:r>
          </a:p>
          <a:p>
            <a:r>
              <a:rPr lang="en-US" dirty="0">
                <a:latin typeface="Cambria" pitchFamily="18" charset="0"/>
              </a:rPr>
              <a:t>When no one needs the dragon, make her go away to conserve resources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Scenario One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(Users) A, B, C are playing the game on machines 1,2,3</a:t>
            </a:r>
          </a:p>
          <a:p>
            <a:r>
              <a:rPr lang="en-US" dirty="0">
                <a:latin typeface="Cambria" pitchFamily="18" charset="0"/>
              </a:rPr>
              <a:t>B creates dragon.</a:t>
            </a:r>
          </a:p>
          <a:p>
            <a:r>
              <a:rPr lang="en-US" dirty="0">
                <a:latin typeface="Cambria" pitchFamily="18" charset="0"/>
              </a:rPr>
              <a:t>Dragon count is one, for B.</a:t>
            </a:r>
          </a:p>
          <a:p>
            <a:r>
              <a:rPr lang="en-US" dirty="0">
                <a:latin typeface="Cambria" pitchFamily="18" charset="0"/>
              </a:rPr>
              <a:t>A discovers dragon; dragon count is two.</a:t>
            </a:r>
          </a:p>
          <a:p>
            <a:r>
              <a:rPr lang="en-US" dirty="0">
                <a:latin typeface="Cambria" pitchFamily="18" charset="0"/>
              </a:rPr>
              <a:t>B cuts off dragon’s hind foot.</a:t>
            </a:r>
          </a:p>
          <a:p>
            <a:r>
              <a:rPr lang="en-US" dirty="0">
                <a:latin typeface="Cambria" pitchFamily="18" charset="0"/>
              </a:rPr>
              <a:t>A sees dragon with three feet.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One, cont.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A gets roasted by dragon, and starts dying.</a:t>
            </a:r>
          </a:p>
          <a:p>
            <a:r>
              <a:rPr lang="en-US" dirty="0">
                <a:latin typeface="Cambria" pitchFamily="18" charset="0"/>
              </a:rPr>
              <a:t>A (on 1) sends message to dragon (on 2) “I am dead”</a:t>
            </a:r>
          </a:p>
          <a:p>
            <a:r>
              <a:rPr lang="en-US" dirty="0">
                <a:latin typeface="Cambria" pitchFamily="18" charset="0"/>
              </a:rPr>
              <a:t>Dragon count is one.</a:t>
            </a:r>
          </a:p>
          <a:p>
            <a:r>
              <a:rPr lang="en-US" dirty="0">
                <a:latin typeface="Cambria" pitchFamily="18" charset="0"/>
              </a:rPr>
              <a:t>A dies.</a:t>
            </a:r>
          </a:p>
          <a:p>
            <a:r>
              <a:rPr lang="en-US" dirty="0">
                <a:latin typeface="Cambria" pitchFamily="18" charset="0"/>
              </a:rPr>
              <a:t>B continues to interact with dragon</a:t>
            </a:r>
          </a:p>
          <a:p>
            <a:r>
              <a:rPr lang="en-US" dirty="0">
                <a:latin typeface="Cambria" pitchFamily="18" charset="0"/>
              </a:rPr>
              <a:t>All is well with scenario one.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Scenario Two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(Users) A, B, C are playing the game on machines 1,2,3</a:t>
            </a:r>
          </a:p>
          <a:p>
            <a:r>
              <a:rPr lang="en-US" dirty="0">
                <a:latin typeface="Cambria" pitchFamily="18" charset="0"/>
              </a:rPr>
              <a:t>B creates dragon.</a:t>
            </a:r>
          </a:p>
          <a:p>
            <a:r>
              <a:rPr lang="en-US" dirty="0">
                <a:latin typeface="Cambria" pitchFamily="18" charset="0"/>
              </a:rPr>
              <a:t>Dragon count is one, for B.</a:t>
            </a:r>
          </a:p>
          <a:p>
            <a:r>
              <a:rPr lang="en-US" dirty="0">
                <a:latin typeface="Cambria" pitchFamily="18" charset="0"/>
              </a:rPr>
              <a:t>A discovers dragon; dragon count is two, for A and B</a:t>
            </a:r>
          </a:p>
          <a:p>
            <a:r>
              <a:rPr lang="en-US" dirty="0">
                <a:latin typeface="Cambria" pitchFamily="18" charset="0"/>
              </a:rPr>
              <a:t>B cuts off dragon’s hind foot.</a:t>
            </a:r>
          </a:p>
          <a:p>
            <a:r>
              <a:rPr lang="en-US" dirty="0">
                <a:latin typeface="Cambria" pitchFamily="18" charset="0"/>
              </a:rPr>
              <a:t>A sees dragon with three feet.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Two, cont.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A gets roasted by dragon, starts dying.</a:t>
            </a:r>
          </a:p>
          <a:p>
            <a:r>
              <a:rPr lang="en-US" dirty="0">
                <a:latin typeface="Cambria" pitchFamily="18" charset="0"/>
              </a:rPr>
              <a:t>A </a:t>
            </a:r>
            <a:r>
              <a:rPr lang="en-US" sz="2800" dirty="0">
                <a:latin typeface="Cambria" pitchFamily="18" charset="0"/>
              </a:rPr>
              <a:t>(on 1) sends message to dragon (on 2) “I am dead” but message gets lost</a:t>
            </a:r>
          </a:p>
          <a:p>
            <a:r>
              <a:rPr lang="en-US" sz="2800" dirty="0">
                <a:latin typeface="Cambria" pitchFamily="18" charset="0"/>
              </a:rPr>
              <a:t>Dragon count remains two.</a:t>
            </a:r>
          </a:p>
          <a:p>
            <a:r>
              <a:rPr lang="en-US" sz="2800" dirty="0">
                <a:latin typeface="Cambria" pitchFamily="18" charset="0"/>
              </a:rPr>
              <a:t>A dies.</a:t>
            </a:r>
          </a:p>
          <a:p>
            <a:r>
              <a:rPr lang="en-US" sz="2800" dirty="0">
                <a:latin typeface="Cambria" pitchFamily="18" charset="0"/>
              </a:rPr>
              <a:t>B gets killed by a falling anvil, and starts dying.</a:t>
            </a:r>
          </a:p>
          <a:p>
            <a:r>
              <a:rPr lang="en-US" sz="2800" dirty="0">
                <a:latin typeface="Cambria" pitchFamily="18" charset="0"/>
              </a:rPr>
              <a:t>B (on 2) sends message to dragon “I am dead”</a:t>
            </a:r>
          </a:p>
          <a:p>
            <a:r>
              <a:rPr lang="en-US" sz="2800" dirty="0">
                <a:latin typeface="Cambria" pitchFamily="18" charset="0"/>
              </a:rPr>
              <a:t>Dragon count is one.</a:t>
            </a:r>
          </a:p>
          <a:p>
            <a:r>
              <a:rPr lang="en-US" sz="2800" dirty="0">
                <a:latin typeface="Cambria" pitchFamily="18" charset="0"/>
              </a:rPr>
              <a:t>All users are dead, but dragon remains active – ouch! </a:t>
            </a:r>
          </a:p>
          <a:p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Solution for two…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>
                <a:latin typeface="Cambria" pitchFamily="18" charset="0"/>
              </a:rPr>
              <a:t>Before dying, A waits for acknowledgment of death message.</a:t>
            </a:r>
          </a:p>
          <a:p>
            <a:r>
              <a:rPr lang="en-US" dirty="0">
                <a:latin typeface="Cambria" pitchFamily="18" charset="0"/>
              </a:rPr>
              <a:t>Message gets lost. No acknowledgment comes.</a:t>
            </a:r>
          </a:p>
          <a:p>
            <a:r>
              <a:rPr lang="en-US" dirty="0">
                <a:latin typeface="Cambria" pitchFamily="18" charset="0"/>
              </a:rPr>
              <a:t>A resends death message</a:t>
            </a:r>
          </a:p>
          <a:p>
            <a:r>
              <a:rPr lang="en-US" dirty="0">
                <a:latin typeface="Cambria" pitchFamily="18" charset="0"/>
              </a:rPr>
              <a:t>Dragon is decremented; sends ACK</a:t>
            </a:r>
          </a:p>
          <a:p>
            <a:r>
              <a:rPr lang="en-US" dirty="0">
                <a:latin typeface="Cambria" pitchFamily="18" charset="0"/>
              </a:rPr>
              <a:t>A gets ACK, dies.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6725"/>
            <a:ext cx="8229600" cy="758825"/>
          </a:xfrm>
          <a:solidFill>
            <a:schemeClr val="bg2"/>
          </a:solidFill>
          <a:ln/>
          <a:effectLst>
            <a:outerShdw dist="107763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/>
              <a:t>But, suppose…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Second message gets lost?</a:t>
            </a:r>
          </a:p>
          <a:p>
            <a:r>
              <a:rPr lang="en-US" dirty="0">
                <a:latin typeface="Cambria" pitchFamily="18" charset="0"/>
              </a:rPr>
              <a:t>Acknowledgment gets lost, so…</a:t>
            </a:r>
          </a:p>
          <a:p>
            <a:pPr lvl="1"/>
            <a:r>
              <a:rPr lang="en-US" dirty="0">
                <a:latin typeface="Cambria" pitchFamily="18" charset="0"/>
              </a:rPr>
              <a:t>Second message is sent saying “I am dead”</a:t>
            </a:r>
          </a:p>
          <a:p>
            <a:pPr lvl="1"/>
            <a:r>
              <a:rPr lang="en-US" dirty="0">
                <a:latin typeface="Cambria" pitchFamily="18" charset="0"/>
              </a:rPr>
              <a:t>Both first and second messages are received and the dragon is decremented twice.</a:t>
            </a:r>
          </a:p>
          <a:p>
            <a:pPr lvl="1"/>
            <a:r>
              <a:rPr lang="en-US" dirty="0">
                <a:latin typeface="Cambria" pitchFamily="18" charset="0"/>
              </a:rPr>
              <a:t> Dragon count is set to zero, and dragon object is destroyed while B still has a reference to it…”Hey, where’s my dragon?”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684</Words>
  <Application>Microsoft Office PowerPoint</Application>
  <PresentationFormat>On-screen Show (4:3)</PresentationFormat>
  <Paragraphs>90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Comic Sans MS</vt:lpstr>
      <vt:lpstr>Default Design</vt:lpstr>
      <vt:lpstr>CSC435 </vt:lpstr>
      <vt:lpstr>The Game</vt:lpstr>
      <vt:lpstr>The  Dragon</vt:lpstr>
      <vt:lpstr>Scenario One</vt:lpstr>
      <vt:lpstr>One, cont.</vt:lpstr>
      <vt:lpstr>Scenario Two</vt:lpstr>
      <vt:lpstr>Two, cont.</vt:lpstr>
      <vt:lpstr>Solution for two…</vt:lpstr>
      <vt:lpstr>But, suppose…</vt:lpstr>
      <vt:lpstr>Scenario Three</vt:lpstr>
      <vt:lpstr>Three  – cont.</vt:lpstr>
      <vt:lpstr>Some techniques</vt:lpstr>
      <vt:lpstr>Garbage Collection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420</dc:title>
  <dc:creator>elliott</dc:creator>
  <cp:lastModifiedBy>Clark Elliott</cp:lastModifiedBy>
  <cp:revision>78</cp:revision>
  <dcterms:created xsi:type="dcterms:W3CDTF">2005-09-12T14:40:46Z</dcterms:created>
  <dcterms:modified xsi:type="dcterms:W3CDTF">2013-05-16T22:09:34Z</dcterms:modified>
</cp:coreProperties>
</file>