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718" r:id="rId3"/>
  </p:sldMasterIdLst>
  <p:notesMasterIdLst>
    <p:notesMasterId r:id="rId27"/>
  </p:notesMasterIdLst>
  <p:handoutMasterIdLst>
    <p:handoutMasterId r:id="rId28"/>
  </p:handoutMasterIdLst>
  <p:sldIdLst>
    <p:sldId id="395" r:id="rId4"/>
    <p:sldId id="306" r:id="rId5"/>
    <p:sldId id="256" r:id="rId6"/>
    <p:sldId id="299" r:id="rId7"/>
    <p:sldId id="301" r:id="rId8"/>
    <p:sldId id="400" r:id="rId9"/>
    <p:sldId id="403" r:id="rId10"/>
    <p:sldId id="399" r:id="rId11"/>
    <p:sldId id="309" r:id="rId12"/>
    <p:sldId id="401" r:id="rId13"/>
    <p:sldId id="394" r:id="rId14"/>
    <p:sldId id="310" r:id="rId15"/>
    <p:sldId id="402" r:id="rId16"/>
    <p:sldId id="308" r:id="rId17"/>
    <p:sldId id="300" r:id="rId18"/>
    <p:sldId id="257" r:id="rId19"/>
    <p:sldId id="282" r:id="rId20"/>
    <p:sldId id="304" r:id="rId21"/>
    <p:sldId id="307" r:id="rId22"/>
    <p:sldId id="287" r:id="rId23"/>
    <p:sldId id="396" r:id="rId24"/>
    <p:sldId id="397" r:id="rId25"/>
    <p:sldId id="398" r:id="rId26"/>
  </p:sldIdLst>
  <p:sldSz cx="12192000" cy="68580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4660"/>
  </p:normalViewPr>
  <p:slideViewPr>
    <p:cSldViewPr>
      <p:cViewPr varScale="1">
        <p:scale>
          <a:sx n="85" d="100"/>
          <a:sy n="85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59C28C3F-693D-416D-AF67-1EC09B380F82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7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26B9714-067F-40D5-8AE2-61908FBB6D16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3EBDD0-1E86-472B-9C8A-EFEA27B7E87F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9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31442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4793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0768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211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51026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1319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4418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8856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21647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049247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19041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57778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467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9059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2405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27225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5561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0343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2489-40DE-4D6F-AB8E-B6360AC7339C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AE6E-3B04-4B4D-96BD-876A176B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44B0-DA4E-479F-A00A-332F5853B212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493C-1A1D-40E1-A4EE-D91AEF7E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7C76F-2E86-40BA-9EAB-A66D2A643C91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E17A-16BF-4B6C-8B5D-E10A76A9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7DDE-7D5D-40E9-9639-7699E40305A8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15-1EBA-47CE-A496-E3F04BBE1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A847-6AF0-4B96-96DF-A22222FFAEF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5CAB-E157-4AEF-952B-BA30C1BD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7980-578C-4797-974F-6F0036F52257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59B-2A97-41EF-B220-4D2D8A15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3FF5-D4C3-4073-B43D-369F4203EACD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671A-985F-4AC6-860E-398551220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5A29-2A38-4894-867D-6C42C2E0B96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10D6-A8E8-4986-B52F-419300DED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294-ECD1-4760-AD8B-9F7E6A31E0CB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AB05-6629-457E-A919-F28E2025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BA7EE-AA79-43ED-998D-0EA4CFB796D3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C6D-8AE0-4031-AF46-746D0E95F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DF7B-EF12-4756-9949-3799CFF08AFE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9BDC-5FCB-4D6F-9213-3E4FE572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11EF-43BF-4E8B-8283-8D368C454195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9703-0989-47BB-94F0-51821302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5D6B-6BCE-42F0-8CFE-ABBDAA6DE29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4C3E-33AD-40D6-ABB9-9E1A4FD1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ABA2-460B-49E8-B592-2D0D708AF99E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5F22-C70F-4345-82C3-2B893F1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36BE-6538-451A-B0A4-8FBF3F6B20BE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6D65-4F7F-4196-988D-B247B6CCF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ED7DDE-7D5D-40E9-9639-7699E40305A8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801C15-1EBA-47CE-A496-E3F04BBE1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FA847-6AF0-4B96-96DF-A22222FFAEF6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75CAB-E157-4AEF-952B-BA30C1BD9A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17980-578C-4797-974F-6F0036F52257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5E59B-2A97-41EF-B220-4D2D8A15F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D3FF5-D4C3-4073-B43D-369F4203EACD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4671A-985F-4AC6-860E-398551220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D5A29-2A38-4894-867D-6C42C2E0B966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910D6-A8E8-4986-B52F-419300DED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3E294-ECD1-4760-AD8B-9F7E6A31E0CB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2AB05-6629-457E-A919-F28E2025B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BA7EE-AA79-43ED-998D-0EA4CFB796D3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3EC6D-8AE0-4031-AF46-746D0E95F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10E1-5B78-46F2-A001-744F23D85187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1496-25F4-40E0-9AC4-6D6D427BD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pPr>
              <a:defRPr/>
            </a:pPr>
            <a:fld id="{8893DF7B-EF12-4756-9949-3799CFF08AFE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C9BDC-5FCB-4D6F-9213-3E4FE5729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B95D6B-6BCE-42F0-8CFE-ABBDAA6DE296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3D34C3E-33AD-40D6-ABB9-9E1A4FD16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4ABA2-460B-49E8-B592-2D0D708AF99E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25F22-C70F-4345-82C3-2B893F1F3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436BE-6538-451A-B0A4-8FBF3F6B20BE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6D65-4F7F-4196-988D-B247B6CCF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A400-C56B-420B-A102-5C653DC894A2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70F-3B44-4E1E-B3D3-BEACA5B2F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71BC-7B72-459A-8A9D-CCEE151EC92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8AC4-DD5B-4DCE-9460-0AE2D89DD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703E-EB75-49E5-A2D1-7BFBACF4BF2D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489F-171B-4721-BB73-3412426F2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3C63-B031-400F-BFC0-4BF6A1E81E3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A841-CE38-4B25-B499-5820222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7D-DF8B-47F5-97D7-4B5258398FD8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F82D-912C-4E2A-9A0F-E1EF02E4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7C88-2884-41C1-8123-E4D14E1B6484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3EC-2D44-455D-9D88-2F3DE9B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5DEE640-51DE-427F-B715-8C1971D8DD05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0EBDC50-6AC6-49FF-ACA1-100190CE5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D6C7467-B5A2-489B-AC6C-796001DD67DA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6526F1-7126-4AB6-A648-0EC7C63F5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DEE640-51DE-427F-B715-8C1971D8DD05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EBDC50-6AC6-49FF-ACA1-100190CE5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depaul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depaul.edu/~elliott/43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0838"/>
            <a:ext cx="7772400" cy="5016500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en-US" altLang="en-US" dirty="0">
                <a:solidFill>
                  <a:srgbClr val="7030A0"/>
                </a:solidFill>
              </a:rPr>
              <a:t>Distributed Systems</a:t>
            </a:r>
            <a:br>
              <a:rPr lang="en-US" altLang="en-US" dirty="0">
                <a:solidFill>
                  <a:srgbClr val="7030A0"/>
                </a:solidFill>
              </a:rPr>
            </a:br>
            <a:br>
              <a:rPr lang="en-US" altLang="en-US" dirty="0">
                <a:solidFill>
                  <a:srgbClr val="7030A0"/>
                </a:solidFill>
              </a:rPr>
            </a:br>
            <a:r>
              <a:rPr lang="en-US" altLang="en-US" dirty="0">
                <a:solidFill>
                  <a:srgbClr val="7030A0"/>
                </a:solidFill>
              </a:rPr>
              <a:t>CSC435 </a:t>
            </a:r>
            <a:br>
              <a:rPr lang="en-US" altLang="en-US" dirty="0">
                <a:solidFill>
                  <a:srgbClr val="7030A0"/>
                </a:solidFill>
              </a:rPr>
            </a:br>
            <a:br>
              <a:rPr lang="en-US" altLang="en-US" dirty="0">
                <a:solidFill>
                  <a:srgbClr val="7030A0"/>
                </a:solidFill>
              </a:rPr>
            </a:br>
            <a:r>
              <a:rPr lang="en-US" altLang="en-US" dirty="0">
                <a:solidFill>
                  <a:srgbClr val="7030A0"/>
                </a:solidFill>
              </a:rPr>
              <a:t>Course Policies</a:t>
            </a:r>
            <a:br>
              <a:rPr lang="en-US" altLang="en-US" dirty="0">
                <a:solidFill>
                  <a:srgbClr val="7030A0"/>
                </a:solidFill>
              </a:rPr>
            </a:b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altLang="en-US" sz="40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9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1"/>
            <a:ext cx="9601200" cy="452596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Assignment checklists are used to communicate with the grader / professor.</a:t>
            </a:r>
          </a:p>
          <a:p>
            <a:endParaRPr lang="en-US" sz="2400" dirty="0"/>
          </a:p>
          <a:p>
            <a:r>
              <a:rPr lang="en-US" sz="2400" dirty="0"/>
              <a:t>When an item is marked “no” we won’t waste time looking for its implementation.</a:t>
            </a:r>
          </a:p>
          <a:p>
            <a:endParaRPr lang="en-US" sz="2400" dirty="0"/>
          </a:p>
          <a:p>
            <a:r>
              <a:rPr lang="en-US" sz="2400" dirty="0"/>
              <a:t>If you say “yes” to an item that is not present in the code, we will always assume you are attempting to cheat your classmates, resulting in failure in the class.</a:t>
            </a:r>
          </a:p>
          <a:p>
            <a:endParaRPr lang="en-US" sz="2400" dirty="0"/>
          </a:p>
          <a:p>
            <a:r>
              <a:rPr lang="en-US" sz="2400" dirty="0"/>
              <a:t>You always have the option of “maybe” with appropriate comments at the bottom of the checklist.</a:t>
            </a:r>
          </a:p>
          <a:p>
            <a:endParaRPr lang="en-US" sz="2400" dirty="0"/>
          </a:p>
          <a:p>
            <a:r>
              <a:rPr lang="en-US" sz="2400" dirty="0"/>
              <a:t>“Right click” on the checklist / view source / edit / save as a </a:t>
            </a:r>
            <a:r>
              <a:rPr lang="en-US" sz="2400" i="1" dirty="0"/>
              <a:t>text</a:t>
            </a:r>
            <a:r>
              <a:rPr lang="en-US" sz="2400" dirty="0"/>
              <a:t> html file.</a:t>
            </a:r>
          </a:p>
          <a:p>
            <a:pPr marL="109537" indent="0">
              <a:buNone/>
            </a:pPr>
            <a:endParaRPr lang="en-US" sz="24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Checklists</a:t>
            </a:r>
          </a:p>
        </p:txBody>
      </p:sp>
    </p:spTree>
    <p:extLst>
      <p:ext uri="{BB962C8B-B14F-4D97-AF65-F5344CB8AC3E}">
        <p14:creationId xmlns:p14="http://schemas.microsoft.com/office/powerpoint/2010/main" val="121321336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04DA8A5-1DC6-4A4E-B04E-004C8953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399" y="2209800"/>
            <a:ext cx="10353727" cy="2446889"/>
          </a:xfrm>
          <a:prstGeom prst="rect">
            <a:avLst/>
          </a:prstGeom>
        </p:spPr>
      </p:pic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8305800" cy="914399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3479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9829800" cy="4343400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&lt;tr&gt; &lt;td align="left"&gt;&lt;b&gt;</a:t>
            </a:r>
          </a:p>
          <a:p>
            <a:pPr marL="109728" indent="0">
              <a:buNone/>
            </a:pPr>
            <a:r>
              <a:rPr lang="en-US" sz="2800" dirty="0"/>
              <a:t>I have read all of the Academic Integrity Page for CSC435. &lt;/b&gt;&lt;/td&gt;&lt;td align="left"&gt;&lt;b&gt;</a:t>
            </a:r>
          </a:p>
          <a:p>
            <a:pPr marL="109728" indent="0">
              <a:buNone/>
            </a:pPr>
            <a:r>
              <a:rPr lang="en-US" sz="2800" dirty="0"/>
              <a:t>No                    &lt;/b&gt;&lt;/td&gt;&lt;/tr&gt;</a:t>
            </a:r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&lt;tr&gt; &lt;td align="left"&gt;&lt;b&gt;</a:t>
            </a:r>
          </a:p>
          <a:p>
            <a:pPr marL="109728" indent="0">
              <a:buNone/>
            </a:pPr>
            <a:r>
              <a:rPr lang="en-US" sz="2800" dirty="0"/>
              <a:t>I understand there will be NO CREDIT for late assignments. &lt;/b&gt;&lt;/td&gt;&lt;td align="left"&gt;&lt;b&gt;</a:t>
            </a:r>
          </a:p>
          <a:p>
            <a:pPr marL="109728" indent="0">
              <a:buNone/>
            </a:pPr>
            <a:r>
              <a:rPr lang="en-US" sz="2800" dirty="0"/>
              <a:t>No                    &lt;/b&gt;&lt;/td&gt;&lt;/tr&gt;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View the source, then edit &amp; save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FC9EEA-9A09-428A-B11D-7A57A867E569}"/>
              </a:ext>
            </a:extLst>
          </p:cNvPr>
          <p:cNvSpPr/>
          <p:nvPr/>
        </p:nvSpPr>
        <p:spPr>
          <a:xfrm>
            <a:off x="902368" y="3260558"/>
            <a:ext cx="1279445" cy="721895"/>
          </a:xfrm>
          <a:custGeom>
            <a:avLst/>
            <a:gdLst>
              <a:gd name="connsiteX0" fmla="*/ 324853 w 1279445"/>
              <a:gd name="connsiteY0" fmla="*/ 120316 h 721895"/>
              <a:gd name="connsiteX1" fmla="*/ 264695 w 1279445"/>
              <a:gd name="connsiteY1" fmla="*/ 132347 h 721895"/>
              <a:gd name="connsiteX2" fmla="*/ 228600 w 1279445"/>
              <a:gd name="connsiteY2" fmla="*/ 156410 h 721895"/>
              <a:gd name="connsiteX3" fmla="*/ 168443 w 1279445"/>
              <a:gd name="connsiteY3" fmla="*/ 180474 h 721895"/>
              <a:gd name="connsiteX4" fmla="*/ 84221 w 1279445"/>
              <a:gd name="connsiteY4" fmla="*/ 216568 h 721895"/>
              <a:gd name="connsiteX5" fmla="*/ 60158 w 1279445"/>
              <a:gd name="connsiteY5" fmla="*/ 252663 h 721895"/>
              <a:gd name="connsiteX6" fmla="*/ 0 w 1279445"/>
              <a:gd name="connsiteY6" fmla="*/ 312821 h 721895"/>
              <a:gd name="connsiteX7" fmla="*/ 12032 w 1279445"/>
              <a:gd name="connsiteY7" fmla="*/ 553453 h 721895"/>
              <a:gd name="connsiteX8" fmla="*/ 36095 w 1279445"/>
              <a:gd name="connsiteY8" fmla="*/ 589547 h 721895"/>
              <a:gd name="connsiteX9" fmla="*/ 108285 w 1279445"/>
              <a:gd name="connsiteY9" fmla="*/ 649705 h 721895"/>
              <a:gd name="connsiteX10" fmla="*/ 156411 w 1279445"/>
              <a:gd name="connsiteY10" fmla="*/ 661737 h 721895"/>
              <a:gd name="connsiteX11" fmla="*/ 192506 w 1279445"/>
              <a:gd name="connsiteY11" fmla="*/ 685800 h 721895"/>
              <a:gd name="connsiteX12" fmla="*/ 336885 w 1279445"/>
              <a:gd name="connsiteY12" fmla="*/ 709863 h 721895"/>
              <a:gd name="connsiteX13" fmla="*/ 397043 w 1279445"/>
              <a:gd name="connsiteY13" fmla="*/ 721895 h 721895"/>
              <a:gd name="connsiteX14" fmla="*/ 890337 w 1279445"/>
              <a:gd name="connsiteY14" fmla="*/ 709863 h 721895"/>
              <a:gd name="connsiteX15" fmla="*/ 950495 w 1279445"/>
              <a:gd name="connsiteY15" fmla="*/ 697831 h 721895"/>
              <a:gd name="connsiteX16" fmla="*/ 1046748 w 1279445"/>
              <a:gd name="connsiteY16" fmla="*/ 649705 h 721895"/>
              <a:gd name="connsiteX17" fmla="*/ 1082843 w 1279445"/>
              <a:gd name="connsiteY17" fmla="*/ 625642 h 721895"/>
              <a:gd name="connsiteX18" fmla="*/ 1167064 w 1279445"/>
              <a:gd name="connsiteY18" fmla="*/ 577516 h 721895"/>
              <a:gd name="connsiteX19" fmla="*/ 1263316 w 1279445"/>
              <a:gd name="connsiteY19" fmla="*/ 457200 h 721895"/>
              <a:gd name="connsiteX20" fmla="*/ 1263316 w 1279445"/>
              <a:gd name="connsiteY20" fmla="*/ 144379 h 721895"/>
              <a:gd name="connsiteX21" fmla="*/ 1227221 w 1279445"/>
              <a:gd name="connsiteY21" fmla="*/ 108284 h 721895"/>
              <a:gd name="connsiteX22" fmla="*/ 1215190 w 1279445"/>
              <a:gd name="connsiteY22" fmla="*/ 72189 h 721895"/>
              <a:gd name="connsiteX23" fmla="*/ 1179095 w 1279445"/>
              <a:gd name="connsiteY23" fmla="*/ 48126 h 721895"/>
              <a:gd name="connsiteX24" fmla="*/ 1082843 w 1279445"/>
              <a:gd name="connsiteY24" fmla="*/ 12031 h 721895"/>
              <a:gd name="connsiteX25" fmla="*/ 1010653 w 1279445"/>
              <a:gd name="connsiteY25" fmla="*/ 0 h 721895"/>
              <a:gd name="connsiteX26" fmla="*/ 108285 w 1279445"/>
              <a:gd name="connsiteY26" fmla="*/ 12031 h 7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79445" h="721895">
                <a:moveTo>
                  <a:pt x="324853" y="120316"/>
                </a:moveTo>
                <a:cubicBezTo>
                  <a:pt x="304800" y="124326"/>
                  <a:pt x="283843" y="125167"/>
                  <a:pt x="264695" y="132347"/>
                </a:cubicBezTo>
                <a:cubicBezTo>
                  <a:pt x="251155" y="137424"/>
                  <a:pt x="241534" y="149943"/>
                  <a:pt x="228600" y="156410"/>
                </a:cubicBezTo>
                <a:cubicBezTo>
                  <a:pt x="209283" y="166069"/>
                  <a:pt x="187760" y="170815"/>
                  <a:pt x="168443" y="180474"/>
                </a:cubicBezTo>
                <a:cubicBezTo>
                  <a:pt x="85361" y="222016"/>
                  <a:pt x="184375" y="191531"/>
                  <a:pt x="84221" y="216568"/>
                </a:cubicBezTo>
                <a:cubicBezTo>
                  <a:pt x="76200" y="228600"/>
                  <a:pt x="70383" y="242438"/>
                  <a:pt x="60158" y="252663"/>
                </a:cubicBezTo>
                <a:cubicBezTo>
                  <a:pt x="-20056" y="332878"/>
                  <a:pt x="64174" y="216562"/>
                  <a:pt x="0" y="312821"/>
                </a:cubicBezTo>
                <a:cubicBezTo>
                  <a:pt x="4011" y="393032"/>
                  <a:pt x="1645" y="473817"/>
                  <a:pt x="12032" y="553453"/>
                </a:cubicBezTo>
                <a:cubicBezTo>
                  <a:pt x="13902" y="567791"/>
                  <a:pt x="26838" y="578439"/>
                  <a:pt x="36095" y="589547"/>
                </a:cubicBezTo>
                <a:cubicBezTo>
                  <a:pt x="52156" y="608820"/>
                  <a:pt x="83747" y="639189"/>
                  <a:pt x="108285" y="649705"/>
                </a:cubicBezTo>
                <a:cubicBezTo>
                  <a:pt x="123484" y="656219"/>
                  <a:pt x="140369" y="657726"/>
                  <a:pt x="156411" y="661737"/>
                </a:cubicBezTo>
                <a:cubicBezTo>
                  <a:pt x="168443" y="669758"/>
                  <a:pt x="178534" y="682074"/>
                  <a:pt x="192506" y="685800"/>
                </a:cubicBezTo>
                <a:cubicBezTo>
                  <a:pt x="239649" y="698371"/>
                  <a:pt x="288837" y="701384"/>
                  <a:pt x="336885" y="709863"/>
                </a:cubicBezTo>
                <a:cubicBezTo>
                  <a:pt x="357024" y="713417"/>
                  <a:pt x="376990" y="717884"/>
                  <a:pt x="397043" y="721895"/>
                </a:cubicBezTo>
                <a:lnTo>
                  <a:pt x="890337" y="709863"/>
                </a:lnTo>
                <a:cubicBezTo>
                  <a:pt x="910768" y="708975"/>
                  <a:pt x="931808" y="706136"/>
                  <a:pt x="950495" y="697831"/>
                </a:cubicBezTo>
                <a:cubicBezTo>
                  <a:pt x="1108266" y="627711"/>
                  <a:pt x="899659" y="686478"/>
                  <a:pt x="1046748" y="649705"/>
                </a:cubicBezTo>
                <a:cubicBezTo>
                  <a:pt x="1058780" y="641684"/>
                  <a:pt x="1070288" y="632816"/>
                  <a:pt x="1082843" y="625642"/>
                </a:cubicBezTo>
                <a:cubicBezTo>
                  <a:pt x="1120282" y="604248"/>
                  <a:pt x="1135089" y="604162"/>
                  <a:pt x="1167064" y="577516"/>
                </a:cubicBezTo>
                <a:cubicBezTo>
                  <a:pt x="1207044" y="544199"/>
                  <a:pt x="1234809" y="499962"/>
                  <a:pt x="1263316" y="457200"/>
                </a:cubicBezTo>
                <a:cubicBezTo>
                  <a:pt x="1278366" y="336800"/>
                  <a:pt x="1290445" y="286806"/>
                  <a:pt x="1263316" y="144379"/>
                </a:cubicBezTo>
                <a:cubicBezTo>
                  <a:pt x="1260132" y="127664"/>
                  <a:pt x="1239253" y="120316"/>
                  <a:pt x="1227221" y="108284"/>
                </a:cubicBezTo>
                <a:cubicBezTo>
                  <a:pt x="1223211" y="96252"/>
                  <a:pt x="1223113" y="82092"/>
                  <a:pt x="1215190" y="72189"/>
                </a:cubicBezTo>
                <a:cubicBezTo>
                  <a:pt x="1206157" y="60897"/>
                  <a:pt x="1192029" y="54593"/>
                  <a:pt x="1179095" y="48126"/>
                </a:cubicBezTo>
                <a:cubicBezTo>
                  <a:pt x="1171609" y="44383"/>
                  <a:pt x="1101582" y="16195"/>
                  <a:pt x="1082843" y="12031"/>
                </a:cubicBezTo>
                <a:cubicBezTo>
                  <a:pt x="1059029" y="6739"/>
                  <a:pt x="1034716" y="4010"/>
                  <a:pt x="1010653" y="0"/>
                </a:cubicBezTo>
                <a:lnTo>
                  <a:pt x="108285" y="12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4A828F-0DD7-4965-B7BD-7690932271B8}"/>
              </a:ext>
            </a:extLst>
          </p:cNvPr>
          <p:cNvSpPr/>
          <p:nvPr/>
        </p:nvSpPr>
        <p:spPr>
          <a:xfrm>
            <a:off x="1118937" y="4932947"/>
            <a:ext cx="950495" cy="950495"/>
          </a:xfrm>
          <a:custGeom>
            <a:avLst/>
            <a:gdLst>
              <a:gd name="connsiteX0" fmla="*/ 770021 w 950495"/>
              <a:gd name="connsiteY0" fmla="*/ 264695 h 950495"/>
              <a:gd name="connsiteX1" fmla="*/ 697831 w 950495"/>
              <a:gd name="connsiteY1" fmla="*/ 168442 h 950495"/>
              <a:gd name="connsiteX2" fmla="*/ 661737 w 950495"/>
              <a:gd name="connsiteY2" fmla="*/ 156411 h 950495"/>
              <a:gd name="connsiteX3" fmla="*/ 565484 w 950495"/>
              <a:gd name="connsiteY3" fmla="*/ 108285 h 950495"/>
              <a:gd name="connsiteX4" fmla="*/ 433137 w 950495"/>
              <a:gd name="connsiteY4" fmla="*/ 48127 h 950495"/>
              <a:gd name="connsiteX5" fmla="*/ 397042 w 950495"/>
              <a:gd name="connsiteY5" fmla="*/ 24064 h 950495"/>
              <a:gd name="connsiteX6" fmla="*/ 324852 w 950495"/>
              <a:gd name="connsiteY6" fmla="*/ 0 h 950495"/>
              <a:gd name="connsiteX7" fmla="*/ 156410 w 950495"/>
              <a:gd name="connsiteY7" fmla="*/ 12032 h 950495"/>
              <a:gd name="connsiteX8" fmla="*/ 84221 w 950495"/>
              <a:gd name="connsiteY8" fmla="*/ 60158 h 950495"/>
              <a:gd name="connsiteX9" fmla="*/ 60158 w 950495"/>
              <a:gd name="connsiteY9" fmla="*/ 96253 h 950495"/>
              <a:gd name="connsiteX10" fmla="*/ 24063 w 950495"/>
              <a:gd name="connsiteY10" fmla="*/ 144379 h 950495"/>
              <a:gd name="connsiteX11" fmla="*/ 0 w 950495"/>
              <a:gd name="connsiteY11" fmla="*/ 216569 h 950495"/>
              <a:gd name="connsiteX12" fmla="*/ 24063 w 950495"/>
              <a:gd name="connsiteY12" fmla="*/ 589548 h 950495"/>
              <a:gd name="connsiteX13" fmla="*/ 72189 w 950495"/>
              <a:gd name="connsiteY13" fmla="*/ 625642 h 950495"/>
              <a:gd name="connsiteX14" fmla="*/ 132347 w 950495"/>
              <a:gd name="connsiteY14" fmla="*/ 721895 h 950495"/>
              <a:gd name="connsiteX15" fmla="*/ 192505 w 950495"/>
              <a:gd name="connsiteY15" fmla="*/ 782053 h 950495"/>
              <a:gd name="connsiteX16" fmla="*/ 264695 w 950495"/>
              <a:gd name="connsiteY16" fmla="*/ 866274 h 950495"/>
              <a:gd name="connsiteX17" fmla="*/ 348916 w 950495"/>
              <a:gd name="connsiteY17" fmla="*/ 914400 h 950495"/>
              <a:gd name="connsiteX18" fmla="*/ 397042 w 950495"/>
              <a:gd name="connsiteY18" fmla="*/ 926432 h 950495"/>
              <a:gd name="connsiteX19" fmla="*/ 505326 w 950495"/>
              <a:gd name="connsiteY19" fmla="*/ 950495 h 950495"/>
              <a:gd name="connsiteX20" fmla="*/ 685800 w 950495"/>
              <a:gd name="connsiteY20" fmla="*/ 938464 h 950495"/>
              <a:gd name="connsiteX21" fmla="*/ 733926 w 950495"/>
              <a:gd name="connsiteY21" fmla="*/ 878306 h 950495"/>
              <a:gd name="connsiteX22" fmla="*/ 818147 w 950495"/>
              <a:gd name="connsiteY22" fmla="*/ 794085 h 950495"/>
              <a:gd name="connsiteX23" fmla="*/ 842210 w 950495"/>
              <a:gd name="connsiteY23" fmla="*/ 745958 h 950495"/>
              <a:gd name="connsiteX24" fmla="*/ 866274 w 950495"/>
              <a:gd name="connsiteY24" fmla="*/ 721895 h 950495"/>
              <a:gd name="connsiteX25" fmla="*/ 902368 w 950495"/>
              <a:gd name="connsiteY25" fmla="*/ 673769 h 950495"/>
              <a:gd name="connsiteX26" fmla="*/ 914400 w 950495"/>
              <a:gd name="connsiteY26" fmla="*/ 625642 h 950495"/>
              <a:gd name="connsiteX27" fmla="*/ 950495 w 950495"/>
              <a:gd name="connsiteY27" fmla="*/ 529390 h 950495"/>
              <a:gd name="connsiteX28" fmla="*/ 938463 w 950495"/>
              <a:gd name="connsiteY28" fmla="*/ 312821 h 950495"/>
              <a:gd name="connsiteX29" fmla="*/ 878305 w 950495"/>
              <a:gd name="connsiteY29" fmla="*/ 204537 h 950495"/>
              <a:gd name="connsiteX30" fmla="*/ 818147 w 950495"/>
              <a:gd name="connsiteY30" fmla="*/ 120316 h 950495"/>
              <a:gd name="connsiteX31" fmla="*/ 745958 w 950495"/>
              <a:gd name="connsiteY31" fmla="*/ 96253 h 950495"/>
              <a:gd name="connsiteX32" fmla="*/ 697831 w 950495"/>
              <a:gd name="connsiteY32" fmla="*/ 72190 h 950495"/>
              <a:gd name="connsiteX33" fmla="*/ 661737 w 950495"/>
              <a:gd name="connsiteY33" fmla="*/ 72190 h 95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0495" h="950495">
                <a:moveTo>
                  <a:pt x="770021" y="264695"/>
                </a:moveTo>
                <a:cubicBezTo>
                  <a:pt x="766039" y="258722"/>
                  <a:pt x="722561" y="183280"/>
                  <a:pt x="697831" y="168442"/>
                </a:cubicBezTo>
                <a:cubicBezTo>
                  <a:pt x="686956" y="161917"/>
                  <a:pt x="673282" y="161659"/>
                  <a:pt x="661737" y="156411"/>
                </a:cubicBezTo>
                <a:cubicBezTo>
                  <a:pt x="629081" y="141567"/>
                  <a:pt x="596629" y="126082"/>
                  <a:pt x="565484" y="108285"/>
                </a:cubicBezTo>
                <a:cubicBezTo>
                  <a:pt x="466906" y="51954"/>
                  <a:pt x="512632" y="68000"/>
                  <a:pt x="433137" y="48127"/>
                </a:cubicBezTo>
                <a:cubicBezTo>
                  <a:pt x="421105" y="40106"/>
                  <a:pt x="410256" y="29937"/>
                  <a:pt x="397042" y="24064"/>
                </a:cubicBezTo>
                <a:cubicBezTo>
                  <a:pt x="373863" y="13762"/>
                  <a:pt x="324852" y="0"/>
                  <a:pt x="324852" y="0"/>
                </a:cubicBezTo>
                <a:cubicBezTo>
                  <a:pt x="268705" y="4011"/>
                  <a:pt x="211020" y="-1620"/>
                  <a:pt x="156410" y="12032"/>
                </a:cubicBezTo>
                <a:cubicBezTo>
                  <a:pt x="128353" y="19046"/>
                  <a:pt x="84221" y="60158"/>
                  <a:pt x="84221" y="60158"/>
                </a:cubicBezTo>
                <a:cubicBezTo>
                  <a:pt x="76200" y="72190"/>
                  <a:pt x="68563" y="84486"/>
                  <a:pt x="60158" y="96253"/>
                </a:cubicBezTo>
                <a:cubicBezTo>
                  <a:pt x="48503" y="112570"/>
                  <a:pt x="33031" y="126443"/>
                  <a:pt x="24063" y="144379"/>
                </a:cubicBezTo>
                <a:cubicBezTo>
                  <a:pt x="12719" y="167066"/>
                  <a:pt x="0" y="216569"/>
                  <a:pt x="0" y="216569"/>
                </a:cubicBezTo>
                <a:cubicBezTo>
                  <a:pt x="8021" y="340895"/>
                  <a:pt x="2412" y="466859"/>
                  <a:pt x="24063" y="589548"/>
                </a:cubicBezTo>
                <a:cubicBezTo>
                  <a:pt x="27548" y="609295"/>
                  <a:pt x="59491" y="610122"/>
                  <a:pt x="72189" y="625642"/>
                </a:cubicBezTo>
                <a:cubicBezTo>
                  <a:pt x="96148" y="654925"/>
                  <a:pt x="105593" y="695141"/>
                  <a:pt x="132347" y="721895"/>
                </a:cubicBezTo>
                <a:cubicBezTo>
                  <a:pt x="152400" y="741948"/>
                  <a:pt x="173831" y="760711"/>
                  <a:pt x="192505" y="782053"/>
                </a:cubicBezTo>
                <a:cubicBezTo>
                  <a:pt x="256369" y="855040"/>
                  <a:pt x="163643" y="779658"/>
                  <a:pt x="264695" y="866274"/>
                </a:cubicBezTo>
                <a:cubicBezTo>
                  <a:pt x="282797" y="881790"/>
                  <a:pt x="328683" y="906813"/>
                  <a:pt x="348916" y="914400"/>
                </a:cubicBezTo>
                <a:cubicBezTo>
                  <a:pt x="364399" y="920206"/>
                  <a:pt x="381143" y="921889"/>
                  <a:pt x="397042" y="926432"/>
                </a:cubicBezTo>
                <a:cubicBezTo>
                  <a:pt x="479971" y="950127"/>
                  <a:pt x="375057" y="928784"/>
                  <a:pt x="505326" y="950495"/>
                </a:cubicBezTo>
                <a:cubicBezTo>
                  <a:pt x="565484" y="946485"/>
                  <a:pt x="626426" y="948942"/>
                  <a:pt x="685800" y="938464"/>
                </a:cubicBezTo>
                <a:cubicBezTo>
                  <a:pt x="699783" y="935996"/>
                  <a:pt x="729454" y="883275"/>
                  <a:pt x="733926" y="878306"/>
                </a:cubicBezTo>
                <a:cubicBezTo>
                  <a:pt x="760485" y="848796"/>
                  <a:pt x="818147" y="794085"/>
                  <a:pt x="818147" y="794085"/>
                </a:cubicBezTo>
                <a:cubicBezTo>
                  <a:pt x="826168" y="778043"/>
                  <a:pt x="832261" y="760881"/>
                  <a:pt x="842210" y="745958"/>
                </a:cubicBezTo>
                <a:cubicBezTo>
                  <a:pt x="848502" y="736520"/>
                  <a:pt x="859012" y="730609"/>
                  <a:pt x="866274" y="721895"/>
                </a:cubicBezTo>
                <a:cubicBezTo>
                  <a:pt x="879111" y="706490"/>
                  <a:pt x="890337" y="689811"/>
                  <a:pt x="902368" y="673769"/>
                </a:cubicBezTo>
                <a:cubicBezTo>
                  <a:pt x="906379" y="657727"/>
                  <a:pt x="908594" y="641125"/>
                  <a:pt x="914400" y="625642"/>
                </a:cubicBezTo>
                <a:cubicBezTo>
                  <a:pt x="961589" y="499806"/>
                  <a:pt x="919610" y="652925"/>
                  <a:pt x="950495" y="529390"/>
                </a:cubicBezTo>
                <a:cubicBezTo>
                  <a:pt x="946484" y="457200"/>
                  <a:pt x="947431" y="384564"/>
                  <a:pt x="938463" y="312821"/>
                </a:cubicBezTo>
                <a:cubicBezTo>
                  <a:pt x="928300" y="231518"/>
                  <a:pt x="919401" y="253853"/>
                  <a:pt x="878305" y="204537"/>
                </a:cubicBezTo>
                <a:cubicBezTo>
                  <a:pt x="863681" y="186988"/>
                  <a:pt x="834404" y="131154"/>
                  <a:pt x="818147" y="120316"/>
                </a:cubicBezTo>
                <a:cubicBezTo>
                  <a:pt x="797042" y="106246"/>
                  <a:pt x="768645" y="107596"/>
                  <a:pt x="745958" y="96253"/>
                </a:cubicBezTo>
                <a:cubicBezTo>
                  <a:pt x="729916" y="88232"/>
                  <a:pt x="715077" y="77117"/>
                  <a:pt x="697831" y="72190"/>
                </a:cubicBezTo>
                <a:cubicBezTo>
                  <a:pt x="686263" y="68885"/>
                  <a:pt x="673768" y="72190"/>
                  <a:pt x="661737" y="72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89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9829800" cy="43434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NEVER claim on your checklist to have done work that you have not done.</a:t>
            </a:r>
          </a:p>
          <a:p>
            <a:endParaRPr lang="en-US" sz="2800" dirty="0"/>
          </a:p>
          <a:p>
            <a:r>
              <a:rPr lang="en-US" sz="2800" dirty="0"/>
              <a:t>Ever</a:t>
            </a:r>
          </a:p>
          <a:p>
            <a:endParaRPr lang="en-US" sz="28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285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00279"/>
            <a:ext cx="10287000" cy="4338521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I will give the “secret letter” for each lecture.</a:t>
            </a:r>
          </a:p>
          <a:p>
            <a:endParaRPr lang="en-US" sz="2800" dirty="0"/>
          </a:p>
          <a:p>
            <a:r>
              <a:rPr lang="en-US" sz="2800" dirty="0"/>
              <a:t>Enter this in the lecture-check quiz for that week.</a:t>
            </a:r>
          </a:p>
          <a:p>
            <a:endParaRPr lang="en-US" sz="2800" dirty="0"/>
          </a:p>
          <a:p>
            <a:r>
              <a:rPr lang="en-US" sz="2800" dirty="0"/>
              <a:t>All students should complete them, but it especially helps me to stay in touch with OL (online) students.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Lecture check quizzes</a:t>
            </a:r>
          </a:p>
        </p:txBody>
      </p:sp>
    </p:spTree>
    <p:extLst>
      <p:ext uri="{BB962C8B-B14F-4D97-AF65-F5344CB8AC3E}">
        <p14:creationId xmlns:p14="http://schemas.microsoft.com/office/powerpoint/2010/main" val="45139255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10363200" cy="4648199"/>
          </a:xfrm>
        </p:spPr>
        <p:txBody>
          <a:bodyPr/>
          <a:lstStyle/>
          <a:p>
            <a:r>
              <a:rPr lang="en-US" sz="2800" dirty="0"/>
              <a:t>First resource should always be the class discussion forums. Ask your questions there. Share your ideas!</a:t>
            </a:r>
          </a:p>
          <a:p>
            <a:endParaRPr lang="en-US" sz="2800" dirty="0"/>
          </a:p>
          <a:p>
            <a:r>
              <a:rPr lang="en-US" sz="2800" dirty="0"/>
              <a:t>If you send email, you MUST include an appropriate subject line. I get hundreds of email messages. Don’t use REPLY to some class mailing I’ve sent! Your email contents must match your subject heading.</a:t>
            </a:r>
          </a:p>
          <a:p>
            <a:endParaRPr lang="en-US" sz="2800" dirty="0"/>
          </a:p>
          <a:p>
            <a:r>
              <a:rPr lang="en-US" sz="2800" dirty="0"/>
              <a:t>Include “435: ” prepended to your subject</a:t>
            </a:r>
          </a:p>
          <a:p>
            <a:r>
              <a:rPr lang="en-US" sz="2800" dirty="0"/>
              <a:t>E.g.:  Subject: “435: JDK version question”</a:t>
            </a:r>
            <a:endParaRPr lang="en-US" sz="24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Class forums / email</a:t>
            </a:r>
          </a:p>
        </p:txBody>
      </p:sp>
    </p:spTree>
    <p:extLst>
      <p:ext uri="{BB962C8B-B14F-4D97-AF65-F5344CB8AC3E}">
        <p14:creationId xmlns:p14="http://schemas.microsoft.com/office/powerpoint/2010/main" val="261660690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66800"/>
            <a:ext cx="9906000" cy="4876799"/>
          </a:xfr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sz="2800" dirty="0"/>
              <a:t>Open book.</a:t>
            </a:r>
          </a:p>
          <a:p>
            <a:endParaRPr lang="en-US" sz="2800" dirty="0"/>
          </a:p>
          <a:p>
            <a:r>
              <a:rPr lang="en-US" sz="2800" dirty="0"/>
              <a:t>Study ahead of time with others is allowed including all general topics.</a:t>
            </a:r>
          </a:p>
          <a:p>
            <a:endParaRPr lang="en-US" sz="2800" dirty="0"/>
          </a:p>
          <a:p>
            <a:r>
              <a:rPr lang="en-US" sz="2800" dirty="0"/>
              <a:t>However you must take the quiz yourself. </a:t>
            </a:r>
            <a:r>
              <a:rPr lang="en-US" sz="2800" b="1" i="1" dirty="0"/>
              <a:t>Never </a:t>
            </a:r>
            <a:r>
              <a:rPr lang="en-US" sz="2800" dirty="0"/>
              <a:t>give specific quiz answers to another student.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Often multiple passes so you can study in between.</a:t>
            </a:r>
          </a:p>
          <a:p>
            <a:endParaRPr lang="en-US" sz="2800" dirty="0"/>
          </a:p>
          <a:p>
            <a:r>
              <a:rPr lang="en-US" sz="2800" dirty="0"/>
              <a:t>Always a time limit. Leave time for educated guesses and submit before the time expires. There is no penalty for guessing.</a:t>
            </a:r>
          </a:p>
          <a:p>
            <a:endParaRPr lang="en-US" sz="2800" dirty="0"/>
          </a:p>
          <a:p>
            <a:r>
              <a:rPr lang="en-US" sz="2800" dirty="0"/>
              <a:t>I reserve the right to give a repeat in-class (or proctored) paper version of any quiz or exam.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Online quizzes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677400" cy="43735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Comments are </a:t>
            </a:r>
            <a:r>
              <a:rPr lang="en-US" sz="2800" i="1" dirty="0"/>
              <a:t>required</a:t>
            </a:r>
            <a:r>
              <a:rPr lang="en-US" sz="2800" dirty="0"/>
              <a:t> to demonstrate your understanding of the code and must be written in your own words.</a:t>
            </a:r>
          </a:p>
          <a:p>
            <a:endParaRPr lang="en-US" sz="2800" dirty="0"/>
          </a:p>
          <a:p>
            <a:r>
              <a:rPr lang="en-US" sz="2800" dirty="0"/>
              <a:t>This is not a “programming” class per se. The programs are for deeper understanding of the lecture concepts. They are pedagogical in nature.</a:t>
            </a:r>
          </a:p>
          <a:p>
            <a:endParaRPr lang="en-US" sz="2800" dirty="0"/>
          </a:p>
          <a:p>
            <a:r>
              <a:rPr lang="en-US" sz="2800" dirty="0"/>
              <a:t>Comments also help to enforce plagiarism standards for the class.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Comments in code</a:t>
            </a:r>
          </a:p>
        </p:txBody>
      </p:sp>
    </p:spTree>
    <p:extLst>
      <p:ext uri="{BB962C8B-B14F-4D97-AF65-F5344CB8AC3E}">
        <p14:creationId xmlns:p14="http://schemas.microsoft.com/office/powerpoint/2010/main" val="182023064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9982200" cy="429736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If you see a “1” in a grading box in D2L this </a:t>
            </a:r>
            <a:r>
              <a:rPr lang="en-US" sz="2800" i="1" dirty="0"/>
              <a:t>always</a:t>
            </a:r>
            <a:r>
              <a:rPr lang="en-US" sz="2800" dirty="0"/>
              <a:t> means that we are expecting further communication from you, and that you have not yet received a grade, but that we have started the process. A grade of “1” should </a:t>
            </a:r>
            <a:r>
              <a:rPr lang="en-US" sz="2800" i="1" dirty="0"/>
              <a:t>always</a:t>
            </a:r>
            <a:r>
              <a:rPr lang="en-US" sz="2800" dirty="0"/>
              <a:t> change later.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A “2” is potentially bad news. This means a potentially serious problem has been flagged regarding plagiarism, false checklist claims, or other cheating that has to be resolved.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Grading score “1” and “2”</a:t>
            </a:r>
          </a:p>
        </p:txBody>
      </p:sp>
    </p:spTree>
    <p:extLst>
      <p:ext uri="{BB962C8B-B14F-4D97-AF65-F5344CB8AC3E}">
        <p14:creationId xmlns:p14="http://schemas.microsoft.com/office/powerpoint/2010/main" val="320640813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0744200" cy="45720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+1 above the maximum (e.g., 101/100) means we are tipping our hat to you for fine work. We can’t change the grading scheme, but we want you to know that we noticed.</a:t>
            </a:r>
          </a:p>
          <a:p>
            <a:endParaRPr lang="en-US" sz="2800" dirty="0"/>
          </a:p>
          <a:p>
            <a:r>
              <a:rPr lang="en-US" sz="2800" dirty="0"/>
              <a:t>+2 above the maximum (e.g., 102/100) means that we are acknowledging truly exceptional work that we rarely see.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dirty="0"/>
              <a:t>Grading score “Max+1” and “Max+2”</a:t>
            </a:r>
          </a:p>
        </p:txBody>
      </p:sp>
    </p:spTree>
    <p:extLst>
      <p:ext uri="{BB962C8B-B14F-4D97-AF65-F5344CB8AC3E}">
        <p14:creationId xmlns:p14="http://schemas.microsoft.com/office/powerpoint/2010/main" val="372272676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371601"/>
            <a:ext cx="8229600" cy="4525963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Note: this </a:t>
            </a:r>
            <a:r>
              <a:rPr lang="en-US" sz="2800"/>
              <a:t>version C </a:t>
            </a:r>
            <a:r>
              <a:rPr lang="en-US" sz="2800" dirty="0"/>
              <a:t>slide set may not be quite in sync with the recorded lecture.</a:t>
            </a:r>
          </a:p>
          <a:p>
            <a:endParaRPr lang="en-US" sz="2800" dirty="0"/>
          </a:p>
          <a:p>
            <a:r>
              <a:rPr lang="en-US" sz="2800" dirty="0"/>
              <a:t>There are no significant differences other than the removal of the “class contract” which is now included in the integrity quiz.</a:t>
            </a:r>
          </a:p>
          <a:p>
            <a:endParaRPr lang="en-US" sz="2800" dirty="0"/>
          </a:p>
          <a:p>
            <a:r>
              <a:rPr lang="en-US" sz="2800" dirty="0"/>
              <a:t>Pause the lecture, read the slides, move ahead.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6580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10287000" cy="4419600"/>
          </a:xfrm>
        </p:spPr>
        <p:txBody>
          <a:bodyPr/>
          <a:lstStyle/>
          <a:p>
            <a:r>
              <a:rPr lang="en-US" sz="2800" dirty="0"/>
              <a:t>It is in everyone’s interest to have instructor / grader time spent on useful feedback for students.</a:t>
            </a:r>
          </a:p>
          <a:p>
            <a:endParaRPr lang="en-US" sz="2800" dirty="0"/>
          </a:p>
          <a:p>
            <a:r>
              <a:rPr lang="en-US" sz="2800" dirty="0"/>
              <a:t>A single non-conforming submission can easily take ten times as long to grade.</a:t>
            </a:r>
          </a:p>
          <a:p>
            <a:endParaRPr lang="en-US" sz="2800" dirty="0"/>
          </a:p>
          <a:p>
            <a:r>
              <a:rPr lang="en-US" sz="2800" dirty="0"/>
              <a:t>A small glitch can turn a 20-hour grading job into a 40-hour grading job.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Grader / instructor time</a:t>
            </a:r>
          </a:p>
        </p:txBody>
      </p:sp>
    </p:spTree>
    <p:extLst>
      <p:ext uri="{BB962C8B-B14F-4D97-AF65-F5344CB8AC3E}">
        <p14:creationId xmlns:p14="http://schemas.microsoft.com/office/powerpoint/2010/main" val="201074909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9046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6810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084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429000"/>
            <a:ext cx="7162800" cy="2971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600" dirty="0"/>
              <a:t>Clark Elliott</a:t>
            </a:r>
          </a:p>
          <a:p>
            <a:pPr algn="ctr">
              <a:buFont typeface="Monotype Sorts" pitchFamily="2" charset="2"/>
              <a:buNone/>
            </a:pPr>
            <a:endParaRPr lang="en-US" sz="3600" dirty="0"/>
          </a:p>
          <a:p>
            <a:pPr algn="ctr">
              <a:buFont typeface="Monotype Sorts" pitchFamily="2" charset="2"/>
              <a:buNone/>
            </a:pPr>
            <a:r>
              <a:rPr lang="en-US" sz="3600" dirty="0"/>
              <a:t>DePaul University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143000"/>
            <a:ext cx="8458200" cy="10795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Policies for CSC435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10820400" cy="495299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After the the D2L submission server closes, your assignment will not be accepted for credit. </a:t>
            </a:r>
            <a:r>
              <a:rPr lang="en-US" sz="2800" i="1" dirty="0"/>
              <a:t>No exceptions.</a:t>
            </a:r>
            <a:r>
              <a:rPr lang="en-US" sz="2800" dirty="0"/>
              <a:t> Submit early versions to be safe, but make </a:t>
            </a:r>
            <a:r>
              <a:rPr lang="en-US" sz="2800" i="1" dirty="0"/>
              <a:t>sure</a:t>
            </a:r>
            <a:r>
              <a:rPr lang="en-US" sz="2800" dirty="0"/>
              <a:t> your checklist matches.</a:t>
            </a:r>
          </a:p>
          <a:p>
            <a:endParaRPr lang="en-US" sz="2800" dirty="0"/>
          </a:p>
          <a:p>
            <a:r>
              <a:rPr lang="en-US" sz="2800" dirty="0"/>
              <a:t>Extra credit links are typically available for make-up points.</a:t>
            </a:r>
          </a:p>
          <a:p>
            <a:endParaRPr lang="en-US" sz="2800" dirty="0"/>
          </a:p>
          <a:p>
            <a:r>
              <a:rPr lang="en-US" sz="2800" dirty="0"/>
              <a:t>Due dates all appear in D2L on the root page in the calendar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No credit for late assignments</a:t>
            </a:r>
          </a:p>
        </p:txBody>
      </p:sp>
    </p:spTree>
    <p:extLst>
      <p:ext uri="{BB962C8B-B14F-4D97-AF65-F5344CB8AC3E}">
        <p14:creationId xmlns:p14="http://schemas.microsoft.com/office/powerpoint/2010/main" val="19436510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10363200" cy="4571999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Do your own work</a:t>
            </a:r>
          </a:p>
          <a:p>
            <a:endParaRPr lang="en-US" sz="2800" dirty="0"/>
          </a:p>
          <a:p>
            <a:r>
              <a:rPr lang="en-US" sz="2800" dirty="0"/>
              <a:t>No plagiarism of any kind is allowed—I have extensive checks for this. I have set D2L to allow you one such self-check for many assignments. </a:t>
            </a:r>
          </a:p>
          <a:p>
            <a:endParaRPr lang="en-US" sz="2800" dirty="0"/>
          </a:p>
          <a:p>
            <a:r>
              <a:rPr lang="en-US" sz="2800" dirty="0"/>
              <a:t>Failure in the class without negotiation. Referral to the dean’s office.</a:t>
            </a:r>
          </a:p>
          <a:p>
            <a:pPr marL="109537" indent="0">
              <a:buNone/>
            </a:pPr>
            <a:endParaRPr lang="en-US" sz="28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No cheating of any kind in CSC435</a:t>
            </a:r>
          </a:p>
        </p:txBody>
      </p:sp>
    </p:spTree>
    <p:extLst>
      <p:ext uri="{BB962C8B-B14F-4D97-AF65-F5344CB8AC3E}">
        <p14:creationId xmlns:p14="http://schemas.microsoft.com/office/powerpoint/2010/main" val="38545536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10363200" cy="4571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 provide </a:t>
            </a:r>
            <a:r>
              <a:rPr lang="en-US" sz="2800" i="1" dirty="0"/>
              <a:t>one</a:t>
            </a:r>
            <a:r>
              <a:rPr lang="en-US" sz="2800" dirty="0"/>
              <a:t> of my plagiarism checkers for you to use when you submit. I have many other plagiarism checkers at my disposal.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Some submissions will not even be evaluated, because the risk of failure in the class is too high: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No programming assignments will be graded that report a TII score of more than 65% (e.g., allowed previous code and existing headers, etc.). Generally speaking, depending on the assignment, scores above 30% will be atypical.</a:t>
            </a:r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No Study Log assignments will be graded that report a TII score above 40%. Typical scores would be much lower.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TII Plagiarism checker</a:t>
            </a:r>
          </a:p>
        </p:txBody>
      </p:sp>
    </p:spTree>
    <p:extLst>
      <p:ext uri="{BB962C8B-B14F-4D97-AF65-F5344CB8AC3E}">
        <p14:creationId xmlns:p14="http://schemas.microsoft.com/office/powerpoint/2010/main" val="12902979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10363200" cy="4571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But even a 5% TII score could lead to failure in the class: it </a:t>
            </a:r>
            <a:r>
              <a:rPr lang="en-US" sz="2800" i="1" dirty="0"/>
              <a:t>always</a:t>
            </a:r>
            <a:r>
              <a:rPr lang="en-US" sz="2800" dirty="0"/>
              <a:t> depends on what is being flagged. Study log scores should be very low.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You MUST save checkpoints in the development of your code. If a plagiarism case arises, I will ask to see dated evidence of your development cycle and you must produce it. (Good argument for GitHub!)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Do your own work on these assignments.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Note!</a:t>
            </a:r>
          </a:p>
        </p:txBody>
      </p:sp>
    </p:spTree>
    <p:extLst>
      <p:ext uri="{BB962C8B-B14F-4D97-AF65-F5344CB8AC3E}">
        <p14:creationId xmlns:p14="http://schemas.microsoft.com/office/powerpoint/2010/main" val="43398468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677400" cy="4373564"/>
          </a:xfrm>
        </p:spPr>
        <p:txBody>
          <a:bodyPr/>
          <a:lstStyle/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https://d2l.depaul.edu</a:t>
            </a: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Course delivery software</a:t>
            </a:r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http://depaul.edu/~elliott/435</a:t>
            </a:r>
            <a:r>
              <a:rPr lang="en-US" sz="2400" dirty="0"/>
              <a:t>   </a:t>
            </a:r>
            <a:r>
              <a:rPr lang="en-US" sz="2400" dirty="0">
                <a:sym typeface="Wingdings" panose="05000000000000000000" pitchFamily="2" charset="2"/>
              </a:rPr>
              <a:t>Class website, may redirect.</a:t>
            </a:r>
            <a:endParaRPr lang="en-US" sz="24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6592255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1"/>
            <a:ext cx="9601200" cy="4525964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Course Home | News | Notifications | News – new item available. </a:t>
            </a:r>
            <a:r>
              <a:rPr lang="en-US" sz="2400" dirty="0"/>
              <a:t>I will NOT send email except on rare occasions. So, you MUST set your news notifications to receive critical class communications. </a:t>
            </a:r>
            <a:r>
              <a:rPr lang="en-US" sz="2400" b="1" dirty="0"/>
              <a:t>SET YOUR NEWS NOTIFICATIONS!</a:t>
            </a:r>
          </a:p>
          <a:p>
            <a:endParaRPr lang="en-US" sz="2400" dirty="0"/>
          </a:p>
          <a:p>
            <a:r>
              <a:rPr lang="en-US" sz="2400" b="1" dirty="0"/>
              <a:t>Course Home | Calendar | Go to Calendar | List tab</a:t>
            </a:r>
            <a:r>
              <a:rPr lang="en-US" sz="2400" dirty="0"/>
              <a:t>. There are MANY due dates, with no late assignments accepted for credit. So, be sure you can see the whole calendar and know what is coming.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1"/>
            <a:ext cx="7772400" cy="8430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D2L Calendar / News feed</a:t>
            </a:r>
          </a:p>
        </p:txBody>
      </p:sp>
    </p:spTree>
    <p:extLst>
      <p:ext uri="{BB962C8B-B14F-4D97-AF65-F5344CB8AC3E}">
        <p14:creationId xmlns:p14="http://schemas.microsoft.com/office/powerpoint/2010/main" val="4274457186"/>
      </p:ext>
    </p:extLst>
  </p:cSld>
  <p:clrMapOvr>
    <a:masterClrMapping/>
  </p:clrMapOvr>
  <p:transition spd="slow"/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d:\ppoint\template\sldshow\vividlns.ppt</Template>
  <TotalTime>16238313</TotalTime>
  <Pages>62</Pages>
  <Words>1226</Words>
  <Application>Microsoft Office PowerPoint</Application>
  <PresentationFormat>Widescreen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Cambria</vt:lpstr>
      <vt:lpstr>Monotype Sorts</vt:lpstr>
      <vt:lpstr>Times New Roman</vt:lpstr>
      <vt:lpstr>Verdana</vt:lpstr>
      <vt:lpstr>Wingdings 2</vt:lpstr>
      <vt:lpstr>Wingdings 3</vt:lpstr>
      <vt:lpstr>Custom Design</vt:lpstr>
      <vt:lpstr>1_Custom Design</vt:lpstr>
      <vt:lpstr>Concourse</vt:lpstr>
      <vt:lpstr> Distributed Systems  CSC435   Course Policies  </vt:lpstr>
      <vt:lpstr>PowerPoint Presentation</vt:lpstr>
      <vt:lpstr>Policies for CSC435</vt:lpstr>
      <vt:lpstr>No credit for late assignments</vt:lpstr>
      <vt:lpstr>No cheating of any kind in CSC435</vt:lpstr>
      <vt:lpstr>TII Plagiarism checker</vt:lpstr>
      <vt:lpstr>Note!</vt:lpstr>
      <vt:lpstr>Links</vt:lpstr>
      <vt:lpstr>D2L Calendar / News feed</vt:lpstr>
      <vt:lpstr>Checklists</vt:lpstr>
      <vt:lpstr>PowerPoint Presentation</vt:lpstr>
      <vt:lpstr>View the source, then edit &amp; save</vt:lpstr>
      <vt:lpstr>PowerPoint Presentation</vt:lpstr>
      <vt:lpstr>Lecture check quizzes</vt:lpstr>
      <vt:lpstr>Class forums / email</vt:lpstr>
      <vt:lpstr>Online quizzes</vt:lpstr>
      <vt:lpstr>Comments in code</vt:lpstr>
      <vt:lpstr>Grading score “1” and “2”</vt:lpstr>
      <vt:lpstr>Grading score “Max+1” and “Max+2”</vt:lpstr>
      <vt:lpstr>Grader / instructor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Session:</dc:title>
  <dc:creator>Greg Brewster</dc:creator>
  <dc:description>dedicated to Buster's Dad</dc:description>
  <cp:lastModifiedBy>Elliott, Clark</cp:lastModifiedBy>
  <cp:revision>442</cp:revision>
  <cp:lastPrinted>2004-09-09T22:23:27Z</cp:lastPrinted>
  <dcterms:created xsi:type="dcterms:W3CDTF">1995-06-02T21:41:18Z</dcterms:created>
  <dcterms:modified xsi:type="dcterms:W3CDTF">2020-09-07T19:52:38Z</dcterms:modified>
</cp:coreProperties>
</file>