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  <p:sldMasterId id="2147483718" r:id="rId3"/>
  </p:sldMasterIdLst>
  <p:notesMasterIdLst>
    <p:notesMasterId r:id="rId15"/>
  </p:notesMasterIdLst>
  <p:handoutMasterIdLst>
    <p:handoutMasterId r:id="rId16"/>
  </p:handoutMasterIdLst>
  <p:sldIdLst>
    <p:sldId id="409" r:id="rId4"/>
    <p:sldId id="411" r:id="rId5"/>
    <p:sldId id="446" r:id="rId6"/>
    <p:sldId id="447" r:id="rId7"/>
    <p:sldId id="448" r:id="rId8"/>
    <p:sldId id="449" r:id="rId9"/>
    <p:sldId id="450" r:id="rId10"/>
    <p:sldId id="451" r:id="rId11"/>
    <p:sldId id="456" r:id="rId12"/>
    <p:sldId id="452" r:id="rId13"/>
    <p:sldId id="453" r:id="rId14"/>
  </p:sldIdLst>
  <p:sldSz cx="12192000" cy="6858000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59C28C3F-693D-416D-AF67-1EC09B380F82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7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C26B9714-067F-40D5-8AE2-61908FBB6D16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02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F2489-40DE-4D6F-AB8E-B6360AC7339C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AE6E-3B04-4B4D-96BD-876A176BB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744B0-DA4E-479F-A00A-332F5853B212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493C-1A1D-40E1-A4EE-D91AEF7E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7C76F-2E86-40BA-9EAB-A66D2A643C91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E17A-16BF-4B6C-8B5D-E10A76A9F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D7DDE-7D5D-40E9-9639-7699E40305A8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1C15-1EBA-47CE-A496-E3F04BBE1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A847-6AF0-4B96-96DF-A22222FFAEF6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75CAB-E157-4AEF-952B-BA30C1BD9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7980-578C-4797-974F-6F0036F52257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5E59B-2A97-41EF-B220-4D2D8A15F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D3FF5-D4C3-4073-B43D-369F4203EACD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4671A-985F-4AC6-860E-398551220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D5A29-2A38-4894-867D-6C42C2E0B966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910D6-A8E8-4986-B52F-419300DED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3E294-ECD1-4760-AD8B-9F7E6A31E0CB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AB05-6629-457E-A919-F28E2025B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BA7EE-AA79-43ED-998D-0EA4CFB796D3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EC6D-8AE0-4031-AF46-746D0E95F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3DF7B-EF12-4756-9949-3799CFF08AFE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9BDC-5FCB-4D6F-9213-3E4FE5729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11EF-43BF-4E8B-8283-8D368C454195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09703-0989-47BB-94F0-51821302E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5D6B-6BCE-42F0-8CFE-ABBDAA6DE296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34C3E-33AD-40D6-ABB9-9E1A4FD16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4ABA2-460B-49E8-B592-2D0D708AF99E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25F22-C70F-4345-82C3-2B893F1F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436BE-6538-451A-B0A4-8FBF3F6B20BE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6D65-4F7F-4196-988D-B247B6CCF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EED7DDE-7D5D-40E9-9639-7699E40305A8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801C15-1EBA-47CE-A496-E3F04BBE1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2FA847-6AF0-4B96-96DF-A22222FFAEF6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75CAB-E157-4AEF-952B-BA30C1BD9A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B17980-578C-4797-974F-6F0036F52257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5E59B-2A97-41EF-B220-4D2D8A15F7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4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D3FF5-D4C3-4073-B43D-369F4203EACD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4671A-985F-4AC6-860E-3985512208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D5A29-2A38-4894-867D-6C42C2E0B966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910D6-A8E8-4986-B52F-419300DED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23E294-ECD1-4760-AD8B-9F7E6A31E0CB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2AB05-6629-457E-A919-F28E2025B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FBA7EE-AA79-43ED-998D-0EA4CFB796D3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3EC6D-8AE0-4031-AF46-746D0E95FA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910E1-5B78-46F2-A001-744F23D85187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1496-25F4-40E0-9AC4-6D6D427BD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pPr>
              <a:defRPr/>
            </a:pPr>
            <a:fld id="{8893DF7B-EF12-4756-9949-3799CFF08AFE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C9BDC-5FCB-4D6F-9213-3E4FE57296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B95D6B-6BCE-42F0-8CFE-ABBDAA6DE296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3D34C3E-33AD-40D6-ABB9-9E1A4FD160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4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4ABA2-460B-49E8-B592-2D0D708AF99E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25F22-C70F-4345-82C3-2B893F1F3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436BE-6538-451A-B0A4-8FBF3F6B20BE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26D65-4F7F-4196-988D-B247B6CCFE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DA400-C56B-420B-A102-5C653DC894A2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8C70F-3B44-4E1E-B3D3-BEACA5B2F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D71BC-7B72-459A-8A9D-CCEE151EC926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8AC4-DD5B-4DCE-9460-0AE2D89DD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A703E-EB75-49E5-A2D1-7BFBACF4BF2D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7489F-171B-4721-BB73-3412426F2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13C63-B031-400F-BFC0-4BF6A1E81E36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8A841-CE38-4B25-B499-5820222F2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9F87D-DF8B-47F5-97D7-4B5258398FD8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6F82D-912C-4E2A-9A0F-E1EF02E43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E7C88-2884-41C1-8123-E4D14E1B6484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763EC-2D44-455D-9D88-2F3DE9B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5DEE640-51DE-427F-B715-8C1971D8DD05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0EBDC50-6AC6-49FF-ACA1-100190CE5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AD6C7467-B5A2-489B-AC6C-796001DD67DA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26526F1-7126-4AB6-A648-0EC7C63F5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DEE640-51DE-427F-B715-8C1971D8DD05}" type="datetimeFigureOut">
              <a:rPr lang="en-US" smtClean="0"/>
              <a:pPr>
                <a:defRPr/>
              </a:pPr>
              <a:t>9/7/2020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0EBDC50-6AC6-49FF-ACA1-100190CE59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ffices.depaul.edu/academic-affairs/faculty-resources/academic-integrity/Pages/default.aspx" TargetMode="Externa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Copyright 2020 Clark Elliott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9456" y="155576"/>
            <a:ext cx="8135144" cy="911225"/>
          </a:xfrm>
        </p:spPr>
        <p:txBody>
          <a:bodyPr/>
          <a:lstStyle/>
          <a:p>
            <a:pPr eaLnBrk="1" hangingPunct="1"/>
            <a:endParaRPr lang="en-US" altLang="en-US" sz="3600" dirty="0">
              <a:solidFill>
                <a:srgbClr val="7030A0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219200"/>
            <a:ext cx="8610600" cy="4876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altLang="en-US" sz="6000" dirty="0"/>
              <a:t>Cheating and Sanctions in CSC435</a:t>
            </a:r>
          </a:p>
        </p:txBody>
      </p:sp>
    </p:spTree>
    <p:extLst>
      <p:ext uri="{BB962C8B-B14F-4D97-AF65-F5344CB8AC3E}">
        <p14:creationId xmlns:p14="http://schemas.microsoft.com/office/powerpoint/2010/main" val="401834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Copyright 2020 Clark Elliott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45346"/>
            <a:ext cx="9982200" cy="772230"/>
          </a:xfrm>
        </p:spPr>
        <p:txBody>
          <a:bodyPr/>
          <a:lstStyle/>
          <a:p>
            <a:pPr eaLnBrk="1" hangingPunct="1"/>
            <a:endParaRPr lang="en-US" altLang="en-US" sz="3600" dirty="0">
              <a:solidFill>
                <a:srgbClr val="7030A0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143000"/>
            <a:ext cx="9982200" cy="4876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dirty="0"/>
              <a:t>Please take these notes seriously and make sure your friends do as well.</a:t>
            </a:r>
          </a:p>
          <a:p>
            <a:pPr algn="l" eaLnBrk="1" hangingPunct="1"/>
            <a:endParaRPr lang="en-US" altLang="en-US" sz="3200" dirty="0"/>
          </a:p>
          <a:p>
            <a:pPr algn="l" eaLnBrk="1" hangingPunct="1"/>
            <a:r>
              <a:rPr lang="en-US" altLang="en-US" sz="3200" dirty="0"/>
              <a:t>Do your own work.</a:t>
            </a:r>
          </a:p>
          <a:p>
            <a:pPr algn="l" eaLnBrk="1" hangingPunct="1"/>
            <a:endParaRPr lang="en-US" altLang="en-US" sz="3200" dirty="0"/>
          </a:p>
          <a:p>
            <a:pPr algn="l" eaLnBrk="1" hangingPunct="1"/>
            <a:r>
              <a:rPr lang="en-US" altLang="en-US" sz="3200" dirty="0"/>
              <a:t>Respect your classmates and our university.</a:t>
            </a:r>
          </a:p>
          <a:p>
            <a:pPr marL="109728" indent="0" algn="l" eaLnBrk="1" hangingPunct="1">
              <a:buNone/>
            </a:pPr>
            <a:endParaRPr lang="en-US" altLang="en-US" sz="3200" dirty="0"/>
          </a:p>
          <a:p>
            <a:pPr algn="l" eaLnBrk="1" hangingPunct="1"/>
            <a:r>
              <a:rPr lang="en-US" altLang="en-US" sz="32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1100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Copyright 2020 Clark Elliott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45346"/>
            <a:ext cx="9982200" cy="772230"/>
          </a:xfrm>
        </p:spPr>
        <p:txBody>
          <a:bodyPr/>
          <a:lstStyle/>
          <a:p>
            <a:pPr eaLnBrk="1" hangingPunct="1"/>
            <a:endParaRPr lang="en-US" altLang="en-US" sz="3600" dirty="0">
              <a:solidFill>
                <a:srgbClr val="7030A0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143000"/>
            <a:ext cx="9982200" cy="4876800"/>
          </a:xfrm>
        </p:spPr>
        <p:txBody>
          <a:bodyPr>
            <a:normAutofit/>
          </a:bodyPr>
          <a:lstStyle/>
          <a:p>
            <a:pPr algn="l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429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Copyright 2020 Clark Elliott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9456" y="155576"/>
            <a:ext cx="8135144" cy="911225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rgbClr val="7030A0"/>
                </a:solidFill>
              </a:rPr>
              <a:t>Cheating and Sanctions in 435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219200"/>
            <a:ext cx="9906000" cy="4800600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en-US" altLang="en-US" sz="3200" dirty="0"/>
              <a:t>There is no cheating of any kind in CSC435</a:t>
            </a:r>
          </a:p>
          <a:p>
            <a:pPr algn="l" eaLnBrk="1" hangingPunct="1"/>
            <a:endParaRPr lang="en-US" altLang="en-US" sz="3200" dirty="0"/>
          </a:p>
          <a:p>
            <a:pPr algn="l" eaLnBrk="1" hangingPunct="1"/>
            <a:r>
              <a:rPr lang="en-US" altLang="en-US" sz="3200" dirty="0"/>
              <a:t>Sanctions:</a:t>
            </a:r>
          </a:p>
          <a:p>
            <a:pPr algn="l" eaLnBrk="1" hangingPunct="1"/>
            <a:endParaRPr lang="en-US" altLang="en-US" sz="3200" dirty="0"/>
          </a:p>
          <a:p>
            <a:pPr lvl="1"/>
            <a:r>
              <a:rPr lang="en-US" altLang="en-US" sz="2800" dirty="0"/>
              <a:t>Always:</a:t>
            </a:r>
          </a:p>
          <a:p>
            <a:pPr lvl="2"/>
            <a:r>
              <a:rPr lang="en-US" altLang="en-US" sz="2600" dirty="0"/>
              <a:t>referral to the dean’s office—no negotiation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Additional:</a:t>
            </a:r>
          </a:p>
          <a:p>
            <a:pPr lvl="2"/>
            <a:r>
              <a:rPr lang="en-US" altLang="en-US" sz="2600" dirty="0"/>
              <a:t>default: failure in the class—no negotiation</a:t>
            </a:r>
          </a:p>
          <a:p>
            <a:pPr lvl="2"/>
            <a:r>
              <a:rPr lang="en-US" altLang="en-US" sz="2600" dirty="0"/>
              <a:t>rare: pass with minimum grade—no negotiation</a:t>
            </a:r>
          </a:p>
        </p:txBody>
      </p:sp>
    </p:spTree>
    <p:extLst>
      <p:ext uri="{BB962C8B-B14F-4D97-AF65-F5344CB8AC3E}">
        <p14:creationId xmlns:p14="http://schemas.microsoft.com/office/powerpoint/2010/main" val="7270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Copyright 2020 Clark Elliott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45346"/>
            <a:ext cx="9982200" cy="77223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7030A0"/>
                </a:solidFill>
              </a:rPr>
              <a:t>Under policy, these two are identical…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990600"/>
            <a:ext cx="9982200" cy="4876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i="1" dirty="0"/>
              <a:t>“I had extreme medical and family stressors”</a:t>
            </a:r>
          </a:p>
          <a:p>
            <a:pPr algn="l" eaLnBrk="1" hangingPunct="1"/>
            <a:endParaRPr lang="en-US" altLang="en-US" sz="3200" dirty="0"/>
          </a:p>
          <a:p>
            <a:pPr algn="l" eaLnBrk="1" hangingPunct="1"/>
            <a:r>
              <a:rPr lang="en-US" altLang="en-US" sz="3200" i="1" dirty="0"/>
              <a:t>“I am a sociopath who has no problem screwing my classmates and my professors, so I cheated.”</a:t>
            </a:r>
          </a:p>
          <a:p>
            <a:pPr algn="l" eaLnBrk="1" hangingPunct="1"/>
            <a:endParaRPr lang="en-US" altLang="en-US" sz="3200" dirty="0"/>
          </a:p>
          <a:p>
            <a:pPr algn="l" eaLnBrk="1" hangingPunct="1"/>
            <a:r>
              <a:rPr lang="en-US" altLang="en-US" sz="3200" dirty="0"/>
              <a:t>In the former case I might offer you sympathy and do what I can, but you will still fail the class.</a:t>
            </a:r>
          </a:p>
          <a:p>
            <a:pPr algn="l" eaLnBrk="1" hangingPunct="1"/>
            <a:endParaRPr lang="en-US" altLang="en-US" sz="3200" dirty="0"/>
          </a:p>
          <a:p>
            <a:pPr algn="l" eaLnBrk="1" hangingPunct="1"/>
            <a:r>
              <a:rPr lang="en-US" altLang="en-US" sz="3200" dirty="0"/>
              <a:t>There is no remedy or negotiation about cheating.</a:t>
            </a:r>
          </a:p>
        </p:txBody>
      </p:sp>
    </p:spTree>
    <p:extLst>
      <p:ext uri="{BB962C8B-B14F-4D97-AF65-F5344CB8AC3E}">
        <p14:creationId xmlns:p14="http://schemas.microsoft.com/office/powerpoint/2010/main" val="389598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Copyright 2020 Clark Elliott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45346"/>
            <a:ext cx="9982200" cy="77223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7030A0"/>
                </a:solidFill>
              </a:rPr>
              <a:t>Cultural challenges—be careful!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143000"/>
            <a:ext cx="9982200" cy="4876800"/>
          </a:xfrm>
        </p:spPr>
        <p:txBody>
          <a:bodyPr>
            <a:normAutofit fontScale="77500" lnSpcReduction="20000"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en-US" sz="3200" dirty="0"/>
              <a:t>I believe there may be strong cultural challenges in explaining the class policy on cheating.</a:t>
            </a:r>
          </a:p>
          <a:p>
            <a:pPr algn="l" eaLnBrk="1" hangingPunct="1">
              <a:lnSpc>
                <a:spcPct val="120000"/>
              </a:lnSpc>
            </a:pPr>
            <a:endParaRPr lang="en-US" altLang="en-US" sz="3200" dirty="0"/>
          </a:p>
          <a:p>
            <a:pPr algn="l" eaLnBrk="1" hangingPunct="1">
              <a:lnSpc>
                <a:spcPct val="120000"/>
              </a:lnSpc>
            </a:pPr>
            <a:r>
              <a:rPr lang="en-US" altLang="en-US" sz="3200" dirty="0"/>
              <a:t>In some cultures cheating apparently seems to be considered normal behavior and not a big deal. This can be problematic if a student doesn’t realize that DePaul culture is different.</a:t>
            </a:r>
          </a:p>
          <a:p>
            <a:pPr algn="l" eaLnBrk="1" hangingPunct="1">
              <a:lnSpc>
                <a:spcPct val="120000"/>
              </a:lnSpc>
            </a:pPr>
            <a:endParaRPr lang="en-US" altLang="en-US" sz="3200" dirty="0"/>
          </a:p>
          <a:p>
            <a:pPr algn="l" eaLnBrk="1" hangingPunct="1">
              <a:lnSpc>
                <a:spcPct val="120000"/>
              </a:lnSpc>
            </a:pPr>
            <a:r>
              <a:rPr lang="en-US" altLang="en-US" sz="3200" dirty="0"/>
              <a:t>At DePaul there is NO CHEATING OF ANY KIND. This is absolute policy. Take this seriously. Please attend.</a:t>
            </a:r>
          </a:p>
          <a:p>
            <a:pPr algn="l" eaLnBrk="1" hangingPunct="1">
              <a:lnSpc>
                <a:spcPct val="120000"/>
              </a:lnSpc>
            </a:pPr>
            <a:endParaRPr lang="en-US" altLang="en-US" sz="3200" dirty="0"/>
          </a:p>
          <a:p>
            <a:pPr algn="l" eaLnBrk="1" hangingPunct="1">
              <a:lnSpc>
                <a:spcPct val="120000"/>
              </a:lnSpc>
            </a:pPr>
            <a:r>
              <a:rPr lang="en-US" altLang="en-US" sz="3200" dirty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154532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Copyright 2020 Clark Elliott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45346"/>
            <a:ext cx="9982200" cy="77223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7030A0"/>
                </a:solidFill>
              </a:rPr>
              <a:t>Explaining to your family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143000"/>
            <a:ext cx="9982200" cy="4876800"/>
          </a:xfrm>
        </p:spPr>
        <p:txBody>
          <a:bodyPr>
            <a:normAutofit/>
          </a:bodyPr>
          <a:lstStyle/>
          <a:p>
            <a:pPr algn="l" eaLnBrk="1" hangingPunct="1"/>
            <a:endParaRPr lang="en-US" altLang="en-US" sz="3200" dirty="0"/>
          </a:p>
          <a:p>
            <a:pPr algn="l" eaLnBrk="1" hangingPunct="1"/>
            <a:r>
              <a:rPr lang="en-US" altLang="en-US" sz="3200" dirty="0"/>
              <a:t>How will </a:t>
            </a:r>
            <a:r>
              <a:rPr lang="en-US" altLang="en-US" sz="3200" i="1" dirty="0"/>
              <a:t>your parents</a:t>
            </a:r>
            <a:r>
              <a:rPr lang="en-US" altLang="en-US" sz="3200" dirty="0"/>
              <a:t> feel if they hear that you have been expelled from DePaul for cheating?</a:t>
            </a:r>
          </a:p>
          <a:p>
            <a:pPr algn="l" eaLnBrk="1" hangingPunct="1"/>
            <a:endParaRPr lang="en-US" altLang="en-US" sz="3200" dirty="0"/>
          </a:p>
          <a:p>
            <a:pPr algn="l" eaLnBrk="1" hangingPunct="1"/>
            <a:r>
              <a:rPr lang="en-US" altLang="en-US" sz="3200" dirty="0"/>
              <a:t>Is this a conversation you wish to have?</a:t>
            </a:r>
          </a:p>
          <a:p>
            <a:pPr algn="l" eaLnBrk="1" hangingPunct="1"/>
            <a:endParaRPr lang="en-US" altLang="en-US" sz="3200" dirty="0"/>
          </a:p>
          <a:p>
            <a:pPr algn="l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769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Copyright 2020 Clark Elliott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45346"/>
            <a:ext cx="9982200" cy="772230"/>
          </a:xfrm>
        </p:spPr>
        <p:txBody>
          <a:bodyPr/>
          <a:lstStyle/>
          <a:p>
            <a:pPr eaLnBrk="1" hangingPunct="1"/>
            <a:endParaRPr lang="en-US" altLang="en-US" sz="3600" dirty="0">
              <a:solidFill>
                <a:srgbClr val="7030A0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143000"/>
            <a:ext cx="9982200" cy="4876800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110000"/>
              </a:lnSpc>
            </a:pPr>
            <a:r>
              <a:rPr lang="en-US" altLang="en-US" sz="3200" dirty="0"/>
              <a:t>I positively HATE watching for cheating and following up on cheating.</a:t>
            </a:r>
          </a:p>
          <a:p>
            <a:pPr algn="l" eaLnBrk="1" hangingPunct="1">
              <a:lnSpc>
                <a:spcPct val="110000"/>
              </a:lnSpc>
            </a:pPr>
            <a:endParaRPr lang="en-US" altLang="en-US" sz="3200" dirty="0"/>
          </a:p>
          <a:p>
            <a:pPr algn="l" eaLnBrk="1" hangingPunct="1">
              <a:lnSpc>
                <a:spcPct val="110000"/>
              </a:lnSpc>
            </a:pPr>
            <a:r>
              <a:rPr lang="en-US" altLang="en-US" sz="3200" dirty="0"/>
              <a:t>I also feel badly that students have to go through a university sanction—which is very stressful—and also loose all the money they paid for class.</a:t>
            </a:r>
          </a:p>
          <a:p>
            <a:pPr algn="l" eaLnBrk="1" hangingPunct="1">
              <a:lnSpc>
                <a:spcPct val="110000"/>
              </a:lnSpc>
            </a:pPr>
            <a:endParaRPr lang="en-US" altLang="en-US" sz="3200" dirty="0"/>
          </a:p>
          <a:p>
            <a:pPr algn="l" eaLnBrk="1" hangingPunct="1">
              <a:lnSpc>
                <a:spcPct val="110000"/>
              </a:lnSpc>
            </a:pPr>
            <a:r>
              <a:rPr lang="en-US" altLang="en-US" sz="3200" dirty="0"/>
              <a:t>But I always follow up, because it is my job, and maintains both fairness in the class and the integrity of the institution. </a:t>
            </a:r>
            <a:r>
              <a:rPr lang="en-US" altLang="en-US" sz="3200" b="1" dirty="0"/>
              <a:t>Cheating </a:t>
            </a:r>
            <a:r>
              <a:rPr lang="en-US" altLang="en-US" sz="3200" b="1" i="1" dirty="0"/>
              <a:t>always</a:t>
            </a:r>
            <a:r>
              <a:rPr lang="en-US" altLang="en-US" sz="3200" b="1" dirty="0"/>
              <a:t> has victims.</a:t>
            </a:r>
          </a:p>
        </p:txBody>
      </p:sp>
    </p:spTree>
    <p:extLst>
      <p:ext uri="{BB962C8B-B14F-4D97-AF65-F5344CB8AC3E}">
        <p14:creationId xmlns:p14="http://schemas.microsoft.com/office/powerpoint/2010/main" val="149757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Copyright 2020 Clark Elliott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45346"/>
            <a:ext cx="9982200" cy="77223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7030A0"/>
                </a:solidFill>
              </a:rPr>
              <a:t>Failures every quarter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143000"/>
            <a:ext cx="9982200" cy="4876800"/>
          </a:xfrm>
        </p:spPr>
        <p:txBody>
          <a:bodyPr>
            <a:normAutofit/>
          </a:bodyPr>
          <a:lstStyle/>
          <a:p>
            <a:pPr algn="l" eaLnBrk="1" hangingPunct="1"/>
            <a:endParaRPr lang="en-US" altLang="en-US" sz="3200" dirty="0"/>
          </a:p>
          <a:p>
            <a:pPr algn="l" eaLnBrk="1" hangingPunct="1"/>
            <a:r>
              <a:rPr lang="en-US" altLang="en-US" sz="3200" dirty="0"/>
              <a:t>Sadly, I fail students in the class and refer them to the dean’s office </a:t>
            </a:r>
            <a:r>
              <a:rPr lang="en-US" altLang="en-US" sz="3200" b="1" i="1" dirty="0"/>
              <a:t>every quarter</a:t>
            </a:r>
            <a:r>
              <a:rPr lang="en-US" altLang="en-US" sz="3200" b="1" dirty="0"/>
              <a:t> </a:t>
            </a:r>
            <a:r>
              <a:rPr lang="en-US" altLang="en-US" sz="3200" dirty="0"/>
              <a:t>for cheating.</a:t>
            </a:r>
          </a:p>
        </p:txBody>
      </p:sp>
    </p:spTree>
    <p:extLst>
      <p:ext uri="{BB962C8B-B14F-4D97-AF65-F5344CB8AC3E}">
        <p14:creationId xmlns:p14="http://schemas.microsoft.com/office/powerpoint/2010/main" val="148807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Copyright 2020 Clark Elliott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45346"/>
            <a:ext cx="9982200" cy="77223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7030A0"/>
                </a:solidFill>
              </a:rPr>
              <a:t>What happens if you are sanctioned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143000"/>
            <a:ext cx="9982200" cy="4876800"/>
          </a:xfrm>
        </p:spPr>
        <p:txBody>
          <a:bodyPr>
            <a:normAutofit fontScale="85000" lnSpcReduction="20000"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en-US" sz="3200" dirty="0"/>
              <a:t>A plagiarism (or other) case will be opened with Academic Affairs. This is a big deal. For example: </a:t>
            </a:r>
            <a:r>
              <a:rPr lang="en-US" altLang="en-US" sz="3200" dirty="0">
                <a:hlinkClick r:id="rId2"/>
              </a:rPr>
              <a:t>Step-by-step guide to filing an academic integrity violation</a:t>
            </a:r>
            <a:endParaRPr lang="en-US" altLang="en-US" sz="3200" dirty="0"/>
          </a:p>
          <a:p>
            <a:pPr>
              <a:lnSpc>
                <a:spcPct val="120000"/>
              </a:lnSpc>
            </a:pPr>
            <a:endParaRPr lang="en-US" altLang="en-US" sz="3200" dirty="0"/>
          </a:p>
          <a:p>
            <a:pPr algn="l" eaLnBrk="1" hangingPunct="1">
              <a:lnSpc>
                <a:spcPct val="120000"/>
              </a:lnSpc>
            </a:pPr>
            <a:r>
              <a:rPr lang="en-US" altLang="en-US" sz="3200" dirty="0"/>
              <a:t>You will get a letter notifying you of the case and giving the details of how to respond if you wish to.</a:t>
            </a:r>
          </a:p>
          <a:p>
            <a:pPr algn="l" eaLnBrk="1" hangingPunct="1">
              <a:lnSpc>
                <a:spcPct val="120000"/>
              </a:lnSpc>
            </a:pPr>
            <a:endParaRPr lang="en-US" altLang="en-US" sz="3200" dirty="0"/>
          </a:p>
          <a:p>
            <a:pPr algn="l" eaLnBrk="1" hangingPunct="1">
              <a:lnSpc>
                <a:spcPct val="120000"/>
              </a:lnSpc>
            </a:pPr>
            <a:r>
              <a:rPr lang="en-US" altLang="en-US" sz="3200" dirty="0"/>
              <a:t>Your DePaul record will have a permanent mark on it for cheating. Regardless of how close you are to graduation, you may be (permanently!) expelled from school. If you get caught a second time, you are very likely to be expelled.</a:t>
            </a:r>
          </a:p>
          <a:p>
            <a:pPr algn="l" eaLnBrk="1" hangingPunct="1">
              <a:lnSpc>
                <a:spcPct val="120000"/>
              </a:lnSpc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019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 txBox="1">
            <a:spLocks noGrp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Copyright 2020 Clark Elliott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45346"/>
            <a:ext cx="9982200" cy="772230"/>
          </a:xfrm>
        </p:spPr>
        <p:txBody>
          <a:bodyPr/>
          <a:lstStyle/>
          <a:p>
            <a:pPr eaLnBrk="1" hangingPunct="1"/>
            <a:endParaRPr lang="en-US" altLang="en-US" sz="3600" dirty="0">
              <a:solidFill>
                <a:srgbClr val="7030A0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143000"/>
            <a:ext cx="9982200" cy="4876800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en-US" altLang="en-US" sz="3200" dirty="0"/>
              <a:t>Scholarships may be affected. Employers may no longer agree to pay for further school.</a:t>
            </a:r>
          </a:p>
          <a:p>
            <a:pPr algn="l" eaLnBrk="1" hangingPunct="1"/>
            <a:endParaRPr lang="en-US" altLang="en-US" sz="3200" dirty="0"/>
          </a:p>
          <a:p>
            <a:pPr algn="l" eaLnBrk="1" hangingPunct="1"/>
            <a:r>
              <a:rPr lang="en-US" altLang="en-US" sz="3200" dirty="0"/>
              <a:t>It is unlikely you will ever be considered as a grader, T/A or research assistant, because it would be goofy to consider cheaters in such positions where integrity is of importance.</a:t>
            </a:r>
          </a:p>
          <a:p>
            <a:pPr algn="l" eaLnBrk="1" hangingPunct="1"/>
            <a:endParaRPr lang="en-US" altLang="en-US" sz="3200" dirty="0"/>
          </a:p>
          <a:p>
            <a:pPr algn="l" eaLnBrk="1" hangingPunct="1"/>
            <a:r>
              <a:rPr lang="en-US" altLang="en-US" sz="3200" dirty="0"/>
              <a:t>Note: In more than thirty years, I have </a:t>
            </a:r>
            <a:r>
              <a:rPr lang="en-US" altLang="en-US" sz="3200" i="1" dirty="0"/>
              <a:t>never</a:t>
            </a:r>
            <a:r>
              <a:rPr lang="en-US" altLang="en-US" sz="3200" dirty="0"/>
              <a:t> lost an academic integrity case or a grade challenge.</a:t>
            </a:r>
          </a:p>
        </p:txBody>
      </p:sp>
    </p:spTree>
    <p:extLst>
      <p:ext uri="{BB962C8B-B14F-4D97-AF65-F5344CB8AC3E}">
        <p14:creationId xmlns:p14="http://schemas.microsoft.com/office/powerpoint/2010/main" val="308393120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d:\ppoint\template\sldshow\vividlns.ppt</Template>
  <TotalTime>16227787</TotalTime>
  <Pages>62</Pages>
  <Words>580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Wingdings 2</vt:lpstr>
      <vt:lpstr>Wingdings 3</vt:lpstr>
      <vt:lpstr>Custom Design</vt:lpstr>
      <vt:lpstr>1_Custom Design</vt:lpstr>
      <vt:lpstr>Concourse</vt:lpstr>
      <vt:lpstr>PowerPoint Presentation</vt:lpstr>
      <vt:lpstr>Cheating and Sanctions in 435</vt:lpstr>
      <vt:lpstr>Under policy, these two are identical…</vt:lpstr>
      <vt:lpstr>Cultural challenges—be careful!</vt:lpstr>
      <vt:lpstr>Explaining to your family</vt:lpstr>
      <vt:lpstr>PowerPoint Presentation</vt:lpstr>
      <vt:lpstr>Failures every quarter</vt:lpstr>
      <vt:lpstr>What happens if you are sanctioned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Afternoon Session:</dc:title>
  <dc:creator>Greg Brewster</dc:creator>
  <dc:description>dedicated to Buster's Dad</dc:description>
  <cp:lastModifiedBy>Elliott, Clark</cp:lastModifiedBy>
  <cp:revision>360</cp:revision>
  <cp:lastPrinted>2004-09-09T22:23:27Z</cp:lastPrinted>
  <dcterms:created xsi:type="dcterms:W3CDTF">1995-06-02T21:41:18Z</dcterms:created>
  <dcterms:modified xsi:type="dcterms:W3CDTF">2020-09-07T19:43:44Z</dcterms:modified>
</cp:coreProperties>
</file>