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899EC-D350-4012-8F1E-717270972D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CB64F-0DE8-4A05-AED3-2D5C2CA425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867C17-5749-4452-A3F8-734C18077F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12556-5C9E-4C85-AD7E-9D8A7DAD69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63A1C4-9FD2-4803-8C85-DABDB33B3F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E17504-8216-4EC7-947F-19C6FED9C1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FDD675-2D40-4FC2-A9CA-1A334EFCAD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6AA581-6DAA-4DCB-8695-53F00E2790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C2692E-959D-4AA7-9478-3848A3254A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D8E908-0DCA-4F53-9DEC-01575F3861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091C5D-A569-480B-B95C-78C25C51A4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B9B48-56A2-4CC4-B599-6AEA26AD06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0188B2-6B82-4482-A3BE-77367DB903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F1A929-75EF-47A2-93E8-B09062E129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D51104-59D9-4B17-A46A-0B1FB2EE14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5ACB03-A4DB-4991-8000-546AB86DF6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824EDA-3EFC-4006-8B7C-26BD90BBE0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A27D7A-850F-4D52-A535-E7F9626884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9A56DB-A386-4262-97A9-E209BA07EC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2C8C66-D9BE-4997-A1CE-D0562A6C6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F61B2D-08BE-4B27-95A6-4DA4C014EF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15B6AF-9483-49B3-9D9B-2BA92CCD24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9F862F-9661-47EC-9793-7BB06D821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1220A6-635D-428C-9DDA-171782D2C4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16C59F-EFBF-45BB-BCCE-412A86673B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76D77E-B43C-47D3-A978-C8D5BC7C54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CD67DE-3968-4AB8-B659-96B02697AB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9E418D-61C3-4EC3-BB13-F9897C289C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C6A58E-F49C-43E1-A7BA-F8B8C082F4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B9B43F-F00A-4A04-B1B9-7B734CDD90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9DD4B7-AEF4-4F1B-825F-C6DAA8E91B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2E945-2711-41FA-92FC-09D2C4B804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3200" spc="-1" strike="noStrike">
              <a:solidFill>
                <a:srgbClr val="3465a4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6E268C-50E2-449B-A795-B98FC8A253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63578-6EAD-45A9-B320-B520167F94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23B276-276E-4F06-91BD-3907985EDF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B6241-1C5E-4E99-9D6E-30C1460E9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a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03.04.24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buNone/>
            </a:pPr>
            <a:fld id="{F54EA8D6-E401-4F10-8B5B-ACC811A9C6AF}" type="slidenum">
              <a:rPr b="0" lang="de-AT" sz="2400" spc="-1" strike="noStrike">
                <a:solidFill>
                  <a:srgbClr val="dbf5f9"/>
                </a:solidFill>
                <a:latin typeface="Noto Sans"/>
              </a:rPr>
              <a:t>1</a:t>
            </a:fld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Feu clic per a editar el format del text del títol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Noto Sans"/>
              </a:rPr>
              <a:t>Feu clic per a editar el format del text de l'esquema</a:t>
            </a:r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Noto Sans"/>
              </a:rPr>
              <a:t>Segon nivell de l'esquema</a:t>
            </a:r>
            <a:endParaRPr b="0" lang="de-AT" sz="165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Noto Sans"/>
              </a:rPr>
              <a:t>Tercer nivell de l'esquema</a:t>
            </a:r>
            <a:endParaRPr b="0" lang="de-AT" sz="18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Quart nivell de l'esquema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Cinquè nivell de l'esquema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Sisè nivell de l'esquema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Setè nivell de l'esquema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0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Feu clic per a editar el format del text del títol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Feu clic per a editar el format del text de l'esquema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Noto Sans"/>
              </a:rPr>
              <a:t>Segon nivell de l'esquema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Tercer nivell de l'esquema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Quart nivell de l'esquema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Cinquè nivell de l'esquema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Sisè nivell de l'esquema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Setè nivell de l'esquema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&lt;data/hora&gt;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&lt;peu de pàgina&gt;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F0CD0F7A-637E-4C6D-B860-7C23EC2B32C6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Feu clic per a editar el format del text del títol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Feu clic per a editar el format del text de l'esquema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Noto Sans"/>
              </a:rPr>
              <a:t>Segon nivell de l'esquema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Tercer nivell de l'esquema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Noto Sans"/>
              </a:rPr>
              <a:t>Quart nivell de l'esquema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Cinquè nivell de l'esquema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Sisè nivell de l'esquema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Setè nivell de l'esquema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&lt;data/hora&gt;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&lt;peu de pàgina&gt;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85009E3D-1846-45D6-8010-4AED2BCF2EB3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ca-ES" sz="6000" spc="-1" strike="noStrike">
                <a:solidFill>
                  <a:srgbClr val="04617b"/>
                </a:solidFill>
                <a:latin typeface="Noto Sans"/>
              </a:rPr>
              <a:t>Unitat 4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ca-ES" sz="2700" spc="-1" strike="noStrike">
                <a:solidFill>
                  <a:srgbClr val="dbf5f9"/>
                </a:solidFill>
                <a:latin typeface="Noto Sans"/>
              </a:rPr>
              <a:t>Com es mesura l’atur?</a:t>
            </a:r>
            <a:endParaRPr b="1" lang="de-AT" sz="27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ca-ES" sz="5400" spc="-1" strike="noStrike">
                <a:solidFill>
                  <a:srgbClr val="ffffff"/>
                </a:solidFill>
                <a:latin typeface="Raleway"/>
              </a:rPr>
              <a:t>Concepte</a:t>
            </a:r>
            <a:endParaRPr b="0" lang="de-AT" sz="5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r>
              <a:rPr b="0" lang="ca-ES" sz="2400" spc="-1" strike="noStrike">
                <a:latin typeface="Noto Sans"/>
              </a:rPr>
              <a:t>La taxa d’atur mesura quin % de la gent que podria treballar no troba feina, és a dir, està desocupada.</a:t>
            </a:r>
            <a:endParaRPr b="0" lang="de-AT" sz="2400" spc="-1" strike="noStrike">
              <a:latin typeface="Noto Sans"/>
            </a:endParaRPr>
          </a:p>
          <a:p>
            <a:endParaRPr b="0" lang="de-AT" sz="2400" spc="-1" strike="noStrike">
              <a:latin typeface="Noto Sans"/>
            </a:endParaRPr>
          </a:p>
          <a:p>
            <a:r>
              <a:rPr b="0" lang="ca-ES" sz="2400" spc="-1" strike="noStrike">
                <a:latin typeface="Noto Sans"/>
              </a:rPr>
              <a:t>Per tant, per a calcular la taxa d’atur, hem de saber dues dades: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Nombre de persones que podria treballar o Actives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Nombre de persones que no troba feina o Aturades/Desocupades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0000"/>
          </a:bodyPr>
          <a:p>
            <a:r>
              <a:rPr b="0" lang="ca-ES" sz="4500" spc="-1" strike="noStrike">
                <a:solidFill>
                  <a:srgbClr val="ffffff"/>
                </a:solidFill>
                <a:latin typeface="Raleway"/>
              </a:rPr>
              <a:t>Concepte: nombre de persones que podrien treballar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Com definiríeu les persones que podrien treballar?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0000"/>
          </a:bodyPr>
          <a:p>
            <a:r>
              <a:rPr b="0" lang="ca-ES" sz="4500" spc="-1" strike="noStrike">
                <a:solidFill>
                  <a:srgbClr val="ffffff"/>
                </a:solidFill>
                <a:latin typeface="Raleway"/>
              </a:rPr>
              <a:t>Concepte: nombre de persones que podrien treballar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ca-ES" sz="2400" spc="-1" strike="noStrike">
                <a:latin typeface="Noto Sans"/>
              </a:rPr>
              <a:t>Les persones que s’entenen com a actives són les que: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Tenen l’edat mínima per treballar i no han arribat a l’edat de jubilació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O estan treballant (per a algú o com a autònoms) o estan desocupades i buscant feina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No estan estudiant.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0000"/>
          </a:bodyPr>
          <a:p>
            <a:r>
              <a:rPr b="0" lang="ca-ES" sz="4500" spc="-1" strike="noStrike">
                <a:solidFill>
                  <a:srgbClr val="ffffff"/>
                </a:solidFill>
                <a:latin typeface="Raleway"/>
              </a:rPr>
              <a:t>Concepte: nombre de persones que no troben feina.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3970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r>
              <a:rPr b="1" lang="ca-ES" sz="2400" spc="-1" strike="noStrike">
                <a:latin typeface="Noto Sans"/>
              </a:rPr>
              <a:t>Com es defineixen actualment?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algú de 15 a 74 anys;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no treballat durant la setmana de referència segons la definició d'ocupació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disponible actualment per treballar, és a dir, disponible per a una feina remunerada o per compte propi abans del final de les 2 setmanes següents a la setmana de referència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Noto Sans"/>
              </a:rPr>
              <a:t>buscant feina de manera activa, és a dir, havia realitzat activitats en el període de quatre setmanes que acaba amb la setmana de referència per buscar feina remunerada o per compte propi o ha trobat una feina per començar en un període de com a màxim 3 mesos a partir del final de la setmana de referència.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ca-ES" sz="4500" spc="-1" strike="noStrike">
                <a:solidFill>
                  <a:srgbClr val="ffffff"/>
                </a:solidFill>
                <a:latin typeface="Raleway"/>
              </a:rPr>
              <a:t>Les taxes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3970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1" lang="ca-ES" sz="2400" spc="-1" strike="noStrike">
                <a:latin typeface="Noto Sans"/>
              </a:rPr>
              <a:t>Per conèixer l’estat de l’economia, s’utilitzen les taxes següents:</a:t>
            </a:r>
            <a:endParaRPr b="0" lang="de-AT" sz="2400" spc="-1" strike="noStrike">
              <a:latin typeface="Noto Sans"/>
            </a:endParaRPr>
          </a:p>
          <a:p>
            <a:endParaRPr b="0" lang="de-AT" sz="2400" spc="-1" strike="noStrike">
              <a:latin typeface="Noto Sans"/>
            </a:endParaRPr>
          </a:p>
          <a:p>
            <a:r>
              <a:rPr b="0" lang="ca-ES" sz="1600" spc="-1" strike="noStrike">
                <a:latin typeface="Noto Sans"/>
              </a:rPr>
              <a:t>Taxa d’activitat: quina part de la població en edat de treballar està activa (és o autònoma, o està treballant per a una empresa, o estan buscant feina)</a:t>
            </a:r>
            <a:endParaRPr b="0" lang="de-AT" sz="1600" spc="-1" strike="noStrike">
              <a:latin typeface="Noto Sans"/>
            </a:endParaRPr>
          </a:p>
          <a:p>
            <a:endParaRPr b="0" lang="de-AT" sz="1600" spc="-1" strike="noStrike">
              <a:latin typeface="Noto Sans"/>
            </a:endParaRPr>
          </a:p>
          <a:p>
            <a:endParaRPr b="0" lang="de-AT" sz="1600" spc="-1" strike="noStrike">
              <a:latin typeface="Noto Sans"/>
            </a:endParaRPr>
          </a:p>
          <a:p>
            <a:r>
              <a:rPr b="0" lang="ca-ES" sz="1600" spc="-1" strike="noStrike">
                <a:latin typeface="Noto Sans"/>
              </a:rPr>
              <a:t>Taxa d’atur: quina part de la població en edat de treballar no té feina i estan buscant feina de manera activa.</a:t>
            </a:r>
            <a:endParaRPr b="0" lang="de-AT" sz="1600" spc="-1" strike="noStrike">
              <a:latin typeface="Noto Sans"/>
            </a:endParaRPr>
          </a:p>
          <a:p>
            <a:endParaRPr b="0" lang="de-AT" sz="2400" spc="-1" strike="noStrike">
              <a:latin typeface="Noto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9" name=""/>
              <p:cNvSpPr txBox="1"/>
              <p:nvPr/>
            </p:nvSpPr>
            <p:spPr>
              <a:xfrm>
                <a:off x="1980000" y="2282400"/>
                <a:ext cx="4320000" cy="52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Taxa</m:t>
                    </m:r>
                    <m:r>
                      <m:t xml:space="preserve">d</m:t>
                    </m:r>
                    <m:r>
                      <m:t xml:space="preserve">'</m:t>
                    </m:r>
                    <m:r>
                      <m:t xml:space="preserve">activitat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Actius</m:t>
                        </m:r>
                      </m:num>
                      <m:den>
                        <m:r>
                          <m:t xml:space="preserve">Població</m:t>
                        </m:r>
                        <m:r>
                          <m:t xml:space="preserve">en</m:t>
                        </m:r>
                        <m:r>
                          <m:t xml:space="preserve">edat</m:t>
                        </m:r>
                        <m:r>
                          <m:t xml:space="preserve">de</m:t>
                        </m:r>
                        <m:r>
                          <m:t xml:space="preserve">treballar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0" name=""/>
              <p:cNvSpPr txBox="1"/>
              <p:nvPr/>
            </p:nvSpPr>
            <p:spPr>
              <a:xfrm>
                <a:off x="2052000" y="3686400"/>
                <a:ext cx="2811240" cy="52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Taxa</m:t>
                    </m:r>
                    <m:r>
                      <m:t xml:space="preserve">d</m:t>
                    </m:r>
                    <m:r>
                      <m:t xml:space="preserve">'</m:t>
                    </m:r>
                    <m:r>
                      <m:t xml:space="preserve">atur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Aturats</m:t>
                        </m:r>
                      </m:num>
                      <m:den>
                        <m:r>
                          <m:t xml:space="preserve">Població</m:t>
                        </m:r>
                        <m:r>
                          <m:t xml:space="preserve">activa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2024-04-02T18:58:06Z</dcterms:created>
  <dc:creator/>
  <dc:description/>
  <dc:language>ca-ES</dc:language>
  <cp:lastModifiedBy/>
  <dcterms:modified xsi:type="dcterms:W3CDTF">2024-04-03T08:49:06Z</dcterms:modified>
  <cp:revision>7</cp:revision>
  <dc:subject/>
  <dc:title>Vivid</dc:title>
</cp:coreProperties>
</file>