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D7A42E-85E2-46BB-8D98-0323D3050E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7C7B1D-D230-442E-B2D9-93423F9895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06CBAB-8AB2-4501-8228-39E2799F06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ADFF07-8A3E-4A65-94F8-CCA74C7F2A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0C9ED0-ECB2-4635-A063-4D777C742F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ca-ES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E62D53-D37C-4210-9942-B3E93F7548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BE87C9-0CA2-4B97-BA2C-049E69278C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2F9873-6443-4F27-B11B-F7A2E4BB32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398838-589E-426F-ADCF-861CE72D6A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ca-ES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951902-79F4-4EA8-81CE-BC5C0EEB60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1F2E39-C2EE-4BDD-B786-8EAFF80C70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ca-ES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5A10F2-DFED-427D-8F02-BAB0BD584C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3F025F-4D1A-4A1B-82A0-109524B430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AE80D8-32DD-49E4-A550-4765C0B558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C10085-FEA7-47C4-BF57-75954DFC1B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83E58F-085C-4B31-BBD4-228EE951CB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C87159-1335-42FF-9282-20636E460B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051C59-7C49-4AD6-8C85-2A624ED35F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ca-ES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9EB22B-61A9-43BB-85C8-4C6C51342C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C2F6F1-6371-4D89-A26B-1AFE1224D4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BB270C-DD8D-44ED-AB28-AD909108A8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A60231-E4B2-45C5-B758-C29CFEF9D8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C6D214-5E5A-4864-8691-82F4EB1D53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ca-ES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774DD3-7FC9-4CB5-A70E-2BC5DA5D44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1F813A-9CFB-4F01-B046-8B8159FD62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EA2E51-67C6-4F34-8A91-8574F70651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529E08-C63E-4BB8-A662-41A6CF5156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802A8E-4370-4FF5-B7BE-05405FD911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BB6E1F-D10A-4C5E-8394-B7992AA424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CD7C60-774D-4025-9125-1AE23A355E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60ECAD-2D4B-42E7-B8A8-2B5DEA9342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4A404D-339C-4E27-9D91-DF27885AAE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ca-ES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75334F-E0E9-4CDD-A7D5-23276F9A07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F13CD2-7E29-4D04-94DF-5EBE199FE9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ADDEB5-88F8-4EEE-BB69-3CF09C2C15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a-ES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741AF4-5E70-4607-AD00-5240358B4A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ca-ES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r>
              <a:rPr b="0" lang="ca-ES" sz="2400" spc="-1" strike="noStrike">
                <a:solidFill>
                  <a:srgbClr val="dbf5f9"/>
                </a:solidFill>
                <a:latin typeface="Noto Sans"/>
              </a:rPr>
              <a:t>&lt;data/hora&gt;</a:t>
            </a:r>
            <a:r>
              <a:rPr b="0" lang="ca-ES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ca-ES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ca-ES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ca-ES" sz="2400" spc="-1" strike="noStrike">
                <a:solidFill>
                  <a:srgbClr val="dbf5f9"/>
                </a:solidFill>
                <a:latin typeface="Noto Sans"/>
              </a:rPr>
              <a:t>&lt;peu de pàgina&gt;</a:t>
            </a:r>
            <a:r>
              <a:rPr b="0" lang="ca-ES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ca-ES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ca-ES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algn="r">
              <a:buNone/>
            </a:pPr>
            <a:fld id="{AFC0E663-B87A-43BA-9B96-DB8BC3548F39}" type="slidenum">
              <a:rPr b="0" lang="ca-ES" sz="2400" spc="-1" strike="noStrike">
                <a:solidFill>
                  <a:srgbClr val="dbf5f9"/>
                </a:solidFill>
                <a:latin typeface="Noto Sans"/>
              </a:rPr>
              <a:t>&lt;número&gt;</a:t>
            </a:fld>
            <a:r>
              <a:rPr b="0" lang="ca-ES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ca-ES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ca-ES" sz="6000" spc="-1" strike="noStrike">
                <a:solidFill>
                  <a:srgbClr val="04617b"/>
                </a:solidFill>
                <a:latin typeface="Noto Sans"/>
              </a:rPr>
              <a:t>Feu clic per a editar el format del text del títol</a:t>
            </a:r>
            <a:endParaRPr b="0" lang="ca-ES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ca-ES" sz="2100" spc="-1" strike="noStrike">
                <a:solidFill>
                  <a:srgbClr val="dbf5f9"/>
                </a:solidFill>
                <a:latin typeface="Noto Sans"/>
              </a:rPr>
              <a:t>Feu clic per a editar el format del text de l'esquema</a:t>
            </a:r>
            <a:endParaRPr b="0" lang="ca-ES" sz="21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ca-ES" sz="1650" spc="-1" strike="noStrike">
                <a:solidFill>
                  <a:srgbClr val="dbf5f9"/>
                </a:solidFill>
                <a:latin typeface="Noto Sans"/>
              </a:rPr>
              <a:t>Segon nivell de l'esquema</a:t>
            </a:r>
            <a:endParaRPr b="0" lang="ca-ES" sz="1650" spc="-1" strike="noStrike">
              <a:solidFill>
                <a:srgbClr val="dbf5f9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dbf5f9"/>
                </a:solidFill>
                <a:latin typeface="Noto Sans"/>
              </a:rPr>
              <a:t>Tercer nivell de l'esquema</a:t>
            </a:r>
            <a:endParaRPr b="0" lang="ca-ES" sz="1800" spc="-1" strike="noStrike">
              <a:solidFill>
                <a:srgbClr val="dbf5f9"/>
              </a:solidFill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ca-ES" sz="1500" spc="-1" strike="noStrike">
                <a:solidFill>
                  <a:srgbClr val="dbf5f9"/>
                </a:solidFill>
                <a:latin typeface="Noto Sans"/>
              </a:rPr>
              <a:t>Quart nivell de l'esquema</a:t>
            </a:r>
            <a:endParaRPr b="0" lang="ca-ES" sz="1500" spc="-1" strike="noStrike">
              <a:solidFill>
                <a:srgbClr val="dbf5f9"/>
              </a:solidFill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ca-ES" sz="1500" spc="-1" strike="noStrike">
                <a:solidFill>
                  <a:srgbClr val="dbf5f9"/>
                </a:solidFill>
                <a:latin typeface="Noto Sans"/>
              </a:rPr>
              <a:t>Cinquè nivell de l'esquema</a:t>
            </a:r>
            <a:endParaRPr b="0" lang="ca-ES" sz="1500" spc="-1" strike="noStrike">
              <a:solidFill>
                <a:srgbClr val="dbf5f9"/>
              </a:solidFill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ca-ES" sz="1500" spc="-1" strike="noStrike">
                <a:solidFill>
                  <a:srgbClr val="dbf5f9"/>
                </a:solidFill>
                <a:latin typeface="Noto Sans"/>
              </a:rPr>
              <a:t>Sisè nivell de l'esquema</a:t>
            </a:r>
            <a:endParaRPr b="0" lang="ca-ES" sz="1500" spc="-1" strike="noStrike">
              <a:solidFill>
                <a:srgbClr val="dbf5f9"/>
              </a:solidFill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ca-ES" sz="1500" spc="-1" strike="noStrike">
                <a:solidFill>
                  <a:srgbClr val="dbf5f9"/>
                </a:solidFill>
                <a:latin typeface="Noto Sans"/>
              </a:rPr>
              <a:t>Setè nivell de l'esquema</a:t>
            </a:r>
            <a:endParaRPr b="0" lang="ca-ES" sz="15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0000"/>
          </a:bodyPr>
          <a:p>
            <a:r>
              <a:rPr b="0" lang="ca-ES" sz="4500" spc="-1" strike="noStrike">
                <a:solidFill>
                  <a:srgbClr val="ffffff"/>
                </a:solidFill>
                <a:latin typeface="Noto Sans"/>
              </a:rPr>
              <a:t>Feu clic per a editar el format del text del títol</a:t>
            </a:r>
            <a:endParaRPr b="0" lang="ca-ES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Feu clic per a editar el format del text de l'esquema</a:t>
            </a:r>
            <a:endParaRPr b="0" lang="ca-ES" sz="2400" spc="-1" strike="noStrike"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100" spc="-1" strike="noStrike">
                <a:latin typeface="Noto Sans"/>
              </a:rPr>
              <a:t>Segon nivell de l'esquema</a:t>
            </a:r>
            <a:endParaRPr b="0" lang="ca-ES" sz="2100" spc="-1" strike="noStrike"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Tercer nivell de l'esquema</a:t>
            </a:r>
            <a:endParaRPr b="0" lang="ca-ES" sz="1800" spc="-1" strike="noStrike"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Quart nivell de l'esquema</a:t>
            </a:r>
            <a:endParaRPr b="0" lang="ca-ES" sz="1800" spc="-1" strike="noStrike"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Cinquè nivell de l'esquema</a:t>
            </a:r>
            <a:endParaRPr b="0" lang="ca-ES" sz="1800" spc="-1" strike="noStrike"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Sisè nivell de l'esquema</a:t>
            </a:r>
            <a:endParaRPr b="0" lang="ca-ES" sz="1800" spc="-1" strike="noStrike"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Setè nivell de l'esquema</a:t>
            </a:r>
            <a:endParaRPr b="0" lang="ca-ES" sz="1800" spc="-1" strike="noStrike">
              <a:latin typeface="Noto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ca-ES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r>
              <a:rPr b="0" lang="ca-ES" sz="2400" spc="-1" strike="noStrike">
                <a:solidFill>
                  <a:srgbClr val="484848"/>
                </a:solidFill>
                <a:latin typeface="Noto Sans"/>
              </a:rPr>
              <a:t>&lt;data/hora&gt;</a:t>
            </a:r>
            <a:r>
              <a:rPr b="0" lang="ca-ES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ca-ES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ca-ES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ca-ES" sz="2400" spc="-1" strike="noStrike">
                <a:solidFill>
                  <a:srgbClr val="484848"/>
                </a:solidFill>
                <a:latin typeface="Noto Sans"/>
              </a:rPr>
              <a:t>&lt;peu de pàgina&gt;</a:t>
            </a:r>
            <a:r>
              <a:rPr b="0" lang="ca-ES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ca-ES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ca-ES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buNone/>
            </a:pPr>
            <a:fld id="{9B368150-15D8-4B57-ACAA-DB12968630DE}" type="slidenum">
              <a:rPr b="0" lang="ca-ES" sz="2400" spc="-1" strike="noStrike">
                <a:solidFill>
                  <a:srgbClr val="484848"/>
                </a:solidFill>
                <a:latin typeface="Noto Sans"/>
              </a:rPr>
              <a:t>&lt;número&gt;</a:t>
            </a:fld>
            <a:r>
              <a:rPr b="0" lang="ca-ES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ca-ES" sz="2400" spc="-1" strike="noStrike">
              <a:solidFill>
                <a:srgbClr val="484848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0000"/>
          </a:bodyPr>
          <a:p>
            <a:r>
              <a:rPr b="0" lang="ca-ES" sz="4500" spc="-1" strike="noStrike">
                <a:solidFill>
                  <a:srgbClr val="04617b"/>
                </a:solidFill>
                <a:latin typeface="Noto Sans"/>
              </a:rPr>
              <a:t>Feu clic per a editar el format del text del títol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Feu clic per a editar el format del text de l'esquema</a:t>
            </a:r>
            <a:endParaRPr b="0" lang="ca-ES" sz="2400" spc="-1" strike="noStrike"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ca-ES" sz="2100" spc="-1" strike="noStrike">
                <a:latin typeface="Noto Sans"/>
              </a:rPr>
              <a:t>Segon nivell de l'esquema</a:t>
            </a:r>
            <a:endParaRPr b="0" lang="ca-ES" sz="2100" spc="-1" strike="noStrike"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Tercer nivell de l'esquema</a:t>
            </a:r>
            <a:endParaRPr b="0" lang="ca-ES" sz="1800" spc="-1" strike="noStrike"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ca-ES" sz="1800" spc="-1" strike="noStrike">
                <a:latin typeface="Noto Sans"/>
              </a:rPr>
              <a:t>Quart nivell de l'esquema</a:t>
            </a:r>
            <a:endParaRPr b="0" lang="ca-ES" sz="1800" spc="-1" strike="noStrike"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Cinquè nivell de l'esquema</a:t>
            </a:r>
            <a:endParaRPr b="0" lang="ca-ES" sz="1800" spc="-1" strike="noStrike"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Sisè nivell de l'esquema</a:t>
            </a:r>
            <a:endParaRPr b="0" lang="ca-ES" sz="1800" spc="-1" strike="noStrike"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Setè nivell de l'esquema</a:t>
            </a:r>
            <a:endParaRPr b="0" lang="ca-ES" sz="1800" spc="-1" strike="noStrike">
              <a:latin typeface="Noto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ca-ES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r>
              <a:rPr b="0" lang="ca-ES" sz="2400" spc="-1" strike="noStrike">
                <a:solidFill>
                  <a:srgbClr val="484848"/>
                </a:solidFill>
                <a:latin typeface="Noto Sans"/>
              </a:rPr>
              <a:t>&lt;data/hora&gt;</a:t>
            </a:r>
            <a:r>
              <a:rPr b="0" lang="ca-ES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ca-ES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ca-ES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ca-ES" sz="2400" spc="-1" strike="noStrike">
                <a:solidFill>
                  <a:srgbClr val="484848"/>
                </a:solidFill>
                <a:latin typeface="Noto Sans"/>
              </a:rPr>
              <a:t>&lt;peu de pàgina&gt;</a:t>
            </a:r>
            <a:r>
              <a:rPr b="0" lang="ca-ES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ca-ES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ca-ES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buNone/>
            </a:pPr>
            <a:fld id="{F99BB3F5-A119-463A-9F21-AC9A3DBE60E7}" type="slidenum">
              <a:rPr b="0" lang="ca-ES" sz="2400" spc="-1" strike="noStrike">
                <a:solidFill>
                  <a:srgbClr val="484848"/>
                </a:solidFill>
                <a:latin typeface="Noto Sans"/>
              </a:rPr>
              <a:t>&lt;número&gt;</a:t>
            </a:fld>
            <a:r>
              <a:rPr b="0" lang="ca-ES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ca-ES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ca-ES" sz="6000" spc="-1" strike="noStrike">
                <a:solidFill>
                  <a:srgbClr val="04617b"/>
                </a:solidFill>
                <a:latin typeface="Noto Sans"/>
              </a:rPr>
              <a:t>El mercat de treball</a:t>
            </a:r>
            <a:endParaRPr b="0" lang="ca-ES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ca-ES" sz="36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El mercat de treball keynesià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r>
              <a:rPr b="1" lang="ca-ES" sz="2400" spc="-1" strike="noStrike">
                <a:latin typeface="Calibri"/>
              </a:rPr>
              <a:t>De què depèn la demanda?</a:t>
            </a:r>
            <a:endParaRPr b="0" lang="ca-ES" sz="2400" spc="-1" strike="noStrike">
              <a:latin typeface="Noto Sans"/>
            </a:endParaRPr>
          </a:p>
          <a:p>
            <a:r>
              <a:rPr b="0" lang="ca-ES" sz="2400" spc="-1" strike="noStrike">
                <a:latin typeface="Calibri"/>
              </a:rPr>
              <a:t>En el model keynesià, la demanda del mercat de treball no depèn del mercat de treball, sinó que està determinat per la demanda efectiva per a les empreses. Dit d’una altra manera, el conjunt d’empreses contractaran el nombre de treballadors que necessitin per a produir i vendre amb benefici. És el punt L</a:t>
            </a:r>
            <a:r>
              <a:rPr b="0" lang="ca-ES" sz="2400" spc="-1" strike="noStrike" baseline="-8000">
                <a:latin typeface="Calibri"/>
              </a:rPr>
              <a:t>DE</a:t>
            </a:r>
            <a:r>
              <a:rPr b="0" lang="ca-ES" sz="2400" spc="-1" strike="noStrike">
                <a:latin typeface="Calibri"/>
              </a:rPr>
              <a:t>.</a:t>
            </a:r>
            <a:endParaRPr b="0" lang="ca-ES" sz="2400" spc="-1" strike="noStrike">
              <a:latin typeface="Noto San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060000" y="2177280"/>
            <a:ext cx="3132360" cy="28267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66000"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I quines conseqüències tenen aquests models? El cas de l’atur (o perquè hi ha gent sense feina).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ca-ES" sz="2400" spc="-1" strike="noStrike">
                <a:latin typeface="Noto Sans"/>
              </a:rPr>
              <a:t>En el model neoclàssic, tindria dues explicacions:</a:t>
            </a:r>
            <a:endParaRPr b="0" lang="ca-ES" sz="2400" spc="-1" strike="noStrike"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O els treballadors prefereixen no tenir feina</a:t>
            </a:r>
            <a:endParaRPr b="0" lang="ca-ES" sz="2400" spc="-1" strike="noStrike"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O s’està impedint que el mercat rebaixi els salaris, que solucionaria l’atur.</a:t>
            </a:r>
            <a:endParaRPr b="0" lang="ca-ES" sz="2400" spc="-1" strike="noStrike">
              <a:latin typeface="Noto Sans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66000"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I quines conseqüències tenen aquests models? El cas de l’atur (o perquè hi ha gent sense feina).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ca-ES" sz="2400" spc="-1" strike="noStrike">
                <a:latin typeface="Noto Sans"/>
              </a:rPr>
              <a:t>En el model keynesià la principal explicació de l’atur és que a l’economia no hi ha prou demanda com per a que les empreses contractin tots els treballadors disposats a treballar.</a:t>
            </a:r>
            <a:endParaRPr b="0" lang="ca-ES" sz="2400" spc="-1" strike="noStrike">
              <a:latin typeface="Noto Sans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6000"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El mercat de treball keynesià i la inflació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1" lang="ca-ES" sz="2400" spc="-1" strike="noStrike">
                <a:latin typeface="Calibri"/>
              </a:rPr>
              <a:t>La relació entre l’atur i la inflació: la corba de Philips.</a:t>
            </a:r>
            <a:endParaRPr b="0" lang="ca-ES" sz="2400" spc="-1" strike="noStrike">
              <a:latin typeface="Noto Sans"/>
            </a:endParaRPr>
          </a:p>
          <a:p>
            <a:endParaRPr b="0" lang="ca-ES" sz="2400" spc="-1" strike="noStrike">
              <a:latin typeface="Noto Sans"/>
            </a:endParaRPr>
          </a:p>
          <a:p>
            <a:r>
              <a:rPr b="0" lang="ca-ES" sz="2400" spc="-1" strike="noStrike">
                <a:latin typeface="Calibri"/>
              </a:rPr>
              <a:t>Un economista va trobar que hi havia una relació inversa aparent entre els nivells d’atur i la inflació o augment de preus. És a dir, com més alta la inflació, més baix seria el nivell d’atur, i a la inversa.</a:t>
            </a:r>
            <a:endParaRPr b="0" lang="ca-ES" sz="2400" spc="-1" strike="noStrike">
              <a:latin typeface="Noto Sans"/>
            </a:endParaRPr>
          </a:p>
          <a:p>
            <a:endParaRPr b="0" lang="ca-ES" sz="2400" spc="-1" strike="noStrike">
              <a:latin typeface="Noto Sans"/>
            </a:endParaRPr>
          </a:p>
          <a:p>
            <a:r>
              <a:rPr b="0" lang="ca-ES" sz="2400" spc="-1" strike="noStrike">
                <a:latin typeface="Calibri"/>
              </a:rPr>
              <a:t>Implícitament, per tant, no hi podria haver al mateix temps un atur elevat i una inflació elevada. O a la inversa, un atur baix i una baixa inflació.</a:t>
            </a:r>
            <a:endParaRPr b="0" lang="ca-ES" sz="2400" spc="-1" strike="noStrike">
              <a:latin typeface="Noto Sans"/>
            </a:endParaRPr>
          </a:p>
          <a:p>
            <a:endParaRPr b="0" lang="ca-ES" sz="2400" spc="-1" strike="noStrike">
              <a:latin typeface="Noto Sans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66000"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I quines conseqüències tenen aquests models? El cas de l’atur (o perquè hi ha gent sense feina).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ca-ES" sz="2400" spc="-1" strike="noStrike">
                <a:latin typeface="Noto Sans"/>
              </a:rPr>
              <a:t>Resumint:</a:t>
            </a:r>
            <a:endParaRPr b="0" lang="ca-ES" sz="2400" spc="-1" strike="noStrike"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Per als neoclàssics, l’atur depèn únicament del salari real (salari amb la inflació descomptada)</a:t>
            </a:r>
            <a:endParaRPr b="0" lang="ca-ES" sz="2400" spc="-1" strike="noStrike"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Per als keynesians depèn de la demanda.</a:t>
            </a:r>
            <a:endParaRPr b="0" lang="ca-ES" sz="2400" spc="-1" strike="noStrike">
              <a:latin typeface="Noto Sans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3000"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El mercat de treball segons la visió marxista.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r>
              <a:rPr b="0" lang="ca-ES" sz="2400" spc="-1" strike="noStrike">
                <a:latin typeface="Noto Sans"/>
              </a:rPr>
              <a:t>Per als marxistes, en el capitalisme es produeixen crisis de manera periòdica. I, a més, els empresaris sempre procuren rebaixar els salaris i/o acomiadar treballadors. És a dir, reduir els seus costos laborals.</a:t>
            </a:r>
            <a:endParaRPr b="0" lang="ca-ES" sz="2400" spc="-1" strike="noStrike">
              <a:latin typeface="Noto Sans"/>
            </a:endParaRPr>
          </a:p>
          <a:p>
            <a:endParaRPr b="0" lang="ca-ES" sz="2400" spc="-1" strike="noStrike">
              <a:latin typeface="Noto Sans"/>
            </a:endParaRPr>
          </a:p>
          <a:p>
            <a:r>
              <a:rPr b="0" lang="ca-ES" sz="2400" spc="-1" strike="noStrike">
                <a:latin typeface="Noto Sans"/>
              </a:rPr>
              <a:t>A més, argumenten que en el capitalisme és necessari que sempre hi hagi un cert «exèrcit de reserva», és a dir, un cert nombre de treballadors en atur. El motiu és que serveix, per una banda, per a que els treballadors ocupats tinguin por a perdre la feina, es mantinguin disciplinats. I per l’altre, per a que, en cas de necessitat, aquest exèrcit de reserva es posi a treballar en les fases expansives.</a:t>
            </a:r>
            <a:endParaRPr b="0" lang="ca-ES" sz="2400" spc="-1" strike="noStrike">
              <a:latin typeface="Noto Sans"/>
            </a:endParaRPr>
          </a:p>
          <a:p>
            <a:endParaRPr b="0" lang="ca-ES" sz="2400" spc="-1" strike="noStrike">
              <a:latin typeface="Noto Sans"/>
            </a:endParaRPr>
          </a:p>
          <a:p>
            <a:r>
              <a:rPr b="0" lang="ca-ES" sz="2400" spc="-1" strike="noStrike">
                <a:latin typeface="Noto Sans"/>
              </a:rPr>
              <a:t>Per tant, pels motius exposats, per als marxistes l’atur en el capitalisme no es pot eliminar completament.</a:t>
            </a:r>
            <a:endParaRPr b="0" lang="ca-ES" sz="2400" spc="-1" strike="noStrike">
              <a:latin typeface="Noto Sans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El mercat de treball monetarista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r>
              <a:rPr b="0" lang="ca-ES" sz="2400" spc="-1" strike="noStrike">
                <a:latin typeface="Noto Sans"/>
              </a:rPr>
              <a:t>Els monetaristes sorgeixen com a escola com a resposta al keynesianisme. Per a ells, una part de l’atur és estructural, és a dir, que té el seu origen en factors com:</a:t>
            </a:r>
            <a:endParaRPr b="0" lang="ca-ES" sz="2400" spc="-1" strike="noStrike"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Persones que estan canviant de feina o atur friccional.</a:t>
            </a:r>
            <a:endParaRPr b="0" lang="ca-ES" sz="2400" spc="-1" strike="noStrike"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Persones que, simplement, no volen treballar.</a:t>
            </a:r>
            <a:endParaRPr b="0" lang="ca-ES" sz="2400" spc="-1" strike="noStrike"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Persones que, com que reben ajudes, prefereixen quedar-se a casa.</a:t>
            </a:r>
            <a:endParaRPr b="0" lang="ca-ES" sz="2400" spc="-1" strike="noStrike">
              <a:latin typeface="Noto Sans"/>
            </a:endParaRPr>
          </a:p>
          <a:p>
            <a:r>
              <a:rPr b="0" lang="ca-ES" sz="2400" spc="-1" strike="noStrike">
                <a:latin typeface="Noto Sans"/>
              </a:rPr>
              <a:t>Per tant, intentar reduir l’atur per sota de cert nivell provocaria un augment dels salaris que tan sols provocaria inflació.</a:t>
            </a:r>
            <a:endParaRPr b="0" lang="ca-ES" sz="2400" spc="-1" strike="noStrike">
              <a:latin typeface="Noto Sans"/>
            </a:endParaRPr>
          </a:p>
          <a:p>
            <a:r>
              <a:rPr b="0" lang="ca-ES" sz="2400" spc="-1" strike="noStrike">
                <a:latin typeface="Noto Sans"/>
              </a:rPr>
              <a:t>Aquest nivell d’atur l’anomenen taxa d’atur no acceleradora de la inflació o NAIRU.</a:t>
            </a:r>
            <a:endParaRPr b="0" lang="ca-ES" sz="2400" spc="-1" strike="noStrike">
              <a:latin typeface="Noto Sans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3000"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El mercat de treball segons la teoria del capital humà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ca-ES" sz="2400" spc="-1" strike="noStrike">
                <a:latin typeface="Noto Sans"/>
              </a:rPr>
              <a:t>La teoria del capital humà explica l’atur exclusivament a escala </a:t>
            </a:r>
            <a:r>
              <a:rPr b="0" lang="ca-ES" sz="2400" spc="-1" strike="noStrike">
                <a:latin typeface="Noto Sans"/>
              </a:rPr>
              <a:t>individual, en base a les decisions personals – i, a vegades de </a:t>
            </a:r>
            <a:r>
              <a:rPr b="0" lang="ca-ES" sz="2400" spc="-1" strike="noStrike">
                <a:latin typeface="Noto Sans"/>
              </a:rPr>
              <a:t>les empreses -  d’invertir, en el sentit del temps dedicat, en </a:t>
            </a:r>
            <a:r>
              <a:rPr b="0" lang="ca-ES" sz="2400" spc="-1" strike="noStrike">
                <a:latin typeface="Noto Sans"/>
              </a:rPr>
              <a:t>formació en general.</a:t>
            </a:r>
            <a:endParaRPr b="0" lang="ca-ES" sz="2400" spc="-1" strike="noStrike">
              <a:latin typeface="Noto Sans"/>
            </a:endParaRPr>
          </a:p>
          <a:p>
            <a:endParaRPr b="0" lang="ca-ES" sz="2400" spc="-1" strike="noStrike">
              <a:latin typeface="Noto Sans"/>
            </a:endParaRPr>
          </a:p>
          <a:p>
            <a:r>
              <a:rPr b="0" lang="ca-ES" sz="2400" spc="-1" strike="noStrike">
                <a:latin typeface="Noto Sans"/>
              </a:rPr>
              <a:t>Per tant, la solució a l’atur passaria perquè els aturats, </a:t>
            </a:r>
            <a:r>
              <a:rPr b="0" lang="ca-ES" sz="2400" spc="-1" strike="noStrike">
                <a:latin typeface="Noto Sans"/>
              </a:rPr>
              <a:t>simplement, es formessin.</a:t>
            </a:r>
            <a:endParaRPr b="0" lang="ca-ES" sz="2400" spc="-1" strike="noStrike">
              <a:latin typeface="Noto San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ca-ES" sz="4500" spc="-1" strike="noStrike">
                <a:solidFill>
                  <a:srgbClr val="ffffff"/>
                </a:solidFill>
                <a:latin typeface="Raleway"/>
              </a:rPr>
              <a:t>El mercat de treball</a:t>
            </a:r>
            <a:endParaRPr b="0" lang="ca-ES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ca-ES" sz="2400" spc="-1" strike="noStrike">
                <a:latin typeface="Noto Sans"/>
              </a:rPr>
              <a:t>Respecte al mercat de treball, podem dir que, principalment, existeixen tres concepcions sobre el mercat de treball, però només dos models:</a:t>
            </a:r>
            <a:endParaRPr b="0" lang="ca-ES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Keynesià</a:t>
            </a:r>
            <a:endParaRPr b="0" lang="ca-ES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Neoclàssic</a:t>
            </a:r>
            <a:endParaRPr b="0" lang="ca-ES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Marxista</a:t>
            </a:r>
            <a:endParaRPr b="0" lang="ca-ES" sz="2400" spc="-1" strike="noStrike">
              <a:latin typeface="Noto San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El mercat de treball neoclàssic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ca-ES" sz="2400" spc="-1" strike="noStrike">
                <a:latin typeface="Calibri"/>
              </a:rPr>
              <a:t>Com ja vam veure en temes anteriors, l’escola neoclàssica o marginalista analitza la realitat amb el principi de l’agent representatiu. Això vol dir que s’analitza com es comportaria un sol individu i se suposa que el conjunt d’individus es comportaran igual que l’individu representatiu.</a:t>
            </a:r>
            <a:endParaRPr b="0" lang="ca-ES" sz="2400" spc="-1" strike="noStrike">
              <a:latin typeface="Noto Sans"/>
            </a:endParaRPr>
          </a:p>
          <a:p>
            <a:endParaRPr b="0" lang="ca-ES" sz="2400" spc="-1" strike="noStrike">
              <a:latin typeface="Noto Sans"/>
            </a:endParaRPr>
          </a:p>
          <a:p>
            <a:r>
              <a:rPr b="0" lang="ca-ES" sz="2400" spc="-1" strike="noStrike">
                <a:latin typeface="Calibri"/>
              </a:rPr>
              <a:t>A la pràctica, això implica que el comportament d’una empresa individual es considerarà que serà el comportament de totes les empreses. I el mateix per a les persones, el comportament d’una persona individual serà el comportament de totes les persones.</a:t>
            </a:r>
            <a:endParaRPr b="0" lang="ca-ES" sz="2400" spc="-1" strike="noStrike">
              <a:latin typeface="Noto San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6000"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El mercat de treball neoclàssic: el model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r>
              <a:rPr b="0" lang="ca-ES" sz="2400" spc="-1" strike="noStrike">
                <a:latin typeface="Calibri"/>
              </a:rPr>
              <a:t>En el model neoclàssic, el mercat de treball és com qualsevol altre mercat: el resultat es determina a través de l’equilibri de l’oferta i la demanda. En el cas del mercat de treball, les variables rellevants serien el salari real (W/P) i la quantitat de treball (L):</a:t>
            </a:r>
            <a:endParaRPr b="0" lang="ca-ES" sz="2400" spc="-1" strike="noStrike">
              <a:latin typeface="Noto Sans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988000" y="2160000"/>
            <a:ext cx="3420000" cy="33210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9000"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El mercat de treball neoclàssic: l’oferta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044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ca-ES" sz="2400" spc="-1" strike="noStrike">
                <a:latin typeface="Calibri"/>
              </a:rPr>
              <a:t>L’oferta en el mercat de treball, parteix de com es comportaria, en teoria racionalment, una persona que volgués treballar.</a:t>
            </a:r>
            <a:endParaRPr b="0" lang="ca-ES" sz="2400" spc="-1" strike="noStrike">
              <a:latin typeface="Noto Sans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572000" y="1692000"/>
            <a:ext cx="3956040" cy="3841560"/>
          </a:xfrm>
          <a:prstGeom prst="rect">
            <a:avLst/>
          </a:prstGeom>
          <a:ln w="18000">
            <a:noFill/>
          </a:ln>
        </p:spPr>
      </p:pic>
      <p:sp>
        <p:nvSpPr>
          <p:cNvPr id="139" name=""/>
          <p:cNvSpPr txBox="1"/>
          <p:nvPr/>
        </p:nvSpPr>
        <p:spPr>
          <a:xfrm>
            <a:off x="540000" y="1731240"/>
            <a:ext cx="3780000" cy="305676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200" spc="-1" strike="noStrike">
                <a:latin typeface="Noto Sans"/>
              </a:rPr>
              <a:t>com més elevat, serà el salari, més hores de treball estarà disposat a treballar</a:t>
            </a:r>
            <a:endParaRPr b="0" lang="ca-ES" sz="2200" spc="-1" strike="noStrike"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200" spc="-1" strike="noStrike">
                <a:latin typeface="Noto Sans"/>
              </a:rPr>
              <a:t>Podrà escollir el nombre d’hores que treballa</a:t>
            </a:r>
            <a:endParaRPr b="0" lang="ca-ES" sz="2200" spc="-1" strike="noStrike">
              <a:latin typeface="Noto Sans"/>
            </a:endParaRPr>
          </a:p>
          <a:p>
            <a:endParaRPr b="0" lang="ca-ES" sz="2200" spc="-1" strike="noStrike">
              <a:latin typeface="Noto Sans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18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3000"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El mercat de treball neoclàssic: la demanda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188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ca-ES" sz="2400" spc="-1" strike="noStrike">
                <a:latin typeface="Calibri"/>
              </a:rPr>
              <a:t>La demanda en el mercat de treball és una empresa que vol contractar</a:t>
            </a:r>
            <a:endParaRPr b="0" lang="ca-ES" sz="2400" spc="-1" strike="noStrike">
              <a:latin typeface="Noto Sans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572000" y="1692000"/>
            <a:ext cx="3956040" cy="3841560"/>
          </a:xfrm>
          <a:prstGeom prst="rect">
            <a:avLst/>
          </a:prstGeom>
          <a:ln w="18000">
            <a:noFill/>
          </a:ln>
        </p:spPr>
      </p:pic>
      <p:sp>
        <p:nvSpPr>
          <p:cNvPr id="143" name=""/>
          <p:cNvSpPr txBox="1"/>
          <p:nvPr/>
        </p:nvSpPr>
        <p:spPr>
          <a:xfrm>
            <a:off x="540000" y="1947240"/>
            <a:ext cx="3960000" cy="380484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Com més baix sigui el salari, més treballadors contractarà.</a:t>
            </a:r>
            <a:endParaRPr b="0" lang="ca-ES" sz="1800" spc="-1" strike="noStrike"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Podrà escollir el nombre d’hores de treball que contracta.</a:t>
            </a:r>
            <a:endParaRPr b="0" lang="ca-ES" sz="1800" spc="-1" strike="noStrike"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Contractarà treballadors sempre que el valor del que produeixi sigui major que el salari que es pagui als treballadors.</a:t>
            </a:r>
            <a:endParaRPr b="0" lang="ca-ES" sz="1800" spc="-1" strike="noStrike"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La demanda no té relació amb l’oferta, son independents entre si.</a:t>
            </a:r>
            <a:endParaRPr b="0" lang="ca-ES" sz="1800" spc="-1" strike="noStrike">
              <a:latin typeface="Noto Sans"/>
            </a:endParaRPr>
          </a:p>
          <a:p>
            <a:endParaRPr b="0" lang="ca-ES" sz="1800" spc="-1" strike="noStrike">
              <a:latin typeface="Noto Sans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18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6000"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El mercat de treball neoclàssic: l’equilibri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ca-ES" sz="2400" spc="-1" strike="noStrike">
                <a:latin typeface="Calibri"/>
              </a:rPr>
              <a:t>L’equilibri és el punt en el que es troben oferta i demanda i, per tant:</a:t>
            </a:r>
            <a:endParaRPr b="0" lang="ca-ES" sz="2400" spc="-1" strike="noStrike">
              <a:latin typeface="Noto Sans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4572000" y="1692000"/>
            <a:ext cx="3956040" cy="3841560"/>
          </a:xfrm>
          <a:prstGeom prst="rect">
            <a:avLst/>
          </a:prstGeom>
          <a:ln w="18000">
            <a:noFill/>
          </a:ln>
        </p:spPr>
      </p:pic>
      <p:sp>
        <p:nvSpPr>
          <p:cNvPr id="147" name=""/>
          <p:cNvSpPr txBox="1"/>
          <p:nvPr/>
        </p:nvSpPr>
        <p:spPr>
          <a:xfrm>
            <a:off x="540000" y="1803240"/>
            <a:ext cx="3960000" cy="345276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No quedaran llocs de treball sense cobrir</a:t>
            </a:r>
            <a:endParaRPr b="0" lang="ca-ES" sz="1800" spc="-1" strike="noStrike"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latin typeface="Noto Sans"/>
              </a:rPr>
              <a:t>No hi hauria persones que vulguin treballar a l’atur.</a:t>
            </a:r>
            <a:endParaRPr b="0" lang="ca-ES" sz="1800" spc="-1" strike="noStrike">
              <a:latin typeface="Noto Sans"/>
            </a:endParaRPr>
          </a:p>
          <a:p>
            <a:endParaRPr b="0" lang="ca-ES" sz="1800" spc="-1" strike="noStrike">
              <a:latin typeface="Noto Sans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El mercat de treball keynesià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ca-ES" sz="2400" spc="-1" strike="noStrike">
                <a:latin typeface="Calibri"/>
              </a:rPr>
              <a:t>En el model del mercat de treball keynesià, les variables rellevants són el salari nominal i la quantitat de treball o factor L:</a:t>
            </a:r>
            <a:endParaRPr b="0" lang="ca-ES" sz="2400" spc="-1" strike="noStrike">
              <a:latin typeface="Noto Sans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3317760" y="2047320"/>
            <a:ext cx="3444480" cy="33681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ca-ES" sz="4500" spc="-1" strike="noStrike">
                <a:solidFill>
                  <a:srgbClr val="04617b"/>
                </a:solidFill>
                <a:latin typeface="Raleway"/>
              </a:rPr>
              <a:t>El mercat de treball keynesià</a:t>
            </a:r>
            <a:endParaRPr b="0" lang="ca-ES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r>
              <a:rPr b="1" lang="ca-ES" sz="2400" spc="-1" strike="noStrike">
                <a:latin typeface="Calibri"/>
              </a:rPr>
              <a:t>De què depèn l’oferta?</a:t>
            </a:r>
            <a:endParaRPr b="0" lang="ca-ES" sz="2400" spc="-1" strike="noStrike">
              <a:latin typeface="Noto Sans"/>
            </a:endParaRPr>
          </a:p>
          <a:p>
            <a:r>
              <a:rPr b="0" lang="ca-ES" sz="2400" spc="-1" strike="noStrike">
                <a:latin typeface="Calibri"/>
              </a:rPr>
              <a:t>En el model keynesià, l’oferta depèn dels salaris nominals, és a dir, en €. Les característiques més importants pel que fa a l’oferta són:</a:t>
            </a:r>
            <a:endParaRPr b="0" lang="ca-ES" sz="2400" spc="-1" strike="noStrike"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Calibri"/>
              </a:rPr>
              <a:t>Els salaris no són flexibles</a:t>
            </a:r>
            <a:endParaRPr b="0" lang="ca-ES" sz="2400" spc="-1" strike="noStrike"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Calibri"/>
              </a:rPr>
              <a:t>Demanda i oferta de treball estan relacionades</a:t>
            </a:r>
            <a:endParaRPr b="0" lang="ca-ES" sz="2400" spc="-1" strike="noStrike"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Calibri"/>
              </a:rPr>
              <a:t>Existeix atur involuntari.</a:t>
            </a:r>
            <a:endParaRPr b="0" lang="ca-ES" sz="2400" spc="-1" strike="noStrike">
              <a:latin typeface="Noto San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2024-03-12T17:55:02Z</dcterms:created>
  <dc:creator/>
  <dc:description/>
  <dc:language>ca-ES</dc:language>
  <cp:lastModifiedBy/>
  <dcterms:modified xsi:type="dcterms:W3CDTF">2024-04-02T09:26:44Z</dcterms:modified>
  <cp:revision>27</cp:revision>
  <dc:subject/>
  <dc:title>Vivid</dc:title>
</cp:coreProperties>
</file>