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70" r:id="rId7"/>
    <p:sldId id="274" r:id="rId8"/>
    <p:sldId id="273" r:id="rId9"/>
    <p:sldId id="272" r:id="rId10"/>
    <p:sldId id="271" r:id="rId11"/>
    <p:sldId id="269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062D-D084-FA39-511B-588E5249A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1840A-4FDD-3F37-967B-4B62259B1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4AD5-E6A1-98A6-2566-7772C07A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FA97A-78DA-A18F-434B-9E3B694D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C64B-A219-B42E-83EA-9204234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7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9A47C-4A97-06E4-AF31-ACC52DCD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3A49D-85BF-F39C-E0BD-DA4CB0B41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52DF9-61B0-A6EB-9B00-9217B419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17B55-688C-F2CC-2939-95933256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4EA2D-A523-3BC7-F080-2C86DC25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7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23DD6-2D74-39AD-83FC-2ED482FBA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81EFC-DC0D-DDF3-A203-3E187B0D5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3C7C-973D-6700-0FB1-8A42F96D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18A1-806E-FF11-6785-B3AAF0FB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D0152-810A-5E9B-99F9-731E0261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C492-93DD-FCAC-4669-7566B2B6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8C49-76C6-B7EA-C9CB-6922E7B81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C9B48-9998-41BA-D375-73865EFA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E5819-4DF3-AFD7-B568-7DE30C3E0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50710-909A-9CBE-86C6-B008E116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5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428B-6AFF-D2CC-1BFF-C7D7F817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4C37A-9898-6865-A055-203CF0E43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2263-E5C3-5F28-C41A-DAB9B8C2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3BC70-5B14-7C30-77A7-609F2FEC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7D83-B281-1BAA-8FB6-EA703F13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4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4938-10A7-49AE-13DE-86B0921E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1309-013B-7F3F-04B5-A81356850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959EF-BA89-14AC-6083-FACD5152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2F90-496C-F75D-68AE-3948C0A0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032AC-6ECB-3415-20BE-7F482C3F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A972A-6BD8-65F7-4076-32A569F5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0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9E6F-5D50-F47B-2728-6EEF15005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37E50-964E-5360-E727-E8BD9FFA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24462-E102-9BF7-5139-88832244E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CD757-84D5-481B-07DB-6920FEB01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F8456-51BC-DA52-A7C2-296DCA320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74E41-E793-716E-6C5A-CF16CB69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8B4B9-58E0-BDF9-5190-429A1F4C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80DCA-A66D-D0CF-51A7-3AE6F8D8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72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ABAC-8965-83E0-22E0-B00F8AAC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995F88-8E96-6E05-379E-3A88F276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AE483-9BEA-9CF9-53C2-0854B30D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7AFE-F412-B4DF-3B27-EE9B2EFA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E1F75-F4BE-84C0-B45F-D7C47FE0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6E985-9213-975A-FB1E-239E65E9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12F51-2F1F-F979-FFF7-3F055561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5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15F1-65EE-F1D4-7B88-A02657FA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B91F-EB70-01B9-AB64-842EF441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7E1A4-51F8-454F-8EEA-09F78D3CB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B5B1A-64D4-296A-A0E6-604FEAF4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77352-83C2-314C-C780-6D81B3EE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A3962-8A2E-6D1D-B10B-5A2A399B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16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DCED-E3F5-553B-33BF-D847FE15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A93CE-B3CF-8FC6-ACDE-6F4C8D4CF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C5666-F13A-0956-4EBD-641D3F79B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71AE9-D080-BAFD-AEA6-E386EA7C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EDCF-D728-4730-9047-710F45AED6C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396CA-F5BA-1407-538E-0D1F3D7D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10926-1C68-2FEA-05AB-E0861151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9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140AF-CFA4-AE84-D0AF-5EFD2D05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F1942-8D6A-2C4C-6D50-AEA4F49B3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FAE6C-A9B2-88A6-40B9-B97FE9153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EDCF-D728-4730-9047-710F45AED6CC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434C3-1AF6-D5E4-A993-D89F377DE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85CC-052E-6EA1-7ECA-3FE74150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D314F-9762-4E6F-B6F4-B0A3E4FE5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2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932-805E-1F87-528A-3C24AC84B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775"/>
            <a:ext cx="9144000" cy="1549188"/>
          </a:xfrm>
        </p:spPr>
        <p:txBody>
          <a:bodyPr>
            <a:normAutofit fontScale="90000"/>
          </a:bodyPr>
          <a:lstStyle/>
          <a:p>
            <a:r>
              <a:rPr lang="fr-FR" sz="5400" dirty="0" err="1"/>
              <a:t>TechCorp</a:t>
            </a:r>
            <a:r>
              <a:rPr lang="fr-FR" sz="5400" dirty="0"/>
              <a:t> IAM Platform Implementation Plan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7D009-FB11-D41D-9185-85D9F5F96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9575"/>
            <a:ext cx="9144000" cy="657520"/>
          </a:xfrm>
        </p:spPr>
        <p:txBody>
          <a:bodyPr/>
          <a:lstStyle/>
          <a:p>
            <a:r>
              <a:rPr lang="en-US" dirty="0"/>
              <a:t>A Roadmap for Secure and Efficient Identity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74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effectLst/>
                <a:latin typeface="Google Sans"/>
              </a:rPr>
              <a:t>4. Resource Access Management Configuration:</a:t>
            </a:r>
            <a:endParaRPr lang="en-US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Define access control policies that map user roles and attributes to specific permissions for applications, data, and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Utilize Role-Based Access Control (RBAC) as the primary access control model, with Attribute-Based Access Control (ABAC) for more granular control if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Configure resource access rules within the IAM platform to enforce the defined access control policies.</a:t>
            </a:r>
          </a:p>
          <a:p>
            <a:pPr algn="l"/>
            <a:r>
              <a:rPr lang="en-US" b="1" i="0" dirty="0">
                <a:effectLst/>
                <a:latin typeface="Google Sans"/>
              </a:rPr>
              <a:t>5. Auditing and Logging Configuration:</a:t>
            </a:r>
            <a:endParaRPr lang="en-US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Enable comprehensive logging of user access activities, including login attempts, resource access requests, and permission changes.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Configure log retention policies based on compliance requirements and security best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Integrate SIEM (Security Information and Event Management) tools for centralized log analysis and threat detection.</a:t>
            </a:r>
          </a:p>
          <a:p>
            <a:pPr algn="l"/>
            <a:r>
              <a:rPr lang="en-US" b="1" i="0" dirty="0">
                <a:effectLst/>
                <a:latin typeface="Google Sans"/>
              </a:rPr>
              <a:t>6. API Gateway Configuration:</a:t>
            </a:r>
            <a:endParaRPr lang="en-US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Configure a secure API Gateway to facilitate communication between the IAM platform and various applications and cloud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Implement API authentication and authorization mechanisms to ensure only authorized applications can interact with the IAM platform.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Monitor API usage patterns and identify potential security risks associated with API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0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7. User Role Management:</a:t>
            </a:r>
          </a:p>
          <a:p>
            <a:r>
              <a:rPr lang="en-US" dirty="0"/>
              <a:t>Assign user roles within the IAM platform based on pre-defined job functions and department needs.</a:t>
            </a:r>
          </a:p>
          <a:p>
            <a:r>
              <a:rPr lang="en-US" dirty="0"/>
              <a:t>Establish a process for user role reviews and updates to ensure continued alignment with user responsibilities.</a:t>
            </a:r>
          </a:p>
          <a:p>
            <a:r>
              <a:rPr lang="en-US" dirty="0"/>
              <a:t>Provide role-based training materials for users to understand their access privileges and responsibilities within the IAM platform.</a:t>
            </a:r>
          </a:p>
          <a:p>
            <a:r>
              <a:rPr lang="en-US" dirty="0"/>
              <a:t>Testing and Validation:</a:t>
            </a:r>
          </a:p>
          <a:p>
            <a:r>
              <a:rPr lang="en-US" dirty="0"/>
              <a:t>Conduct rigorous testing of all IAM platform functionalities, including user registration, access requests, SSO, and resource access control.</a:t>
            </a:r>
          </a:p>
          <a:p>
            <a:r>
              <a:rPr lang="en-US" dirty="0"/>
              <a:t>Simulate various access scenarios to identify and address potential security vulnerabilities.</a:t>
            </a:r>
          </a:p>
          <a:p>
            <a:r>
              <a:rPr lang="en-US" dirty="0"/>
              <a:t>Perform user acceptance testing (UAT) to ensure the IAM platform is user-friendly and meets user needs.</a:t>
            </a:r>
          </a:p>
          <a:p>
            <a:r>
              <a:rPr lang="en-US" dirty="0"/>
              <a:t>Continuous Improvement:</a:t>
            </a:r>
          </a:p>
          <a:p>
            <a:r>
              <a:rPr lang="en-US" dirty="0"/>
              <a:t>Regularly monitor user activity logs and access control policies to identify and address any emerging security risks.</a:t>
            </a:r>
          </a:p>
          <a:p>
            <a:r>
              <a:rPr lang="en-US" dirty="0"/>
              <a:t>Stay updated on evolving security threats and best practices to adapt the IAM platform configuration accordingly.</a:t>
            </a:r>
          </a:p>
          <a:p>
            <a:r>
              <a:rPr lang="en-US" dirty="0"/>
              <a:t>Gather user feedback and incorporate improvements to enhance the overall user experience with the IAM platform.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8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1F14-8486-4055-9CBB-B66C15FD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58800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 control policies based on RBAC and ABAC principles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3C9B-936F-A5E3-FA93-0B7FDA770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8800"/>
            <a:ext cx="12192000" cy="6299199"/>
          </a:xfrm>
        </p:spPr>
        <p:txBody>
          <a:bodyPr>
            <a:normAutofit fontScale="92500"/>
          </a:bodyPr>
          <a:lstStyle/>
          <a:p>
            <a:r>
              <a:rPr lang="en-US" dirty="0"/>
              <a:t>Role-Based Access Control (RBAC) Policies:</a:t>
            </a:r>
          </a:p>
          <a:p>
            <a:endParaRPr lang="en-US" dirty="0"/>
          </a:p>
          <a:p>
            <a:r>
              <a:rPr lang="en-US" dirty="0"/>
              <a:t>Define User Roles: Classify users into roles based on their job functions, departments, and access needs (e.g., System Administrator, Finance Analyst, Marketing Specialist).</a:t>
            </a:r>
          </a:p>
          <a:p>
            <a:r>
              <a:rPr lang="en-US" dirty="0"/>
              <a:t>Assign Permissions to Roles: Associate specific permissions with each role, granting only the minimum access required to perform their tasks effectively (Principle of Least Privilege). Consider permissions like:</a:t>
            </a:r>
          </a:p>
          <a:p>
            <a:r>
              <a:rPr lang="en-US" dirty="0"/>
              <a:t>Read: Ability to view data and information.</a:t>
            </a:r>
          </a:p>
          <a:p>
            <a:r>
              <a:rPr lang="en-US" dirty="0"/>
              <a:t>Create: Ability to create new data or resources.</a:t>
            </a:r>
          </a:p>
          <a:p>
            <a:r>
              <a:rPr lang="en-US" dirty="0"/>
              <a:t>Update: Ability to modify existing data or resources.</a:t>
            </a:r>
          </a:p>
          <a:p>
            <a:r>
              <a:rPr lang="en-US" dirty="0"/>
              <a:t>Delete: Ability to delete data or resources.</a:t>
            </a:r>
          </a:p>
          <a:p>
            <a:r>
              <a:rPr lang="en-US" dirty="0"/>
              <a:t>Approve: Ability to approve access requests or other actions.</a:t>
            </a:r>
          </a:p>
          <a:p>
            <a:r>
              <a:rPr lang="en-US" dirty="0"/>
              <a:t>Example RBAC Policy: A "Finance Analyst" role might have permission to "Read" financial data reports but not "Delete" them.</a:t>
            </a:r>
          </a:p>
        </p:txBody>
      </p:sp>
    </p:spTree>
    <p:extLst>
      <p:ext uri="{BB962C8B-B14F-4D97-AF65-F5344CB8AC3E}">
        <p14:creationId xmlns:p14="http://schemas.microsoft.com/office/powerpoint/2010/main" val="244980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5207-EBC4-6D63-6282-1C1A2B17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2. Attribute-Based Access Control (ABAC) Policies (Optional):</a:t>
            </a:r>
          </a:p>
          <a:p>
            <a:endParaRPr lang="en-US" dirty="0"/>
          </a:p>
          <a:p>
            <a:r>
              <a:rPr lang="en-US" dirty="0"/>
              <a:t>ABAC offers more granular control by considering additional attributes beyond just user roles. Utilize ABAC when RBAC alone is insufficient. Here's how:</a:t>
            </a:r>
          </a:p>
          <a:p>
            <a:endParaRPr lang="en-US" dirty="0"/>
          </a:p>
          <a:p>
            <a:r>
              <a:rPr lang="en-US" dirty="0"/>
              <a:t>Define Attributes: Identify relevant attributes like user location, device type, time of day, data sensitivity level, or project membership.</a:t>
            </a:r>
          </a:p>
          <a:p>
            <a:r>
              <a:rPr lang="en-US" dirty="0"/>
              <a:t>Create Access Control Rules: Combine user roles with attribute conditions to grant or deny access.</a:t>
            </a:r>
            <a:endParaRPr lang="en-IN" dirty="0"/>
          </a:p>
          <a:p>
            <a:r>
              <a:rPr lang="en-US" dirty="0"/>
              <a:t>Benefits of Defined Access Control Policies:</a:t>
            </a:r>
          </a:p>
          <a:p>
            <a:endParaRPr lang="en-US" dirty="0"/>
          </a:p>
          <a:p>
            <a:r>
              <a:rPr lang="en-US" dirty="0"/>
              <a:t>Reduced Security Risks: Granular access control minimizes the attack surface and prevents unauthorized access to sensitive data.</a:t>
            </a:r>
          </a:p>
          <a:p>
            <a:r>
              <a:rPr lang="en-US" dirty="0"/>
              <a:t>Improved Compliance: Defined policies demonstrate adherence to security regulations and data privacy standards.</a:t>
            </a:r>
          </a:p>
          <a:p>
            <a:r>
              <a:rPr lang="en-US" dirty="0"/>
              <a:t>Enhanced Efficiency: Streamlined access management processes simplify user provisioning and access request workflows.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93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12C9-3970-E1E1-EDCE-EDD5950E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0067"/>
          </a:xfrm>
        </p:spPr>
        <p:txBody>
          <a:bodyPr>
            <a:normAutofit/>
          </a:bodyPr>
          <a:lstStyle/>
          <a:p>
            <a:r>
              <a:rPr lang="en-US" dirty="0"/>
              <a:t>Configure integration connectors for seamless system connectivity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3A31-A25C-3DB7-FA5D-197F2CF0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0066"/>
            <a:ext cx="12192000" cy="5477933"/>
          </a:xfrm>
        </p:spPr>
        <p:txBody>
          <a:bodyPr>
            <a:normAutofit/>
          </a:bodyPr>
          <a:lstStyle/>
          <a:p>
            <a:r>
              <a:rPr lang="en-US" dirty="0"/>
              <a:t>Benefits of Integration Connectors:</a:t>
            </a:r>
          </a:p>
          <a:p>
            <a:r>
              <a:rPr lang="en-US" dirty="0"/>
              <a:t>Streamlined User Management</a:t>
            </a:r>
          </a:p>
          <a:p>
            <a:r>
              <a:rPr lang="en-US" dirty="0"/>
              <a:t>Enhanced Security</a:t>
            </a:r>
          </a:p>
          <a:p>
            <a:r>
              <a:rPr lang="en-US" dirty="0"/>
              <a:t>Improved User Experience</a:t>
            </a:r>
          </a:p>
          <a:p>
            <a:r>
              <a:rPr lang="en-US" dirty="0"/>
              <a:t>Increased Efficiency</a:t>
            </a:r>
          </a:p>
          <a:p>
            <a:r>
              <a:rPr lang="en-US" dirty="0"/>
              <a:t>Types of Integration Connectors:</a:t>
            </a:r>
          </a:p>
          <a:p>
            <a:r>
              <a:rPr lang="en-US" dirty="0"/>
              <a:t>Pre-built Connectors: Leverage pre-built connectors offered by the chosen IAM platform vendor for common applications like Salesforce, Office 365, Workday, and cloud services like AWS, Azure, and GCP.</a:t>
            </a:r>
          </a:p>
          <a:p>
            <a:r>
              <a:rPr lang="en-US" dirty="0"/>
              <a:t>Custom Connectors: For less common applications, develop custom connectors using the IAM platform's Software Development Kit (SDK) or APIs.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12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D78F-A4F7-3DBC-B4E0-58EAA791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Integration Connector Configuration Steps:</a:t>
            </a:r>
          </a:p>
          <a:p>
            <a:endParaRPr lang="en-US" dirty="0"/>
          </a:p>
          <a:p>
            <a:r>
              <a:rPr lang="en-US" dirty="0"/>
              <a:t>Identify Applications and Services: Define a list of applications and cloud services requiring integration with the IAM platform.</a:t>
            </a:r>
          </a:p>
          <a:p>
            <a:r>
              <a:rPr lang="en-US" dirty="0"/>
              <a:t>Choose Appropriate Connectors: Select pre-built connectors for supported applications or develop custom connectors if necessary.</a:t>
            </a:r>
          </a:p>
          <a:p>
            <a:r>
              <a:rPr lang="en-US" dirty="0"/>
              <a:t>Establish Connectivity: Configure connection settings for each connector, including API keys, URLs, and authentication credentials.</a:t>
            </a:r>
          </a:p>
          <a:p>
            <a:r>
              <a:rPr lang="en-US" dirty="0"/>
              <a:t>User Attribute Mapping: Map user attributes between the IAM platform and target systems to ensure accurate user information synchronization.</a:t>
            </a:r>
          </a:p>
          <a:p>
            <a:r>
              <a:rPr lang="en-US" dirty="0"/>
              <a:t>Access Control Configuration: Define how access permissions granted within the IAM platform translate to specific permissions within each integrated system.</a:t>
            </a:r>
          </a:p>
          <a:p>
            <a:r>
              <a:rPr lang="en-US" dirty="0"/>
              <a:t>Testing and Validation: Conduct rigorous testing to ensure seamless user provisioning, deprovisioning, SSO functionality, and data synchronization across integrated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642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ABBDB6-6DDD-D160-7A1C-CCCFDAAB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533" y="1769533"/>
            <a:ext cx="3987799" cy="270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1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Importance of IAM for </a:t>
            </a:r>
            <a:r>
              <a:rPr lang="en-US" dirty="0" err="1"/>
              <a:t>TechCorp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/>
              <a:t>TechCorp's</a:t>
            </a:r>
            <a:r>
              <a:rPr lang="en-IN" dirty="0"/>
              <a:t> vast digital footprint and evolving security landscape necessitate a robust Identity and Access Management (IAM) platform. IAM safeguards sensitive data, streamlines user management, and empowers </a:t>
            </a:r>
            <a:r>
              <a:rPr lang="en-IN" dirty="0" err="1"/>
              <a:t>TechCorp's</a:t>
            </a:r>
            <a:r>
              <a:rPr lang="en-IN" dirty="0"/>
              <a:t> digital transformation.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Enhanced Security: IAM strengthens access controls, minimizes unauthorized access attempts, and protects </a:t>
            </a:r>
            <a:r>
              <a:rPr lang="en-IN" dirty="0" err="1"/>
              <a:t>TechCorp's</a:t>
            </a:r>
            <a:r>
              <a:rPr lang="en-IN" dirty="0"/>
              <a:t> valuable data assets.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Streamlined Operations: Automating user provisioning, deprovisioning, and access requests improves efficiency and reduces administrative burdens on IT staff.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Empowered Digital Transformation: IAM facilitates secure access to resources and applications, enabling faster innovation and improved customer experiences.</a:t>
            </a:r>
          </a:p>
        </p:txBody>
      </p:sp>
    </p:spTree>
    <p:extLst>
      <p:ext uri="{BB962C8B-B14F-4D97-AF65-F5344CB8AC3E}">
        <p14:creationId xmlns:p14="http://schemas.microsoft.com/office/powerpoint/2010/main" val="198521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8924"/>
          </a:xfrm>
        </p:spPr>
        <p:txBody>
          <a:bodyPr>
            <a:noAutofit/>
          </a:bodyPr>
          <a:lstStyle/>
          <a:p>
            <a:r>
              <a:rPr lang="en-US" sz="3600" dirty="0"/>
              <a:t>Key Objectives of </a:t>
            </a:r>
            <a:r>
              <a:rPr lang="en-US" sz="3600" dirty="0" err="1"/>
              <a:t>TechCorp's</a:t>
            </a:r>
            <a:r>
              <a:rPr lang="en-US" sz="3600" dirty="0"/>
              <a:t> IAM Platform Implementation: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8924"/>
            <a:ext cx="12192000" cy="5689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Fortify Security Posture: Strengthen access controls with features like Multi-Factor Authentication (MFA) and granular permission settings to minimize security risks and data breaches.</a:t>
            </a:r>
          </a:p>
          <a:p>
            <a:pPr marL="0" indent="0">
              <a:buNone/>
            </a:pPr>
            <a:r>
              <a:rPr lang="en-US" dirty="0"/>
              <a:t>Enhance User Lifecycle Management: Automate user provisioning, deprovisioning, and access request workflows, improving efficiency and reducing manual errors.</a:t>
            </a:r>
          </a:p>
          <a:p>
            <a:pPr marL="0" indent="0">
              <a:buNone/>
            </a:pPr>
            <a:r>
              <a:rPr lang="en-US" dirty="0"/>
              <a:t>Streamline Operations: Simplify user access management, allowing IT staff to focus on strategic initiatives and reducing administrative overhead.</a:t>
            </a:r>
          </a:p>
          <a:p>
            <a:pPr marL="0" indent="0">
              <a:buNone/>
            </a:pPr>
            <a:r>
              <a:rPr lang="en-US" dirty="0"/>
              <a:t>Empower User Experience: Provide a centralized and user-friendly platform for access requests and profile management, improving user satisfaction and productivity.</a:t>
            </a:r>
          </a:p>
          <a:p>
            <a:pPr marL="0" indent="0">
              <a:buNone/>
            </a:pPr>
            <a:r>
              <a:rPr lang="en-US" dirty="0"/>
              <a:t>Align with Business Goals: Ensure the IAM platform supports </a:t>
            </a:r>
            <a:r>
              <a:rPr lang="en-US" dirty="0" err="1"/>
              <a:t>TechCorp's</a:t>
            </a:r>
            <a:r>
              <a:rPr lang="en-US" dirty="0"/>
              <a:t> broader objectives of innovation, security, and maintaining a competitive edge in the technology industry.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82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The benefits of a Successful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>
            <a:normAutofit fontScale="70000" lnSpcReduction="20000"/>
          </a:bodyPr>
          <a:lstStyle/>
          <a:p>
            <a:r>
              <a:rPr lang="en-US" u="sng" dirty="0"/>
              <a:t>Reduced Risk of Data Breaches:</a:t>
            </a:r>
          </a:p>
          <a:p>
            <a:r>
              <a:rPr lang="en-US" dirty="0"/>
              <a:t>Multi-Factor Authentication (MFA) strengthens login security, minimizing unauthorized access attempts.</a:t>
            </a:r>
          </a:p>
          <a:p>
            <a:r>
              <a:rPr lang="en-US" dirty="0"/>
              <a:t>Granular access controls (RBAC, ABAC) ensure users only have the specific permissions required for their roles, reducing the attack surface.</a:t>
            </a:r>
          </a:p>
          <a:p>
            <a:r>
              <a:rPr lang="en-US" u="sng" dirty="0"/>
              <a:t>Improved Compliance:</a:t>
            </a:r>
          </a:p>
          <a:p>
            <a:r>
              <a:rPr lang="en-US" dirty="0"/>
              <a:t>The IAM platform streamlines adherence to industry regulations and data privacy standards by ensuring proper user access management.</a:t>
            </a:r>
          </a:p>
          <a:p>
            <a:r>
              <a:rPr lang="en-US" dirty="0"/>
              <a:t>Centralized audit logs provide a clear view of user activities for accountability and compliance reporting.</a:t>
            </a:r>
          </a:p>
          <a:p>
            <a:r>
              <a:rPr lang="en-US" u="sng" dirty="0"/>
              <a:t>Increased Efficiency:</a:t>
            </a:r>
          </a:p>
          <a:p>
            <a:r>
              <a:rPr lang="en-US" dirty="0"/>
              <a:t>Automated user provisioning, deprovisioning, and access request workflows significantly reduce manual tasks for IT staff.</a:t>
            </a:r>
          </a:p>
          <a:p>
            <a:r>
              <a:rPr lang="en-US" dirty="0"/>
              <a:t>Self-service access management empowers users to manage their profiles and request access efficiently.</a:t>
            </a:r>
          </a:p>
          <a:p>
            <a:r>
              <a:rPr lang="en-US" u="sng" dirty="0"/>
              <a:t>Reduced Administrative Burden:</a:t>
            </a:r>
          </a:p>
          <a:p>
            <a:r>
              <a:rPr lang="en-US" dirty="0"/>
              <a:t>Automating user lifecycle management frees up IT staff to focus on more strategic initiatives.</a:t>
            </a:r>
          </a:p>
          <a:p>
            <a:r>
              <a:rPr lang="en-US" dirty="0"/>
              <a:t>Streamlined access request processes minimize administrative overhead.</a:t>
            </a:r>
          </a:p>
          <a:p>
            <a:r>
              <a:rPr lang="en-US" u="sng" dirty="0"/>
              <a:t>Improved User Experience:</a:t>
            </a:r>
          </a:p>
          <a:p>
            <a:r>
              <a:rPr lang="en-US" dirty="0"/>
              <a:t>A centralized platform simplifies access management for users, reducing frustration and improving productivity.</a:t>
            </a:r>
          </a:p>
          <a:p>
            <a:r>
              <a:rPr lang="en-US" dirty="0"/>
              <a:t>Self-service capabilities empower users to request and manage access on their own terms.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33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Implementation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Planning and Assessment: We'll gather detailed requirements, assess existing infrastructure, and define the IAM platform architecture.</a:t>
            </a:r>
          </a:p>
          <a:p>
            <a:pPr marL="0" indent="0">
              <a:buNone/>
            </a:pPr>
            <a:r>
              <a:rPr lang="en-US" dirty="0"/>
              <a:t>Design and Configuration: The IAM platform will be designed, configured, and customized to meet </a:t>
            </a:r>
            <a:r>
              <a:rPr lang="en-US" dirty="0" err="1"/>
              <a:t>TechCorp's</a:t>
            </a:r>
            <a:r>
              <a:rPr lang="en-US" dirty="0"/>
              <a:t> specific needs.</a:t>
            </a:r>
          </a:p>
          <a:p>
            <a:pPr marL="0" indent="0">
              <a:buNone/>
            </a:pPr>
            <a:r>
              <a:rPr lang="en-US" dirty="0"/>
              <a:t>Integration and Testing: Seamless integration with existing systems, cloud environments, and third-party applications will be established. Rigorous testing will ensure functionality and security.</a:t>
            </a:r>
          </a:p>
          <a:p>
            <a:pPr marL="0" indent="0">
              <a:buNone/>
            </a:pPr>
            <a:r>
              <a:rPr lang="en-US" dirty="0"/>
              <a:t>Deployment and Rollout: The IAM platform will be deployed in a phased approach, minimizing disruption to ongoing operations.</a:t>
            </a:r>
          </a:p>
          <a:p>
            <a:pPr marL="0" indent="0">
              <a:buNone/>
            </a:pPr>
            <a:r>
              <a:rPr lang="en-US" dirty="0"/>
              <a:t>Ongoing Management and Support: We'll provide ongoing support for the platform, including user training, monitoring, maintenance, and updates.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54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Planning and Assessment (Phase 1)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r>
              <a:rPr lang="en-US" dirty="0"/>
              <a:t>By Conducting workshops to gather stakeholder requirements</a:t>
            </a:r>
          </a:p>
          <a:p>
            <a:pPr marL="0" indent="0">
              <a:buNone/>
            </a:pPr>
            <a:r>
              <a:rPr lang="en-US" dirty="0"/>
              <a:t>The planning and assessment phase lays the groundwork for the entire project. Through collaborative workshops, we'll gather in-depth requirements from various stakeholders across </a:t>
            </a:r>
            <a:r>
              <a:rPr lang="en-US" dirty="0" err="1"/>
              <a:t>TechCorp</a:t>
            </a:r>
            <a:r>
              <a:rPr lang="en-US" dirty="0"/>
              <a:t>.</a:t>
            </a:r>
          </a:p>
          <a:p>
            <a:r>
              <a:rPr lang="en-IN" dirty="0"/>
              <a:t>Assess current user lifecycle management processes: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By gathering the data through the documentation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Are there predefined user roles and permission templates for efficient provisioning?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Are there procedures in place to ensure all access privileges are revoked during deprovisioning?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Who is responsible for reviewing and approving access requests for different types of access?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Assess the risk of unauthorized access due to lack of regular access reviews.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8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Google Sans"/>
              </a:rPr>
            </a:br>
            <a:r>
              <a:rPr lang="en-US" b="1" i="0" dirty="0">
                <a:effectLst/>
                <a:latin typeface="Google Sans"/>
              </a:rPr>
              <a:t>IAM Platform Architecture:</a:t>
            </a:r>
            <a:br>
              <a:rPr lang="en-US" b="0" i="0" dirty="0"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Identity Provider (IdP):</a:t>
            </a:r>
            <a:r>
              <a:rPr lang="en-US" b="0" i="0" dirty="0">
                <a:effectLst/>
                <a:latin typeface="Google Sans"/>
              </a:rPr>
              <a:t> Centralized repository for user authentication and authorization data. This could be a cloud-based solution or an on-premise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User Directory Services Integration:</a:t>
            </a:r>
            <a:r>
              <a:rPr lang="en-US" b="0" i="0" dirty="0">
                <a:effectLst/>
                <a:latin typeface="Google Sans"/>
              </a:rPr>
              <a:t> Integrate with existing Active Directory, LDAP, or cloud-based directory services for user information synchronization.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Access Management System:</a:t>
            </a:r>
            <a:r>
              <a:rPr lang="en-US" b="0" i="0" dirty="0">
                <a:effectLst/>
                <a:latin typeface="Google Sans"/>
              </a:rPr>
              <a:t> Core component for managing user access requests, provisioning, deprovisioning, and permission assignments.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Single Sign-On (SSO):</a:t>
            </a:r>
            <a:r>
              <a:rPr lang="en-US" b="0" i="0" dirty="0">
                <a:effectLst/>
                <a:latin typeface="Google Sans"/>
              </a:rPr>
              <a:t> Enables users to access multiple applications with a single login, improving user experience and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Multi-Factor Authentication (MFA):</a:t>
            </a:r>
            <a:r>
              <a:rPr lang="en-US" b="0" i="0" dirty="0">
                <a:effectLst/>
                <a:latin typeface="Google Sans"/>
              </a:rPr>
              <a:t> Provides an additional layer of security by requiring a secondary verification factor beyond username and password.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Resource Access Management:</a:t>
            </a:r>
            <a:r>
              <a:rPr lang="en-US" b="0" i="0" dirty="0">
                <a:effectLst/>
                <a:latin typeface="Google Sans"/>
              </a:rPr>
              <a:t> Controls access to specific applications, data, and resources based on user roles and attributes.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Auditing and Logging:</a:t>
            </a:r>
            <a:r>
              <a:rPr lang="en-US" b="0" i="0" dirty="0">
                <a:effectLst/>
                <a:latin typeface="Google Sans"/>
              </a:rPr>
              <a:t> Logs user access activities and system events for monitoring, troubleshooting, and compliance purposes.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API Gateway:</a:t>
            </a:r>
            <a:r>
              <a:rPr lang="en-US" b="0" i="0" dirty="0">
                <a:effectLst/>
                <a:latin typeface="Google Sans"/>
              </a:rPr>
              <a:t> Provides a secure interface for integrating the IAM platform with various applications and cloud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35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Google Sans"/>
              </a:rPr>
              <a:t>User Roles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Identity Administrator:</a:t>
            </a:r>
            <a:r>
              <a:rPr lang="en-US" b="0" i="0" dirty="0">
                <a:effectLst/>
                <a:latin typeface="Google Sans"/>
              </a:rPr>
              <a:t> Manages the IAM platform configuration, user roles, and access policies. (IT Security Team)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Application Administrator:</a:t>
            </a:r>
            <a:r>
              <a:rPr lang="en-US" b="0" i="0" dirty="0">
                <a:effectLst/>
                <a:latin typeface="Google Sans"/>
              </a:rPr>
              <a:t> Manages user access for specific applications within their domain. (Department Heads)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Business User:</a:t>
            </a:r>
            <a:r>
              <a:rPr lang="en-US" b="0" i="0" dirty="0">
                <a:effectLst/>
                <a:latin typeface="Google Sans"/>
              </a:rPr>
              <a:t> End-user requesting access to applications and resources based on their role. (Employees, Contractors, Partners)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Security Analyst:</a:t>
            </a:r>
            <a:r>
              <a:rPr lang="en-US" b="0" i="0" dirty="0">
                <a:effectLst/>
                <a:latin typeface="Google Sans"/>
              </a:rPr>
              <a:t> Monitors user activity logs to identify potential security threats and unauthorized access attempts. (IT Security Team)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Google Sans"/>
              </a:rPr>
              <a:t>Auditor:</a:t>
            </a:r>
            <a:r>
              <a:rPr lang="en-US" b="0" i="0" dirty="0">
                <a:effectLst/>
                <a:latin typeface="Google Sans"/>
              </a:rPr>
              <a:t> Reviews IAM platform configuration and access logs to ensure compliance with security policies and regulations. (Internal Audit Team)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15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FB5E-F0CF-8BD4-74A8-32B13A6B0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and Configuration (Phase 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74959-2F8B-ED30-7398-86EE77E3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6"/>
            <a:ext cx="12192000" cy="617696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 Identity Provider (IdP) Configuration:</a:t>
            </a:r>
          </a:p>
          <a:p>
            <a:r>
              <a:rPr lang="en-US" dirty="0"/>
              <a:t>Install and configure the IdP service (cloud-based or on-premise) according to best practices for security and scalability.</a:t>
            </a:r>
          </a:p>
          <a:p>
            <a:r>
              <a:rPr lang="en-US" dirty="0"/>
              <a:t>Integrate the IdP with </a:t>
            </a:r>
            <a:r>
              <a:rPr lang="en-US" dirty="0" err="1"/>
              <a:t>TechCorp's</a:t>
            </a:r>
            <a:r>
              <a:rPr lang="en-US" dirty="0"/>
              <a:t> existing directory services (Active Directory, LDAP) for user authentication and attribute synchronization.</a:t>
            </a:r>
          </a:p>
          <a:p>
            <a:r>
              <a:rPr lang="en-US" dirty="0"/>
              <a:t>Define strong password policies and enforce Multi-Factor Authentication (MFA) for all user logins to the IdP.</a:t>
            </a:r>
          </a:p>
          <a:p>
            <a:pPr algn="l"/>
            <a:r>
              <a:rPr lang="en-US" b="1" i="0" dirty="0">
                <a:effectLst/>
                <a:latin typeface="Google Sans"/>
              </a:rPr>
              <a:t>User Access Management System Configuration:</a:t>
            </a:r>
            <a:endParaRPr lang="en-US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Configure user registration workflows within the IAM platform, considering self-service options for specific user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Establish automated user provisioning and deprovisioning processes based on pre-defined rules, potentially integrating with HR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Define user roles and permission sets based on the established user role model, adhering to the principle of least privilege.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Configure access request workflows with approval routing based on the type of access requested and user role.</a:t>
            </a:r>
          </a:p>
          <a:p>
            <a:pPr algn="l"/>
            <a:r>
              <a:rPr lang="en-US" b="1" i="0" dirty="0">
                <a:effectLst/>
                <a:latin typeface="Google Sans"/>
              </a:rPr>
              <a:t>3. Single Sign-On (SSO) Configuration:</a:t>
            </a:r>
            <a:endParaRPr lang="en-US" b="0" i="0" dirty="0"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Integrate the IAM platform with </a:t>
            </a:r>
            <a:r>
              <a:rPr lang="en-US" b="0" i="0" dirty="0" err="1">
                <a:effectLst/>
                <a:latin typeface="Google Sans"/>
              </a:rPr>
              <a:t>TechCorp's</a:t>
            </a:r>
            <a:r>
              <a:rPr lang="en-US" b="0" i="0" dirty="0">
                <a:effectLst/>
                <a:latin typeface="Google Sans"/>
              </a:rPr>
              <a:t> applications and resources to enable SSO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Configure SSO protocols (SAML, OAuth, OpenID Connect) based on application compatibility.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Conduct thorough testing to ensure seamless and secure SSO experience for users across various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535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2022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Wingdings</vt:lpstr>
      <vt:lpstr>Office Theme</vt:lpstr>
      <vt:lpstr>TechCorp IAM Platform Implementation Plan</vt:lpstr>
      <vt:lpstr>Importance of IAM for TechCorp</vt:lpstr>
      <vt:lpstr>Key Objectives of TechCorp's IAM Platform Implementation:</vt:lpstr>
      <vt:lpstr>The benefits of a Successful Implementation</vt:lpstr>
      <vt:lpstr>Implementation Phases</vt:lpstr>
      <vt:lpstr> Planning and Assessment (Phase 1) </vt:lpstr>
      <vt:lpstr> IAM Platform Architecture: </vt:lpstr>
      <vt:lpstr>User Roles</vt:lpstr>
      <vt:lpstr>Design and Configuration (Phase 2)</vt:lpstr>
      <vt:lpstr>PowerPoint Presentation</vt:lpstr>
      <vt:lpstr>PowerPoint Presentation</vt:lpstr>
      <vt:lpstr>Access control policies based on RBAC and ABAC principles</vt:lpstr>
      <vt:lpstr>PowerPoint Presentation</vt:lpstr>
      <vt:lpstr>Configure integration connectors for seamless system connectivity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TechCorp IAM Platform Implementation Plan</dc:title>
  <dc:creator>ketha jeevan</dc:creator>
  <cp:lastModifiedBy>joel bergman</cp:lastModifiedBy>
  <cp:revision>2</cp:revision>
  <dcterms:created xsi:type="dcterms:W3CDTF">2024-03-29T07:06:13Z</dcterms:created>
  <dcterms:modified xsi:type="dcterms:W3CDTF">2025-05-29T00:30:07Z</dcterms:modified>
</cp:coreProperties>
</file>