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57" r:id="rId2"/>
  </p:sldIdLst>
  <p:sldSz cx="30279975" cy="42808525"/>
  <p:notesSz cx="6954838" cy="9240838"/>
  <p:defaultTextStyle>
    <a:defPPr>
      <a:defRPr lang="en-GB"/>
    </a:defPPr>
    <a:lvl1pPr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5">
          <p15:clr>
            <a:srgbClr val="A4A3A4"/>
          </p15:clr>
        </p15:guide>
        <p15:guide id="2" orient="horz" pos="25705">
          <p15:clr>
            <a:srgbClr val="A4A3A4"/>
          </p15:clr>
        </p15:guide>
        <p15:guide id="3" orient="horz" pos="3473">
          <p15:clr>
            <a:srgbClr val="A4A3A4"/>
          </p15:clr>
        </p15:guide>
        <p15:guide id="4" orient="horz" pos="26279">
          <p15:clr>
            <a:srgbClr val="A4A3A4"/>
          </p15:clr>
        </p15:guide>
        <p15:guide id="5" orient="horz" pos="2494">
          <p15:clr>
            <a:srgbClr val="A4A3A4"/>
          </p15:clr>
        </p15:guide>
        <p15:guide id="6" pos="9777" userDrawn="1">
          <p15:clr>
            <a:srgbClr val="A4A3A4"/>
          </p15:clr>
        </p15:guide>
        <p15:guide id="7" pos="9297" userDrawn="1">
          <p15:clr>
            <a:srgbClr val="A4A3A4"/>
          </p15:clr>
        </p15:guide>
        <p15:guide id="8" pos="18561" userDrawn="1">
          <p15:clr>
            <a:srgbClr val="A4A3A4"/>
          </p15:clr>
        </p15:guide>
        <p15:guide id="9" pos="465" userDrawn="1">
          <p15:clr>
            <a:srgbClr val="A4A3A4"/>
          </p15:clr>
        </p15:guide>
      </p15:sldGuideLst>
    </p:ext>
    <p:ext uri="{2D200454-40CA-4A62-9FC3-DE9A4176ACB9}">
      <p15:notesGuideLst xmlns:p15="http://schemas.microsoft.com/office/powerpoint/2012/main">
        <p15:guide id="1" orient="horz" pos="2911" userDrawn="1">
          <p15:clr>
            <a:srgbClr val="A4A3A4"/>
          </p15:clr>
        </p15:guide>
        <p15:guide id="2" pos="219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84"/>
    <a:srgbClr val="D4DFE7"/>
    <a:srgbClr val="E3D9CE"/>
    <a:srgbClr val="F26531"/>
    <a:srgbClr val="D4D5E5"/>
    <a:srgbClr val="652D89"/>
    <a:srgbClr val="E3D9DB"/>
    <a:srgbClr val="D11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3" autoAdjust="0"/>
    <p:restoredTop sz="95512" autoAdjust="0"/>
  </p:normalViewPr>
  <p:slideViewPr>
    <p:cSldViewPr snapToGrid="0">
      <p:cViewPr varScale="1">
        <p:scale>
          <a:sx n="13" d="100"/>
          <a:sy n="13" d="100"/>
        </p:scale>
        <p:origin x="2979" y="101"/>
      </p:cViewPr>
      <p:guideLst>
        <p:guide orient="horz" pos="2165"/>
        <p:guide orient="horz" pos="25705"/>
        <p:guide orient="horz" pos="3473"/>
        <p:guide orient="horz" pos="26279"/>
        <p:guide orient="horz" pos="2494"/>
        <p:guide pos="9777"/>
        <p:guide pos="9297"/>
        <p:guide pos="18561"/>
        <p:guide pos="465"/>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91" d="100"/>
          <a:sy n="91" d="100"/>
        </p:scale>
        <p:origin x="-2704" y="-104"/>
      </p:cViewPr>
      <p:guideLst>
        <p:guide orient="horz" pos="2911"/>
        <p:guide pos="2191"/>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344D74-F45C-4742-B61B-15D288D34C7B}" type="doc">
      <dgm:prSet loTypeId="urn:microsoft.com/office/officeart/2005/8/layout/process1" loCatId="process" qsTypeId="urn:microsoft.com/office/officeart/2005/8/quickstyle/simple1" qsCatId="simple" csTypeId="urn:microsoft.com/office/officeart/2005/8/colors/colorful2" csCatId="colorful" phldr="1"/>
      <dgm:spPr/>
    </dgm:pt>
    <dgm:pt modelId="{67D3500B-9271-458D-A6B0-12501302D772}">
      <dgm:prSet phldrT="[Text]"/>
      <dgm:spPr/>
      <dgm:t>
        <a:bodyPr/>
        <a:lstStyle/>
        <a:p>
          <a:r>
            <a:rPr lang="en-US" dirty="0"/>
            <a:t>COVID-19 sequences</a:t>
          </a:r>
        </a:p>
      </dgm:t>
    </dgm:pt>
    <dgm:pt modelId="{C1A5751A-E947-4CE6-BB8B-7A8AE69A51F6}" type="parTrans" cxnId="{E63CFF6C-B905-463A-8CE6-8FA6ED000C30}">
      <dgm:prSet/>
      <dgm:spPr/>
      <dgm:t>
        <a:bodyPr/>
        <a:lstStyle/>
        <a:p>
          <a:endParaRPr lang="en-US"/>
        </a:p>
      </dgm:t>
    </dgm:pt>
    <dgm:pt modelId="{F2DC661F-1888-4475-BBF6-0C03D9BD92B6}" type="sibTrans" cxnId="{E63CFF6C-B905-463A-8CE6-8FA6ED000C30}">
      <dgm:prSet/>
      <dgm:spPr/>
      <dgm:t>
        <a:bodyPr/>
        <a:lstStyle/>
        <a:p>
          <a:endParaRPr lang="en-US"/>
        </a:p>
      </dgm:t>
    </dgm:pt>
    <dgm:pt modelId="{EFADE5CF-EF3B-459E-AAEC-3E5845A0327C}">
      <dgm:prSet phldrT="[Text]"/>
      <dgm:spPr/>
      <dgm:t>
        <a:bodyPr/>
        <a:lstStyle/>
        <a:p>
          <a:r>
            <a:rPr lang="en-US" dirty="0"/>
            <a:t>Mutation data tables</a:t>
          </a:r>
        </a:p>
      </dgm:t>
    </dgm:pt>
    <dgm:pt modelId="{DC32B7B1-C2FE-4EF2-A131-C3B33F7B43C6}" type="parTrans" cxnId="{0E82744C-4810-46B9-AF61-3C05BD5100AA}">
      <dgm:prSet/>
      <dgm:spPr/>
      <dgm:t>
        <a:bodyPr/>
        <a:lstStyle/>
        <a:p>
          <a:endParaRPr lang="en-US"/>
        </a:p>
      </dgm:t>
    </dgm:pt>
    <dgm:pt modelId="{CD166CCA-92E3-48B1-8F73-B15CFF875656}" type="sibTrans" cxnId="{0E82744C-4810-46B9-AF61-3C05BD5100AA}">
      <dgm:prSet/>
      <dgm:spPr/>
      <dgm:t>
        <a:bodyPr/>
        <a:lstStyle/>
        <a:p>
          <a:endParaRPr lang="en-US"/>
        </a:p>
      </dgm:t>
    </dgm:pt>
    <dgm:pt modelId="{C1A1AA21-820C-4AF4-9F9D-4085DAB7D325}">
      <dgm:prSet phldrT="[Text]"/>
      <dgm:spPr/>
      <dgm:t>
        <a:bodyPr/>
        <a:lstStyle/>
        <a:p>
          <a:r>
            <a:rPr lang="en-US" dirty="0"/>
            <a:t>Website</a:t>
          </a:r>
        </a:p>
      </dgm:t>
    </dgm:pt>
    <dgm:pt modelId="{24C87D79-EBE6-488D-B654-808AAFEC40D4}" type="parTrans" cxnId="{3A48C922-B282-493E-84F7-9519D79E8960}">
      <dgm:prSet/>
      <dgm:spPr/>
      <dgm:t>
        <a:bodyPr/>
        <a:lstStyle/>
        <a:p>
          <a:endParaRPr lang="en-US"/>
        </a:p>
      </dgm:t>
    </dgm:pt>
    <dgm:pt modelId="{CEC9191B-9D8D-432B-A903-8EBDB0119317}" type="sibTrans" cxnId="{3A48C922-B282-493E-84F7-9519D79E8960}">
      <dgm:prSet/>
      <dgm:spPr/>
      <dgm:t>
        <a:bodyPr/>
        <a:lstStyle/>
        <a:p>
          <a:endParaRPr lang="en-US"/>
        </a:p>
      </dgm:t>
    </dgm:pt>
    <dgm:pt modelId="{9614CDEA-AA87-46C6-8C84-D9910C26F1FE}">
      <dgm:prSet/>
      <dgm:spPr/>
      <dgm:t>
        <a:bodyPr/>
        <a:lstStyle/>
        <a:p>
          <a:r>
            <a:rPr lang="en-US" dirty="0"/>
            <a:t>Analysis</a:t>
          </a:r>
        </a:p>
      </dgm:t>
    </dgm:pt>
    <dgm:pt modelId="{6F6C449A-A619-4EDD-9A1F-3F8605988A34}" type="parTrans" cxnId="{FBD1EE32-2BAA-4A17-859C-C9041B7E75B4}">
      <dgm:prSet/>
      <dgm:spPr/>
      <dgm:t>
        <a:bodyPr/>
        <a:lstStyle/>
        <a:p>
          <a:endParaRPr lang="en-US"/>
        </a:p>
      </dgm:t>
    </dgm:pt>
    <dgm:pt modelId="{30182C13-8D12-4912-BEC0-3B570878999F}" type="sibTrans" cxnId="{FBD1EE32-2BAA-4A17-859C-C9041B7E75B4}">
      <dgm:prSet/>
      <dgm:spPr/>
      <dgm:t>
        <a:bodyPr/>
        <a:lstStyle/>
        <a:p>
          <a:endParaRPr lang="en-US"/>
        </a:p>
      </dgm:t>
    </dgm:pt>
    <dgm:pt modelId="{BA91A20D-00DB-4BEB-AC21-A4B1F0595EF5}" type="pres">
      <dgm:prSet presAssocID="{A1344D74-F45C-4742-B61B-15D288D34C7B}" presName="Name0" presStyleCnt="0">
        <dgm:presLayoutVars>
          <dgm:dir/>
          <dgm:resizeHandles val="exact"/>
        </dgm:presLayoutVars>
      </dgm:prSet>
      <dgm:spPr/>
    </dgm:pt>
    <dgm:pt modelId="{873CB7E7-E425-4C40-A438-333B4A1120EC}" type="pres">
      <dgm:prSet presAssocID="{67D3500B-9271-458D-A6B0-12501302D772}" presName="node" presStyleLbl="node1" presStyleIdx="0" presStyleCnt="4">
        <dgm:presLayoutVars>
          <dgm:bulletEnabled val="1"/>
        </dgm:presLayoutVars>
      </dgm:prSet>
      <dgm:spPr/>
    </dgm:pt>
    <dgm:pt modelId="{8FA2338A-20CC-44CB-AB68-F9FF6C88D46A}" type="pres">
      <dgm:prSet presAssocID="{F2DC661F-1888-4475-BBF6-0C03D9BD92B6}" presName="sibTrans" presStyleLbl="sibTrans2D1" presStyleIdx="0" presStyleCnt="3"/>
      <dgm:spPr/>
    </dgm:pt>
    <dgm:pt modelId="{DF77412F-377B-4DE0-8E77-384D99028D71}" type="pres">
      <dgm:prSet presAssocID="{F2DC661F-1888-4475-BBF6-0C03D9BD92B6}" presName="connectorText" presStyleLbl="sibTrans2D1" presStyleIdx="0" presStyleCnt="3"/>
      <dgm:spPr/>
    </dgm:pt>
    <dgm:pt modelId="{4E4784F9-F134-4BB7-8280-D790A562C005}" type="pres">
      <dgm:prSet presAssocID="{EFADE5CF-EF3B-459E-AAEC-3E5845A0327C}" presName="node" presStyleLbl="node1" presStyleIdx="1" presStyleCnt="4">
        <dgm:presLayoutVars>
          <dgm:bulletEnabled val="1"/>
        </dgm:presLayoutVars>
      </dgm:prSet>
      <dgm:spPr/>
    </dgm:pt>
    <dgm:pt modelId="{86799750-FA0C-4F7A-A005-38286D953033}" type="pres">
      <dgm:prSet presAssocID="{CD166CCA-92E3-48B1-8F73-B15CFF875656}" presName="sibTrans" presStyleLbl="sibTrans2D1" presStyleIdx="1" presStyleCnt="3"/>
      <dgm:spPr/>
    </dgm:pt>
    <dgm:pt modelId="{4002AE60-A215-4F0F-8F5F-9205EBF894A1}" type="pres">
      <dgm:prSet presAssocID="{CD166CCA-92E3-48B1-8F73-B15CFF875656}" presName="connectorText" presStyleLbl="sibTrans2D1" presStyleIdx="1" presStyleCnt="3"/>
      <dgm:spPr/>
    </dgm:pt>
    <dgm:pt modelId="{28F33058-84CB-4131-B86B-2BF5AFE07659}" type="pres">
      <dgm:prSet presAssocID="{C1A1AA21-820C-4AF4-9F9D-4085DAB7D325}" presName="node" presStyleLbl="node1" presStyleIdx="2" presStyleCnt="4">
        <dgm:presLayoutVars>
          <dgm:bulletEnabled val="1"/>
        </dgm:presLayoutVars>
      </dgm:prSet>
      <dgm:spPr/>
    </dgm:pt>
    <dgm:pt modelId="{732E51C3-1655-4454-B1D1-08B8EA4EA1C9}" type="pres">
      <dgm:prSet presAssocID="{CEC9191B-9D8D-432B-A903-8EBDB0119317}" presName="sibTrans" presStyleLbl="sibTrans2D1" presStyleIdx="2" presStyleCnt="3"/>
      <dgm:spPr/>
    </dgm:pt>
    <dgm:pt modelId="{1602F317-9E66-4D57-8A82-D7459CE9E449}" type="pres">
      <dgm:prSet presAssocID="{CEC9191B-9D8D-432B-A903-8EBDB0119317}" presName="connectorText" presStyleLbl="sibTrans2D1" presStyleIdx="2" presStyleCnt="3"/>
      <dgm:spPr/>
    </dgm:pt>
    <dgm:pt modelId="{53A86E8B-B30B-4267-BD13-8A1527E27A1B}" type="pres">
      <dgm:prSet presAssocID="{9614CDEA-AA87-46C6-8C84-D9910C26F1FE}" presName="node" presStyleLbl="node1" presStyleIdx="3" presStyleCnt="4">
        <dgm:presLayoutVars>
          <dgm:bulletEnabled val="1"/>
        </dgm:presLayoutVars>
      </dgm:prSet>
      <dgm:spPr/>
    </dgm:pt>
  </dgm:ptLst>
  <dgm:cxnLst>
    <dgm:cxn modelId="{48C83E1B-5161-464D-939E-6FC6157041EC}" type="presOf" srcId="{CEC9191B-9D8D-432B-A903-8EBDB0119317}" destId="{732E51C3-1655-4454-B1D1-08B8EA4EA1C9}" srcOrd="0" destOrd="0" presId="urn:microsoft.com/office/officeart/2005/8/layout/process1"/>
    <dgm:cxn modelId="{3A48C922-B282-493E-84F7-9519D79E8960}" srcId="{A1344D74-F45C-4742-B61B-15D288D34C7B}" destId="{C1A1AA21-820C-4AF4-9F9D-4085DAB7D325}" srcOrd="2" destOrd="0" parTransId="{24C87D79-EBE6-488D-B654-808AAFEC40D4}" sibTransId="{CEC9191B-9D8D-432B-A903-8EBDB0119317}"/>
    <dgm:cxn modelId="{C8986F27-02E2-4986-9242-D3A5B6CF70CF}" type="presOf" srcId="{CD166CCA-92E3-48B1-8F73-B15CFF875656}" destId="{4002AE60-A215-4F0F-8F5F-9205EBF894A1}" srcOrd="1" destOrd="0" presId="urn:microsoft.com/office/officeart/2005/8/layout/process1"/>
    <dgm:cxn modelId="{FBD1EE32-2BAA-4A17-859C-C9041B7E75B4}" srcId="{A1344D74-F45C-4742-B61B-15D288D34C7B}" destId="{9614CDEA-AA87-46C6-8C84-D9910C26F1FE}" srcOrd="3" destOrd="0" parTransId="{6F6C449A-A619-4EDD-9A1F-3F8605988A34}" sibTransId="{30182C13-8D12-4912-BEC0-3B570878999F}"/>
    <dgm:cxn modelId="{0E82744C-4810-46B9-AF61-3C05BD5100AA}" srcId="{A1344D74-F45C-4742-B61B-15D288D34C7B}" destId="{EFADE5CF-EF3B-459E-AAEC-3E5845A0327C}" srcOrd="1" destOrd="0" parTransId="{DC32B7B1-C2FE-4EF2-A131-C3B33F7B43C6}" sibTransId="{CD166CCA-92E3-48B1-8F73-B15CFF875656}"/>
    <dgm:cxn modelId="{E63CFF6C-B905-463A-8CE6-8FA6ED000C30}" srcId="{A1344D74-F45C-4742-B61B-15D288D34C7B}" destId="{67D3500B-9271-458D-A6B0-12501302D772}" srcOrd="0" destOrd="0" parTransId="{C1A5751A-E947-4CE6-BB8B-7A8AE69A51F6}" sibTransId="{F2DC661F-1888-4475-BBF6-0C03D9BD92B6}"/>
    <dgm:cxn modelId="{A734B350-060F-4F97-9FEF-8B5A3D737DD9}" type="presOf" srcId="{CD166CCA-92E3-48B1-8F73-B15CFF875656}" destId="{86799750-FA0C-4F7A-A005-38286D953033}" srcOrd="0" destOrd="0" presId="urn:microsoft.com/office/officeart/2005/8/layout/process1"/>
    <dgm:cxn modelId="{D052CD50-C645-468A-AF3E-296FF1066BD1}" type="presOf" srcId="{67D3500B-9271-458D-A6B0-12501302D772}" destId="{873CB7E7-E425-4C40-A438-333B4A1120EC}" srcOrd="0" destOrd="0" presId="urn:microsoft.com/office/officeart/2005/8/layout/process1"/>
    <dgm:cxn modelId="{574B7D77-593B-46F1-A9C4-4C6C3E5333EC}" type="presOf" srcId="{F2DC661F-1888-4475-BBF6-0C03D9BD92B6}" destId="{8FA2338A-20CC-44CB-AB68-F9FF6C88D46A}" srcOrd="0" destOrd="0" presId="urn:microsoft.com/office/officeart/2005/8/layout/process1"/>
    <dgm:cxn modelId="{78FCDE8D-DF4C-434E-B526-FD3E51245ABE}" type="presOf" srcId="{A1344D74-F45C-4742-B61B-15D288D34C7B}" destId="{BA91A20D-00DB-4BEB-AC21-A4B1F0595EF5}" srcOrd="0" destOrd="0" presId="urn:microsoft.com/office/officeart/2005/8/layout/process1"/>
    <dgm:cxn modelId="{69AA17AA-C066-4958-8FE2-34F242A8FBA5}" type="presOf" srcId="{C1A1AA21-820C-4AF4-9F9D-4085DAB7D325}" destId="{28F33058-84CB-4131-B86B-2BF5AFE07659}" srcOrd="0" destOrd="0" presId="urn:microsoft.com/office/officeart/2005/8/layout/process1"/>
    <dgm:cxn modelId="{29501DCB-09DA-4BB3-B444-7031F375D994}" type="presOf" srcId="{9614CDEA-AA87-46C6-8C84-D9910C26F1FE}" destId="{53A86E8B-B30B-4267-BD13-8A1527E27A1B}" srcOrd="0" destOrd="0" presId="urn:microsoft.com/office/officeart/2005/8/layout/process1"/>
    <dgm:cxn modelId="{E2D136CC-6C99-4B12-AA82-7700918BC1A7}" type="presOf" srcId="{EFADE5CF-EF3B-459E-AAEC-3E5845A0327C}" destId="{4E4784F9-F134-4BB7-8280-D790A562C005}" srcOrd="0" destOrd="0" presId="urn:microsoft.com/office/officeart/2005/8/layout/process1"/>
    <dgm:cxn modelId="{7BE8EECE-DAFB-4CC2-9F23-10A7B230842A}" type="presOf" srcId="{F2DC661F-1888-4475-BBF6-0C03D9BD92B6}" destId="{DF77412F-377B-4DE0-8E77-384D99028D71}" srcOrd="1" destOrd="0" presId="urn:microsoft.com/office/officeart/2005/8/layout/process1"/>
    <dgm:cxn modelId="{906BAAD1-40FE-4D8A-828E-A8BF5099E8DA}" type="presOf" srcId="{CEC9191B-9D8D-432B-A903-8EBDB0119317}" destId="{1602F317-9E66-4D57-8A82-D7459CE9E449}" srcOrd="1" destOrd="0" presId="urn:microsoft.com/office/officeart/2005/8/layout/process1"/>
    <dgm:cxn modelId="{662E5C99-BA7F-4346-94F9-A6FA3CE1F6FD}" type="presParOf" srcId="{BA91A20D-00DB-4BEB-AC21-A4B1F0595EF5}" destId="{873CB7E7-E425-4C40-A438-333B4A1120EC}" srcOrd="0" destOrd="0" presId="urn:microsoft.com/office/officeart/2005/8/layout/process1"/>
    <dgm:cxn modelId="{EC1342D2-B105-4AF1-9D4B-5F4EF3F270A7}" type="presParOf" srcId="{BA91A20D-00DB-4BEB-AC21-A4B1F0595EF5}" destId="{8FA2338A-20CC-44CB-AB68-F9FF6C88D46A}" srcOrd="1" destOrd="0" presId="urn:microsoft.com/office/officeart/2005/8/layout/process1"/>
    <dgm:cxn modelId="{92F76A39-5E83-4A97-845D-29E390C1EDF4}" type="presParOf" srcId="{8FA2338A-20CC-44CB-AB68-F9FF6C88D46A}" destId="{DF77412F-377B-4DE0-8E77-384D99028D71}" srcOrd="0" destOrd="0" presId="urn:microsoft.com/office/officeart/2005/8/layout/process1"/>
    <dgm:cxn modelId="{F2320735-C556-4B9A-A7EF-90D46E7C2134}" type="presParOf" srcId="{BA91A20D-00DB-4BEB-AC21-A4B1F0595EF5}" destId="{4E4784F9-F134-4BB7-8280-D790A562C005}" srcOrd="2" destOrd="0" presId="urn:microsoft.com/office/officeart/2005/8/layout/process1"/>
    <dgm:cxn modelId="{4E49CF0C-2CDC-45E7-B54E-350FFA9CCD4A}" type="presParOf" srcId="{BA91A20D-00DB-4BEB-AC21-A4B1F0595EF5}" destId="{86799750-FA0C-4F7A-A005-38286D953033}" srcOrd="3" destOrd="0" presId="urn:microsoft.com/office/officeart/2005/8/layout/process1"/>
    <dgm:cxn modelId="{9BD5A797-094B-4785-8B63-990574F979BE}" type="presParOf" srcId="{86799750-FA0C-4F7A-A005-38286D953033}" destId="{4002AE60-A215-4F0F-8F5F-9205EBF894A1}" srcOrd="0" destOrd="0" presId="urn:microsoft.com/office/officeart/2005/8/layout/process1"/>
    <dgm:cxn modelId="{12A38253-EC10-4F23-9B79-74F861732FFB}" type="presParOf" srcId="{BA91A20D-00DB-4BEB-AC21-A4B1F0595EF5}" destId="{28F33058-84CB-4131-B86B-2BF5AFE07659}" srcOrd="4" destOrd="0" presId="urn:microsoft.com/office/officeart/2005/8/layout/process1"/>
    <dgm:cxn modelId="{54BB5F19-61E5-4E52-BDD0-6F8E3DC95198}" type="presParOf" srcId="{BA91A20D-00DB-4BEB-AC21-A4B1F0595EF5}" destId="{732E51C3-1655-4454-B1D1-08B8EA4EA1C9}" srcOrd="5" destOrd="0" presId="urn:microsoft.com/office/officeart/2005/8/layout/process1"/>
    <dgm:cxn modelId="{37660680-2BE8-468E-A427-54223B9D6E6A}" type="presParOf" srcId="{732E51C3-1655-4454-B1D1-08B8EA4EA1C9}" destId="{1602F317-9E66-4D57-8A82-D7459CE9E449}" srcOrd="0" destOrd="0" presId="urn:microsoft.com/office/officeart/2005/8/layout/process1"/>
    <dgm:cxn modelId="{146C0E3B-AC01-4CAB-8C16-2081FC80805C}" type="presParOf" srcId="{BA91A20D-00DB-4BEB-AC21-A4B1F0595EF5}" destId="{53A86E8B-B30B-4267-BD13-8A1527E27A1B}" srcOrd="6"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3CB7E7-E425-4C40-A438-333B4A1120EC}">
      <dsp:nvSpPr>
        <dsp:cNvPr id="0" name=""/>
        <dsp:cNvSpPr/>
      </dsp:nvSpPr>
      <dsp:spPr>
        <a:xfrm>
          <a:off x="4635" y="1217816"/>
          <a:ext cx="2026554" cy="121593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COVID-19 sequences</a:t>
          </a:r>
        </a:p>
      </dsp:txBody>
      <dsp:txXfrm>
        <a:off x="40248" y="1253429"/>
        <a:ext cx="1955328" cy="1144706"/>
      </dsp:txXfrm>
    </dsp:sp>
    <dsp:sp modelId="{8FA2338A-20CC-44CB-AB68-F9FF6C88D46A}">
      <dsp:nvSpPr>
        <dsp:cNvPr id="0" name=""/>
        <dsp:cNvSpPr/>
      </dsp:nvSpPr>
      <dsp:spPr>
        <a:xfrm>
          <a:off x="2233845" y="1574490"/>
          <a:ext cx="429629" cy="50258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233845" y="1675007"/>
        <a:ext cx="300740" cy="301551"/>
      </dsp:txXfrm>
    </dsp:sp>
    <dsp:sp modelId="{4E4784F9-F134-4BB7-8280-D790A562C005}">
      <dsp:nvSpPr>
        <dsp:cNvPr id="0" name=""/>
        <dsp:cNvSpPr/>
      </dsp:nvSpPr>
      <dsp:spPr>
        <a:xfrm>
          <a:off x="2841812" y="1217816"/>
          <a:ext cx="2026554" cy="1215932"/>
        </a:xfrm>
        <a:prstGeom prst="roundRect">
          <a:avLst>
            <a:gd name="adj" fmla="val 10000"/>
          </a:avLst>
        </a:prstGeom>
        <a:solidFill>
          <a:schemeClr val="accent2">
            <a:hueOff val="2122154"/>
            <a:satOff val="3600"/>
            <a:lumOff val="-1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Mutation data tables</a:t>
          </a:r>
        </a:p>
      </dsp:txBody>
      <dsp:txXfrm>
        <a:off x="2877425" y="1253429"/>
        <a:ext cx="1955328" cy="1144706"/>
      </dsp:txXfrm>
    </dsp:sp>
    <dsp:sp modelId="{86799750-FA0C-4F7A-A005-38286D953033}">
      <dsp:nvSpPr>
        <dsp:cNvPr id="0" name=""/>
        <dsp:cNvSpPr/>
      </dsp:nvSpPr>
      <dsp:spPr>
        <a:xfrm>
          <a:off x="5071022" y="1574490"/>
          <a:ext cx="429629" cy="502585"/>
        </a:xfrm>
        <a:prstGeom prst="rightArrow">
          <a:avLst>
            <a:gd name="adj1" fmla="val 60000"/>
            <a:gd name="adj2" fmla="val 50000"/>
          </a:avLst>
        </a:prstGeom>
        <a:solidFill>
          <a:schemeClr val="accent2">
            <a:hueOff val="3183231"/>
            <a:satOff val="5400"/>
            <a:lumOff val="-19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071022" y="1675007"/>
        <a:ext cx="300740" cy="301551"/>
      </dsp:txXfrm>
    </dsp:sp>
    <dsp:sp modelId="{28F33058-84CB-4131-B86B-2BF5AFE07659}">
      <dsp:nvSpPr>
        <dsp:cNvPr id="0" name=""/>
        <dsp:cNvSpPr/>
      </dsp:nvSpPr>
      <dsp:spPr>
        <a:xfrm>
          <a:off x="5678988" y="1217816"/>
          <a:ext cx="2026554" cy="1215932"/>
        </a:xfrm>
        <a:prstGeom prst="roundRect">
          <a:avLst>
            <a:gd name="adj" fmla="val 10000"/>
          </a:avLst>
        </a:prstGeom>
        <a:solidFill>
          <a:schemeClr val="accent2">
            <a:hueOff val="4244308"/>
            <a:satOff val="7200"/>
            <a:lumOff val="-2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Website</a:t>
          </a:r>
        </a:p>
      </dsp:txBody>
      <dsp:txXfrm>
        <a:off x="5714601" y="1253429"/>
        <a:ext cx="1955328" cy="1144706"/>
      </dsp:txXfrm>
    </dsp:sp>
    <dsp:sp modelId="{732E51C3-1655-4454-B1D1-08B8EA4EA1C9}">
      <dsp:nvSpPr>
        <dsp:cNvPr id="0" name=""/>
        <dsp:cNvSpPr/>
      </dsp:nvSpPr>
      <dsp:spPr>
        <a:xfrm>
          <a:off x="7908199" y="1574490"/>
          <a:ext cx="429629" cy="502585"/>
        </a:xfrm>
        <a:prstGeom prst="rightArrow">
          <a:avLst>
            <a:gd name="adj1" fmla="val 60000"/>
            <a:gd name="adj2" fmla="val 50000"/>
          </a:avLst>
        </a:prstGeom>
        <a:solidFill>
          <a:schemeClr val="accent2">
            <a:hueOff val="6366461"/>
            <a:satOff val="10800"/>
            <a:lumOff val="-39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908199" y="1675007"/>
        <a:ext cx="300740" cy="301551"/>
      </dsp:txXfrm>
    </dsp:sp>
    <dsp:sp modelId="{53A86E8B-B30B-4267-BD13-8A1527E27A1B}">
      <dsp:nvSpPr>
        <dsp:cNvPr id="0" name=""/>
        <dsp:cNvSpPr/>
      </dsp:nvSpPr>
      <dsp:spPr>
        <a:xfrm>
          <a:off x="8516165" y="1217816"/>
          <a:ext cx="2026554" cy="1215932"/>
        </a:xfrm>
        <a:prstGeom prst="roundRect">
          <a:avLst>
            <a:gd name="adj" fmla="val 10000"/>
          </a:avLst>
        </a:prstGeom>
        <a:solidFill>
          <a:schemeClr val="accent2">
            <a:hueOff val="6366461"/>
            <a:satOff val="10800"/>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Analysis</a:t>
          </a:r>
        </a:p>
      </dsp:txBody>
      <dsp:txXfrm>
        <a:off x="8551778" y="1253429"/>
        <a:ext cx="1955328" cy="114470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4198" cy="462042"/>
          </a:xfrm>
          <a:prstGeom prst="rect">
            <a:avLst/>
          </a:prstGeom>
        </p:spPr>
        <p:txBody>
          <a:bodyPr vert="horz" lIns="91440" tIns="45720" rIns="91440" bIns="45720" rtlCol="0"/>
          <a:lstStyle>
            <a:lvl1pPr algn="l">
              <a:defRPr sz="1200">
                <a:latin typeface="Arial"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939009" y="0"/>
            <a:ext cx="3014198" cy="462042"/>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6D19C340-D0E4-474D-AE7F-3F568C9F1FD1}" type="datetimeFigureOut">
              <a:rPr lang="en-US" altLang="en-US"/>
              <a:pPr/>
              <a:t>5/1/2021</a:t>
            </a:fld>
            <a:endParaRPr lang="en-US" altLang="en-US"/>
          </a:p>
        </p:txBody>
      </p:sp>
      <p:sp>
        <p:nvSpPr>
          <p:cNvPr id="4" name="Slide Image Placeholder 3"/>
          <p:cNvSpPr>
            <a:spLocks noGrp="1" noRot="1" noChangeAspect="1"/>
          </p:cNvSpPr>
          <p:nvPr>
            <p:ph type="sldImg" idx="2"/>
          </p:nvPr>
        </p:nvSpPr>
        <p:spPr>
          <a:xfrm>
            <a:off x="2252663" y="693738"/>
            <a:ext cx="2449512" cy="34639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94832" y="4389398"/>
            <a:ext cx="5565175" cy="4158377"/>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777316"/>
            <a:ext cx="3014198" cy="462042"/>
          </a:xfrm>
          <a:prstGeom prst="rect">
            <a:avLst/>
          </a:prstGeom>
        </p:spPr>
        <p:txBody>
          <a:bodyPr vert="horz" lIns="91440" tIns="45720" rIns="91440" bIns="45720" rtlCol="0" anchor="b"/>
          <a:lstStyle>
            <a:lvl1pPr algn="l">
              <a:defRPr sz="1200">
                <a:latin typeface="Arial"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939009" y="8777316"/>
            <a:ext cx="3014198" cy="46204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D8FADCF-6480-4706-A932-A0AD32FC7F7A}" type="slidenum">
              <a:rPr lang="en-US" altLang="en-US"/>
              <a:pPr/>
              <a:t>‹#›</a:t>
            </a:fld>
            <a:endParaRPr lang="en-US" altLang="en-US"/>
          </a:p>
        </p:txBody>
      </p:sp>
    </p:spTree>
    <p:extLst>
      <p:ext uri="{BB962C8B-B14F-4D97-AF65-F5344CB8AC3E}">
        <p14:creationId xmlns:p14="http://schemas.microsoft.com/office/powerpoint/2010/main" val="175030567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fld id="{0557D95B-6BF9-4DB8-8962-EBFE35106232}" type="slidenum">
              <a:rPr lang="en-US" altLang="en-US" sz="1200"/>
              <a:pPr/>
              <a:t>1</a:t>
            </a:fld>
            <a:endParaRPr lang="en-US" altLang="en-US" sz="1200"/>
          </a:p>
        </p:txBody>
      </p:sp>
    </p:spTree>
    <p:extLst>
      <p:ext uri="{BB962C8B-B14F-4D97-AF65-F5344CB8AC3E}">
        <p14:creationId xmlns:p14="http://schemas.microsoft.com/office/powerpoint/2010/main" val="4193977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7005935"/>
            <a:ext cx="25737979" cy="14903709"/>
          </a:xfrm>
        </p:spPr>
        <p:txBody>
          <a:bodyPr anchor="b"/>
          <a:lstStyle>
            <a:lvl1pPr algn="ctr">
              <a:defRPr sz="19869"/>
            </a:lvl1pPr>
          </a:lstStyle>
          <a:p>
            <a:r>
              <a:rPr lang="en-US"/>
              <a:t>Click to edit Master title style</a:t>
            </a:r>
            <a:endParaRPr lang="en-US" dirty="0"/>
          </a:p>
        </p:txBody>
      </p:sp>
      <p:sp>
        <p:nvSpPr>
          <p:cNvPr id="3" name="Subtitle 2"/>
          <p:cNvSpPr>
            <a:spLocks noGrp="1"/>
          </p:cNvSpPr>
          <p:nvPr>
            <p:ph type="subTitle" idx="1"/>
          </p:nvPr>
        </p:nvSpPr>
        <p:spPr>
          <a:xfrm>
            <a:off x="3784997" y="22484388"/>
            <a:ext cx="22709981" cy="10335481"/>
          </a:xfrm>
        </p:spPr>
        <p:txBody>
          <a:bodyPr/>
          <a:lstStyle>
            <a:lvl1pPr marL="0" indent="0" algn="ctr">
              <a:buNone/>
              <a:defRPr sz="7948"/>
            </a:lvl1pPr>
            <a:lvl2pPr marL="1514018" indent="0" algn="ctr">
              <a:buNone/>
              <a:defRPr sz="6623"/>
            </a:lvl2pPr>
            <a:lvl3pPr marL="3028036" indent="0" algn="ctr">
              <a:buNone/>
              <a:defRPr sz="5961"/>
            </a:lvl3pPr>
            <a:lvl4pPr marL="4542053" indent="0" algn="ctr">
              <a:buNone/>
              <a:defRPr sz="5298"/>
            </a:lvl4pPr>
            <a:lvl5pPr marL="6056071" indent="0" algn="ctr">
              <a:buNone/>
              <a:defRPr sz="5298"/>
            </a:lvl5pPr>
            <a:lvl6pPr marL="7570089" indent="0" algn="ctr">
              <a:buNone/>
              <a:defRPr sz="5298"/>
            </a:lvl6pPr>
            <a:lvl7pPr marL="9084107" indent="0" algn="ctr">
              <a:buNone/>
              <a:defRPr sz="5298"/>
            </a:lvl7pPr>
            <a:lvl8pPr marL="10598125" indent="0" algn="ctr">
              <a:buNone/>
              <a:defRPr sz="5298"/>
            </a:lvl8pPr>
            <a:lvl9pPr marL="12112142" indent="0" algn="ctr">
              <a:buNone/>
              <a:defRPr sz="529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ECFB550-FB9E-44AE-9274-42A0A641A0E1}" type="slidenum">
              <a:rPr lang="en-GB" altLang="en-US" smtClean="0"/>
              <a:pPr/>
              <a:t>‹#›</a:t>
            </a:fld>
            <a:endParaRPr lang="en-GB" altLang="en-US"/>
          </a:p>
        </p:txBody>
      </p:sp>
    </p:spTree>
    <p:extLst>
      <p:ext uri="{BB962C8B-B14F-4D97-AF65-F5344CB8AC3E}">
        <p14:creationId xmlns:p14="http://schemas.microsoft.com/office/powerpoint/2010/main" val="711011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5D646E32-8160-40E4-9BE9-3E2506D10EB7}" type="slidenum">
              <a:rPr lang="en-GB" altLang="en-US" smtClean="0"/>
              <a:pPr/>
              <a:t>‹#›</a:t>
            </a:fld>
            <a:endParaRPr lang="en-GB" altLang="en-US"/>
          </a:p>
        </p:txBody>
      </p:sp>
    </p:spTree>
    <p:extLst>
      <p:ext uri="{BB962C8B-B14F-4D97-AF65-F5344CB8AC3E}">
        <p14:creationId xmlns:p14="http://schemas.microsoft.com/office/powerpoint/2010/main" val="908521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9109" y="2279158"/>
            <a:ext cx="6529120" cy="362782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750" y="2279158"/>
            <a:ext cx="19208859" cy="362782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4395A29-029D-4EF1-91AE-1C25E3EBC292}" type="slidenum">
              <a:rPr lang="en-GB" altLang="en-US" smtClean="0"/>
              <a:pPr/>
              <a:t>‹#›</a:t>
            </a:fld>
            <a:endParaRPr lang="en-GB" altLang="en-US"/>
          </a:p>
        </p:txBody>
      </p:sp>
    </p:spTree>
    <p:extLst>
      <p:ext uri="{BB962C8B-B14F-4D97-AF65-F5344CB8AC3E}">
        <p14:creationId xmlns:p14="http://schemas.microsoft.com/office/powerpoint/2010/main" val="16725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B5A61A6-68F7-49C9-AD17-E79F5089A3FF}" type="slidenum">
              <a:rPr lang="en-GB" altLang="en-US" smtClean="0"/>
              <a:pPr/>
              <a:t>‹#›</a:t>
            </a:fld>
            <a:endParaRPr lang="en-GB" altLang="en-US"/>
          </a:p>
        </p:txBody>
      </p:sp>
    </p:spTree>
    <p:extLst>
      <p:ext uri="{BB962C8B-B14F-4D97-AF65-F5344CB8AC3E}">
        <p14:creationId xmlns:p14="http://schemas.microsoft.com/office/powerpoint/2010/main" val="233440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979" y="10672416"/>
            <a:ext cx="26116478" cy="17807154"/>
          </a:xfrm>
        </p:spPr>
        <p:txBody>
          <a:bodyPr anchor="b"/>
          <a:lstStyle>
            <a:lvl1pPr>
              <a:defRPr sz="19869"/>
            </a:lvl1pPr>
          </a:lstStyle>
          <a:p>
            <a:r>
              <a:rPr lang="en-US"/>
              <a:t>Click to edit Master title style</a:t>
            </a:r>
            <a:endParaRPr lang="en-US" dirty="0"/>
          </a:p>
        </p:txBody>
      </p:sp>
      <p:sp>
        <p:nvSpPr>
          <p:cNvPr id="3" name="Text Placeholder 2"/>
          <p:cNvSpPr>
            <a:spLocks noGrp="1"/>
          </p:cNvSpPr>
          <p:nvPr>
            <p:ph type="body" idx="1"/>
          </p:nvPr>
        </p:nvSpPr>
        <p:spPr>
          <a:xfrm>
            <a:off x="2065979" y="28648032"/>
            <a:ext cx="26116478" cy="9364362"/>
          </a:xfrm>
        </p:spPr>
        <p:txBody>
          <a:bodyPr/>
          <a:lstStyle>
            <a:lvl1pPr marL="0" indent="0">
              <a:buNone/>
              <a:defRPr sz="7948">
                <a:solidFill>
                  <a:schemeClr val="tx1"/>
                </a:solidFill>
              </a:defRPr>
            </a:lvl1pPr>
            <a:lvl2pPr marL="1514018" indent="0">
              <a:buNone/>
              <a:defRPr sz="6623">
                <a:solidFill>
                  <a:schemeClr val="tx1">
                    <a:tint val="75000"/>
                  </a:schemeClr>
                </a:solidFill>
              </a:defRPr>
            </a:lvl2pPr>
            <a:lvl3pPr marL="3028036" indent="0">
              <a:buNone/>
              <a:defRPr sz="5961">
                <a:solidFill>
                  <a:schemeClr val="tx1">
                    <a:tint val="75000"/>
                  </a:schemeClr>
                </a:solidFill>
              </a:defRPr>
            </a:lvl3pPr>
            <a:lvl4pPr marL="4542053" indent="0">
              <a:buNone/>
              <a:defRPr sz="5298">
                <a:solidFill>
                  <a:schemeClr val="tx1">
                    <a:tint val="75000"/>
                  </a:schemeClr>
                </a:solidFill>
              </a:defRPr>
            </a:lvl4pPr>
            <a:lvl5pPr marL="6056071" indent="0">
              <a:buNone/>
              <a:defRPr sz="5298">
                <a:solidFill>
                  <a:schemeClr val="tx1">
                    <a:tint val="75000"/>
                  </a:schemeClr>
                </a:solidFill>
              </a:defRPr>
            </a:lvl5pPr>
            <a:lvl6pPr marL="7570089" indent="0">
              <a:buNone/>
              <a:defRPr sz="5298">
                <a:solidFill>
                  <a:schemeClr val="tx1">
                    <a:tint val="75000"/>
                  </a:schemeClr>
                </a:solidFill>
              </a:defRPr>
            </a:lvl6pPr>
            <a:lvl7pPr marL="9084107" indent="0">
              <a:buNone/>
              <a:defRPr sz="5298">
                <a:solidFill>
                  <a:schemeClr val="tx1">
                    <a:tint val="75000"/>
                  </a:schemeClr>
                </a:solidFill>
              </a:defRPr>
            </a:lvl7pPr>
            <a:lvl8pPr marL="10598125" indent="0">
              <a:buNone/>
              <a:defRPr sz="5298">
                <a:solidFill>
                  <a:schemeClr val="tx1">
                    <a:tint val="75000"/>
                  </a:schemeClr>
                </a:solidFill>
              </a:defRPr>
            </a:lvl8pPr>
            <a:lvl9pPr marL="12112142" indent="0">
              <a:buNone/>
              <a:defRPr sz="529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FF99721-1682-4460-ADB6-0D4D40984966}" type="slidenum">
              <a:rPr lang="en-GB" altLang="en-US" smtClean="0"/>
              <a:pPr/>
              <a:t>‹#›</a:t>
            </a:fld>
            <a:endParaRPr lang="en-GB" altLang="en-US"/>
          </a:p>
        </p:txBody>
      </p:sp>
    </p:spTree>
    <p:extLst>
      <p:ext uri="{BB962C8B-B14F-4D97-AF65-F5344CB8AC3E}">
        <p14:creationId xmlns:p14="http://schemas.microsoft.com/office/powerpoint/2010/main" val="1108545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748" y="11395788"/>
            <a:ext cx="12868989" cy="27161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9238" y="11395788"/>
            <a:ext cx="12868989" cy="27161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AD1FDB19-8F07-4D2E-A0BE-BC5DE430E7C0}" type="slidenum">
              <a:rPr lang="en-GB" altLang="en-US" smtClean="0"/>
              <a:pPr/>
              <a:t>‹#›</a:t>
            </a:fld>
            <a:endParaRPr lang="en-GB" altLang="en-US"/>
          </a:p>
        </p:txBody>
      </p:sp>
    </p:spTree>
    <p:extLst>
      <p:ext uri="{BB962C8B-B14F-4D97-AF65-F5344CB8AC3E}">
        <p14:creationId xmlns:p14="http://schemas.microsoft.com/office/powerpoint/2010/main" val="3262949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692" y="2279167"/>
            <a:ext cx="26116478" cy="82743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695" y="10494037"/>
            <a:ext cx="12809847" cy="5142966"/>
          </a:xfrm>
        </p:spPr>
        <p:txBody>
          <a:bodyPr anchor="b"/>
          <a:lstStyle>
            <a:lvl1pPr marL="0" indent="0">
              <a:buNone/>
              <a:defRPr sz="7948" b="1"/>
            </a:lvl1pPr>
            <a:lvl2pPr marL="1514018" indent="0">
              <a:buNone/>
              <a:defRPr sz="6623" b="1"/>
            </a:lvl2pPr>
            <a:lvl3pPr marL="3028036" indent="0">
              <a:buNone/>
              <a:defRPr sz="5961" b="1"/>
            </a:lvl3pPr>
            <a:lvl4pPr marL="4542053" indent="0">
              <a:buNone/>
              <a:defRPr sz="5298" b="1"/>
            </a:lvl4pPr>
            <a:lvl5pPr marL="6056071" indent="0">
              <a:buNone/>
              <a:defRPr sz="5298" b="1"/>
            </a:lvl5pPr>
            <a:lvl6pPr marL="7570089" indent="0">
              <a:buNone/>
              <a:defRPr sz="5298" b="1"/>
            </a:lvl6pPr>
            <a:lvl7pPr marL="9084107" indent="0">
              <a:buNone/>
              <a:defRPr sz="5298" b="1"/>
            </a:lvl7pPr>
            <a:lvl8pPr marL="10598125" indent="0">
              <a:buNone/>
              <a:defRPr sz="5298" b="1"/>
            </a:lvl8pPr>
            <a:lvl9pPr marL="12112142" indent="0">
              <a:buNone/>
              <a:defRPr sz="5298" b="1"/>
            </a:lvl9pPr>
          </a:lstStyle>
          <a:p>
            <a:pPr lvl="0"/>
            <a:r>
              <a:rPr lang="en-US"/>
              <a:t>Click to edit Master text styles</a:t>
            </a:r>
          </a:p>
        </p:txBody>
      </p:sp>
      <p:sp>
        <p:nvSpPr>
          <p:cNvPr id="4" name="Content Placeholder 3"/>
          <p:cNvSpPr>
            <a:spLocks noGrp="1"/>
          </p:cNvSpPr>
          <p:nvPr>
            <p:ph sz="half" idx="2"/>
          </p:nvPr>
        </p:nvSpPr>
        <p:spPr>
          <a:xfrm>
            <a:off x="2085695" y="15637003"/>
            <a:ext cx="12809847" cy="22999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9239" y="10494037"/>
            <a:ext cx="12872933" cy="5142966"/>
          </a:xfrm>
        </p:spPr>
        <p:txBody>
          <a:bodyPr anchor="b"/>
          <a:lstStyle>
            <a:lvl1pPr marL="0" indent="0">
              <a:buNone/>
              <a:defRPr sz="7948" b="1"/>
            </a:lvl1pPr>
            <a:lvl2pPr marL="1514018" indent="0">
              <a:buNone/>
              <a:defRPr sz="6623" b="1"/>
            </a:lvl2pPr>
            <a:lvl3pPr marL="3028036" indent="0">
              <a:buNone/>
              <a:defRPr sz="5961" b="1"/>
            </a:lvl3pPr>
            <a:lvl4pPr marL="4542053" indent="0">
              <a:buNone/>
              <a:defRPr sz="5298" b="1"/>
            </a:lvl4pPr>
            <a:lvl5pPr marL="6056071" indent="0">
              <a:buNone/>
              <a:defRPr sz="5298" b="1"/>
            </a:lvl5pPr>
            <a:lvl6pPr marL="7570089" indent="0">
              <a:buNone/>
              <a:defRPr sz="5298" b="1"/>
            </a:lvl6pPr>
            <a:lvl7pPr marL="9084107" indent="0">
              <a:buNone/>
              <a:defRPr sz="5298" b="1"/>
            </a:lvl7pPr>
            <a:lvl8pPr marL="10598125" indent="0">
              <a:buNone/>
              <a:defRPr sz="5298" b="1"/>
            </a:lvl8pPr>
            <a:lvl9pPr marL="12112142" indent="0">
              <a:buNone/>
              <a:defRPr sz="5298" b="1"/>
            </a:lvl9pPr>
          </a:lstStyle>
          <a:p>
            <a:pPr lvl="0"/>
            <a:r>
              <a:rPr lang="en-US"/>
              <a:t>Click to edit Master text styles</a:t>
            </a:r>
          </a:p>
        </p:txBody>
      </p:sp>
      <p:sp>
        <p:nvSpPr>
          <p:cNvPr id="6" name="Content Placeholder 5"/>
          <p:cNvSpPr>
            <a:spLocks noGrp="1"/>
          </p:cNvSpPr>
          <p:nvPr>
            <p:ph sz="quarter" idx="4"/>
          </p:nvPr>
        </p:nvSpPr>
        <p:spPr>
          <a:xfrm>
            <a:off x="15329239" y="15637003"/>
            <a:ext cx="12872933" cy="22999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AC9EB129-D8AD-4AA3-B52E-9ED6FB7156AF}" type="slidenum">
              <a:rPr lang="en-GB" altLang="en-US" smtClean="0"/>
              <a:pPr/>
              <a:t>‹#›</a:t>
            </a:fld>
            <a:endParaRPr lang="en-GB" altLang="en-US"/>
          </a:p>
        </p:txBody>
      </p:sp>
    </p:spTree>
    <p:extLst>
      <p:ext uri="{BB962C8B-B14F-4D97-AF65-F5344CB8AC3E}">
        <p14:creationId xmlns:p14="http://schemas.microsoft.com/office/powerpoint/2010/main" val="86590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F55FD96-16AC-4A77-8381-7F354147A455}" type="slidenum">
              <a:rPr lang="en-GB" altLang="en-US" smtClean="0"/>
              <a:pPr/>
              <a:t>‹#›</a:t>
            </a:fld>
            <a:endParaRPr lang="en-GB" altLang="en-US"/>
          </a:p>
        </p:txBody>
      </p:sp>
    </p:spTree>
    <p:extLst>
      <p:ext uri="{BB962C8B-B14F-4D97-AF65-F5344CB8AC3E}">
        <p14:creationId xmlns:p14="http://schemas.microsoft.com/office/powerpoint/2010/main" val="3367986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F0F20C0B-D2AE-41BE-8873-786AC8347159}" type="slidenum">
              <a:rPr lang="en-GB" altLang="en-US" smtClean="0"/>
              <a:pPr/>
              <a:t>‹#›</a:t>
            </a:fld>
            <a:endParaRPr lang="en-GB" altLang="en-US"/>
          </a:p>
        </p:txBody>
      </p:sp>
    </p:spTree>
    <p:extLst>
      <p:ext uri="{BB962C8B-B14F-4D97-AF65-F5344CB8AC3E}">
        <p14:creationId xmlns:p14="http://schemas.microsoft.com/office/powerpoint/2010/main" val="248845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692" y="2853902"/>
            <a:ext cx="9766080" cy="9988656"/>
          </a:xfrm>
        </p:spPr>
        <p:txBody>
          <a:bodyPr anchor="b"/>
          <a:lstStyle>
            <a:lvl1pPr>
              <a:defRPr sz="10597"/>
            </a:lvl1pPr>
          </a:lstStyle>
          <a:p>
            <a:r>
              <a:rPr lang="en-US"/>
              <a:t>Click to edit Master title style</a:t>
            </a:r>
            <a:endParaRPr lang="en-US" dirty="0"/>
          </a:p>
        </p:txBody>
      </p:sp>
      <p:sp>
        <p:nvSpPr>
          <p:cNvPr id="3" name="Content Placeholder 2"/>
          <p:cNvSpPr>
            <a:spLocks noGrp="1"/>
          </p:cNvSpPr>
          <p:nvPr>
            <p:ph idx="1"/>
          </p:nvPr>
        </p:nvSpPr>
        <p:spPr>
          <a:xfrm>
            <a:off x="12872933" y="6163644"/>
            <a:ext cx="15329237" cy="30421799"/>
          </a:xfrm>
        </p:spPr>
        <p:txBody>
          <a:bodyPr/>
          <a:lstStyle>
            <a:lvl1pPr>
              <a:defRPr sz="10597"/>
            </a:lvl1pPr>
            <a:lvl2pPr>
              <a:defRPr sz="9272"/>
            </a:lvl2pPr>
            <a:lvl3pPr>
              <a:defRPr sz="7948"/>
            </a:lvl3pPr>
            <a:lvl4pPr>
              <a:defRPr sz="6623"/>
            </a:lvl4pPr>
            <a:lvl5pPr>
              <a:defRPr sz="6623"/>
            </a:lvl5pPr>
            <a:lvl6pPr>
              <a:defRPr sz="6623"/>
            </a:lvl6pPr>
            <a:lvl7pPr>
              <a:defRPr sz="6623"/>
            </a:lvl7pPr>
            <a:lvl8pPr>
              <a:defRPr sz="6623"/>
            </a:lvl8pPr>
            <a:lvl9pPr>
              <a:defRPr sz="66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692" y="12842558"/>
            <a:ext cx="9766080" cy="23792426"/>
          </a:xfrm>
        </p:spPr>
        <p:txBody>
          <a:bodyPr/>
          <a:lstStyle>
            <a:lvl1pPr marL="0" indent="0">
              <a:buNone/>
              <a:defRPr sz="5298"/>
            </a:lvl1pPr>
            <a:lvl2pPr marL="1514018" indent="0">
              <a:buNone/>
              <a:defRPr sz="4636"/>
            </a:lvl2pPr>
            <a:lvl3pPr marL="3028036" indent="0">
              <a:buNone/>
              <a:defRPr sz="3974"/>
            </a:lvl3pPr>
            <a:lvl4pPr marL="4542053" indent="0">
              <a:buNone/>
              <a:defRPr sz="3312"/>
            </a:lvl4pPr>
            <a:lvl5pPr marL="6056071" indent="0">
              <a:buNone/>
              <a:defRPr sz="3312"/>
            </a:lvl5pPr>
            <a:lvl6pPr marL="7570089" indent="0">
              <a:buNone/>
              <a:defRPr sz="3312"/>
            </a:lvl6pPr>
            <a:lvl7pPr marL="9084107" indent="0">
              <a:buNone/>
              <a:defRPr sz="3312"/>
            </a:lvl7pPr>
            <a:lvl8pPr marL="10598125" indent="0">
              <a:buNone/>
              <a:defRPr sz="3312"/>
            </a:lvl8pPr>
            <a:lvl9pPr marL="12112142" indent="0">
              <a:buNone/>
              <a:defRPr sz="3312"/>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90696CA5-9FDD-4400-BCCC-5898D6F06869}" type="slidenum">
              <a:rPr lang="en-GB" altLang="en-US" smtClean="0"/>
              <a:pPr/>
              <a:t>‹#›</a:t>
            </a:fld>
            <a:endParaRPr lang="en-GB" altLang="en-US"/>
          </a:p>
        </p:txBody>
      </p:sp>
    </p:spTree>
    <p:extLst>
      <p:ext uri="{BB962C8B-B14F-4D97-AF65-F5344CB8AC3E}">
        <p14:creationId xmlns:p14="http://schemas.microsoft.com/office/powerpoint/2010/main" val="280860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692" y="2853902"/>
            <a:ext cx="9766080" cy="9988656"/>
          </a:xfrm>
        </p:spPr>
        <p:txBody>
          <a:bodyPr anchor="b"/>
          <a:lstStyle>
            <a:lvl1pPr>
              <a:defRPr sz="10597"/>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2933" y="6163644"/>
            <a:ext cx="15329237" cy="30421799"/>
          </a:xfrm>
        </p:spPr>
        <p:txBody>
          <a:bodyPr anchor="t"/>
          <a:lstStyle>
            <a:lvl1pPr marL="0" indent="0">
              <a:buNone/>
              <a:defRPr sz="10597"/>
            </a:lvl1pPr>
            <a:lvl2pPr marL="1514018" indent="0">
              <a:buNone/>
              <a:defRPr sz="9272"/>
            </a:lvl2pPr>
            <a:lvl3pPr marL="3028036" indent="0">
              <a:buNone/>
              <a:defRPr sz="7948"/>
            </a:lvl3pPr>
            <a:lvl4pPr marL="4542053" indent="0">
              <a:buNone/>
              <a:defRPr sz="6623"/>
            </a:lvl4pPr>
            <a:lvl5pPr marL="6056071" indent="0">
              <a:buNone/>
              <a:defRPr sz="6623"/>
            </a:lvl5pPr>
            <a:lvl6pPr marL="7570089" indent="0">
              <a:buNone/>
              <a:defRPr sz="6623"/>
            </a:lvl6pPr>
            <a:lvl7pPr marL="9084107" indent="0">
              <a:buNone/>
              <a:defRPr sz="6623"/>
            </a:lvl7pPr>
            <a:lvl8pPr marL="10598125" indent="0">
              <a:buNone/>
              <a:defRPr sz="6623"/>
            </a:lvl8pPr>
            <a:lvl9pPr marL="12112142" indent="0">
              <a:buNone/>
              <a:defRPr sz="6623"/>
            </a:lvl9pPr>
          </a:lstStyle>
          <a:p>
            <a:r>
              <a:rPr lang="en-US"/>
              <a:t>Click icon to add picture</a:t>
            </a:r>
            <a:endParaRPr lang="en-US" dirty="0"/>
          </a:p>
        </p:txBody>
      </p:sp>
      <p:sp>
        <p:nvSpPr>
          <p:cNvPr id="4" name="Text Placeholder 3"/>
          <p:cNvSpPr>
            <a:spLocks noGrp="1"/>
          </p:cNvSpPr>
          <p:nvPr>
            <p:ph type="body" sz="half" idx="2"/>
          </p:nvPr>
        </p:nvSpPr>
        <p:spPr>
          <a:xfrm>
            <a:off x="2085692" y="12842558"/>
            <a:ext cx="9766080" cy="23792426"/>
          </a:xfrm>
        </p:spPr>
        <p:txBody>
          <a:bodyPr/>
          <a:lstStyle>
            <a:lvl1pPr marL="0" indent="0">
              <a:buNone/>
              <a:defRPr sz="5298"/>
            </a:lvl1pPr>
            <a:lvl2pPr marL="1514018" indent="0">
              <a:buNone/>
              <a:defRPr sz="4636"/>
            </a:lvl2pPr>
            <a:lvl3pPr marL="3028036" indent="0">
              <a:buNone/>
              <a:defRPr sz="3974"/>
            </a:lvl3pPr>
            <a:lvl4pPr marL="4542053" indent="0">
              <a:buNone/>
              <a:defRPr sz="3312"/>
            </a:lvl4pPr>
            <a:lvl5pPr marL="6056071" indent="0">
              <a:buNone/>
              <a:defRPr sz="3312"/>
            </a:lvl5pPr>
            <a:lvl6pPr marL="7570089" indent="0">
              <a:buNone/>
              <a:defRPr sz="3312"/>
            </a:lvl6pPr>
            <a:lvl7pPr marL="9084107" indent="0">
              <a:buNone/>
              <a:defRPr sz="3312"/>
            </a:lvl7pPr>
            <a:lvl8pPr marL="10598125" indent="0">
              <a:buNone/>
              <a:defRPr sz="3312"/>
            </a:lvl8pPr>
            <a:lvl9pPr marL="12112142" indent="0">
              <a:buNone/>
              <a:defRPr sz="3312"/>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31D5B198-DBF4-44DE-9D4B-0A6E98985BC8}" type="slidenum">
              <a:rPr lang="en-GB" altLang="en-US" smtClean="0"/>
              <a:pPr/>
              <a:t>‹#›</a:t>
            </a:fld>
            <a:endParaRPr lang="en-GB" altLang="en-US"/>
          </a:p>
        </p:txBody>
      </p:sp>
    </p:spTree>
    <p:extLst>
      <p:ext uri="{BB962C8B-B14F-4D97-AF65-F5344CB8AC3E}">
        <p14:creationId xmlns:p14="http://schemas.microsoft.com/office/powerpoint/2010/main" val="1975593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749" y="2279167"/>
            <a:ext cx="26116478" cy="82743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749" y="11395788"/>
            <a:ext cx="26116478" cy="271616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748" y="39677170"/>
            <a:ext cx="6812994" cy="2279158"/>
          </a:xfrm>
          <a:prstGeom prst="rect">
            <a:avLst/>
          </a:prstGeom>
        </p:spPr>
        <p:txBody>
          <a:bodyPr vert="horz" lIns="91440" tIns="45720" rIns="91440" bIns="45720" rtlCol="0" anchor="ctr"/>
          <a:lstStyle>
            <a:lvl1pPr algn="l">
              <a:defRPr sz="3974">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0030242" y="39677170"/>
            <a:ext cx="10219492" cy="2279158"/>
          </a:xfrm>
          <a:prstGeom prst="rect">
            <a:avLst/>
          </a:prstGeom>
        </p:spPr>
        <p:txBody>
          <a:bodyPr vert="horz" lIns="91440" tIns="45720" rIns="91440" bIns="45720" rtlCol="0" anchor="ctr"/>
          <a:lstStyle>
            <a:lvl1pPr algn="ctr">
              <a:defRPr sz="3974">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21385233" y="39677170"/>
            <a:ext cx="6812994" cy="2279158"/>
          </a:xfrm>
          <a:prstGeom prst="rect">
            <a:avLst/>
          </a:prstGeom>
        </p:spPr>
        <p:txBody>
          <a:bodyPr vert="horz" lIns="91440" tIns="45720" rIns="91440" bIns="45720" rtlCol="0" anchor="ctr"/>
          <a:lstStyle>
            <a:lvl1pPr algn="r">
              <a:defRPr sz="3974">
                <a:solidFill>
                  <a:schemeClr val="tx1">
                    <a:tint val="75000"/>
                  </a:schemeClr>
                </a:solidFill>
              </a:defRPr>
            </a:lvl1pPr>
          </a:lstStyle>
          <a:p>
            <a:fld id="{2682D19B-4E20-4F0A-AB53-1A3A0B13294A}" type="slidenum">
              <a:rPr lang="en-GB" altLang="en-US" smtClean="0"/>
              <a:pPr/>
              <a:t>‹#›</a:t>
            </a:fld>
            <a:endParaRPr lang="en-GB" altLang="en-US"/>
          </a:p>
        </p:txBody>
      </p:sp>
    </p:spTree>
    <p:extLst>
      <p:ext uri="{BB962C8B-B14F-4D97-AF65-F5344CB8AC3E}">
        <p14:creationId xmlns:p14="http://schemas.microsoft.com/office/powerpoint/2010/main" val="68167927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3028036" rtl="0" eaLnBrk="1" latinLnBrk="0" hangingPunct="1">
        <a:lnSpc>
          <a:spcPct val="90000"/>
        </a:lnSpc>
        <a:spcBef>
          <a:spcPct val="0"/>
        </a:spcBef>
        <a:buNone/>
        <a:defRPr sz="14571" kern="1200">
          <a:solidFill>
            <a:schemeClr val="tx1"/>
          </a:solidFill>
          <a:latin typeface="+mj-lt"/>
          <a:ea typeface="+mj-ea"/>
          <a:cs typeface="+mj-cs"/>
        </a:defRPr>
      </a:lvl1pPr>
    </p:titleStyle>
    <p:bodyStyle>
      <a:lvl1pPr marL="757009" indent="-757009" algn="l" defTabSz="3028036" rtl="0" eaLnBrk="1" latinLnBrk="0" hangingPunct="1">
        <a:lnSpc>
          <a:spcPct val="90000"/>
        </a:lnSpc>
        <a:spcBef>
          <a:spcPts val="3312"/>
        </a:spcBef>
        <a:buFont typeface="Arial" panose="020B0604020202020204" pitchFamily="34" charset="0"/>
        <a:buChar char="•"/>
        <a:defRPr sz="9272" kern="1200">
          <a:solidFill>
            <a:schemeClr val="tx1"/>
          </a:solidFill>
          <a:latin typeface="+mn-lt"/>
          <a:ea typeface="+mn-ea"/>
          <a:cs typeface="+mn-cs"/>
        </a:defRPr>
      </a:lvl1pPr>
      <a:lvl2pPr marL="2271027" indent="-757009" algn="l" defTabSz="3028036" rtl="0" eaLnBrk="1" latinLnBrk="0" hangingPunct="1">
        <a:lnSpc>
          <a:spcPct val="90000"/>
        </a:lnSpc>
        <a:spcBef>
          <a:spcPts val="1656"/>
        </a:spcBef>
        <a:buFont typeface="Arial" panose="020B0604020202020204" pitchFamily="34" charset="0"/>
        <a:buChar char="•"/>
        <a:defRPr sz="7948" kern="1200">
          <a:solidFill>
            <a:schemeClr val="tx1"/>
          </a:solidFill>
          <a:latin typeface="+mn-lt"/>
          <a:ea typeface="+mn-ea"/>
          <a:cs typeface="+mn-cs"/>
        </a:defRPr>
      </a:lvl2pPr>
      <a:lvl3pPr marL="3785045" indent="-757009" algn="l" defTabSz="3028036" rtl="0" eaLnBrk="1" latinLnBrk="0" hangingPunct="1">
        <a:lnSpc>
          <a:spcPct val="90000"/>
        </a:lnSpc>
        <a:spcBef>
          <a:spcPts val="1656"/>
        </a:spcBef>
        <a:buFont typeface="Arial" panose="020B0604020202020204" pitchFamily="34" charset="0"/>
        <a:buChar char="•"/>
        <a:defRPr sz="6623" kern="1200">
          <a:solidFill>
            <a:schemeClr val="tx1"/>
          </a:solidFill>
          <a:latin typeface="+mn-lt"/>
          <a:ea typeface="+mn-ea"/>
          <a:cs typeface="+mn-cs"/>
        </a:defRPr>
      </a:lvl3pPr>
      <a:lvl4pPr marL="5299062"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4pPr>
      <a:lvl5pPr marL="6813080"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5pPr>
      <a:lvl6pPr marL="8327098"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6pPr>
      <a:lvl7pPr marL="9841116"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7pPr>
      <a:lvl8pPr marL="11355134"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8pPr>
      <a:lvl9pPr marL="12869151"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9pPr>
    </p:bodyStyle>
    <p:otherStyle>
      <a:defPPr>
        <a:defRPr lang="en-US"/>
      </a:defPPr>
      <a:lvl1pPr marL="0" algn="l" defTabSz="3028036" rtl="0" eaLnBrk="1" latinLnBrk="0" hangingPunct="1">
        <a:defRPr sz="5961" kern="1200">
          <a:solidFill>
            <a:schemeClr val="tx1"/>
          </a:solidFill>
          <a:latin typeface="+mn-lt"/>
          <a:ea typeface="+mn-ea"/>
          <a:cs typeface="+mn-cs"/>
        </a:defRPr>
      </a:lvl1pPr>
      <a:lvl2pPr marL="1514018" algn="l" defTabSz="3028036" rtl="0" eaLnBrk="1" latinLnBrk="0" hangingPunct="1">
        <a:defRPr sz="5961" kern="1200">
          <a:solidFill>
            <a:schemeClr val="tx1"/>
          </a:solidFill>
          <a:latin typeface="+mn-lt"/>
          <a:ea typeface="+mn-ea"/>
          <a:cs typeface="+mn-cs"/>
        </a:defRPr>
      </a:lvl2pPr>
      <a:lvl3pPr marL="3028036" algn="l" defTabSz="3028036" rtl="0" eaLnBrk="1" latinLnBrk="0" hangingPunct="1">
        <a:defRPr sz="5961" kern="1200">
          <a:solidFill>
            <a:schemeClr val="tx1"/>
          </a:solidFill>
          <a:latin typeface="+mn-lt"/>
          <a:ea typeface="+mn-ea"/>
          <a:cs typeface="+mn-cs"/>
        </a:defRPr>
      </a:lvl3pPr>
      <a:lvl4pPr marL="4542053" algn="l" defTabSz="3028036" rtl="0" eaLnBrk="1" latinLnBrk="0" hangingPunct="1">
        <a:defRPr sz="5961" kern="1200">
          <a:solidFill>
            <a:schemeClr val="tx1"/>
          </a:solidFill>
          <a:latin typeface="+mn-lt"/>
          <a:ea typeface="+mn-ea"/>
          <a:cs typeface="+mn-cs"/>
        </a:defRPr>
      </a:lvl4pPr>
      <a:lvl5pPr marL="6056071" algn="l" defTabSz="3028036" rtl="0" eaLnBrk="1" latinLnBrk="0" hangingPunct="1">
        <a:defRPr sz="5961" kern="1200">
          <a:solidFill>
            <a:schemeClr val="tx1"/>
          </a:solidFill>
          <a:latin typeface="+mn-lt"/>
          <a:ea typeface="+mn-ea"/>
          <a:cs typeface="+mn-cs"/>
        </a:defRPr>
      </a:lvl5pPr>
      <a:lvl6pPr marL="7570089" algn="l" defTabSz="3028036" rtl="0" eaLnBrk="1" latinLnBrk="0" hangingPunct="1">
        <a:defRPr sz="5961" kern="1200">
          <a:solidFill>
            <a:schemeClr val="tx1"/>
          </a:solidFill>
          <a:latin typeface="+mn-lt"/>
          <a:ea typeface="+mn-ea"/>
          <a:cs typeface="+mn-cs"/>
        </a:defRPr>
      </a:lvl6pPr>
      <a:lvl7pPr marL="9084107" algn="l" defTabSz="3028036" rtl="0" eaLnBrk="1" latinLnBrk="0" hangingPunct="1">
        <a:defRPr sz="5961" kern="1200">
          <a:solidFill>
            <a:schemeClr val="tx1"/>
          </a:solidFill>
          <a:latin typeface="+mn-lt"/>
          <a:ea typeface="+mn-ea"/>
          <a:cs typeface="+mn-cs"/>
        </a:defRPr>
      </a:lvl7pPr>
      <a:lvl8pPr marL="10598125" algn="l" defTabSz="3028036" rtl="0" eaLnBrk="1" latinLnBrk="0" hangingPunct="1">
        <a:defRPr sz="5961" kern="1200">
          <a:solidFill>
            <a:schemeClr val="tx1"/>
          </a:solidFill>
          <a:latin typeface="+mn-lt"/>
          <a:ea typeface="+mn-ea"/>
          <a:cs typeface="+mn-cs"/>
        </a:defRPr>
      </a:lvl8pPr>
      <a:lvl9pPr marL="12112142" algn="l" defTabSz="3028036" rtl="0" eaLnBrk="1" latinLnBrk="0" hangingPunct="1">
        <a:defRPr sz="5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3.png"/><Relationship Id="rId3" Type="http://schemas.openxmlformats.org/officeDocument/2006/relationships/hyperlink" Target="https://github.com/dreamRs/esquisse" TargetMode="External"/><Relationship Id="rId7" Type="http://schemas.openxmlformats.org/officeDocument/2006/relationships/diagramData" Target="../diagrams/data1.xml"/><Relationship Id="rId12"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jpeg"/><Relationship Id="rId11" Type="http://schemas.microsoft.com/office/2007/relationships/diagramDrawing" Target="../diagrams/drawing1.xml"/><Relationship Id="rId5" Type="http://schemas.openxmlformats.org/officeDocument/2006/relationships/hyperlink" Target="https://biopython.org/" TargetMode="External"/><Relationship Id="rId10" Type="http://schemas.openxmlformats.org/officeDocument/2006/relationships/diagramColors" Target="../diagrams/colors1.xml"/><Relationship Id="rId4" Type="http://schemas.openxmlformats.org/officeDocument/2006/relationships/hyperlink" Target="https://www.ncbi.nlm.nih.gov/labs/virus/vssi/#/virus?SeqType_s=Nucleotide&amp;VirusLineage_ss=SARS-CoV-2,%20taxid:2697049" TargetMode="External"/><Relationship Id="rId9" Type="http://schemas.openxmlformats.org/officeDocument/2006/relationships/diagramQuickStyle" Target="../diagrams/quickStyle1.xml"/><Relationship Id="rId1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90" name="AutoShape 105"/>
          <p:cNvSpPr>
            <a:spLocks noChangeArrowheads="1"/>
          </p:cNvSpPr>
          <p:nvPr/>
        </p:nvSpPr>
        <p:spPr bwMode="auto">
          <a:xfrm>
            <a:off x="15371209" y="4819346"/>
            <a:ext cx="13944600" cy="3756025"/>
          </a:xfrm>
          <a:prstGeom prst="roundRect">
            <a:avLst>
              <a:gd name="adj" fmla="val 4481"/>
            </a:avLst>
          </a:prstGeom>
          <a:solidFill>
            <a:schemeClr val="bg1"/>
          </a:solidFill>
          <a:ln w="76200">
            <a:solidFill>
              <a:schemeClr val="bg1"/>
            </a:solidFill>
            <a:round/>
            <a:headEnd/>
            <a:tailEnd/>
          </a:ln>
        </p:spPr>
        <p:txBody>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As You can see, creating a table is not that hard, and there are a number of options to choose from depending on your needs. As an added bonus, the website will give you a preview of your table when it is completed!</a:t>
            </a:r>
          </a:p>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Next, we need to compute the average number of mutations in each sequence for each month in our data set. Luckily, the website has just such a built-in function!</a:t>
            </a:r>
          </a:p>
          <a:p>
            <a:pPr eaLnBrk="1" hangingPunct="1">
              <a:lnSpc>
                <a:spcPts val="5000"/>
              </a:lnSpc>
              <a:spcBef>
                <a:spcPts val="1800"/>
              </a:spcBef>
            </a:pPr>
            <a:endParaRPr lang="en-US" altLang="en-US"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 </a:t>
            </a:r>
          </a:p>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  </a:t>
            </a:r>
          </a:p>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 </a:t>
            </a:r>
          </a:p>
          <a:p>
            <a:pPr eaLnBrk="1" hangingPunct="1">
              <a:lnSpc>
                <a:spcPts val="5000"/>
              </a:lnSpc>
              <a:spcBef>
                <a:spcPts val="1200"/>
              </a:spcBef>
              <a:defRPr/>
            </a:pPr>
            <a:endParaRPr lang="en-GB"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200"/>
              </a:spcBef>
              <a:defRPr/>
            </a:pPr>
            <a:r>
              <a:rPr lang="en-GB" sz="3600" dirty="0">
                <a:latin typeface="Calibri" panose="020F0502020204030204" pitchFamily="34" charset="0"/>
                <a:ea typeface="Ebrima" panose="02000000000000000000" pitchFamily="2" charset="0"/>
                <a:cs typeface="Ebrima" panose="02000000000000000000" pitchFamily="2" charset="0"/>
              </a:rPr>
              <a:t>Much like creating a table, the website will display the result of the calculations or inform you if there was a problem.</a:t>
            </a:r>
          </a:p>
          <a:p>
            <a:pPr eaLnBrk="1" hangingPunct="1">
              <a:lnSpc>
                <a:spcPts val="5000"/>
              </a:lnSpc>
              <a:spcBef>
                <a:spcPts val="1200"/>
              </a:spcBef>
              <a:defRPr/>
            </a:pPr>
            <a:r>
              <a:rPr lang="en-GB" sz="3600" dirty="0">
                <a:latin typeface="Calibri" panose="020F0502020204030204" pitchFamily="34" charset="0"/>
                <a:ea typeface="Ebrima" panose="02000000000000000000" pitchFamily="2" charset="0"/>
                <a:cs typeface="Ebrima" panose="02000000000000000000" pitchFamily="2" charset="0"/>
              </a:rPr>
              <a:t>Finally, we can take advantage of the website’s drag and drop interface to create a graphic displaying our results!</a:t>
            </a:r>
          </a:p>
          <a:p>
            <a:pPr eaLnBrk="1" hangingPunct="1">
              <a:lnSpc>
                <a:spcPts val="5000"/>
              </a:lnSpc>
              <a:spcBef>
                <a:spcPts val="1200"/>
              </a:spcBef>
              <a:defRPr/>
            </a:pPr>
            <a:endParaRPr lang="en-GB"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3600" dirty="0">
              <a:latin typeface="Calibri" panose="020F0502020204030204" pitchFamily="34" charset="0"/>
              <a:ea typeface="Ebrima" panose="02000000000000000000" pitchFamily="2" charset="0"/>
              <a:cs typeface="Ebrima" panose="02000000000000000000" pitchFamily="2" charset="0"/>
            </a:endParaRPr>
          </a:p>
        </p:txBody>
      </p:sp>
      <p:sp>
        <p:nvSpPr>
          <p:cNvPr id="14339" name="Rectangle 9"/>
          <p:cNvSpPr>
            <a:spLocks noChangeArrowheads="1"/>
          </p:cNvSpPr>
          <p:nvPr/>
        </p:nvSpPr>
        <p:spPr bwMode="auto">
          <a:xfrm>
            <a:off x="771525" y="41817925"/>
            <a:ext cx="218074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5400" b="1" dirty="0">
                <a:solidFill>
                  <a:schemeClr val="bg1"/>
                </a:solidFill>
                <a:latin typeface="Calibri" panose="020F0502020204030204" pitchFamily="34" charset="0"/>
                <a:ea typeface="Ebrima" panose="02000000000000000000" pitchFamily="2" charset="0"/>
                <a:cs typeface="Ebrima" panose="02000000000000000000" pitchFamily="2" charset="0"/>
              </a:rPr>
              <a:t> </a:t>
            </a:r>
          </a:p>
        </p:txBody>
      </p:sp>
      <p:sp>
        <p:nvSpPr>
          <p:cNvPr id="14340" name="Rectangle 5"/>
          <p:cNvSpPr>
            <a:spLocks noChangeArrowheads="1"/>
          </p:cNvSpPr>
          <p:nvPr/>
        </p:nvSpPr>
        <p:spPr bwMode="auto">
          <a:xfrm>
            <a:off x="22783800" y="41800463"/>
            <a:ext cx="6969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lgn="r" eaLnBrk="1" hangingPunct="1">
              <a:spcBef>
                <a:spcPct val="50000"/>
              </a:spcBef>
            </a:pPr>
            <a:endParaRPr lang="en-GB" altLang="en-US" sz="5400" b="1" dirty="0">
              <a:solidFill>
                <a:schemeClr val="bg1"/>
              </a:solidFill>
              <a:latin typeface="Calibri" panose="020F0502020204030204" pitchFamily="34" charset="0"/>
              <a:ea typeface="Ebrima" panose="02000000000000000000" pitchFamily="2" charset="0"/>
              <a:cs typeface="Ebrima" panose="02000000000000000000" pitchFamily="2" charset="0"/>
            </a:endParaRPr>
          </a:p>
        </p:txBody>
      </p:sp>
      <p:sp>
        <p:nvSpPr>
          <p:cNvPr id="14354" name="AutoShape 105"/>
          <p:cNvSpPr>
            <a:spLocks noChangeArrowheads="1"/>
          </p:cNvSpPr>
          <p:nvPr/>
        </p:nvSpPr>
        <p:spPr bwMode="auto">
          <a:xfrm>
            <a:off x="15101887" y="28667113"/>
            <a:ext cx="14213922" cy="11597588"/>
          </a:xfrm>
          <a:prstGeom prst="roundRect">
            <a:avLst>
              <a:gd name="adj" fmla="val 4481"/>
            </a:avLst>
          </a:prstGeom>
          <a:solidFill>
            <a:schemeClr val="bg1"/>
          </a:solidFill>
          <a:ln w="76200">
            <a:solidFill>
              <a:schemeClr val="bg1"/>
            </a:solidFill>
            <a:round/>
            <a:headEnd/>
            <a:tailEnd/>
          </a:ln>
        </p:spPr>
        <p:txBody>
          <a:bodyPr/>
          <a:lstStyle/>
          <a:p>
            <a:pPr eaLnBrk="1" hangingPunct="1">
              <a:lnSpc>
                <a:spcPts val="5000"/>
              </a:lnSpc>
              <a:spcBef>
                <a:spcPts val="1800"/>
              </a:spcBef>
              <a:defRPr/>
            </a:pPr>
            <a:r>
              <a:rPr lang="en-US" sz="3600" dirty="0">
                <a:latin typeface="Calibri" panose="020F0502020204030204" pitchFamily="34" charset="0"/>
                <a:ea typeface="Ebrima" panose="02000000000000000000" pitchFamily="2" charset="0"/>
                <a:cs typeface="Ebrima" panose="02000000000000000000" pitchFamily="2" charset="0"/>
              </a:rPr>
              <a:t>By dragging the “Month” and “</a:t>
            </a:r>
            <a:r>
              <a:rPr lang="en-US" sz="3600" dirty="0" err="1">
                <a:latin typeface="Calibri" panose="020F0502020204030204" pitchFamily="34" charset="0"/>
                <a:ea typeface="Ebrima" panose="02000000000000000000" pitchFamily="2" charset="0"/>
                <a:cs typeface="Ebrima" panose="02000000000000000000" pitchFamily="2" charset="0"/>
              </a:rPr>
              <a:t>Mutation_Rate</a:t>
            </a:r>
            <a:r>
              <a:rPr lang="en-US" sz="3600" dirty="0">
                <a:latin typeface="Calibri" panose="020F0502020204030204" pitchFamily="34" charset="0"/>
                <a:ea typeface="Ebrima" panose="02000000000000000000" pitchFamily="2" charset="0"/>
                <a:cs typeface="Ebrima" panose="02000000000000000000" pitchFamily="2" charset="0"/>
              </a:rPr>
              <a:t>” buttons into the X and Y Axis bins and changing the plot type to “Line” in the upper left corner, we are able to generate a line graph showing that average number of mutations per sequence has been growing linearly. As a bonus, we can also add the number of sequences per month into the size and color bins to show that our conclusion holds up in spite of dramatic variations in sample size over the 7 month period.</a:t>
            </a:r>
          </a:p>
          <a:p>
            <a:pPr eaLnBrk="1" hangingPunct="1">
              <a:lnSpc>
                <a:spcPts val="5000"/>
              </a:lnSpc>
              <a:spcBef>
                <a:spcPts val="1800"/>
              </a:spcBef>
              <a:defRPr/>
            </a:pPr>
            <a:endParaRPr lang="en-US"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defRPr/>
            </a:pPr>
            <a:endParaRPr lang="en-US"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defRPr/>
            </a:pPr>
            <a:r>
              <a:rPr lang="en-US" sz="3600" dirty="0">
                <a:latin typeface="Calibri" panose="020F0502020204030204" pitchFamily="34" charset="0"/>
                <a:ea typeface="Ebrima" panose="02000000000000000000" pitchFamily="2" charset="0"/>
                <a:cs typeface="Ebrima" panose="02000000000000000000" pitchFamily="2" charset="0"/>
              </a:rPr>
              <a:t>By presenting COVID-19 genomic data in a format that allows for rapid analysis and visualization, we hope to quality of life for researchers and others conducting exploratory analysis, thereby facilitating discovery. However, much work is still needed to improve data sharing across all COVID-19 related domains. Additionally, the website could be improved through automated data collection and other features.</a:t>
            </a:r>
          </a:p>
        </p:txBody>
      </p:sp>
      <p:sp>
        <p:nvSpPr>
          <p:cNvPr id="14342" name="TextBox 6"/>
          <p:cNvSpPr txBox="1">
            <a:spLocks noChangeArrowheads="1"/>
          </p:cNvSpPr>
          <p:nvPr/>
        </p:nvSpPr>
        <p:spPr bwMode="auto">
          <a:xfrm>
            <a:off x="15236548" y="39435321"/>
            <a:ext cx="13944600" cy="198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spcAft>
                <a:spcPts val="600"/>
              </a:spcAft>
            </a:pPr>
            <a:r>
              <a:rPr lang="en-GB" altLang="en-US" sz="4400" b="1" dirty="0">
                <a:latin typeface="+mj-lt"/>
                <a:ea typeface="Ebrima" panose="02000000000000000000" pitchFamily="2" charset="0"/>
                <a:cs typeface="Ebrima" panose="02000000000000000000" pitchFamily="2" charset="0"/>
              </a:rPr>
              <a:t>References</a:t>
            </a:r>
          </a:p>
          <a:p>
            <a:pPr marL="342900" indent="-342900">
              <a:lnSpc>
                <a:spcPts val="2200"/>
              </a:lnSpc>
              <a:buFont typeface="Arial" panose="020B0604020202020204" pitchFamily="34" charset="0"/>
              <a:buChar char="•"/>
            </a:pPr>
            <a:r>
              <a:rPr lang="en-GB" altLang="en-US" sz="2400" dirty="0">
                <a:latin typeface="Calibri" panose="020F0502020204030204" pitchFamily="34" charset="0"/>
                <a:ea typeface="Ebrima" panose="02000000000000000000" pitchFamily="2" charset="0"/>
                <a:cs typeface="Ebrima" panose="02000000000000000000" pitchFamily="2" charset="0"/>
                <a:hlinkClick r:id="rId3"/>
              </a:rPr>
              <a:t>https://github.com/dreamRs/esquisse</a:t>
            </a:r>
            <a:endParaRPr lang="en-GB" altLang="en-US" sz="2400" dirty="0">
              <a:latin typeface="Calibri" panose="020F0502020204030204" pitchFamily="34" charset="0"/>
              <a:ea typeface="Ebrima" panose="02000000000000000000" pitchFamily="2" charset="0"/>
              <a:cs typeface="Ebrima" panose="02000000000000000000" pitchFamily="2" charset="0"/>
            </a:endParaRPr>
          </a:p>
          <a:p>
            <a:pPr marL="342900" indent="-342900">
              <a:lnSpc>
                <a:spcPts val="2200"/>
              </a:lnSpc>
              <a:buFont typeface="Arial" panose="020B0604020202020204" pitchFamily="34" charset="0"/>
              <a:buChar char="•"/>
            </a:pPr>
            <a:r>
              <a:rPr lang="en-GB" altLang="en-US" sz="2400" dirty="0">
                <a:latin typeface="Calibri" panose="020F0502020204030204" pitchFamily="34" charset="0"/>
                <a:ea typeface="Ebrima" panose="02000000000000000000" pitchFamily="2" charset="0"/>
                <a:cs typeface="Ebrima" panose="02000000000000000000" pitchFamily="2" charset="0"/>
                <a:hlinkClick r:id="rId4"/>
              </a:rPr>
              <a:t>https://www.ncbi.nlm.nih.gov/labs/virus/vssi/#/virus?SeqType_s=Nucleotide&amp;VirusLineage_ss=SARS-CoV-2,%20taxid:2697049</a:t>
            </a:r>
            <a:endParaRPr lang="en-GB" altLang="en-US" sz="2400" dirty="0">
              <a:latin typeface="Calibri" panose="020F0502020204030204" pitchFamily="34" charset="0"/>
              <a:ea typeface="Ebrima" panose="02000000000000000000" pitchFamily="2" charset="0"/>
              <a:cs typeface="Ebrima" panose="02000000000000000000" pitchFamily="2" charset="0"/>
            </a:endParaRPr>
          </a:p>
          <a:p>
            <a:pPr marL="342900" indent="-342900">
              <a:lnSpc>
                <a:spcPts val="2200"/>
              </a:lnSpc>
              <a:buFont typeface="Arial" panose="020B0604020202020204" pitchFamily="34" charset="0"/>
              <a:buChar char="•"/>
            </a:pPr>
            <a:r>
              <a:rPr lang="en-GB" altLang="en-US" sz="2400" dirty="0">
                <a:latin typeface="Calibri" panose="020F0502020204030204" pitchFamily="34" charset="0"/>
                <a:ea typeface="Ebrima" panose="02000000000000000000" pitchFamily="2" charset="0"/>
                <a:cs typeface="Ebrima" panose="02000000000000000000" pitchFamily="2" charset="0"/>
                <a:hlinkClick r:id="rId5"/>
              </a:rPr>
              <a:t>https://biopython.org/</a:t>
            </a:r>
            <a:endParaRPr lang="en-GB" altLang="en-US" sz="2400" dirty="0">
              <a:latin typeface="Calibri" panose="020F0502020204030204" pitchFamily="34" charset="0"/>
              <a:ea typeface="Ebrima" panose="02000000000000000000" pitchFamily="2" charset="0"/>
              <a:cs typeface="Ebrima" panose="02000000000000000000" pitchFamily="2" charset="0"/>
            </a:endParaRPr>
          </a:p>
        </p:txBody>
      </p:sp>
      <p:sp>
        <p:nvSpPr>
          <p:cNvPr id="14343" name="AutoShape 90"/>
          <p:cNvSpPr>
            <a:spLocks noChangeArrowheads="1"/>
          </p:cNvSpPr>
          <p:nvPr/>
        </p:nvSpPr>
        <p:spPr bwMode="auto">
          <a:xfrm>
            <a:off x="750094" y="12472988"/>
            <a:ext cx="13965238" cy="4972407"/>
          </a:xfrm>
          <a:prstGeom prst="roundRect">
            <a:avLst>
              <a:gd name="adj" fmla="val 8338"/>
            </a:avLst>
          </a:prstGeom>
          <a:solidFill>
            <a:schemeClr val="bg1"/>
          </a:solidFill>
          <a:ln w="76200">
            <a:solidFill>
              <a:schemeClr val="bg1"/>
            </a:solidFill>
            <a:round/>
            <a:headEnd/>
            <a:tailEnd/>
          </a:ln>
        </p:spPr>
        <p:txBody>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5000"/>
              </a:lnSpc>
              <a:spcBef>
                <a:spcPts val="1800"/>
              </a:spcBef>
            </a:pPr>
            <a:r>
              <a:rPr lang="en-GB" altLang="en-US" sz="3600" dirty="0">
                <a:latin typeface="Calibri" panose="020F0502020204030204" pitchFamily="34" charset="0"/>
                <a:ea typeface="Ebrima" panose="02000000000000000000" pitchFamily="2" charset="0"/>
                <a:cs typeface="Ebrima" panose="02000000000000000000" pitchFamily="2" charset="0"/>
              </a:rPr>
              <a:t>In order to get the data into user’s hands it must first by gathered, processed and transformed. Accordingly, the data used in the COVID-19 Mutation Analyzer goes through the following pipeline:</a:t>
            </a:r>
          </a:p>
          <a:p>
            <a:pPr eaLnBrk="1" hangingPunct="1">
              <a:lnSpc>
                <a:spcPts val="5000"/>
              </a:lnSpc>
              <a:spcBef>
                <a:spcPts val="1800"/>
              </a:spcBef>
            </a:pPr>
            <a:endParaRPr lang="en-GB" altLang="en-US" sz="3600" dirty="0">
              <a:latin typeface="Calibri" panose="020F0502020204030204" pitchFamily="34" charset="0"/>
              <a:ea typeface="Ebrima" panose="02000000000000000000" pitchFamily="2" charset="0"/>
              <a:cs typeface="Ebrima" panose="02000000000000000000" pitchFamily="2" charset="0"/>
            </a:endParaRPr>
          </a:p>
        </p:txBody>
      </p:sp>
      <p:sp>
        <p:nvSpPr>
          <p:cNvPr id="14346" name="Rectangle 4"/>
          <p:cNvSpPr>
            <a:spLocks noChangeArrowheads="1"/>
          </p:cNvSpPr>
          <p:nvPr/>
        </p:nvSpPr>
        <p:spPr bwMode="auto">
          <a:xfrm>
            <a:off x="738189" y="31064200"/>
            <a:ext cx="14020799" cy="3259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To Showcase some of the website’s features, we will demonstrate how it can be used to track genetic changes in COVID-19 over time. Specifically, we will calculate the average number of mutations per sequence in each month from January to July 2020. The first step is to create a new table that is organized by month since that is the unit we will be investigating.</a:t>
            </a:r>
          </a:p>
        </p:txBody>
      </p:sp>
      <p:grpSp>
        <p:nvGrpSpPr>
          <p:cNvPr id="14378" name="Group 2"/>
          <p:cNvGrpSpPr>
            <a:grpSpLocks/>
          </p:cNvGrpSpPr>
          <p:nvPr/>
        </p:nvGrpSpPr>
        <p:grpSpPr bwMode="auto">
          <a:xfrm>
            <a:off x="750094" y="29759275"/>
            <a:ext cx="14008894" cy="1126022"/>
            <a:chOff x="750094" y="29758748"/>
            <a:chExt cx="14085094" cy="1126022"/>
          </a:xfrm>
        </p:grpSpPr>
        <p:sp>
          <p:nvSpPr>
            <p:cNvPr id="14401" name="Rectangle 245"/>
            <p:cNvSpPr>
              <a:spLocks noChangeArrowheads="1"/>
            </p:cNvSpPr>
            <p:nvPr/>
          </p:nvSpPr>
          <p:spPr bwMode="auto">
            <a:xfrm>
              <a:off x="750094" y="29776774"/>
              <a:ext cx="1260495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a:solidFill>
                    <a:srgbClr val="006684"/>
                  </a:solidFill>
                  <a:latin typeface="+mj-lt"/>
                  <a:ea typeface="Ebrima" panose="02000000000000000000" pitchFamily="2" charset="0"/>
                  <a:cs typeface="Ebrima" panose="02000000000000000000" pitchFamily="2" charset="0"/>
                </a:rPr>
                <a:t>Sample Use Case</a:t>
              </a:r>
              <a:endParaRPr lang="en-US" altLang="en-US" sz="6600" dirty="0">
                <a:solidFill>
                  <a:srgbClr val="006684"/>
                </a:solidFill>
                <a:latin typeface="+mj-lt"/>
                <a:ea typeface="Ebrima" panose="02000000000000000000" pitchFamily="2" charset="0"/>
                <a:cs typeface="Ebrima" panose="02000000000000000000" pitchFamily="2" charset="0"/>
              </a:endParaRPr>
            </a:p>
          </p:txBody>
        </p:sp>
        <p:cxnSp>
          <p:nvCxnSpPr>
            <p:cNvPr id="14402" name="Straight Connector 6"/>
            <p:cNvCxnSpPr>
              <a:cxnSpLocks noChangeShapeType="1"/>
            </p:cNvCxnSpPr>
            <p:nvPr/>
          </p:nvCxnSpPr>
          <p:spPr bwMode="auto">
            <a:xfrm>
              <a:off x="750094" y="29758748"/>
              <a:ext cx="14085094" cy="0"/>
            </a:xfrm>
            <a:prstGeom prst="line">
              <a:avLst/>
            </a:prstGeom>
            <a:noFill/>
            <a:ln w="12700">
              <a:solidFill>
                <a:srgbClr val="92D050"/>
              </a:solidFill>
              <a:round/>
              <a:headEnd/>
              <a:tailEnd/>
            </a:ln>
            <a:extLst>
              <a:ext uri="{909E8E84-426E-40DD-AFC4-6F175D3DCCD1}">
                <a14:hiddenFill xmlns:a14="http://schemas.microsoft.com/office/drawing/2010/main">
                  <a:noFill/>
                </a14:hiddenFill>
              </a:ext>
            </a:extLst>
          </p:spPr>
        </p:cxnSp>
      </p:grpSp>
      <p:grpSp>
        <p:nvGrpSpPr>
          <p:cNvPr id="14379" name="Group 7"/>
          <p:cNvGrpSpPr>
            <a:grpSpLocks/>
          </p:cNvGrpSpPr>
          <p:nvPr/>
        </p:nvGrpSpPr>
        <p:grpSpPr bwMode="auto">
          <a:xfrm>
            <a:off x="15139987" y="33576049"/>
            <a:ext cx="13944600" cy="1107996"/>
            <a:chOff x="15142746" y="29260800"/>
            <a:chExt cx="14025397" cy="1107996"/>
          </a:xfrm>
        </p:grpSpPr>
        <p:sp>
          <p:nvSpPr>
            <p:cNvPr id="14399" name="Rectangle 266"/>
            <p:cNvSpPr>
              <a:spLocks noChangeArrowheads="1"/>
            </p:cNvSpPr>
            <p:nvPr/>
          </p:nvSpPr>
          <p:spPr bwMode="auto">
            <a:xfrm>
              <a:off x="15142746" y="29260800"/>
              <a:ext cx="1387475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a:solidFill>
                    <a:srgbClr val="006684"/>
                  </a:solidFill>
                  <a:latin typeface="+mj-lt"/>
                  <a:ea typeface="Ebrima" panose="02000000000000000000" pitchFamily="2" charset="0"/>
                  <a:cs typeface="Ebrima" panose="02000000000000000000" pitchFamily="2" charset="0"/>
                </a:rPr>
                <a:t>Discussion</a:t>
              </a:r>
              <a:endParaRPr lang="en-US" altLang="en-US" sz="6600" dirty="0">
                <a:solidFill>
                  <a:srgbClr val="006684"/>
                </a:solidFill>
                <a:latin typeface="+mj-lt"/>
                <a:ea typeface="Ebrima" panose="02000000000000000000" pitchFamily="2" charset="0"/>
                <a:cs typeface="Ebrima" panose="02000000000000000000" pitchFamily="2" charset="0"/>
              </a:endParaRPr>
            </a:p>
          </p:txBody>
        </p:sp>
        <p:cxnSp>
          <p:nvCxnSpPr>
            <p:cNvPr id="14400" name="Straight Connector 6"/>
            <p:cNvCxnSpPr>
              <a:cxnSpLocks noChangeShapeType="1"/>
            </p:cNvCxnSpPr>
            <p:nvPr/>
          </p:nvCxnSpPr>
          <p:spPr bwMode="auto">
            <a:xfrm>
              <a:off x="15147844" y="29386213"/>
              <a:ext cx="14020299" cy="29954"/>
            </a:xfrm>
            <a:prstGeom prst="line">
              <a:avLst/>
            </a:prstGeom>
            <a:noFill/>
            <a:ln w="12700">
              <a:solidFill>
                <a:srgbClr val="92D050"/>
              </a:solidFill>
              <a:round/>
              <a:headEnd/>
              <a:tailEnd/>
            </a:ln>
            <a:extLst>
              <a:ext uri="{909E8E84-426E-40DD-AFC4-6F175D3DCCD1}">
                <a14:hiddenFill xmlns:a14="http://schemas.microsoft.com/office/drawing/2010/main">
                  <a:noFill/>
                </a14:hiddenFill>
              </a:ext>
            </a:extLst>
          </p:spPr>
        </p:cxnSp>
      </p:grpSp>
      <p:grpSp>
        <p:nvGrpSpPr>
          <p:cNvPr id="14380" name="Group 3"/>
          <p:cNvGrpSpPr>
            <a:grpSpLocks/>
          </p:cNvGrpSpPr>
          <p:nvPr/>
        </p:nvGrpSpPr>
        <p:grpSpPr bwMode="auto">
          <a:xfrm>
            <a:off x="738188" y="11368088"/>
            <a:ext cx="14020800" cy="2123658"/>
            <a:chOff x="738188" y="11367560"/>
            <a:chExt cx="14097000" cy="2123658"/>
          </a:xfrm>
        </p:grpSpPr>
        <p:sp>
          <p:nvSpPr>
            <p:cNvPr id="14397" name="Rectangle 249"/>
            <p:cNvSpPr>
              <a:spLocks noChangeArrowheads="1"/>
            </p:cNvSpPr>
            <p:nvPr/>
          </p:nvSpPr>
          <p:spPr bwMode="auto">
            <a:xfrm>
              <a:off x="758490" y="11367560"/>
              <a:ext cx="11321214"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a:solidFill>
                    <a:srgbClr val="006684"/>
                  </a:solidFill>
                  <a:latin typeface="+mj-lt"/>
                  <a:ea typeface="Ebrima" panose="02000000000000000000" pitchFamily="2" charset="0"/>
                  <a:cs typeface="Ebrima" panose="02000000000000000000" pitchFamily="2" charset="0"/>
                </a:rPr>
                <a:t>Methods/approach</a:t>
              </a:r>
              <a:endParaRPr lang="en-US" altLang="en-US" sz="6600" dirty="0">
                <a:solidFill>
                  <a:srgbClr val="006684"/>
                </a:solidFill>
                <a:latin typeface="+mj-lt"/>
                <a:ea typeface="Ebrima" panose="02000000000000000000" pitchFamily="2" charset="0"/>
                <a:cs typeface="Ebrima" panose="02000000000000000000" pitchFamily="2" charset="0"/>
              </a:endParaRPr>
            </a:p>
            <a:p>
              <a:endParaRPr lang="en-US" altLang="en-US" sz="6600" dirty="0">
                <a:solidFill>
                  <a:srgbClr val="006684"/>
                </a:solidFill>
                <a:latin typeface="+mj-lt"/>
                <a:ea typeface="Ebrima" panose="02000000000000000000" pitchFamily="2" charset="0"/>
                <a:cs typeface="Ebrima" panose="02000000000000000000" pitchFamily="2" charset="0"/>
              </a:endParaRPr>
            </a:p>
          </p:txBody>
        </p:sp>
        <p:cxnSp>
          <p:nvCxnSpPr>
            <p:cNvPr id="14398" name="Straight Connector 6"/>
            <p:cNvCxnSpPr>
              <a:cxnSpLocks noChangeShapeType="1"/>
            </p:cNvCxnSpPr>
            <p:nvPr/>
          </p:nvCxnSpPr>
          <p:spPr bwMode="auto">
            <a:xfrm>
              <a:off x="738188" y="11367560"/>
              <a:ext cx="14097000" cy="0"/>
            </a:xfrm>
            <a:prstGeom prst="line">
              <a:avLst/>
            </a:prstGeom>
            <a:noFill/>
            <a:ln w="12700">
              <a:solidFill>
                <a:srgbClr val="92D050"/>
              </a:solidFill>
              <a:round/>
              <a:headEnd/>
              <a:tailEnd/>
            </a:ln>
            <a:extLst>
              <a:ext uri="{909E8E84-426E-40DD-AFC4-6F175D3DCCD1}">
                <a14:hiddenFill xmlns:a14="http://schemas.microsoft.com/office/drawing/2010/main">
                  <a:noFill/>
                </a14:hiddenFill>
              </a:ext>
            </a:extLst>
          </p:spPr>
        </p:cxnSp>
      </p:grpSp>
      <p:sp>
        <p:nvSpPr>
          <p:cNvPr id="14383" name="TextBox 3"/>
          <p:cNvSpPr txBox="1">
            <a:spLocks noChangeArrowheads="1"/>
          </p:cNvSpPr>
          <p:nvPr/>
        </p:nvSpPr>
        <p:spPr bwMode="auto">
          <a:xfrm>
            <a:off x="-36563300" y="13154025"/>
            <a:ext cx="185737"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endParaRPr lang="en-US" altLang="en-US">
              <a:latin typeface="Calibri" panose="020F0502020204030204" pitchFamily="34" charset="0"/>
              <a:ea typeface="Ebrima" panose="02000000000000000000" pitchFamily="2" charset="0"/>
              <a:cs typeface="Ebrima" panose="02000000000000000000" pitchFamily="2" charset="0"/>
            </a:endParaRPr>
          </a:p>
        </p:txBody>
      </p:sp>
      <p:sp>
        <p:nvSpPr>
          <p:cNvPr id="14384" name="Rectangle 6"/>
          <p:cNvSpPr>
            <a:spLocks noChangeArrowheads="1"/>
          </p:cNvSpPr>
          <p:nvPr/>
        </p:nvSpPr>
        <p:spPr bwMode="auto">
          <a:xfrm>
            <a:off x="-38100" y="38015"/>
            <a:ext cx="30279975" cy="4098925"/>
          </a:xfrm>
          <a:prstGeom prst="rect">
            <a:avLst/>
          </a:prstGeom>
          <a:noFill/>
          <a:ln>
            <a:noFill/>
          </a:ln>
          <a:effectLst/>
          <a:scene3d>
            <a:camera prst="orthographicFront">
              <a:rot lat="0" lon="0" rev="0"/>
            </a:camera>
            <a:lightRig rig="contrasting" dir="t">
              <a:rot lat="0" lon="0" rev="7800000"/>
            </a:lightRig>
          </a:scene3d>
          <a:sp3d>
            <a:bevelT w="139700" h="139700"/>
          </a:sp3d>
        </p:spPr>
        <p:txBody>
          <a:bodyPr anchor="ct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lgn="ctr"/>
            <a:endParaRPr lang="en-US" altLang="en-US" sz="6600" b="1">
              <a:solidFill>
                <a:schemeClr val="bg1"/>
              </a:solidFill>
              <a:latin typeface="Calibri" panose="020F0502020204030204" pitchFamily="34" charset="0"/>
              <a:ea typeface="Ebrima" panose="02000000000000000000" pitchFamily="2" charset="0"/>
              <a:cs typeface="Ebrima" panose="02000000000000000000" pitchFamily="2" charset="0"/>
            </a:endParaRPr>
          </a:p>
        </p:txBody>
      </p:sp>
      <p:sp>
        <p:nvSpPr>
          <p:cNvPr id="14385" name="TextBox 26"/>
          <p:cNvSpPr txBox="1">
            <a:spLocks noChangeArrowheads="1"/>
          </p:cNvSpPr>
          <p:nvPr/>
        </p:nvSpPr>
        <p:spPr bwMode="auto">
          <a:xfrm>
            <a:off x="8059802" y="215801"/>
            <a:ext cx="22490113"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7800"/>
              </a:lnSpc>
            </a:pPr>
            <a:r>
              <a:rPr lang="en-US" altLang="en-US" sz="6600" b="1" dirty="0">
                <a:latin typeface="Calibri" panose="020F0502020204030204" pitchFamily="34" charset="0"/>
                <a:ea typeface="Ebrima" panose="02000000000000000000" pitchFamily="2" charset="0"/>
                <a:cs typeface="Ebrima" panose="02000000000000000000" pitchFamily="2" charset="0"/>
              </a:rPr>
              <a:t>COVID-19 Mutation Analyzer</a:t>
            </a:r>
          </a:p>
        </p:txBody>
      </p:sp>
      <p:sp>
        <p:nvSpPr>
          <p:cNvPr id="14386" name="Rectangle 6"/>
          <p:cNvSpPr>
            <a:spLocks noChangeArrowheads="1"/>
          </p:cNvSpPr>
          <p:nvPr/>
        </p:nvSpPr>
        <p:spPr bwMode="auto">
          <a:xfrm>
            <a:off x="8059802" y="2689427"/>
            <a:ext cx="19769137" cy="99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3400"/>
              </a:lnSpc>
            </a:pPr>
            <a:r>
              <a:rPr lang="en-GB" altLang="en-US" sz="4000" b="1" dirty="0">
                <a:latin typeface="Calibri" panose="020F0502020204030204" pitchFamily="34" charset="0"/>
                <a:ea typeface="Ebrima" panose="02000000000000000000" pitchFamily="2" charset="0"/>
                <a:cs typeface="Ebrima" panose="02000000000000000000" pitchFamily="2" charset="0"/>
              </a:rPr>
              <a:t>Jacob Geisberg: Cell and Molecular Biology, Computer Science</a:t>
            </a:r>
          </a:p>
          <a:p>
            <a:pPr eaLnBrk="1" hangingPunct="1">
              <a:lnSpc>
                <a:spcPts val="3400"/>
              </a:lnSpc>
            </a:pPr>
            <a:r>
              <a:rPr lang="en-GB" altLang="en-US" sz="4000" b="1" dirty="0">
                <a:latin typeface="Calibri" panose="020F0502020204030204" pitchFamily="34" charset="0"/>
                <a:ea typeface="Ebrima" panose="02000000000000000000" pitchFamily="2" charset="0"/>
                <a:cs typeface="Ebrima" panose="02000000000000000000" pitchFamily="2" charset="0"/>
              </a:rPr>
              <a:t>Advisor: Aaron Maus, Department of Computer Science</a:t>
            </a:r>
          </a:p>
        </p:txBody>
      </p:sp>
      <p:sp>
        <p:nvSpPr>
          <p:cNvPr id="14389" name="AutoShape 90"/>
          <p:cNvSpPr>
            <a:spLocks noChangeArrowheads="1"/>
          </p:cNvSpPr>
          <p:nvPr/>
        </p:nvSpPr>
        <p:spPr bwMode="auto">
          <a:xfrm>
            <a:off x="750095" y="5812402"/>
            <a:ext cx="14008894" cy="5379473"/>
          </a:xfrm>
          <a:prstGeom prst="roundRect">
            <a:avLst>
              <a:gd name="adj" fmla="val 8338"/>
            </a:avLst>
          </a:prstGeom>
          <a:solidFill>
            <a:schemeClr val="bg1"/>
          </a:solidFill>
          <a:ln w="76200">
            <a:solidFill>
              <a:schemeClr val="bg1"/>
            </a:solidFill>
            <a:round/>
            <a:headEnd/>
            <a:tailEnd/>
          </a:ln>
        </p:spPr>
        <p:txBody>
          <a:bodyPr/>
          <a:lstStyle>
            <a:lvl1pPr defTabSz="915988">
              <a:defRPr sz="2300">
                <a:solidFill>
                  <a:schemeClr val="tx1"/>
                </a:solidFill>
                <a:latin typeface="Arial" panose="020B0604020202020204" pitchFamily="34" charset="0"/>
                <a:ea typeface="MS PGothic" panose="020B0600070205080204" pitchFamily="34" charset="-128"/>
              </a:defRPr>
            </a:lvl1pPr>
            <a:lvl2pPr marL="742950" indent="-285750" defTabSz="915988">
              <a:defRPr sz="2300">
                <a:solidFill>
                  <a:schemeClr val="tx1"/>
                </a:solidFill>
                <a:latin typeface="Arial" panose="020B0604020202020204" pitchFamily="34" charset="0"/>
                <a:ea typeface="MS PGothic" panose="020B0600070205080204" pitchFamily="34" charset="-128"/>
              </a:defRPr>
            </a:lvl2pPr>
            <a:lvl3pPr marL="1143000" indent="-228600" defTabSz="915988">
              <a:defRPr sz="2300">
                <a:solidFill>
                  <a:schemeClr val="tx1"/>
                </a:solidFill>
                <a:latin typeface="Arial" panose="020B0604020202020204" pitchFamily="34" charset="0"/>
                <a:ea typeface="MS PGothic" panose="020B0600070205080204" pitchFamily="34" charset="-128"/>
              </a:defRPr>
            </a:lvl3pPr>
            <a:lvl4pPr marL="1600200" indent="-228600" defTabSz="915988">
              <a:defRPr sz="2300">
                <a:solidFill>
                  <a:schemeClr val="tx1"/>
                </a:solidFill>
                <a:latin typeface="Arial" panose="020B0604020202020204" pitchFamily="34" charset="0"/>
                <a:ea typeface="MS PGothic" panose="020B0600070205080204" pitchFamily="34" charset="-128"/>
              </a:defRPr>
            </a:lvl4pPr>
            <a:lvl5pPr marL="2057400" indent="-228600" defTabSz="915988">
              <a:defRPr sz="2300">
                <a:solidFill>
                  <a:schemeClr val="tx1"/>
                </a:solidFill>
                <a:latin typeface="Arial" panose="020B0604020202020204" pitchFamily="34" charset="0"/>
                <a:ea typeface="MS PGothic" panose="020B0600070205080204" pitchFamily="34" charset="-128"/>
              </a:defRPr>
            </a:lvl5pPr>
            <a:lvl6pPr marL="25146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Since COVID-19 burst onto the international scene in December 2019, researchers from all corners of the globe have been pouring time and resources into studying countless aspects of the disease. The unplanned and unprecedented rush to generate and process all that data has led to significant data quality challenges as well and missing resources. My website plugs one of those holes by providing a free, public, and simple way to analyze mutations in COVID 19 genomes through its custom analyses and drag and drop visualizations. </a:t>
            </a:r>
          </a:p>
        </p:txBody>
      </p:sp>
      <p:grpSp>
        <p:nvGrpSpPr>
          <p:cNvPr id="14391" name="Group 4"/>
          <p:cNvGrpSpPr>
            <a:grpSpLocks/>
          </p:cNvGrpSpPr>
          <p:nvPr/>
        </p:nvGrpSpPr>
        <p:grpSpPr bwMode="auto">
          <a:xfrm>
            <a:off x="738188" y="4564627"/>
            <a:ext cx="28727400" cy="1125537"/>
            <a:chOff x="738188" y="4310627"/>
            <a:chExt cx="28727400" cy="2123658"/>
          </a:xfrm>
        </p:grpSpPr>
        <p:sp>
          <p:nvSpPr>
            <p:cNvPr id="14395" name="Rectangle 241"/>
            <p:cNvSpPr>
              <a:spLocks noChangeArrowheads="1"/>
            </p:cNvSpPr>
            <p:nvPr/>
          </p:nvSpPr>
          <p:spPr bwMode="auto">
            <a:xfrm>
              <a:off x="750094" y="4310627"/>
              <a:ext cx="14236700" cy="21236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a:solidFill>
                    <a:srgbClr val="006684"/>
                  </a:solidFill>
                  <a:latin typeface="+mj-lt"/>
                  <a:ea typeface="Ebrima" panose="02000000000000000000" pitchFamily="2" charset="0"/>
                  <a:cs typeface="Ebrima" panose="02000000000000000000" pitchFamily="2" charset="0"/>
                </a:rPr>
                <a:t>Introduction &amp; Problem statement</a:t>
              </a:r>
              <a:endParaRPr lang="en-US" altLang="en-US" sz="6600" dirty="0">
                <a:solidFill>
                  <a:srgbClr val="006684"/>
                </a:solidFill>
                <a:latin typeface="+mj-lt"/>
                <a:ea typeface="Ebrima" panose="02000000000000000000" pitchFamily="2" charset="0"/>
                <a:cs typeface="Ebrima" panose="02000000000000000000" pitchFamily="2" charset="0"/>
              </a:endParaRPr>
            </a:p>
            <a:p>
              <a:endParaRPr lang="en-US" altLang="en-US" sz="6600" dirty="0">
                <a:solidFill>
                  <a:srgbClr val="006684"/>
                </a:solidFill>
                <a:latin typeface="+mj-lt"/>
                <a:ea typeface="Ebrima" panose="02000000000000000000" pitchFamily="2" charset="0"/>
                <a:cs typeface="Ebrima" panose="02000000000000000000" pitchFamily="2" charset="0"/>
              </a:endParaRPr>
            </a:p>
          </p:txBody>
        </p:sp>
        <p:cxnSp>
          <p:nvCxnSpPr>
            <p:cNvPr id="14396" name="Straight Connector 6"/>
            <p:cNvCxnSpPr>
              <a:cxnSpLocks noChangeShapeType="1"/>
            </p:cNvCxnSpPr>
            <p:nvPr/>
          </p:nvCxnSpPr>
          <p:spPr bwMode="auto">
            <a:xfrm>
              <a:off x="738188" y="4310627"/>
              <a:ext cx="28727400" cy="0"/>
            </a:xfrm>
            <a:prstGeom prst="line">
              <a:avLst/>
            </a:prstGeom>
            <a:noFill/>
            <a:ln w="12700">
              <a:solidFill>
                <a:srgbClr val="92D050"/>
              </a:solidFill>
              <a:round/>
              <a:headEnd/>
              <a:tailEnd/>
            </a:ln>
            <a:extLst>
              <a:ext uri="{909E8E84-426E-40DD-AFC4-6F175D3DCCD1}">
                <a14:hiddenFill xmlns:a14="http://schemas.microsoft.com/office/drawing/2010/main">
                  <a:noFill/>
                </a14:hiddenFill>
              </a:ext>
            </a:extLst>
          </p:spPr>
        </p:cxnSp>
      </p:gr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7925" y="435174"/>
            <a:ext cx="7063952" cy="2492260"/>
          </a:xfrm>
          <a:prstGeom prst="rect">
            <a:avLst/>
          </a:prstGeom>
          <a:noFill/>
          <a:ln>
            <a:noFill/>
          </a:ln>
        </p:spPr>
      </p:pic>
      <p:graphicFrame>
        <p:nvGraphicFramePr>
          <p:cNvPr id="33" name="Content Placeholder 3">
            <a:extLst>
              <a:ext uri="{FF2B5EF4-FFF2-40B4-BE49-F238E27FC236}">
                <a16:creationId xmlns:a16="http://schemas.microsoft.com/office/drawing/2014/main" id="{D90998EE-2C2C-479B-94AD-298638CC2DAE}"/>
              </a:ext>
            </a:extLst>
          </p:cNvPr>
          <p:cNvGraphicFramePr>
            <a:graphicFrameLocks/>
          </p:cNvGraphicFramePr>
          <p:nvPr>
            <p:extLst>
              <p:ext uri="{D42A27DB-BD31-4B8C-83A1-F6EECF244321}">
                <p14:modId xmlns:p14="http://schemas.microsoft.com/office/powerpoint/2010/main" val="2657468502"/>
              </p:ext>
            </p:extLst>
          </p:nvPr>
        </p:nvGraphicFramePr>
        <p:xfrm>
          <a:off x="1741626" y="14511743"/>
          <a:ext cx="10547356" cy="365156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5" name="AutoShape 90">
            <a:extLst>
              <a:ext uri="{FF2B5EF4-FFF2-40B4-BE49-F238E27FC236}">
                <a16:creationId xmlns:a16="http://schemas.microsoft.com/office/drawing/2014/main" id="{23CC1720-10CB-4CDE-9574-8E92B102E5EE}"/>
              </a:ext>
            </a:extLst>
          </p:cNvPr>
          <p:cNvSpPr>
            <a:spLocks noChangeArrowheads="1"/>
          </p:cNvSpPr>
          <p:nvPr/>
        </p:nvSpPr>
        <p:spPr bwMode="auto">
          <a:xfrm>
            <a:off x="738188" y="19323022"/>
            <a:ext cx="13965238" cy="4972407"/>
          </a:xfrm>
          <a:prstGeom prst="roundRect">
            <a:avLst>
              <a:gd name="adj" fmla="val 8338"/>
            </a:avLst>
          </a:prstGeom>
          <a:solidFill>
            <a:schemeClr val="bg1"/>
          </a:solidFill>
          <a:ln w="76200">
            <a:solidFill>
              <a:schemeClr val="bg1"/>
            </a:solidFill>
            <a:round/>
            <a:headEnd/>
            <a:tailEnd/>
          </a:ln>
        </p:spPr>
        <p:txBody>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5000"/>
              </a:lnSpc>
              <a:spcBef>
                <a:spcPts val="1800"/>
              </a:spcBef>
            </a:pPr>
            <a:r>
              <a:rPr lang="en-GB" altLang="en-US" sz="3600" dirty="0">
                <a:latin typeface="Calibri" panose="020F0502020204030204" pitchFamily="34" charset="0"/>
                <a:ea typeface="Ebrima" panose="02000000000000000000" pitchFamily="2" charset="0"/>
                <a:cs typeface="Ebrima" panose="02000000000000000000" pitchFamily="2" charset="0"/>
              </a:rPr>
              <a:t>Once data is on the website, it can be utilised by users in a myriad of ways to aid in exploratory data analysis and visualization. Here is an outline of the main features of the website and what each does.</a:t>
            </a:r>
          </a:p>
          <a:p>
            <a:pPr eaLnBrk="1" hangingPunct="1">
              <a:lnSpc>
                <a:spcPts val="5000"/>
              </a:lnSpc>
              <a:spcBef>
                <a:spcPts val="1800"/>
              </a:spcBef>
            </a:pPr>
            <a:endParaRPr lang="en-GB" altLang="en-US" sz="3600" dirty="0">
              <a:latin typeface="Calibri" panose="020F0502020204030204" pitchFamily="34" charset="0"/>
              <a:ea typeface="Ebrima" panose="02000000000000000000" pitchFamily="2" charset="0"/>
              <a:cs typeface="Ebrima" panose="02000000000000000000" pitchFamily="2" charset="0"/>
            </a:endParaRPr>
          </a:p>
          <a:p>
            <a:pPr marL="571500" indent="-571500" eaLnBrk="1" hangingPunct="1">
              <a:spcBef>
                <a:spcPts val="1800"/>
              </a:spcBef>
              <a:buFont typeface="Arial" panose="020B0604020202020204" pitchFamily="34" charset="0"/>
              <a:buChar char="•"/>
            </a:pPr>
            <a:r>
              <a:rPr lang="en-GB" altLang="en-US" sz="3600" b="1" dirty="0">
                <a:latin typeface="Calibri" panose="020F0502020204030204" pitchFamily="34" charset="0"/>
                <a:ea typeface="Ebrima" panose="02000000000000000000" pitchFamily="2" charset="0"/>
                <a:cs typeface="Ebrima" panose="02000000000000000000" pitchFamily="2" charset="0"/>
              </a:rPr>
              <a:t>Add Table: </a:t>
            </a:r>
            <a:r>
              <a:rPr lang="en-GB" altLang="en-US" sz="3600" dirty="0">
                <a:latin typeface="Calibri" panose="020F0502020204030204" pitchFamily="34" charset="0"/>
                <a:ea typeface="Ebrima" panose="02000000000000000000" pitchFamily="2" charset="0"/>
                <a:cs typeface="Ebrima" panose="02000000000000000000" pitchFamily="2" charset="0"/>
              </a:rPr>
              <a:t>Groups data into a new table to be analysed according to a user-selected variable</a:t>
            </a:r>
          </a:p>
          <a:p>
            <a:pPr marL="571500" indent="-571500" eaLnBrk="1" hangingPunct="1">
              <a:spcBef>
                <a:spcPts val="1800"/>
              </a:spcBef>
              <a:buFont typeface="Arial" panose="020B0604020202020204" pitchFamily="34" charset="0"/>
              <a:buChar char="•"/>
            </a:pPr>
            <a:r>
              <a:rPr lang="en-GB" altLang="en-US" sz="3600" b="1" dirty="0">
                <a:latin typeface="Calibri" panose="020F0502020204030204" pitchFamily="34" charset="0"/>
                <a:ea typeface="Ebrima" panose="02000000000000000000" pitchFamily="2" charset="0"/>
                <a:cs typeface="Ebrima" panose="02000000000000000000" pitchFamily="2" charset="0"/>
              </a:rPr>
              <a:t>Filter: </a:t>
            </a:r>
            <a:r>
              <a:rPr lang="en-GB" altLang="en-US" sz="3600" dirty="0">
                <a:latin typeface="Calibri" panose="020F0502020204030204" pitchFamily="34" charset="0"/>
                <a:ea typeface="Ebrima" panose="02000000000000000000" pitchFamily="2" charset="0"/>
                <a:cs typeface="Ebrima" panose="02000000000000000000" pitchFamily="2" charset="0"/>
              </a:rPr>
              <a:t>Lets the user dynamically filter entries in a table across all existing variables in the table.</a:t>
            </a:r>
          </a:p>
          <a:p>
            <a:pPr marL="571500" indent="-571500" eaLnBrk="1" hangingPunct="1">
              <a:spcBef>
                <a:spcPts val="1800"/>
              </a:spcBef>
              <a:buFont typeface="Arial" panose="020B0604020202020204" pitchFamily="34" charset="0"/>
              <a:buChar char="•"/>
            </a:pPr>
            <a:r>
              <a:rPr lang="en-GB" altLang="en-US" sz="3600" b="1" dirty="0">
                <a:latin typeface="Calibri" panose="020F0502020204030204" pitchFamily="34" charset="0"/>
                <a:ea typeface="Ebrima" panose="02000000000000000000" pitchFamily="2" charset="0"/>
                <a:cs typeface="Ebrima" panose="02000000000000000000" pitchFamily="2" charset="0"/>
              </a:rPr>
              <a:t>Data Pulled: </a:t>
            </a:r>
            <a:r>
              <a:rPr lang="en-GB" altLang="en-US" sz="3600" dirty="0">
                <a:latin typeface="Calibri" panose="020F0502020204030204" pitchFamily="34" charset="0"/>
                <a:ea typeface="Ebrima" panose="02000000000000000000" pitchFamily="2" charset="0"/>
                <a:cs typeface="Ebrima" panose="02000000000000000000" pitchFamily="2" charset="0"/>
              </a:rPr>
              <a:t>Controls the overall database that existing entries are compared to for calculations</a:t>
            </a:r>
          </a:p>
          <a:p>
            <a:pPr marL="571500" indent="-571500" eaLnBrk="1" hangingPunct="1">
              <a:spcBef>
                <a:spcPts val="1800"/>
              </a:spcBef>
              <a:buFont typeface="Arial" panose="020B0604020202020204" pitchFamily="34" charset="0"/>
              <a:buChar char="•"/>
            </a:pPr>
            <a:r>
              <a:rPr lang="en-GB" altLang="en-US" sz="3600" b="1" dirty="0">
                <a:latin typeface="Calibri" panose="020F0502020204030204" pitchFamily="34" charset="0"/>
                <a:ea typeface="Ebrima" panose="02000000000000000000" pitchFamily="2" charset="0"/>
                <a:cs typeface="Ebrima" panose="02000000000000000000" pitchFamily="2" charset="0"/>
              </a:rPr>
              <a:t>Calculate: </a:t>
            </a:r>
            <a:r>
              <a:rPr lang="en-GB" altLang="en-US" sz="3600" dirty="0">
                <a:latin typeface="Calibri" panose="020F0502020204030204" pitchFamily="34" charset="0"/>
                <a:ea typeface="Ebrima" panose="02000000000000000000" pitchFamily="2" charset="0"/>
                <a:cs typeface="Ebrima" panose="02000000000000000000" pitchFamily="2" charset="0"/>
              </a:rPr>
              <a:t>Lets users pick from a variety of premade analyses to perform on their data</a:t>
            </a:r>
          </a:p>
          <a:p>
            <a:pPr marL="571500" indent="-571500" eaLnBrk="1" hangingPunct="1">
              <a:spcBef>
                <a:spcPts val="1800"/>
              </a:spcBef>
              <a:buFont typeface="Arial" panose="020B0604020202020204" pitchFamily="34" charset="0"/>
              <a:buChar char="•"/>
            </a:pPr>
            <a:r>
              <a:rPr lang="en-GB" altLang="en-US" sz="3600" b="1" dirty="0">
                <a:latin typeface="Calibri" panose="020F0502020204030204" pitchFamily="34" charset="0"/>
                <a:ea typeface="Ebrima" panose="02000000000000000000" pitchFamily="2" charset="0"/>
                <a:cs typeface="Ebrima" panose="02000000000000000000" pitchFamily="2" charset="0"/>
              </a:rPr>
              <a:t>Graph: </a:t>
            </a:r>
            <a:r>
              <a:rPr lang="en-GB" altLang="en-US" sz="3600" dirty="0">
                <a:latin typeface="Calibri" panose="020F0502020204030204" pitchFamily="34" charset="0"/>
                <a:ea typeface="Ebrima" panose="02000000000000000000" pitchFamily="2" charset="0"/>
                <a:cs typeface="Ebrima" panose="02000000000000000000" pitchFamily="2" charset="0"/>
              </a:rPr>
              <a:t>Drag and drop interface for creating customized graphs</a:t>
            </a:r>
          </a:p>
          <a:p>
            <a:pPr marL="571500" indent="-571500" eaLnBrk="1" hangingPunct="1">
              <a:spcBef>
                <a:spcPts val="1800"/>
              </a:spcBef>
              <a:buFont typeface="Arial" panose="020B0604020202020204" pitchFamily="34" charset="0"/>
              <a:buChar char="•"/>
            </a:pPr>
            <a:r>
              <a:rPr lang="en-GB" altLang="en-US" sz="3600" b="1" dirty="0">
                <a:latin typeface="Calibri" panose="020F0502020204030204" pitchFamily="34" charset="0"/>
                <a:ea typeface="Ebrima" panose="02000000000000000000" pitchFamily="2" charset="0"/>
                <a:cs typeface="Ebrima" panose="02000000000000000000" pitchFamily="2" charset="0"/>
              </a:rPr>
              <a:t>Display: </a:t>
            </a:r>
            <a:r>
              <a:rPr lang="en-GB" altLang="en-US" sz="3600" dirty="0">
                <a:latin typeface="Calibri" panose="020F0502020204030204" pitchFamily="34" charset="0"/>
                <a:ea typeface="Ebrima" panose="02000000000000000000" pitchFamily="2" charset="0"/>
                <a:cs typeface="Ebrima" panose="02000000000000000000" pitchFamily="2" charset="0"/>
              </a:rPr>
              <a:t>Renders customized data tables sortable by any column</a:t>
            </a:r>
          </a:p>
        </p:txBody>
      </p:sp>
      <p:sp>
        <p:nvSpPr>
          <p:cNvPr id="36" name="Rectangle 20">
            <a:extLst>
              <a:ext uri="{FF2B5EF4-FFF2-40B4-BE49-F238E27FC236}">
                <a16:creationId xmlns:a16="http://schemas.microsoft.com/office/drawing/2014/main" id="{BBC3AFAB-24CE-4B4B-B3E5-A3814C222E4A}"/>
              </a:ext>
            </a:extLst>
          </p:cNvPr>
          <p:cNvSpPr>
            <a:spLocks noChangeArrowheads="1"/>
          </p:cNvSpPr>
          <p:nvPr/>
        </p:nvSpPr>
        <p:spPr bwMode="auto">
          <a:xfrm>
            <a:off x="1741626" y="17347010"/>
            <a:ext cx="10060488" cy="1977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spcBef>
                <a:spcPts val="1800"/>
              </a:spcBef>
            </a:pPr>
            <a:r>
              <a:rPr lang="en-GB" altLang="en-US" sz="2400" b="1" dirty="0">
                <a:latin typeface="Calibri" panose="020F0502020204030204" pitchFamily="34" charset="0"/>
                <a:ea typeface="Ebrima" panose="02000000000000000000" pitchFamily="2" charset="0"/>
                <a:cs typeface="Ebrima" panose="02000000000000000000" pitchFamily="2" charset="0"/>
              </a:rPr>
              <a:t>Fig. 1 </a:t>
            </a:r>
            <a:r>
              <a:rPr lang="en-GB" altLang="en-US" sz="2400" dirty="0">
                <a:latin typeface="Calibri" panose="020F0502020204030204" pitchFamily="34" charset="0"/>
                <a:ea typeface="Ebrima" panose="02000000000000000000" pitchFamily="2" charset="0"/>
                <a:cs typeface="Ebrima" panose="02000000000000000000" pitchFamily="2" charset="0"/>
              </a:rPr>
              <a:t>COVID-19 genomic sequences are pulled from the NCBI virus database. Sequences are then aligned to reference sequence using local Smith-Waterman algorithm. Alignments are processed for mutations, and the data is stored in tables. Finally, the completed tables are fed to website for analysis.</a:t>
            </a:r>
          </a:p>
          <a:p>
            <a:pPr eaLnBrk="1" hangingPunct="1">
              <a:lnSpc>
                <a:spcPts val="3400"/>
              </a:lnSpc>
            </a:pPr>
            <a:endParaRPr lang="en-GB" altLang="en-US" sz="2400" dirty="0">
              <a:latin typeface="Calibri" panose="020F0502020204030204" pitchFamily="34" charset="0"/>
              <a:ea typeface="Ebrima" panose="02000000000000000000" pitchFamily="2" charset="0"/>
              <a:cs typeface="Ebrima" panose="02000000000000000000" pitchFamily="2" charset="0"/>
            </a:endParaRPr>
          </a:p>
        </p:txBody>
      </p:sp>
      <p:pic>
        <p:nvPicPr>
          <p:cNvPr id="37" name="Picture 36">
            <a:extLst>
              <a:ext uri="{FF2B5EF4-FFF2-40B4-BE49-F238E27FC236}">
                <a16:creationId xmlns:a16="http://schemas.microsoft.com/office/drawing/2014/main" id="{CE12F551-E381-4F4A-8E8D-5BFEF9D73F77}"/>
              </a:ext>
            </a:extLst>
          </p:cNvPr>
          <p:cNvPicPr>
            <a:picLocks noChangeAspect="1"/>
          </p:cNvPicPr>
          <p:nvPr/>
        </p:nvPicPr>
        <p:blipFill>
          <a:blip r:embed="rId12"/>
          <a:stretch>
            <a:fillRect/>
          </a:stretch>
        </p:blipFill>
        <p:spPr>
          <a:xfrm>
            <a:off x="3393470" y="35066867"/>
            <a:ext cx="8678486" cy="6354062"/>
          </a:xfrm>
          <a:prstGeom prst="rect">
            <a:avLst/>
          </a:prstGeom>
        </p:spPr>
      </p:pic>
      <p:pic>
        <p:nvPicPr>
          <p:cNvPr id="39" name="Picture 38">
            <a:extLst>
              <a:ext uri="{FF2B5EF4-FFF2-40B4-BE49-F238E27FC236}">
                <a16:creationId xmlns:a16="http://schemas.microsoft.com/office/drawing/2014/main" id="{EC6DC112-AE19-4466-BAE8-ACA0E44ED92D}"/>
              </a:ext>
            </a:extLst>
          </p:cNvPr>
          <p:cNvPicPr>
            <a:picLocks noChangeAspect="1"/>
          </p:cNvPicPr>
          <p:nvPr/>
        </p:nvPicPr>
        <p:blipFill>
          <a:blip r:embed="rId13"/>
          <a:stretch>
            <a:fillRect/>
          </a:stretch>
        </p:blipFill>
        <p:spPr>
          <a:xfrm>
            <a:off x="18018553" y="9493757"/>
            <a:ext cx="8649907" cy="6975003"/>
          </a:xfrm>
          <a:prstGeom prst="rect">
            <a:avLst/>
          </a:prstGeom>
        </p:spPr>
      </p:pic>
      <p:pic>
        <p:nvPicPr>
          <p:cNvPr id="40" name="Picture 39">
            <a:extLst>
              <a:ext uri="{FF2B5EF4-FFF2-40B4-BE49-F238E27FC236}">
                <a16:creationId xmlns:a16="http://schemas.microsoft.com/office/drawing/2014/main" id="{DDA61F54-A5D1-4FD2-93C4-00E0F9C1367B}"/>
              </a:ext>
            </a:extLst>
          </p:cNvPr>
          <p:cNvPicPr>
            <a:picLocks noChangeAspect="1"/>
          </p:cNvPicPr>
          <p:nvPr/>
        </p:nvPicPr>
        <p:blipFill>
          <a:blip r:embed="rId14"/>
          <a:stretch>
            <a:fillRect/>
          </a:stretch>
        </p:blipFill>
        <p:spPr>
          <a:xfrm>
            <a:off x="17256993" y="20010079"/>
            <a:ext cx="10173025" cy="822443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25377</TotalTime>
  <Words>763</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University of Cambridge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 Koerber</dc:creator>
  <cp:lastModifiedBy>Jacob Geisberg</cp:lastModifiedBy>
  <cp:revision>601</cp:revision>
  <cp:lastPrinted>2014-07-25T14:09:17Z</cp:lastPrinted>
  <dcterms:created xsi:type="dcterms:W3CDTF">2000-02-09T12:19:10Z</dcterms:created>
  <dcterms:modified xsi:type="dcterms:W3CDTF">2021-05-02T01:49:26Z</dcterms:modified>
</cp:coreProperties>
</file>