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sto MT" panose="02040603050505030304" pitchFamily="18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Lustria" panose="020B0604020202020204" charset="0"/>
      <p:regular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F2CD0-9B1E-4284-AE1B-D078FEDE3D7A}">
  <a:tblStyle styleId="{DF5F2CD0-9B1E-4284-AE1B-D078FEDE3D7A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e6ed41a2_0_4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fe6ed41a2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e6ed41a2_0_4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fe6ed41a2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8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e6ed41a2_0_4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Obj: 9, 10, 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Recall the objective of learning and using SQL: ask and answer relevant questions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Map DBs, practice joins, extract dates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4fe6ed41a2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develop-a-deep-learning-caption-generation-model-in-pyth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nlp-building-a-question-answering-model-ed0529a68c54" TargetMode="External"/><Relationship Id="rId5" Type="http://schemas.openxmlformats.org/officeDocument/2006/relationships/hyperlink" Target="https://stackabuse.com/text-summarization-with-nltk-in-python/" TargetMode="External"/><Relationship Id="rId4" Type="http://schemas.openxmlformats.org/officeDocument/2006/relationships/hyperlink" Target="https://towardsdatascience.com/neural-machine-translation-with-python-c2f0a34f7d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perdatascience.com/wp-content/uploads/2016/12/ProceduresHistory-1.csv" TargetMode="External"/><Relationship Id="rId3" Type="http://schemas.openxmlformats.org/officeDocument/2006/relationships/hyperlink" Target="https://drive.google.com/drive/u/0/folders/1PZ-_9YSAmjdQucOIvbdcFWSIiVL4JL8W?ths=true" TargetMode="External"/><Relationship Id="rId7" Type="http://schemas.openxmlformats.org/officeDocument/2006/relationships/hyperlink" Target="http://www.superdatascience.com/wp-content/uploads/2016/12/Owners.csv" TargetMode="External"/><Relationship Id="rId12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uperdatascience.com/wp-content/uploads/2016/12/Pets.csv" TargetMode="External"/><Relationship Id="rId11" Type="http://schemas.openxmlformats.org/officeDocument/2006/relationships/hyperlink" Target="http://www.superdatascience.com/wp-content/uploads/2016/12/ConsoleDates.csv" TargetMode="External"/><Relationship Id="rId5" Type="http://schemas.openxmlformats.org/officeDocument/2006/relationships/hyperlink" Target="http://www.superdatascience.com/wp-content/uploads/2016/12/ConsumerComplaints.csv" TargetMode="External"/><Relationship Id="rId10" Type="http://schemas.openxmlformats.org/officeDocument/2006/relationships/hyperlink" Target="http://www.superdatascience.com/wp-content/uploads/2016/12/ConsoleGames.csv" TargetMode="External"/><Relationship Id="rId4" Type="http://schemas.openxmlformats.org/officeDocument/2006/relationships/hyperlink" Target="http://sqlzoo.net/euro2012.sql" TargetMode="External"/><Relationship Id="rId9" Type="http://schemas.openxmlformats.org/officeDocument/2006/relationships/hyperlink" Target="http://www.superdatascience.com/wp-content/uploads/2016/12/ProceduresDetails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Model, Build Model &amp; Create Data Flow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9" lvl="0" indent="-5207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Select NLP Model &amp; Search for data (Class 2)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Utilize </a:t>
            </a:r>
            <a:r>
              <a:rPr lang="en-US" sz="2400" dirty="0" err="1"/>
              <a:t>Scikit</a:t>
            </a:r>
            <a:r>
              <a:rPr lang="en-US" sz="2400" dirty="0"/>
              <a:t> Learn to explore &amp; process dataset (Class 3)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Evaluate &amp; Select Word2Vec NLP Model(s) (Class 4)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Build Word2Vec NLP Model (Class 5) 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Create Data Pipeline using Python and/or Dataiku (Class 6&amp;7)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Ask questions/finish project for professional portfolio (Class 8)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dirty="0"/>
              <a:t>NLP Applications </a:t>
            </a:r>
            <a:r>
              <a:rPr lang="en-US" dirty="0">
                <a:sym typeface="Wingdings" panose="05000000000000000000" pitchFamily="2" charset="2"/>
              </a:rPr>
              <a:t> NLP </a:t>
            </a:r>
            <a:r>
              <a:rPr lang="en-US" dirty="0"/>
              <a:t>Models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5FA0E3-E46C-4B3A-9DC2-9157E213F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51227"/>
              </p:ext>
            </p:extLst>
          </p:nvPr>
        </p:nvGraphicFramePr>
        <p:xfrm>
          <a:off x="758536" y="1802239"/>
          <a:ext cx="11087100" cy="4822848"/>
        </p:xfrm>
        <a:graphic>
          <a:graphicData uri="http://schemas.openxmlformats.org/drawingml/2006/table">
            <a:tbl>
              <a:tblPr firstRow="1" bandRow="1">
                <a:tableStyleId>{DF5F2CD0-9B1E-4284-AE1B-D078FEDE3D7A}</a:tableStyleId>
              </a:tblPr>
              <a:tblGrid>
                <a:gridCol w="2316578">
                  <a:extLst>
                    <a:ext uri="{9D8B030D-6E8A-4147-A177-3AD203B41FA5}">
                      <a16:colId xmlns:a16="http://schemas.microsoft.com/office/drawing/2014/main" val="10225000"/>
                    </a:ext>
                  </a:extLst>
                </a:gridCol>
                <a:gridCol w="5074821">
                  <a:extLst>
                    <a:ext uri="{9D8B030D-6E8A-4147-A177-3AD203B41FA5}">
                      <a16:colId xmlns:a16="http://schemas.microsoft.com/office/drawing/2014/main" val="356255142"/>
                    </a:ext>
                  </a:extLst>
                </a:gridCol>
                <a:gridCol w="3695701">
                  <a:extLst>
                    <a:ext uri="{9D8B030D-6E8A-4147-A177-3AD203B41FA5}">
                      <a16:colId xmlns:a16="http://schemas.microsoft.com/office/drawing/2014/main" val="1065519232"/>
                    </a:ext>
                  </a:extLst>
                </a:gridCol>
              </a:tblGrid>
              <a:tr h="287924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NLP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45470"/>
                  </a:ext>
                </a:extLst>
              </a:tr>
              <a:tr h="440572"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Text Classification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sto MT"/>
                          <a:ea typeface="Calisto MT"/>
                          <a:cs typeface="Calisto MT"/>
                          <a:sym typeface="Arial"/>
                        </a:rPr>
                        <a:t>Given an example of text, predict a predefined class label.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 – LDA &amp; 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45047"/>
                  </a:ext>
                </a:extLst>
              </a:tr>
              <a:tr h="530656"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next word, given the previous words.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SciKit</a:t>
                      </a:r>
                      <a:r>
                        <a:rPr lang="en-US" dirty="0"/>
                        <a:t> Learn – Language Identification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03769"/>
                  </a:ext>
                </a:extLst>
              </a:tr>
              <a:tr h="530656"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Speech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what was said by the speaker.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 – Need Speech Recognition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4992"/>
                  </a:ext>
                </a:extLst>
              </a:tr>
              <a:tr h="530656"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Caption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sto MT"/>
                          <a:ea typeface="Calisto MT"/>
                          <a:cs typeface="Calisto MT"/>
                          <a:sym typeface="Arial"/>
                        </a:rPr>
                        <a:t>Given a digital image, such as a photo, generate a textual description of the contents of the image.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Keras</a:t>
                      </a:r>
                      <a:r>
                        <a:rPr lang="en-US" dirty="0"/>
                        <a:t>/TensorFlow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https://machinelearningmastery.com/develop-a-deep-learning-caption-generation-model-in-python/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82967"/>
                  </a:ext>
                </a:extLst>
              </a:tr>
              <a:tr h="530656"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Machine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sto MT"/>
                          <a:ea typeface="Calisto MT"/>
                          <a:cs typeface="Calisto MT"/>
                          <a:sym typeface="Arial"/>
                        </a:rPr>
                        <a:t>Converting a source text in one language to another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Keras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Tensorflow</a:t>
                      </a:r>
                      <a:endParaRPr lang="en-US" dirty="0"/>
                    </a:p>
                    <a:p>
                      <a:r>
                        <a:rPr lang="en-US" dirty="0">
                          <a:hlinkClick r:id="rId4"/>
                        </a:rPr>
                        <a:t>https://towardsdatascience.com/neural-machine-translation-with-python-c2f0a34f7dd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66974"/>
                  </a:ext>
                </a:extLst>
              </a:tr>
              <a:tr h="530656"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Document Summarization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sto MT"/>
                          <a:ea typeface="Calisto MT"/>
                          <a:cs typeface="Calisto MT"/>
                          <a:sym typeface="Arial"/>
                        </a:rPr>
                        <a:t>A short description of a text document is created.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NLTK </a:t>
                      </a:r>
                      <a:r>
                        <a:rPr lang="en-US" dirty="0">
                          <a:hlinkClick r:id="rId5"/>
                        </a:rPr>
                        <a:t>https://stackabuse.com/text-summarization-with-nltk-in-python/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36929"/>
                  </a:ext>
                </a:extLst>
              </a:tr>
              <a:tr h="530656"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Question Answering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sto MT"/>
                          <a:ea typeface="Calisto MT"/>
                          <a:cs typeface="Calisto MT"/>
                          <a:sym typeface="Arial"/>
                        </a:rPr>
                        <a:t>Given a document of text, answer a specific question about the subject.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Scikit</a:t>
                      </a:r>
                      <a:r>
                        <a:rPr lang="en-US" dirty="0"/>
                        <a:t> Learn – </a:t>
                      </a:r>
                      <a:r>
                        <a:rPr lang="en-US" dirty="0" err="1"/>
                        <a:t>SQuAD</a:t>
                      </a:r>
                      <a:r>
                        <a:rPr lang="en-US"/>
                        <a:t> Dataset </a:t>
                      </a:r>
                      <a:r>
                        <a:rPr lang="en-US" dirty="0">
                          <a:hlinkClick r:id="rId6"/>
                        </a:rPr>
                        <a:t>https://towardsdatascience.com/nlp-building-a-question-answering-model-ed0529a68c54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2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Data Sets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Examples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4294967295"/>
          </p:nvPr>
        </p:nvSpPr>
        <p:spPr>
          <a:xfrm>
            <a:off x="1089320" y="204317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Examples</a:t>
            </a:r>
          </a:p>
          <a:p>
            <a:pPr marL="609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pPr marL="342900" lvl="0" indent="-35140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Euro 2012</a:t>
            </a:r>
            <a:r>
              <a:rPr lang="en-US" sz="1800" dirty="0"/>
              <a:t> data (.</a:t>
            </a:r>
            <a:r>
              <a:rPr lang="en-US" sz="1800" dirty="0" err="1"/>
              <a:t>sql</a:t>
            </a:r>
            <a:r>
              <a:rPr lang="en-US" sz="1800" dirty="0"/>
              <a:t>)</a:t>
            </a:r>
            <a:endParaRPr sz="1800" dirty="0"/>
          </a:p>
          <a:p>
            <a:pPr marL="342900" lvl="0" indent="-351402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 dirty="0">
                <a:solidFill>
                  <a:schemeClr val="hlink"/>
                </a:solidFill>
                <a:hlinkClick r:id="rId5"/>
              </a:rPr>
              <a:t>Consumer complaints</a:t>
            </a:r>
            <a:r>
              <a:rPr lang="en-US" sz="1800" dirty="0"/>
              <a:t> data (.csv)</a:t>
            </a:r>
            <a:endParaRPr sz="1800" dirty="0"/>
          </a:p>
          <a:p>
            <a:pPr marL="342900" lvl="0" indent="-351402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Veterinary clinic data (.csv)</a:t>
            </a:r>
            <a:endParaRPr sz="1800" dirty="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6"/>
              </a:rPr>
              <a:t>Pets</a:t>
            </a:r>
            <a:endParaRPr sz="1800" dirty="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7"/>
              </a:rPr>
              <a:t>Owners</a:t>
            </a:r>
            <a:endParaRPr sz="1800" dirty="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8"/>
              </a:rPr>
              <a:t>Procedures history</a:t>
            </a:r>
            <a:endParaRPr sz="1800" dirty="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9"/>
              </a:rPr>
              <a:t>Procedures details</a:t>
            </a:r>
            <a:endParaRPr sz="1800" dirty="0"/>
          </a:p>
          <a:p>
            <a:pPr marL="342900" lvl="0" indent="-351402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Console data (.csv)</a:t>
            </a:r>
            <a:endParaRPr sz="1800" dirty="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10"/>
              </a:rPr>
              <a:t>Game sales</a:t>
            </a:r>
            <a:endParaRPr sz="1800" dirty="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11"/>
              </a:rPr>
              <a:t>Console dates</a:t>
            </a:r>
            <a:endParaRPr sz="1800" dirty="0"/>
          </a:p>
        </p:txBody>
      </p:sp>
      <p:pic>
        <p:nvPicPr>
          <p:cNvPr id="128" name="Google Shape;128;p19" descr="See the source imag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8367" y="1986453"/>
            <a:ext cx="6635297" cy="464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269086" y="1680374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stria"/>
              <a:buNone/>
            </a:pPr>
            <a:r>
              <a:rPr lang="en-US" sz="2400" b="0" i="0" u="none" strike="noStrike" cap="none">
                <a:latin typeface="Lustria"/>
                <a:ea typeface="Lustria"/>
                <a:cs typeface="Lustria"/>
                <a:sym typeface="Lustria"/>
              </a:rPr>
              <a:t>Hospital Entities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386</Words>
  <Application>Microsoft Office PowerPoint</Application>
  <PresentationFormat>Widescreen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Lustria</vt:lpstr>
      <vt:lpstr>Arial</vt:lpstr>
      <vt:lpstr>Calisto MT</vt:lpstr>
      <vt:lpstr>Raleway</vt:lpstr>
      <vt:lpstr>Lato</vt:lpstr>
      <vt:lpstr>Streamline</vt:lpstr>
      <vt:lpstr>Class Project</vt:lpstr>
      <vt:lpstr>Purpose</vt:lpstr>
      <vt:lpstr>Project Milestones</vt:lpstr>
      <vt:lpstr>NLP Applications  NLP Models</vt:lpstr>
      <vt:lpstr>Project Data Sets -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JTB Ventures LLC</dc:creator>
  <cp:lastModifiedBy>Jeremy Bergmann</cp:lastModifiedBy>
  <cp:revision>9</cp:revision>
  <dcterms:modified xsi:type="dcterms:W3CDTF">2019-06-12T17:34:56Z</dcterms:modified>
</cp:coreProperties>
</file>