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lgorithmia.com/introduction-natural-language-processing-nl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cc339ee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cc339ee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7500"/>
              </a:lnSpc>
              <a:spcBef>
                <a:spcPts val="700"/>
              </a:spcBef>
              <a:spcAft>
                <a:spcPts val="0"/>
              </a:spcAft>
              <a:buClr>
                <a:srgbClr val="000000"/>
              </a:buClr>
              <a:buSzPts val="1100"/>
              <a:buFont typeface="Arial"/>
              <a:buNone/>
            </a:pPr>
            <a:r>
              <a:rPr lang="en"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indent="-304800" lvl="0" marL="457200" rtl="0" algn="l">
              <a:lnSpc>
                <a:spcPct val="187500"/>
              </a:lnSpc>
              <a:spcBef>
                <a:spcPts val="1400"/>
              </a:spcBef>
              <a:spcAft>
                <a:spcPts val="0"/>
              </a:spcAft>
              <a:buClr>
                <a:srgbClr val="333333"/>
              </a:buClr>
              <a:buSzPts val="1200"/>
              <a:buChar char="●"/>
            </a:pPr>
            <a:r>
              <a:rPr lang="en" sz="1200">
                <a:solidFill>
                  <a:srgbClr val="333333"/>
                </a:solidFill>
              </a:rPr>
              <a:t>the Visual Analysis tool to let you draft data preparation, charts, and machine learning models</a:t>
            </a:r>
            <a:endParaRPr sz="1200">
              <a:solidFill>
                <a:srgbClr val="333333"/>
              </a:solidFill>
            </a:endParaRPr>
          </a:p>
          <a:p>
            <a:pPr indent="-304800" lvl="0" marL="457200" rtl="0" algn="l">
              <a:lnSpc>
                <a:spcPct val="187500"/>
              </a:lnSpc>
              <a:spcBef>
                <a:spcPts val="0"/>
              </a:spcBef>
              <a:spcAft>
                <a:spcPts val="0"/>
              </a:spcAft>
              <a:buClr>
                <a:srgbClr val="333333"/>
              </a:buClr>
              <a:buSzPts val="1200"/>
              <a:buChar char="●"/>
            </a:pPr>
            <a:r>
              <a:rPr lang="en" sz="1200">
                <a:solidFill>
                  <a:srgbClr val="333333"/>
                </a:solidFill>
              </a:rPr>
              <a:t>the Code Notebooks to let you explore your data interactively in the language of your choice</a:t>
            </a:r>
            <a:endParaRPr sz="1200">
              <a:solidFill>
                <a:srgbClr val="333333"/>
              </a:solidFill>
            </a:endParaRPr>
          </a:p>
          <a:p>
            <a:pPr indent="0" lvl="0" marL="0" rtl="0" algn="l">
              <a:lnSpc>
                <a:spcPct val="187500"/>
              </a:lnSpc>
              <a:spcBef>
                <a:spcPts val="1400"/>
              </a:spcBef>
              <a:spcAft>
                <a:spcPts val="0"/>
              </a:spcAft>
              <a:buClr>
                <a:srgbClr val="000000"/>
              </a:buClr>
              <a:buSzPts val="1100"/>
              <a:buFont typeface="Arial"/>
              <a:buNone/>
            </a:pPr>
            <a:r>
              <a:rPr lang="en" sz="1200">
                <a:solidFill>
                  <a:srgbClr val="333333"/>
                </a:solidFill>
              </a:rPr>
              <a:t>Note that some tasks can be performed both in the lab environment and using recipes in the flow. Here are </a:t>
            </a:r>
            <a:endParaRPr sz="1200">
              <a:solidFill>
                <a:srgbClr val="333333"/>
              </a:solidFill>
            </a:endParaRPr>
          </a:p>
          <a:p>
            <a:pPr indent="0" lvl="0" marL="0" rtl="0" algn="l">
              <a:spcBef>
                <a:spcPts val="1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daeaac1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daeaac1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7500"/>
              </a:lnSpc>
              <a:spcBef>
                <a:spcPts val="700"/>
              </a:spcBef>
              <a:spcAft>
                <a:spcPts val="0"/>
              </a:spcAft>
              <a:buClr>
                <a:srgbClr val="000000"/>
              </a:buClr>
              <a:buSzPts val="1100"/>
              <a:buFont typeface="Arial"/>
              <a:buNone/>
            </a:pPr>
            <a:r>
              <a:rPr lang="en"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indent="-304800" lvl="0" marL="457200" rtl="0" algn="l">
              <a:lnSpc>
                <a:spcPct val="187500"/>
              </a:lnSpc>
              <a:spcBef>
                <a:spcPts val="1400"/>
              </a:spcBef>
              <a:spcAft>
                <a:spcPts val="0"/>
              </a:spcAft>
              <a:buClr>
                <a:srgbClr val="333333"/>
              </a:buClr>
              <a:buSzPts val="1200"/>
              <a:buChar char="●"/>
            </a:pPr>
            <a:r>
              <a:rPr lang="en" sz="1200">
                <a:solidFill>
                  <a:srgbClr val="333333"/>
                </a:solidFill>
              </a:rPr>
              <a:t>the Visual Analysis tool to let you draft data preparation, charts, and machine learning models</a:t>
            </a:r>
            <a:endParaRPr sz="1200">
              <a:solidFill>
                <a:srgbClr val="333333"/>
              </a:solidFill>
            </a:endParaRPr>
          </a:p>
          <a:p>
            <a:pPr indent="-304800" lvl="0" marL="457200" rtl="0" algn="l">
              <a:lnSpc>
                <a:spcPct val="187500"/>
              </a:lnSpc>
              <a:spcBef>
                <a:spcPts val="0"/>
              </a:spcBef>
              <a:spcAft>
                <a:spcPts val="0"/>
              </a:spcAft>
              <a:buClr>
                <a:srgbClr val="333333"/>
              </a:buClr>
              <a:buSzPts val="1200"/>
              <a:buChar char="●"/>
            </a:pPr>
            <a:r>
              <a:rPr lang="en" sz="1200">
                <a:solidFill>
                  <a:srgbClr val="333333"/>
                </a:solidFill>
              </a:rPr>
              <a:t>the Code Notebooks to let you explore your data interactively in the language of your choice</a:t>
            </a:r>
            <a:endParaRPr sz="1200">
              <a:solidFill>
                <a:srgbClr val="333333"/>
              </a:solidFill>
            </a:endParaRPr>
          </a:p>
          <a:p>
            <a:pPr indent="0" lvl="0" marL="0" rtl="0" algn="l">
              <a:lnSpc>
                <a:spcPct val="187500"/>
              </a:lnSpc>
              <a:spcBef>
                <a:spcPts val="1400"/>
              </a:spcBef>
              <a:spcAft>
                <a:spcPts val="0"/>
              </a:spcAft>
              <a:buClr>
                <a:srgbClr val="000000"/>
              </a:buClr>
              <a:buSzPts val="1100"/>
              <a:buFont typeface="Arial"/>
              <a:buNone/>
            </a:pPr>
            <a:r>
              <a:rPr lang="en" sz="1200">
                <a:solidFill>
                  <a:srgbClr val="333333"/>
                </a:solidFill>
              </a:rPr>
              <a:t>Note that some tasks can be performed both in the lab environment and using recipes in the flow. Here are </a:t>
            </a:r>
            <a:endParaRPr sz="1200">
              <a:solidFill>
                <a:srgbClr val="333333"/>
              </a:solidFill>
            </a:endParaRPr>
          </a:p>
          <a:p>
            <a:pPr indent="0" lvl="0" marL="0" rtl="0" algn="l">
              <a:spcBef>
                <a:spcPts val="1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41e9605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41e9605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404040"/>
                </a:solidFill>
                <a:highlight>
                  <a:srgbClr val="FFFFFF"/>
                </a:highlight>
              </a:rPr>
              <a:t>As the the data space has matured, data engineering has emerged as a separate and related role that works in concert with data scientists.</a:t>
            </a:r>
            <a:endParaRPr sz="1000">
              <a:solidFill>
                <a:srgbClr val="444444"/>
              </a:solidFill>
            </a:endParaRPr>
          </a:p>
          <a:p>
            <a:pPr indent="457200" lvl="0" marL="0" rtl="0" algn="l">
              <a:lnSpc>
                <a:spcPct val="159142"/>
              </a:lnSpc>
              <a:spcBef>
                <a:spcPts val="1600"/>
              </a:spcBef>
              <a:spcAft>
                <a:spcPts val="500"/>
              </a:spcAft>
              <a:buClr>
                <a:srgbClr val="000000"/>
              </a:buClr>
              <a:buSzPts val="1100"/>
              <a:buFont typeface="Arial"/>
              <a:buNone/>
            </a:pPr>
            <a:r>
              <a:t/>
            </a:r>
            <a:endParaRPr sz="1000">
              <a:solidFill>
                <a:srgbClr val="444444"/>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a:p>
            <a:pPr indent="0" lvl="0" marL="0" rtl="0" algn="l">
              <a:spcBef>
                <a:spcPts val="0"/>
              </a:spcBef>
              <a:spcAft>
                <a:spcPts val="0"/>
              </a:spcAft>
              <a:buNone/>
            </a:pPr>
            <a:r>
              <a:rPr lang="en"/>
              <a:t>NLP Introduction: </a:t>
            </a:r>
            <a:r>
              <a:rPr lang="en" u="sng">
                <a:solidFill>
                  <a:schemeClr val="hlink"/>
                </a:solidFill>
                <a:hlinkClick r:id="rId2"/>
              </a:rPr>
              <a:t>https://blog.algorithmia.com/introduction-natural-language-processing-nlp/</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d6638ed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d6638ed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daeaac1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daeaac1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d41e9605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41e9605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9142"/>
              </a:lnSpc>
              <a:spcBef>
                <a:spcPts val="500"/>
              </a:spcBef>
              <a:spcAft>
                <a:spcPts val="500"/>
              </a:spcAft>
              <a:buClr>
                <a:srgbClr val="000000"/>
              </a:buClr>
              <a:buSzPts val="1100"/>
              <a:buFont typeface="Arial"/>
              <a:buNone/>
            </a:pPr>
            <a:r>
              <a:rPr lang="en"/>
              <a:t>Dataproc - Apache Hadoop,  </a:t>
            </a:r>
            <a:r>
              <a:rPr lang="en" sz="1200">
                <a:solidFill>
                  <a:srgbClr val="4A5960"/>
                </a:solidFill>
                <a:highlight>
                  <a:srgbClr val="F7F7F7"/>
                </a:highlight>
                <a:latin typeface="Roboto"/>
                <a:ea typeface="Roboto"/>
                <a:cs typeface="Roboto"/>
                <a:sym typeface="Roboto"/>
              </a:rPr>
              <a:t> interactive tool created to explore, analyze, transform and visualize data and build machine learning models on Google Cloud Platform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ccc339e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cc339e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DSS creates and handles git repository automatically - can have more control over it:  Version Control - Dataiku DSS 5.0 Documentation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cc339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ccc339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7500"/>
              </a:lnSpc>
              <a:spcBef>
                <a:spcPts val="700"/>
              </a:spcBef>
              <a:spcAft>
                <a:spcPts val="0"/>
              </a:spcAft>
              <a:buClr>
                <a:srgbClr val="000000"/>
              </a:buClr>
              <a:buSzPts val="1100"/>
              <a:buFont typeface="Arial"/>
              <a:buNone/>
            </a:pPr>
            <a:r>
              <a:rPr lang="en"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indent="-304800" lvl="0" marL="457200" rtl="0" algn="l">
              <a:lnSpc>
                <a:spcPct val="187500"/>
              </a:lnSpc>
              <a:spcBef>
                <a:spcPts val="1400"/>
              </a:spcBef>
              <a:spcAft>
                <a:spcPts val="0"/>
              </a:spcAft>
              <a:buClr>
                <a:srgbClr val="333333"/>
              </a:buClr>
              <a:buSzPts val="1200"/>
              <a:buChar char="●"/>
            </a:pPr>
            <a:r>
              <a:rPr lang="en" sz="1200">
                <a:solidFill>
                  <a:srgbClr val="333333"/>
                </a:solidFill>
              </a:rPr>
              <a:t>the Visual Analysis tool to let you draft data preparation, charts, and machine learning models</a:t>
            </a:r>
            <a:endParaRPr sz="1200">
              <a:solidFill>
                <a:srgbClr val="333333"/>
              </a:solidFill>
            </a:endParaRPr>
          </a:p>
          <a:p>
            <a:pPr indent="-304800" lvl="0" marL="457200" rtl="0" algn="l">
              <a:lnSpc>
                <a:spcPct val="187500"/>
              </a:lnSpc>
              <a:spcBef>
                <a:spcPts val="0"/>
              </a:spcBef>
              <a:spcAft>
                <a:spcPts val="0"/>
              </a:spcAft>
              <a:buClr>
                <a:srgbClr val="333333"/>
              </a:buClr>
              <a:buSzPts val="1200"/>
              <a:buChar char="●"/>
            </a:pPr>
            <a:r>
              <a:rPr lang="en" sz="1200">
                <a:solidFill>
                  <a:srgbClr val="333333"/>
                </a:solidFill>
              </a:rPr>
              <a:t>the Code Notebooks to let you explore your data interactively in the language of your choice</a:t>
            </a:r>
            <a:endParaRPr sz="1200">
              <a:solidFill>
                <a:srgbClr val="333333"/>
              </a:solidFill>
            </a:endParaRPr>
          </a:p>
          <a:p>
            <a:pPr indent="0" lvl="0" marL="0" rtl="0" algn="l">
              <a:lnSpc>
                <a:spcPct val="187500"/>
              </a:lnSpc>
              <a:spcBef>
                <a:spcPts val="1400"/>
              </a:spcBef>
              <a:spcAft>
                <a:spcPts val="0"/>
              </a:spcAft>
              <a:buClr>
                <a:srgbClr val="000000"/>
              </a:buClr>
              <a:buSzPts val="1100"/>
              <a:buFont typeface="Arial"/>
              <a:buNone/>
            </a:pPr>
            <a:r>
              <a:rPr lang="en" sz="1200">
                <a:solidFill>
                  <a:srgbClr val="333333"/>
                </a:solidFill>
              </a:rPr>
              <a:t>Note that some tasks can be performed both in the lab environment and using recipes in the flow. Here are </a:t>
            </a:r>
            <a:endParaRPr sz="1200">
              <a:solidFill>
                <a:srgbClr val="333333"/>
              </a:solidFill>
            </a:endParaRPr>
          </a:p>
          <a:p>
            <a:pPr indent="0" lvl="0" marL="0" rtl="0" algn="l">
              <a:spcBef>
                <a:spcPts val="1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cc339ee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ccc339ee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7500"/>
              </a:lnSpc>
              <a:spcBef>
                <a:spcPts val="700"/>
              </a:spcBef>
              <a:spcAft>
                <a:spcPts val="0"/>
              </a:spcAft>
              <a:buClr>
                <a:srgbClr val="000000"/>
              </a:buClr>
              <a:buSzPts val="1100"/>
              <a:buFont typeface="Arial"/>
              <a:buNone/>
            </a:pPr>
            <a:r>
              <a:rPr lang="en"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indent="-304800" lvl="0" marL="457200" rtl="0" algn="l">
              <a:lnSpc>
                <a:spcPct val="187500"/>
              </a:lnSpc>
              <a:spcBef>
                <a:spcPts val="1400"/>
              </a:spcBef>
              <a:spcAft>
                <a:spcPts val="0"/>
              </a:spcAft>
              <a:buClr>
                <a:srgbClr val="333333"/>
              </a:buClr>
              <a:buSzPts val="1200"/>
              <a:buChar char="●"/>
            </a:pPr>
            <a:r>
              <a:rPr lang="en" sz="1200">
                <a:solidFill>
                  <a:srgbClr val="333333"/>
                </a:solidFill>
              </a:rPr>
              <a:t>the Visual Analysis tool to let you draft data preparation, charts, and machine learning models</a:t>
            </a:r>
            <a:endParaRPr sz="1200">
              <a:solidFill>
                <a:srgbClr val="333333"/>
              </a:solidFill>
            </a:endParaRPr>
          </a:p>
          <a:p>
            <a:pPr indent="-304800" lvl="0" marL="457200" rtl="0" algn="l">
              <a:lnSpc>
                <a:spcPct val="187500"/>
              </a:lnSpc>
              <a:spcBef>
                <a:spcPts val="0"/>
              </a:spcBef>
              <a:spcAft>
                <a:spcPts val="0"/>
              </a:spcAft>
              <a:buClr>
                <a:srgbClr val="333333"/>
              </a:buClr>
              <a:buSzPts val="1200"/>
              <a:buChar char="●"/>
            </a:pPr>
            <a:r>
              <a:rPr lang="en" sz="1200">
                <a:solidFill>
                  <a:srgbClr val="333333"/>
                </a:solidFill>
              </a:rPr>
              <a:t>the Code Notebooks to let you explore your data interactively in the language of your choice</a:t>
            </a:r>
            <a:endParaRPr sz="1200">
              <a:solidFill>
                <a:srgbClr val="333333"/>
              </a:solidFill>
            </a:endParaRPr>
          </a:p>
          <a:p>
            <a:pPr indent="0" lvl="0" marL="0" rtl="0" algn="l">
              <a:lnSpc>
                <a:spcPct val="187500"/>
              </a:lnSpc>
              <a:spcBef>
                <a:spcPts val="1400"/>
              </a:spcBef>
              <a:spcAft>
                <a:spcPts val="0"/>
              </a:spcAft>
              <a:buClr>
                <a:srgbClr val="000000"/>
              </a:buClr>
              <a:buSzPts val="1100"/>
              <a:buFont typeface="Arial"/>
              <a:buNone/>
            </a:pPr>
            <a:r>
              <a:rPr lang="en" sz="1200">
                <a:solidFill>
                  <a:srgbClr val="333333"/>
                </a:solidFill>
              </a:rPr>
              <a:t>Note that some tasks can be performed both in the lab environment and using recipes in the flow. Here are </a:t>
            </a:r>
            <a:endParaRPr sz="1200">
              <a:solidFill>
                <a:srgbClr val="333333"/>
              </a:solidFill>
            </a:endParaRPr>
          </a:p>
          <a:p>
            <a:pPr indent="0" lvl="0" marL="0" rtl="0" algn="l">
              <a:spcBef>
                <a:spcPts val="1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qSftCkSb5dM"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179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Engineering</a:t>
            </a:r>
            <a:endParaRPr sz="3600"/>
          </a:p>
          <a:p>
            <a:pPr indent="0" lvl="0" marL="0" rtl="0" algn="l">
              <a:spcBef>
                <a:spcPts val="0"/>
              </a:spcBef>
              <a:spcAft>
                <a:spcPts val="0"/>
              </a:spcAft>
              <a:buNone/>
            </a:pPr>
            <a:r>
              <a:rPr lang="en" sz="3600"/>
              <a:t>Using Python &amp; Dataiku</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Product via Dataiku - Tableau	</a:t>
            </a:r>
            <a:endParaRPr/>
          </a:p>
        </p:txBody>
      </p:sp>
      <p:pic>
        <p:nvPicPr>
          <p:cNvPr descr="Dataiku DSS is the collaborative data science platform that enables teams, from business analysts to data scientists, to explore, prototype, build, and deliver their own data products more efficiently. In this video, we're going to explain how to become a Tableau Power user with Dataiku DSS.  Learn more about Dataiku and Dataiku DSS: www.dataiku.com" id="152" name="Google Shape;152;p22" title="Become a Tableau Power User with Dataiku DSS">
            <a:hlinkClick r:id="rId3"/>
          </p:cNvPr>
          <p:cNvPicPr preferRelativeResize="0"/>
          <p:nvPr/>
        </p:nvPicPr>
        <p:blipFill>
          <a:blip r:embed="rId4">
            <a:alphaModFix/>
          </a:blip>
          <a:stretch>
            <a:fillRect/>
          </a:stretch>
        </p:blipFill>
        <p:spPr>
          <a:xfrm>
            <a:off x="2221774" y="1361175"/>
            <a:ext cx="4632900" cy="347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via Dataiku</a:t>
            </a:r>
            <a:endParaRPr/>
          </a:p>
        </p:txBody>
      </p:sp>
      <p:pic>
        <p:nvPicPr>
          <p:cNvPr id="158" name="Google Shape;158;p23"/>
          <p:cNvPicPr preferRelativeResize="0"/>
          <p:nvPr/>
        </p:nvPicPr>
        <p:blipFill>
          <a:blip r:embed="rId3">
            <a:alphaModFix/>
          </a:blip>
          <a:stretch>
            <a:fillRect/>
          </a:stretch>
        </p:blipFill>
        <p:spPr>
          <a:xfrm>
            <a:off x="1133525" y="1861500"/>
            <a:ext cx="2381250" cy="1323975"/>
          </a:xfrm>
          <a:prstGeom prst="rect">
            <a:avLst/>
          </a:prstGeom>
          <a:noFill/>
          <a:ln>
            <a:noFill/>
          </a:ln>
        </p:spPr>
      </p:pic>
      <p:sp>
        <p:nvSpPr>
          <p:cNvPr id="159" name="Google Shape;159;p23"/>
          <p:cNvSpPr txBox="1"/>
          <p:nvPr/>
        </p:nvSpPr>
        <p:spPr>
          <a:xfrm>
            <a:off x="418400" y="3482175"/>
            <a:ext cx="41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2300"/>
              </a:spcAft>
              <a:buNone/>
            </a:pPr>
            <a:r>
              <a:rPr lang="en">
                <a:latin typeface="Lato"/>
                <a:ea typeface="Lato"/>
                <a:cs typeface="Lato"/>
                <a:sym typeface="Lato"/>
              </a:rPr>
              <a:t>Dataiku DSS “Bring data analysts, engineers, and scientists together”, “Enables self-service analytics” and “operationalizes machine learning”</a:t>
            </a:r>
            <a:r>
              <a:rPr lang="en" sz="1200">
                <a:latin typeface="Lato"/>
                <a:ea typeface="Lato"/>
                <a:cs typeface="Lato"/>
                <a:sym typeface="Lato"/>
              </a:rPr>
              <a:t> </a:t>
            </a:r>
            <a:r>
              <a:rPr lang="en" sz="1200">
                <a:solidFill>
                  <a:srgbClr val="FFFFFF"/>
                </a:solidFill>
              </a:rPr>
              <a:t>ts</a:t>
            </a:r>
            <a:r>
              <a:rPr lang="en" sz="1500">
                <a:solidFill>
                  <a:srgbClr val="FFFFFF"/>
                </a:solidFill>
              </a:rPr>
              <a:t> today and build for tomorrow.</a:t>
            </a:r>
            <a:endParaRPr sz="1500">
              <a:solidFill>
                <a:srgbClr val="FFFFFF"/>
              </a:solidFill>
            </a:endParaRPr>
          </a:p>
        </p:txBody>
      </p:sp>
      <p:sp>
        <p:nvSpPr>
          <p:cNvPr id="160" name="Google Shape;160;p23"/>
          <p:cNvSpPr txBox="1"/>
          <p:nvPr/>
        </p:nvSpPr>
        <p:spPr>
          <a:xfrm>
            <a:off x="4645725" y="1411250"/>
            <a:ext cx="4376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Lato"/>
                <a:ea typeface="Lato"/>
                <a:cs typeface="Lato"/>
                <a:sym typeface="Lato"/>
              </a:rPr>
              <a:t>Steps to Engineering a Dataiku Workflow: </a:t>
            </a:r>
            <a:endParaRPr>
              <a:solidFill>
                <a:srgbClr val="434343"/>
              </a:solidFill>
              <a:latin typeface="Lato"/>
              <a:ea typeface="Lato"/>
              <a:cs typeface="Lato"/>
              <a:sym typeface="Lato"/>
            </a:endParaRPr>
          </a:p>
          <a:p>
            <a:pPr indent="-317500" lvl="0" marL="457200" rtl="0" algn="l">
              <a:lnSpc>
                <a:spcPct val="115000"/>
              </a:lnSpc>
              <a:spcBef>
                <a:spcPts val="800"/>
              </a:spcBef>
              <a:spcAft>
                <a:spcPts val="0"/>
              </a:spcAft>
              <a:buClr>
                <a:srgbClr val="434343"/>
              </a:buClr>
              <a:buSzPts val="1400"/>
              <a:buFont typeface="Lato"/>
              <a:buAutoNum type="arabicPeriod"/>
            </a:pPr>
            <a:r>
              <a:rPr lang="en">
                <a:solidFill>
                  <a:srgbClr val="434343"/>
                </a:solidFill>
                <a:latin typeface="Lato"/>
                <a:ea typeface="Lato"/>
                <a:cs typeface="Lato"/>
                <a:sym typeface="Lato"/>
              </a:rPr>
              <a:t>Create a new project</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Connect to and/or Import Dataset(s)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Visual Prep</a:t>
            </a:r>
            <a:r>
              <a:rPr lang="en">
                <a:solidFill>
                  <a:srgbClr val="434343"/>
                </a:solidFill>
                <a:latin typeface="Lato"/>
                <a:ea typeface="Lato"/>
                <a:cs typeface="Lato"/>
                <a:sym typeface="Lato"/>
              </a:rPr>
              <a:t> -</a:t>
            </a:r>
            <a:r>
              <a:rPr lang="en">
                <a:solidFill>
                  <a:srgbClr val="434343"/>
                </a:solidFill>
                <a:latin typeface="Lato"/>
                <a:ea typeface="Lato"/>
                <a:cs typeface="Lato"/>
                <a:sym typeface="Lato"/>
              </a:rPr>
              <a:t> Data “</a:t>
            </a:r>
            <a:r>
              <a:rPr lang="en">
                <a:solidFill>
                  <a:srgbClr val="434343"/>
                </a:solidFill>
                <a:latin typeface="Lato"/>
                <a:ea typeface="Lato"/>
                <a:cs typeface="Lato"/>
                <a:sym typeface="Lato"/>
              </a:rPr>
              <a:t>Recipes</a:t>
            </a:r>
            <a:r>
              <a:rPr lang="en">
                <a:solidFill>
                  <a:srgbClr val="434343"/>
                </a:solidFill>
                <a:latin typeface="Lato"/>
                <a:ea typeface="Lato"/>
                <a:cs typeface="Lato"/>
                <a:sym typeface="Lato"/>
              </a:rPr>
              <a:t>”</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Code </a:t>
            </a:r>
            <a:r>
              <a:rPr lang="en">
                <a:solidFill>
                  <a:srgbClr val="434343"/>
                </a:solidFill>
                <a:latin typeface="Lato"/>
                <a:ea typeface="Lato"/>
                <a:cs typeface="Lato"/>
                <a:sym typeface="Lato"/>
              </a:rPr>
              <a:t>Transformation(s) - Python</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Visual Analysis, Data Prep &amp; ML (The Lab)</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Data Product Development</a:t>
            </a:r>
            <a:endParaRPr>
              <a:solidFill>
                <a:srgbClr val="434343"/>
              </a:solidFill>
              <a:latin typeface="Lato"/>
              <a:ea typeface="Lato"/>
              <a:cs typeface="Lato"/>
              <a:sym typeface="Lato"/>
            </a:endParaRPr>
          </a:p>
          <a:p>
            <a:pPr indent="-317500" lvl="1" marL="914400" rtl="0" algn="l">
              <a:lnSpc>
                <a:spcPct val="115000"/>
              </a:lnSpc>
              <a:spcBef>
                <a:spcPts val="0"/>
              </a:spcBef>
              <a:spcAft>
                <a:spcPts val="0"/>
              </a:spcAft>
              <a:buClr>
                <a:srgbClr val="434343"/>
              </a:buClr>
              <a:buSzPts val="1400"/>
              <a:buFont typeface="Lato"/>
              <a:buAutoNum type="alphaLcPeriod"/>
            </a:pPr>
            <a:r>
              <a:rPr lang="en">
                <a:solidFill>
                  <a:srgbClr val="434343"/>
                </a:solidFill>
                <a:latin typeface="Lato"/>
                <a:ea typeface="Lato"/>
                <a:cs typeface="Lato"/>
                <a:sym typeface="Lato"/>
              </a:rPr>
              <a:t>Reports, Dashboards, Insights, WebApps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Job, Workflow &amp; Scenario Scheduling</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Workflow Monitoring &amp; Maintenance</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AutoNum type="arabicPeriod"/>
            </a:pPr>
            <a:r>
              <a:rPr lang="en">
                <a:solidFill>
                  <a:srgbClr val="434343"/>
                </a:solidFill>
                <a:latin typeface="Lato"/>
                <a:ea typeface="Lato"/>
                <a:cs typeface="Lato"/>
                <a:sym typeface="Lato"/>
              </a:rPr>
              <a:t>Documentation - Wiki &amp; Juypter Notebooks</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800"/>
              </a:spcAft>
              <a:buNone/>
            </a:pPr>
            <a:r>
              <a:rPr lang="en">
                <a:solidFill>
                  <a:srgbClr val="434343"/>
                </a:solidFill>
                <a:latin typeface="Lato"/>
                <a:ea typeface="Lato"/>
                <a:cs typeface="Lato"/>
                <a:sym typeface="Lato"/>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94375" y="611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Data Engineering? </a:t>
            </a:r>
            <a:endParaRPr/>
          </a:p>
        </p:txBody>
      </p:sp>
      <p:sp>
        <p:nvSpPr>
          <p:cNvPr id="93" name="Google Shape;93;p14"/>
          <p:cNvSpPr txBox="1"/>
          <p:nvPr/>
        </p:nvSpPr>
        <p:spPr>
          <a:xfrm>
            <a:off x="5550350" y="1286425"/>
            <a:ext cx="3593700" cy="10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222222"/>
                </a:solidFill>
                <a:highlight>
                  <a:srgbClr val="FFFFFF"/>
                </a:highlight>
                <a:latin typeface="Lato"/>
                <a:ea typeface="Lato"/>
                <a:cs typeface="Lato"/>
                <a:sym typeface="Lato"/>
              </a:rPr>
              <a:t>Data engineering</a:t>
            </a:r>
            <a:r>
              <a:rPr lang="en">
                <a:solidFill>
                  <a:srgbClr val="222222"/>
                </a:solidFill>
                <a:highlight>
                  <a:srgbClr val="FFFFFF"/>
                </a:highlight>
                <a:latin typeface="Lato"/>
                <a:ea typeface="Lato"/>
                <a:cs typeface="Lato"/>
                <a:sym typeface="Lato"/>
              </a:rPr>
              <a:t> is the aspect of </a:t>
            </a:r>
            <a:r>
              <a:rPr b="1" lang="en">
                <a:solidFill>
                  <a:srgbClr val="222222"/>
                </a:solidFill>
                <a:highlight>
                  <a:srgbClr val="FFFFFF"/>
                </a:highlight>
                <a:latin typeface="Lato"/>
                <a:ea typeface="Lato"/>
                <a:cs typeface="Lato"/>
                <a:sym typeface="Lato"/>
              </a:rPr>
              <a:t>data</a:t>
            </a:r>
            <a:r>
              <a:rPr lang="en">
                <a:solidFill>
                  <a:srgbClr val="222222"/>
                </a:solidFill>
                <a:highlight>
                  <a:srgbClr val="FFFFFF"/>
                </a:highlight>
                <a:latin typeface="Lato"/>
                <a:ea typeface="Lato"/>
                <a:cs typeface="Lato"/>
                <a:sym typeface="Lato"/>
              </a:rPr>
              <a:t> science that focuses on practical applications of </a:t>
            </a:r>
            <a:r>
              <a:rPr b="1" lang="en">
                <a:solidFill>
                  <a:srgbClr val="222222"/>
                </a:solidFill>
                <a:highlight>
                  <a:srgbClr val="FFFFFF"/>
                </a:highlight>
                <a:latin typeface="Lato"/>
                <a:ea typeface="Lato"/>
                <a:cs typeface="Lato"/>
                <a:sym typeface="Lato"/>
              </a:rPr>
              <a:t>data</a:t>
            </a:r>
            <a:r>
              <a:rPr lang="en">
                <a:solidFill>
                  <a:srgbClr val="222222"/>
                </a:solidFill>
                <a:highlight>
                  <a:srgbClr val="FFFFFF"/>
                </a:highlight>
                <a:latin typeface="Lato"/>
                <a:ea typeface="Lato"/>
                <a:cs typeface="Lato"/>
                <a:sym typeface="Lato"/>
              </a:rPr>
              <a:t> collection and analysis.</a:t>
            </a:r>
            <a:endParaRPr>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a:p>
        </p:txBody>
      </p:sp>
      <p:sp>
        <p:nvSpPr>
          <p:cNvPr id="94" name="Google Shape;94;p14"/>
          <p:cNvSpPr txBox="1"/>
          <p:nvPr/>
        </p:nvSpPr>
        <p:spPr>
          <a:xfrm>
            <a:off x="5550350" y="2626275"/>
            <a:ext cx="35937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rtl="0" algn="l">
              <a:lnSpc>
                <a:spcPct val="150000"/>
              </a:lnSpc>
              <a:spcBef>
                <a:spcPts val="0"/>
              </a:spcBef>
              <a:spcAft>
                <a:spcPts val="0"/>
              </a:spcAft>
              <a:buNone/>
            </a:pPr>
            <a:r>
              <a:rPr b="1" lang="en">
                <a:solidFill>
                  <a:srgbClr val="222222"/>
                </a:solidFill>
                <a:highlight>
                  <a:srgbClr val="FFFFFF"/>
                </a:highlight>
                <a:latin typeface="Lato"/>
                <a:ea typeface="Lato"/>
                <a:cs typeface="Lato"/>
                <a:sym typeface="Lato"/>
              </a:rPr>
              <a:t>Data engineers</a:t>
            </a:r>
            <a:r>
              <a:rPr lang="en">
                <a:solidFill>
                  <a:srgbClr val="222222"/>
                </a:solidFill>
                <a:highlight>
                  <a:srgbClr val="FFFFFF"/>
                </a:highlight>
                <a:latin typeface="Lato"/>
                <a:ea typeface="Lato"/>
                <a:cs typeface="Lato"/>
                <a:sym typeface="Lato"/>
              </a:rPr>
              <a:t> focus on the applications and harvesting of big </a:t>
            </a:r>
            <a:r>
              <a:rPr b="1" lang="en">
                <a:solidFill>
                  <a:srgbClr val="222222"/>
                </a:solidFill>
                <a:highlight>
                  <a:srgbClr val="FFFFFF"/>
                </a:highlight>
                <a:latin typeface="Lato"/>
                <a:ea typeface="Lato"/>
                <a:cs typeface="Lato"/>
                <a:sym typeface="Lato"/>
              </a:rPr>
              <a:t>data</a:t>
            </a:r>
            <a:r>
              <a:rPr lang="en">
                <a:solidFill>
                  <a:srgbClr val="222222"/>
                </a:solidFill>
                <a:highlight>
                  <a:srgbClr val="FFFFFF"/>
                </a:highlight>
                <a:latin typeface="Lato"/>
                <a:ea typeface="Lato"/>
                <a:cs typeface="Lato"/>
                <a:sym typeface="Lato"/>
              </a:rPr>
              <a:t>, such as </a:t>
            </a:r>
            <a:r>
              <a:rPr lang="en">
                <a:highlight>
                  <a:srgbClr val="FFFFFF"/>
                </a:highlight>
                <a:latin typeface="Lato"/>
                <a:ea typeface="Lato"/>
                <a:cs typeface="Lato"/>
                <a:sym typeface="Lato"/>
              </a:rPr>
              <a:t>creating interfaces and mechanisms for the flow and access of information.</a:t>
            </a:r>
            <a:r>
              <a:rPr lang="en">
                <a:latin typeface="Lato"/>
                <a:ea typeface="Lato"/>
                <a:cs typeface="Lato"/>
                <a:sym typeface="Lato"/>
              </a:rPr>
              <a:t> </a:t>
            </a:r>
            <a:endParaRPr/>
          </a:p>
        </p:txBody>
      </p:sp>
      <p:pic>
        <p:nvPicPr>
          <p:cNvPr id="95" name="Google Shape;95;p14"/>
          <p:cNvPicPr preferRelativeResize="0"/>
          <p:nvPr/>
        </p:nvPicPr>
        <p:blipFill>
          <a:blip r:embed="rId3">
            <a:alphaModFix/>
          </a:blip>
          <a:stretch>
            <a:fillRect/>
          </a:stretch>
        </p:blipFill>
        <p:spPr>
          <a:xfrm>
            <a:off x="194475" y="1550950"/>
            <a:ext cx="5142776" cy="290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Engineering vs. Data Science</a:t>
            </a:r>
            <a:endParaRPr/>
          </a:p>
        </p:txBody>
      </p:sp>
      <p:pic>
        <p:nvPicPr>
          <p:cNvPr id="101" name="Google Shape;101;p15"/>
          <p:cNvPicPr preferRelativeResize="0"/>
          <p:nvPr/>
        </p:nvPicPr>
        <p:blipFill>
          <a:blip r:embed="rId3">
            <a:alphaModFix/>
          </a:blip>
          <a:stretch>
            <a:fillRect/>
          </a:stretch>
        </p:blipFill>
        <p:spPr>
          <a:xfrm>
            <a:off x="1757175" y="1289600"/>
            <a:ext cx="6045776" cy="367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&amp; Analytics</a:t>
            </a:r>
            <a:endParaRPr/>
          </a:p>
        </p:txBody>
      </p:sp>
      <p:pic>
        <p:nvPicPr>
          <p:cNvPr id="107" name="Google Shape;107;p16"/>
          <p:cNvPicPr preferRelativeResize="0"/>
          <p:nvPr/>
        </p:nvPicPr>
        <p:blipFill>
          <a:blip r:embed="rId3">
            <a:alphaModFix/>
          </a:blip>
          <a:stretch>
            <a:fillRect/>
          </a:stretch>
        </p:blipFill>
        <p:spPr>
          <a:xfrm>
            <a:off x="4075325" y="1596575"/>
            <a:ext cx="5068676" cy="2852125"/>
          </a:xfrm>
          <a:prstGeom prst="rect">
            <a:avLst/>
          </a:prstGeom>
          <a:noFill/>
          <a:ln>
            <a:noFill/>
          </a:ln>
        </p:spPr>
      </p:pic>
      <p:sp>
        <p:nvSpPr>
          <p:cNvPr id="108" name="Google Shape;108;p16"/>
          <p:cNvSpPr txBox="1"/>
          <p:nvPr/>
        </p:nvSpPr>
        <p:spPr>
          <a:xfrm>
            <a:off x="406475" y="1520375"/>
            <a:ext cx="4014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Lato"/>
                <a:ea typeface="Lato"/>
                <a:cs typeface="Lato"/>
                <a:sym typeface="Lato"/>
              </a:rPr>
              <a:t>Reporting &amp; Analytics is focused on the delivery of data to meet business objects, in the form of “Data Products” such as, but not limited to:  </a:t>
            </a:r>
            <a:endParaRPr>
              <a:solidFill>
                <a:srgbClr val="434343"/>
              </a:solidFill>
              <a:latin typeface="Lato"/>
              <a:ea typeface="Lato"/>
              <a:cs typeface="Lato"/>
              <a:sym typeface="Lato"/>
            </a:endParaRPr>
          </a:p>
          <a:p>
            <a:pPr indent="-317500" lvl="0" marL="457200" rtl="0" algn="l">
              <a:lnSpc>
                <a:spcPct val="115000"/>
              </a:lnSpc>
              <a:spcBef>
                <a:spcPts val="800"/>
              </a:spcBef>
              <a:spcAft>
                <a:spcPts val="0"/>
              </a:spcAft>
              <a:buClr>
                <a:srgbClr val="434343"/>
              </a:buClr>
              <a:buSzPts val="1400"/>
              <a:buFont typeface="Lato"/>
              <a:buChar char="●"/>
            </a:pPr>
            <a:r>
              <a:rPr lang="en">
                <a:solidFill>
                  <a:srgbClr val="434343"/>
                </a:solidFill>
                <a:latin typeface="Lato"/>
                <a:ea typeface="Lato"/>
                <a:cs typeface="Lato"/>
                <a:sym typeface="Lato"/>
              </a:rPr>
              <a:t>Raw data feeds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Reports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Data science packages/APIs </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ML &amp; other algorithms</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Information dashboards </a:t>
            </a:r>
            <a:endParaRPr>
              <a:solidFill>
                <a:srgbClr val="434343"/>
              </a:solidFill>
              <a:latin typeface="Lato"/>
              <a:ea typeface="Lato"/>
              <a:cs typeface="Lato"/>
              <a:sym typeface="Lato"/>
            </a:endParaRPr>
          </a:p>
          <a:p>
            <a:pPr indent="-317500" lvl="0" marL="457200" rtl="0" algn="l">
              <a:lnSpc>
                <a:spcPct val="115000"/>
              </a:lnSpc>
              <a:spcBef>
                <a:spcPts val="0"/>
              </a:spcBef>
              <a:spcAft>
                <a:spcPts val="0"/>
              </a:spcAft>
              <a:buClr>
                <a:srgbClr val="434343"/>
              </a:buClr>
              <a:buSzPts val="1400"/>
              <a:buFont typeface="Lato"/>
              <a:buChar char="●"/>
            </a:pPr>
            <a:r>
              <a:rPr lang="en">
                <a:solidFill>
                  <a:srgbClr val="434343"/>
                </a:solidFill>
                <a:latin typeface="Lato"/>
                <a:ea typeface="Lato"/>
                <a:cs typeface="Lato"/>
                <a:sym typeface="Lato"/>
              </a:rPr>
              <a:t>Mobile BI</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0"/>
              </a:spcAft>
              <a:buNone/>
            </a:pPr>
            <a:r>
              <a:t/>
            </a:r>
            <a:endParaRPr>
              <a:solidFill>
                <a:srgbClr val="434343"/>
              </a:solidFill>
              <a:latin typeface="Lato"/>
              <a:ea typeface="Lato"/>
              <a:cs typeface="Lato"/>
              <a:sym typeface="Lato"/>
            </a:endParaRPr>
          </a:p>
          <a:p>
            <a:pPr indent="0" lvl="0" marL="0" rtl="0" algn="l">
              <a:lnSpc>
                <a:spcPct val="115000"/>
              </a:lnSpc>
              <a:spcBef>
                <a:spcPts val="800"/>
              </a:spcBef>
              <a:spcAft>
                <a:spcPts val="800"/>
              </a:spcAft>
              <a:buNone/>
            </a:pPr>
            <a:r>
              <a:rPr lang="en">
                <a:solidFill>
                  <a:srgbClr val="434343"/>
                </a:solidFill>
                <a:latin typeface="Lato"/>
                <a:ea typeface="Lato"/>
                <a:cs typeface="Lato"/>
                <a:sym typeface="Lato"/>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Architecture</a:t>
            </a:r>
            <a:endParaRPr/>
          </a:p>
        </p:txBody>
      </p:sp>
      <p:sp>
        <p:nvSpPr>
          <p:cNvPr id="114" name="Google Shape;114;p17"/>
          <p:cNvSpPr txBox="1"/>
          <p:nvPr/>
        </p:nvSpPr>
        <p:spPr>
          <a:xfrm>
            <a:off x="298325" y="1378425"/>
            <a:ext cx="4742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Lato"/>
                <a:ea typeface="Lato"/>
                <a:cs typeface="Lato"/>
                <a:sym typeface="Lato"/>
              </a:rPr>
              <a:t>A data engineer’s knowledge of data architectures includes: Data Storage, Modeling &amp; Integration.</a:t>
            </a:r>
            <a:endParaRPr>
              <a:solidFill>
                <a:srgbClr val="434343"/>
              </a:solidFill>
              <a:latin typeface="Lato"/>
              <a:ea typeface="Lato"/>
              <a:cs typeface="Lato"/>
              <a:sym typeface="Lato"/>
            </a:endParaRPr>
          </a:p>
          <a:p>
            <a:pPr indent="-317500" lvl="0" marL="457200" rtl="0" algn="l">
              <a:lnSpc>
                <a:spcPct val="150000"/>
              </a:lnSpc>
              <a:spcBef>
                <a:spcPts val="800"/>
              </a:spcBef>
              <a:spcAft>
                <a:spcPts val="0"/>
              </a:spcAft>
              <a:buClr>
                <a:srgbClr val="666666"/>
              </a:buClr>
              <a:buSzPts val="1400"/>
              <a:buFont typeface="Lato"/>
              <a:buChar char="●"/>
            </a:pPr>
            <a:r>
              <a:rPr lang="en">
                <a:solidFill>
                  <a:srgbClr val="666666"/>
                </a:solidFill>
                <a:latin typeface="Lato"/>
                <a:ea typeface="Lato"/>
                <a:cs typeface="Lato"/>
                <a:sym typeface="Lato"/>
              </a:rPr>
              <a:t>Databases, including RDBMS, OLTP &amp; HDFS</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Relational and non-relational database design</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Information flow &amp; real-time processing</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Query execution and optimization</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Comparative analysis of data stores</a:t>
            </a:r>
            <a:endParaRPr>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lang="en">
                <a:solidFill>
                  <a:srgbClr val="666666"/>
                </a:solidFill>
                <a:latin typeface="Lato"/>
                <a:ea typeface="Lato"/>
                <a:cs typeface="Lato"/>
                <a:sym typeface="Lato"/>
              </a:rPr>
              <a:t>ETL Processes</a:t>
            </a:r>
            <a:endParaRPr>
              <a:solidFill>
                <a:srgbClr val="666666"/>
              </a:solidFill>
              <a:latin typeface="Lato"/>
              <a:ea typeface="Lato"/>
              <a:cs typeface="Lato"/>
              <a:sym typeface="Lato"/>
            </a:endParaRPr>
          </a:p>
          <a:p>
            <a:pPr indent="-304800" lvl="0" marL="457200" rtl="0" algn="l">
              <a:lnSpc>
                <a:spcPct val="150000"/>
              </a:lnSpc>
              <a:spcBef>
                <a:spcPts val="0"/>
              </a:spcBef>
              <a:spcAft>
                <a:spcPts val="0"/>
              </a:spcAft>
              <a:buClr>
                <a:srgbClr val="666666"/>
              </a:buClr>
              <a:buSzPts val="1200"/>
              <a:buFont typeface="Lato"/>
              <a:buChar char="●"/>
            </a:pPr>
            <a:r>
              <a:rPr lang="en">
                <a:solidFill>
                  <a:srgbClr val="666666"/>
                </a:solidFill>
                <a:latin typeface="Lato"/>
                <a:ea typeface="Lato"/>
                <a:cs typeface="Lato"/>
                <a:sym typeface="Lato"/>
              </a:rPr>
              <a:t>Database setup and management</a:t>
            </a:r>
            <a:endParaRPr>
              <a:solidFill>
                <a:srgbClr val="666666"/>
              </a:solidFill>
              <a:latin typeface="Lato"/>
              <a:ea typeface="Lato"/>
              <a:cs typeface="Lato"/>
              <a:sym typeface="Lato"/>
            </a:endParaRPr>
          </a:p>
          <a:p>
            <a:pPr indent="-304800" lvl="0" marL="457200" rtl="0" algn="l">
              <a:lnSpc>
                <a:spcPct val="150000"/>
              </a:lnSpc>
              <a:spcBef>
                <a:spcPts val="0"/>
              </a:spcBef>
              <a:spcAft>
                <a:spcPts val="0"/>
              </a:spcAft>
              <a:buClr>
                <a:srgbClr val="666666"/>
              </a:buClr>
              <a:buSzPts val="1200"/>
              <a:buFont typeface="Lato"/>
              <a:buChar char="●"/>
            </a:pPr>
            <a:r>
              <a:rPr lang="en">
                <a:solidFill>
                  <a:srgbClr val="666666"/>
                </a:solidFill>
                <a:latin typeface="Lato"/>
                <a:ea typeface="Lato"/>
                <a:cs typeface="Lato"/>
                <a:sym typeface="Lato"/>
              </a:rPr>
              <a:t>Data infrastructure design and build</a:t>
            </a:r>
            <a:endParaRPr>
              <a:solidFill>
                <a:srgbClr val="666666"/>
              </a:solidFill>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4505700" y="2160325"/>
            <a:ext cx="4525150" cy="1880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632850"/>
            <a:ext cx="630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Google Cloud Platform</a:t>
            </a:r>
            <a:endParaRPr/>
          </a:p>
        </p:txBody>
      </p:sp>
      <p:sp>
        <p:nvSpPr>
          <p:cNvPr id="121" name="Google Shape;121;p18"/>
          <p:cNvSpPr txBox="1"/>
          <p:nvPr/>
        </p:nvSpPr>
        <p:spPr>
          <a:xfrm>
            <a:off x="201900" y="2967700"/>
            <a:ext cx="4131600" cy="3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333333"/>
              </a:solidFill>
              <a:latin typeface="Lato"/>
              <a:ea typeface="Lato"/>
              <a:cs typeface="Lato"/>
              <a:sym typeface="Lato"/>
            </a:endParaRPr>
          </a:p>
        </p:txBody>
      </p:sp>
      <p:sp>
        <p:nvSpPr>
          <p:cNvPr id="122" name="Google Shape;122;p18"/>
          <p:cNvSpPr txBox="1"/>
          <p:nvPr/>
        </p:nvSpPr>
        <p:spPr>
          <a:xfrm>
            <a:off x="253350" y="1316725"/>
            <a:ext cx="4754100" cy="30000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a:solidFill>
                  <a:srgbClr val="616161"/>
                </a:solidFill>
                <a:latin typeface="Lato"/>
                <a:ea typeface="Lato"/>
                <a:cs typeface="Lato"/>
                <a:sym typeface="Lato"/>
              </a:rPr>
              <a:t>The Google Cloud Data Engineer </a:t>
            </a:r>
            <a:r>
              <a:rPr lang="en">
                <a:solidFill>
                  <a:srgbClr val="616161"/>
                </a:solidFill>
                <a:latin typeface="Lato"/>
                <a:ea typeface="Lato"/>
                <a:cs typeface="Lato"/>
                <a:sym typeface="Lato"/>
              </a:rPr>
              <a:t>possess</a:t>
            </a:r>
            <a:r>
              <a:rPr lang="en">
                <a:solidFill>
                  <a:srgbClr val="616161"/>
                </a:solidFill>
                <a:latin typeface="Lato"/>
                <a:ea typeface="Lato"/>
                <a:cs typeface="Lato"/>
                <a:sym typeface="Lato"/>
              </a:rPr>
              <a:t> the ability to: </a:t>
            </a:r>
            <a:endParaRPr>
              <a:solidFill>
                <a:srgbClr val="616161"/>
              </a:solidFill>
              <a:latin typeface="Lato"/>
              <a:ea typeface="Lato"/>
              <a:cs typeface="Lato"/>
              <a:sym typeface="Lato"/>
            </a:endParaRPr>
          </a:p>
          <a:p>
            <a:pPr indent="-317500" lvl="0" marL="457200" rtl="0" algn="l">
              <a:lnSpc>
                <a:spcPct val="175000"/>
              </a:lnSpc>
              <a:spcBef>
                <a:spcPts val="1200"/>
              </a:spcBef>
              <a:spcAft>
                <a:spcPts val="0"/>
              </a:spcAft>
              <a:buClr>
                <a:srgbClr val="616161"/>
              </a:buClr>
              <a:buSzPts val="1400"/>
              <a:buFont typeface="Lato"/>
              <a:buChar char="●"/>
            </a:pPr>
            <a:r>
              <a:rPr lang="en">
                <a:solidFill>
                  <a:srgbClr val="616161"/>
                </a:solidFill>
                <a:latin typeface="Lato"/>
                <a:ea typeface="Lato"/>
                <a:cs typeface="Lato"/>
                <a:sym typeface="Lato"/>
              </a:rPr>
              <a:t>Build and maintain data structures and databases</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Design data processing systems</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Analyze data and enable machine learning</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Model business processes for analysis and optimization</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Design for reliability</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Visualize data and advocate policy</a:t>
            </a:r>
            <a:endParaRPr>
              <a:solidFill>
                <a:srgbClr val="616161"/>
              </a:solidFill>
              <a:latin typeface="Lato"/>
              <a:ea typeface="Lato"/>
              <a:cs typeface="Lato"/>
              <a:sym typeface="Lato"/>
            </a:endParaRPr>
          </a:p>
          <a:p>
            <a:pPr indent="-317500" lvl="0" marL="457200" rtl="0" algn="l">
              <a:lnSpc>
                <a:spcPct val="175000"/>
              </a:lnSpc>
              <a:spcBef>
                <a:spcPts val="0"/>
              </a:spcBef>
              <a:spcAft>
                <a:spcPts val="0"/>
              </a:spcAft>
              <a:buClr>
                <a:srgbClr val="616161"/>
              </a:buClr>
              <a:buSzPts val="1400"/>
              <a:buFont typeface="Lato"/>
              <a:buChar char="●"/>
            </a:pPr>
            <a:r>
              <a:rPr lang="en">
                <a:solidFill>
                  <a:srgbClr val="616161"/>
                </a:solidFill>
                <a:latin typeface="Lato"/>
                <a:ea typeface="Lato"/>
                <a:cs typeface="Lato"/>
                <a:sym typeface="Lato"/>
              </a:rPr>
              <a:t>Design for security and compliance</a:t>
            </a:r>
            <a:endParaRPr>
              <a:solidFill>
                <a:srgbClr val="616161"/>
              </a:solidFill>
              <a:latin typeface="Lato"/>
              <a:ea typeface="Lato"/>
              <a:cs typeface="Lato"/>
              <a:sym typeface="Lato"/>
            </a:endParaRPr>
          </a:p>
        </p:txBody>
      </p:sp>
      <p:pic>
        <p:nvPicPr>
          <p:cNvPr id="123" name="Google Shape;123;p18"/>
          <p:cNvPicPr preferRelativeResize="0"/>
          <p:nvPr/>
        </p:nvPicPr>
        <p:blipFill>
          <a:blip r:embed="rId3">
            <a:alphaModFix/>
          </a:blip>
          <a:stretch>
            <a:fillRect/>
          </a:stretch>
        </p:blipFill>
        <p:spPr>
          <a:xfrm>
            <a:off x="3838925" y="1629025"/>
            <a:ext cx="5305077" cy="3162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Workflows using Dataiku</a:t>
            </a:r>
            <a:endParaRPr/>
          </a:p>
        </p:txBody>
      </p:sp>
      <p:pic>
        <p:nvPicPr>
          <p:cNvPr id="129" name="Google Shape;129;p19"/>
          <p:cNvPicPr preferRelativeResize="0"/>
          <p:nvPr/>
        </p:nvPicPr>
        <p:blipFill>
          <a:blip r:embed="rId3">
            <a:alphaModFix/>
          </a:blip>
          <a:stretch>
            <a:fillRect/>
          </a:stretch>
        </p:blipFill>
        <p:spPr>
          <a:xfrm>
            <a:off x="1133525" y="1861500"/>
            <a:ext cx="2381250" cy="1323975"/>
          </a:xfrm>
          <a:prstGeom prst="rect">
            <a:avLst/>
          </a:prstGeom>
          <a:noFill/>
          <a:ln>
            <a:noFill/>
          </a:ln>
        </p:spPr>
      </p:pic>
      <p:sp>
        <p:nvSpPr>
          <p:cNvPr id="130" name="Google Shape;130;p19"/>
          <p:cNvSpPr txBox="1"/>
          <p:nvPr/>
        </p:nvSpPr>
        <p:spPr>
          <a:xfrm>
            <a:off x="418400" y="3482175"/>
            <a:ext cx="41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Dataiku DSS “Bring data analysts, engineers, and scientists together”, “Enables self-service analytics” and “operationalizes machine learning”</a:t>
            </a:r>
            <a:r>
              <a:rPr lang="en" sz="1200">
                <a:latin typeface="Lato"/>
                <a:ea typeface="Lato"/>
                <a:cs typeface="Lato"/>
                <a:sym typeface="Lato"/>
              </a:rPr>
              <a:t>. </a:t>
            </a:r>
            <a:endParaRPr sz="1200">
              <a:latin typeface="Lato"/>
              <a:ea typeface="Lato"/>
              <a:cs typeface="Lato"/>
              <a:sym typeface="Lato"/>
            </a:endParaRPr>
          </a:p>
          <a:p>
            <a:pPr indent="0" lvl="0" marL="0" rtl="0" algn="l">
              <a:spcBef>
                <a:spcPts val="2300"/>
              </a:spcBef>
              <a:spcAft>
                <a:spcPts val="0"/>
              </a:spcAft>
              <a:buNone/>
            </a:pPr>
            <a:r>
              <a:rPr lang="en" sz="1200">
                <a:latin typeface="Lato"/>
                <a:ea typeface="Lato"/>
                <a:cs typeface="Lato"/>
                <a:sym typeface="Lato"/>
              </a:rPr>
              <a:t> AWS Instance:  </a:t>
            </a:r>
            <a:r>
              <a:rPr lang="en" sz="1000">
                <a:highlight>
                  <a:srgbClr val="EAF3FE"/>
                </a:highlight>
              </a:rPr>
              <a:t>ec2-54-183-168-126.us-west-1.compute.amazonaws.com</a:t>
            </a:r>
            <a:endParaRPr sz="1000">
              <a:highlight>
                <a:srgbClr val="EAF3FE"/>
              </a:highlight>
            </a:endParaRPr>
          </a:p>
          <a:p>
            <a:pPr indent="0" lvl="0" marL="0" rtl="0" algn="l">
              <a:spcBef>
                <a:spcPts val="2300"/>
              </a:spcBef>
              <a:spcAft>
                <a:spcPts val="0"/>
              </a:spcAft>
              <a:buNone/>
            </a:pPr>
            <a:r>
              <a:t/>
            </a:r>
            <a:endParaRPr sz="1000">
              <a:highlight>
                <a:srgbClr val="EAF3FE"/>
              </a:highlight>
            </a:endParaRPr>
          </a:p>
          <a:p>
            <a:pPr indent="0" lvl="0" marL="0" rtl="0" algn="l">
              <a:spcBef>
                <a:spcPts val="2300"/>
              </a:spcBef>
              <a:spcAft>
                <a:spcPts val="2300"/>
              </a:spcAft>
              <a:buNone/>
            </a:pPr>
            <a:r>
              <a:rPr lang="en" sz="1200">
                <a:solidFill>
                  <a:srgbClr val="FFFFFF"/>
                </a:solidFill>
              </a:rPr>
              <a:t>ts</a:t>
            </a:r>
            <a:r>
              <a:rPr lang="en" sz="1500">
                <a:solidFill>
                  <a:srgbClr val="FFFFFF"/>
                </a:solidFill>
              </a:rPr>
              <a:t> today and build for tomorrow.</a:t>
            </a:r>
            <a:endParaRPr sz="1500">
              <a:solidFill>
                <a:srgbClr val="FFFFFF"/>
              </a:solidFill>
            </a:endParaRPr>
          </a:p>
        </p:txBody>
      </p:sp>
      <p:sp>
        <p:nvSpPr>
          <p:cNvPr id="131" name="Google Shape;131;p19"/>
          <p:cNvSpPr txBox="1"/>
          <p:nvPr/>
        </p:nvSpPr>
        <p:spPr>
          <a:xfrm>
            <a:off x="4559000" y="1438800"/>
            <a:ext cx="4443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100" u="sng">
                <a:solidFill>
                  <a:srgbClr val="222222"/>
                </a:solidFill>
              </a:rPr>
              <a:t>Dataiku supports the creation of data products, and adheres to Change Management Processes, as follows: </a:t>
            </a:r>
            <a:r>
              <a:rPr lang="en" sz="1100">
                <a:solidFill>
                  <a:srgbClr val="222222"/>
                </a:solidFill>
              </a:rPr>
              <a:t> </a:t>
            </a:r>
            <a:endParaRPr sz="1100">
              <a:solidFill>
                <a:srgbClr val="222222"/>
              </a:solidFill>
            </a:endParaRPr>
          </a:p>
          <a:p>
            <a:pPr indent="-298450" lvl="0" marL="457200" rtl="0" algn="l">
              <a:lnSpc>
                <a:spcPct val="150000"/>
              </a:lnSpc>
              <a:spcBef>
                <a:spcPts val="600"/>
              </a:spcBef>
              <a:spcAft>
                <a:spcPts val="0"/>
              </a:spcAft>
              <a:buClr>
                <a:srgbClr val="222222"/>
              </a:buClr>
              <a:buSzPts val="1100"/>
              <a:buChar char="●"/>
            </a:pPr>
            <a:r>
              <a:rPr lang="en" sz="1100">
                <a:solidFill>
                  <a:srgbClr val="222222"/>
                </a:solidFill>
              </a:rPr>
              <a:t>Project Management:  Manage &amp; track large scale projects from data management</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Operationalization: Automate, operationalize, and monitor data pipelines without re-thinking existing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Reproducibility: deployed code reproducible and unmaintained projects won’t fail.</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Code &amp; Integration: Build end-to-end solutions and services with Dataiku’s transparent SDK or leading GUI.</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Scalability: Leverage your existing distributed storage and processing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DSS comes with built-in Git-Based version control system</a:t>
            </a:r>
            <a:endParaRPr sz="110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Dataiku C</a:t>
            </a:r>
            <a:r>
              <a:rPr lang="en"/>
              <a:t>omponents</a:t>
            </a:r>
            <a:endParaRPr/>
          </a:p>
        </p:txBody>
      </p:sp>
      <p:pic>
        <p:nvPicPr>
          <p:cNvPr descr="Flow navigation menu" id="137" name="Google Shape;137;p20"/>
          <p:cNvPicPr preferRelativeResize="0"/>
          <p:nvPr/>
        </p:nvPicPr>
        <p:blipFill>
          <a:blip r:embed="rId3">
            <a:alphaModFix/>
          </a:blip>
          <a:stretch>
            <a:fillRect/>
          </a:stretch>
        </p:blipFill>
        <p:spPr>
          <a:xfrm>
            <a:off x="4826200" y="1886525"/>
            <a:ext cx="3740225" cy="1787400"/>
          </a:xfrm>
          <a:prstGeom prst="rect">
            <a:avLst/>
          </a:prstGeom>
          <a:noFill/>
          <a:ln>
            <a:noFill/>
          </a:ln>
        </p:spPr>
      </p:pic>
      <p:sp>
        <p:nvSpPr>
          <p:cNvPr id="138" name="Google Shape;138;p20"/>
          <p:cNvSpPr txBox="1"/>
          <p:nvPr/>
        </p:nvSpPr>
        <p:spPr>
          <a:xfrm>
            <a:off x="482125" y="1516050"/>
            <a:ext cx="3949500" cy="3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rPr>
              <a:t>A </a:t>
            </a:r>
            <a:r>
              <a:rPr b="1" lang="en" u="sng">
                <a:solidFill>
                  <a:srgbClr val="333333"/>
                </a:solidFill>
                <a:highlight>
                  <a:srgbClr val="FFFFFF"/>
                </a:highlight>
              </a:rPr>
              <a:t>dataset</a:t>
            </a:r>
            <a:r>
              <a:rPr lang="en">
                <a:solidFill>
                  <a:srgbClr val="333333"/>
                </a:solidFill>
                <a:highlight>
                  <a:srgbClr val="FFFFFF"/>
                </a:highlight>
              </a:rPr>
              <a:t> is a tabular view into your data that allows you to access, visualize and write data.</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b="1" lang="en" u="sng">
                <a:solidFill>
                  <a:srgbClr val="333333"/>
                </a:solidFill>
                <a:highlight>
                  <a:srgbClr val="FFFFFF"/>
                </a:highlight>
              </a:rPr>
              <a:t>Recipes</a:t>
            </a:r>
            <a:r>
              <a:rPr lang="en">
                <a:solidFill>
                  <a:srgbClr val="333333"/>
                </a:solidFill>
                <a:highlight>
                  <a:srgbClr val="FFFFFF"/>
                </a:highlight>
              </a:rPr>
              <a:t> are a set of actions to perform on one or more input datasets, resulting in one or more output datasets. </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Recipes include: Code (SQL, Python, E) or Visual (built-in)</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A </a:t>
            </a:r>
            <a:r>
              <a:rPr b="1" lang="en" u="sng">
                <a:solidFill>
                  <a:srgbClr val="333333"/>
                </a:solidFill>
                <a:highlight>
                  <a:srgbClr val="FFFFFF"/>
                </a:highlight>
              </a:rPr>
              <a:t>F</a:t>
            </a:r>
            <a:r>
              <a:rPr b="1" lang="en" u="sng">
                <a:solidFill>
                  <a:srgbClr val="333333"/>
                </a:solidFill>
                <a:highlight>
                  <a:srgbClr val="FFFFFF"/>
                </a:highlight>
              </a:rPr>
              <a:t>low</a:t>
            </a:r>
            <a:r>
              <a:rPr lang="en">
                <a:solidFill>
                  <a:srgbClr val="333333"/>
                </a:solidFill>
                <a:highlight>
                  <a:srgbClr val="FFFFFF"/>
                </a:highlight>
              </a:rPr>
              <a:t> (Pipeline) is a visual representation of your work as a set of dependencies between datasets and the recipes used to produce them.</a:t>
            </a:r>
            <a:endParaRPr>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Dataiku Components</a:t>
            </a:r>
            <a:endParaRPr/>
          </a:p>
        </p:txBody>
      </p:sp>
      <p:sp>
        <p:nvSpPr>
          <p:cNvPr id="144" name="Google Shape;144;p21"/>
          <p:cNvSpPr txBox="1"/>
          <p:nvPr/>
        </p:nvSpPr>
        <p:spPr>
          <a:xfrm>
            <a:off x="318025" y="1359100"/>
            <a:ext cx="3913800" cy="3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rPr>
              <a:t>.</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The </a:t>
            </a:r>
            <a:r>
              <a:rPr b="1" lang="en" u="sng">
                <a:solidFill>
                  <a:srgbClr val="333333"/>
                </a:solidFill>
                <a:highlight>
                  <a:srgbClr val="FFFFFF"/>
                </a:highlight>
              </a:rPr>
              <a:t>code lab</a:t>
            </a:r>
            <a:r>
              <a:rPr lang="en">
                <a:solidFill>
                  <a:srgbClr val="333333"/>
                </a:solidFill>
                <a:highlight>
                  <a:srgbClr val="FFFFFF"/>
                </a:highlight>
              </a:rPr>
              <a:t> allows you to experiment with your data in Jupyter notebooks.  You can perform interactive analysis in then deploy them to the </a:t>
            </a:r>
            <a:r>
              <a:rPr b="1" lang="en" u="sng">
                <a:solidFill>
                  <a:srgbClr val="333333"/>
                </a:solidFill>
                <a:highlight>
                  <a:srgbClr val="FFFFFF"/>
                </a:highlight>
              </a:rPr>
              <a:t>Flow</a:t>
            </a:r>
            <a:r>
              <a:rPr lang="en">
                <a:solidFill>
                  <a:srgbClr val="333333"/>
                </a:solidFill>
                <a:highlight>
                  <a:srgbClr val="FFFFFF"/>
                </a:highlight>
              </a:rPr>
              <a:t> as code recipes.</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t/>
            </a:r>
            <a:endParaRPr>
              <a:solidFill>
                <a:srgbClr val="333333"/>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The </a:t>
            </a:r>
            <a:r>
              <a:rPr b="1" lang="en" u="sng">
                <a:solidFill>
                  <a:srgbClr val="333333"/>
                </a:solidFill>
                <a:highlight>
                  <a:srgbClr val="FFFFFF"/>
                </a:highlight>
              </a:rPr>
              <a:t>Dashboard</a:t>
            </a:r>
            <a:r>
              <a:rPr lang="en">
                <a:solidFill>
                  <a:srgbClr val="333333"/>
                </a:solidFill>
                <a:highlight>
                  <a:srgbClr val="FFFFFF"/>
                </a:highlight>
              </a:rPr>
              <a:t> is a communication tool to organize, share, and deliver the Insights of your data project. Insights can include any Dataiku DSS object, such as charts, datasets, web apps, and reports.</a:t>
            </a:r>
            <a:endParaRPr>
              <a:solidFill>
                <a:srgbClr val="333333"/>
              </a:solidFill>
              <a:highlight>
                <a:srgbClr val="FFFFFF"/>
              </a:highlight>
            </a:endParaRPr>
          </a:p>
        </p:txBody>
      </p:sp>
      <p:pic>
        <p:nvPicPr>
          <p:cNvPr id="145" name="Google Shape;145;p21"/>
          <p:cNvPicPr preferRelativeResize="0"/>
          <p:nvPr/>
        </p:nvPicPr>
        <p:blipFill>
          <a:blip r:embed="rId3">
            <a:alphaModFix/>
          </a:blip>
          <a:stretch>
            <a:fillRect/>
          </a:stretch>
        </p:blipFill>
        <p:spPr>
          <a:xfrm>
            <a:off x="4528575" y="1168050"/>
            <a:ext cx="4222251" cy="1994425"/>
          </a:xfrm>
          <a:prstGeom prst="rect">
            <a:avLst/>
          </a:prstGeom>
          <a:noFill/>
          <a:ln>
            <a:noFill/>
          </a:ln>
        </p:spPr>
      </p:pic>
      <p:pic>
        <p:nvPicPr>
          <p:cNvPr id="146" name="Google Shape;146;p21"/>
          <p:cNvPicPr preferRelativeResize="0"/>
          <p:nvPr/>
        </p:nvPicPr>
        <p:blipFill>
          <a:blip r:embed="rId4">
            <a:alphaModFix/>
          </a:blip>
          <a:stretch>
            <a:fillRect/>
          </a:stretch>
        </p:blipFill>
        <p:spPr>
          <a:xfrm>
            <a:off x="4528575" y="3395950"/>
            <a:ext cx="4133624" cy="118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