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peech_recognition" TargetMode="External"/><Relationship Id="rId3" Type="http://schemas.openxmlformats.org/officeDocument/2006/relationships/hyperlink" Target="https://en.wikipedia.org/wiki/Natural_language_understanding" TargetMode="External"/><Relationship Id="rId4" Type="http://schemas.openxmlformats.org/officeDocument/2006/relationships/hyperlink" Target="https://en.wikipedia.org/wiki/Natural_language_understanding" TargetMode="External"/><Relationship Id="rId5" Type="http://schemas.openxmlformats.org/officeDocument/2006/relationships/hyperlink" Target="https://en.wikipedia.org/wiki/Natural_language_generation" TargetMode="External"/><Relationship Id="rId6" Type="http://schemas.openxmlformats.org/officeDocument/2006/relationships/hyperlink" Target="https://en.wikipedia.org/wiki/Natural_language_generation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algorithmia.com/introduction-natural-language-processing-nlp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kymind.ai/wiki/word2vec" TargetMode="External"/><Relationship Id="rId3" Type="http://schemas.openxmlformats.org/officeDocument/2006/relationships/hyperlink" Target="http://mccormickml.com/2016/04/19/word2vec-tutorial-the-skip-gram-model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kymind.ai/wiki/word2vec" TargetMode="External"/><Relationship Id="rId3" Type="http://schemas.openxmlformats.org/officeDocument/2006/relationships/hyperlink" Target="http://mccormickml.com/2016/04/19/word2vec-tutorial-the-skip-gram-model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43af97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43af9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44444"/>
              </a:solidFill>
            </a:endParaRPr>
          </a:p>
          <a:p>
            <a:pPr indent="457200" lvl="0" marL="0" rtl="0" algn="l">
              <a:lnSpc>
                <a:spcPct val="159142"/>
              </a:lnSpc>
              <a:spcBef>
                <a:spcPts val="16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44444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43af97b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b43af97b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b43af97b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b43af97b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9142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Challenges in NLP: </a:t>
            </a:r>
            <a:r>
              <a:rPr lang="en" sz="1300" u="sng">
                <a:solidFill>
                  <a:srgbClr val="0645AD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speech recognition</a:t>
            </a:r>
            <a:r>
              <a:rPr lang="en" sz="13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300">
                <a:solidFill>
                  <a:srgbClr val="22222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 </a:t>
            </a:r>
            <a:r>
              <a:rPr lang="en" sz="1300" u="sng">
                <a:solidFill>
                  <a:srgbClr val="0645AD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natural language understanding</a:t>
            </a:r>
            <a:r>
              <a:rPr lang="en" sz="13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, and</a:t>
            </a:r>
            <a:r>
              <a:rPr lang="en" sz="1300">
                <a:solidFill>
                  <a:srgbClr val="22222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 </a:t>
            </a:r>
            <a:r>
              <a:rPr lang="en" sz="1300" u="sng">
                <a:solidFill>
                  <a:srgbClr val="0645AD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natural language generation</a:t>
            </a:r>
            <a:r>
              <a:rPr lang="en" sz="13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43af97b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43af97b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difference is in goal - grouping/classification (text mining) vs. meaning &amp; context (NLP)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Introduction: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https://blog.algorithmia.com/introduction-natural-language-processing-nlp/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b43af97b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b43af97b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word2vec overview links: 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https://skymind.ai/wiki/word2vec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Skipgram algorithm: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http://mccormickml.com/2016/04/19/word2vec-tutorial-the-skip-gram-model/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43af97b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b43af97b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word2vec overview links: 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https://skymind.ai/wiki/word2vec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Skipgram algorithm: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http://mccormickml.com/2016/04/19/word2vec-tutorial-the-skip-gram-model/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towardsdatascience.com/designing-data-products-b6b93edf3d2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v-europe.com/crisp-dm-methodology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pandas.pydata.org/" TargetMode="External"/><Relationship Id="rId5" Type="http://schemas.openxmlformats.org/officeDocument/2006/relationships/hyperlink" Target="https://docs.scipy.org/doc/numpy/user/quickstart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pbs.twimg.com/media/DKhVVszUIAAUl6f.png:larg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 Building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CRISP-DM Methodology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94375" y="611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75" y="1594624"/>
            <a:ext cx="3431750" cy="30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1508600" y="1248350"/>
            <a:ext cx="2567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 u="sng">
                <a:latin typeface="Lato"/>
                <a:ea typeface="Lato"/>
                <a:cs typeface="Lato"/>
                <a:sym typeface="Lato"/>
              </a:rPr>
              <a:t>CRISP-DM Process</a:t>
            </a:r>
            <a:endParaRPr u="sng"/>
          </a:p>
        </p:txBody>
      </p:sp>
      <p:sp>
        <p:nvSpPr>
          <p:cNvPr id="95" name="Google Shape;95;p14"/>
          <p:cNvSpPr/>
          <p:nvPr/>
        </p:nvSpPr>
        <p:spPr>
          <a:xfrm>
            <a:off x="1175875" y="2978700"/>
            <a:ext cx="620400" cy="3606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4363200" y="1731050"/>
            <a:ext cx="45447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 is the final step of the CRISP-DM process, translating the results of data science projects into business processes/activities.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Often delivered in the form of a “data product” - a product that facilitates an “end goal” through the use        of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Products Include</a:t>
            </a:r>
            <a:r>
              <a:rPr lang="en"/>
              <a:t>:  Automated-Decision Making, Decision Support, Algorithms, derived data and/or raw data collection.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https://towardsdatascience.com/designing-data-products-b6b93edf3d23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632850"/>
            <a:ext cx="542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&amp; Data Understanding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47100" y="1659150"/>
            <a:ext cx="3873000" cy="28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Business Understanding</a:t>
            </a:r>
            <a:endParaRPr sz="1600" u="sng"/>
          </a:p>
          <a:p>
            <a:pPr indent="-3302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Understanding the business goal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Situation assessment/feasibility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Translating the business goal in a data mining objective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Development of a project plan</a:t>
            </a:r>
            <a:endParaRPr sz="1400"/>
          </a:p>
        </p:txBody>
      </p:sp>
      <p:sp>
        <p:nvSpPr>
          <p:cNvPr id="103" name="Google Shape;103;p15"/>
          <p:cNvSpPr txBox="1"/>
          <p:nvPr/>
        </p:nvSpPr>
        <p:spPr>
          <a:xfrm>
            <a:off x="4099350" y="2467150"/>
            <a:ext cx="94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Leads to</a:t>
            </a:r>
            <a:endParaRPr/>
          </a:p>
        </p:txBody>
      </p:sp>
      <p:cxnSp>
        <p:nvCxnSpPr>
          <p:cNvPr id="104" name="Google Shape;104;p15"/>
          <p:cNvCxnSpPr/>
          <p:nvPr/>
        </p:nvCxnSpPr>
        <p:spPr>
          <a:xfrm>
            <a:off x="4128300" y="2863900"/>
            <a:ext cx="887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5015700" y="1696125"/>
            <a:ext cx="3873000" cy="27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Data Understanding</a:t>
            </a:r>
            <a:endParaRPr sz="1600" u="sng"/>
          </a:p>
          <a:p>
            <a:pPr indent="-3302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Considering data requirements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Exploration &amp; Understanding 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Quality assessment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Determine “repeatability”</a:t>
            </a:r>
            <a:endParaRPr sz="1600"/>
          </a:p>
        </p:txBody>
      </p:sp>
      <p:sp>
        <p:nvSpPr>
          <p:cNvPr id="106" name="Google Shape;106;p15"/>
          <p:cNvSpPr txBox="1"/>
          <p:nvPr/>
        </p:nvSpPr>
        <p:spPr>
          <a:xfrm>
            <a:off x="209250" y="4602450"/>
            <a:ext cx="594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https://www.sv-europe.com/crisp-dm-methodology/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632850"/>
            <a:ext cx="542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382300" y="1250775"/>
            <a:ext cx="35565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preparation</a:t>
            </a:r>
            <a:endParaRPr sz="1600" u="sng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Selection of required data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Data acquisition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Data integration and formatting 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Data cleaning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Data transformation and                enrichment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Data Optimization 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800" y="1015650"/>
            <a:ext cx="5233150" cy="31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4474175" y="4202925"/>
            <a:ext cx="43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Python Data Prep Packages</a:t>
            </a:r>
            <a:r>
              <a:rPr lang="en" sz="1200"/>
              <a:t>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Pandas: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https://pandas.pydata.org/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Numpy: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https://docs.scipy.org/doc/numpy/user/quickstart.html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0" y="1380600"/>
            <a:ext cx="43932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Model Building</a:t>
            </a:r>
            <a:endParaRPr sz="1600" u="sng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Selection of appropriate modeling technique(s)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Splitting dataset training/testing                  subsets for evaluation purposes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Development and examination of modeling algorithms - Model Comparison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Fine tuning model performance</a:t>
            </a:r>
            <a:b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775" y="1110950"/>
            <a:ext cx="4898176" cy="367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928000" y="4786975"/>
            <a:ext cx="34986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https://pbs.twimg.com/media/DKhVVszUIAAUl6f.png:large</a:t>
            </a:r>
            <a:endParaRPr sz="10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4058100" y="681400"/>
            <a:ext cx="5427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Natural Language Processing (NLP) Modeling</a:t>
            </a:r>
            <a:endParaRPr sz="18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72725" y="618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 &amp; Evaluation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296625" y="1394750"/>
            <a:ext cx="43932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Model Testing &amp; Evaluation</a:t>
            </a:r>
            <a:endParaRPr sz="1600" u="sng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Evaluation of the model in the context of the business success criteria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Model Performance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Text Mining &amp; NLP Model Output “Objective” and “Sense”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Model review &amp; approval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Key</a:t>
            </a: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: Evaluation of the model is highly depended on the modeling technique!</a:t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125" y="1234400"/>
            <a:ext cx="4150250" cy="360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72725" y="618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 &amp; Beyond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4674600" y="4523100"/>
            <a:ext cx="419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22222"/>
                </a:solidFill>
                <a:highlight>
                  <a:schemeClr val="lt1"/>
                </a:highlight>
              </a:rPr>
              <a:t>Key: </a:t>
            </a: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</a:rPr>
              <a:t>CRISP-DM is an iterative approach to Data Science Projects, requiring</a:t>
            </a:r>
            <a:r>
              <a:rPr b="1" lang="en" sz="1000">
                <a:solidFill>
                  <a:srgbClr val="222222"/>
                </a:solidFill>
                <a:highlight>
                  <a:schemeClr val="lt1"/>
                </a:highlight>
              </a:rPr>
              <a:t> </a:t>
            </a:r>
            <a:r>
              <a:rPr b="1" lang="en" sz="1000" u="sng">
                <a:solidFill>
                  <a:srgbClr val="222222"/>
                </a:solidFill>
                <a:highlight>
                  <a:schemeClr val="lt1"/>
                </a:highlight>
              </a:rPr>
              <a:t>continual evaluation and improvement after deployment!</a:t>
            </a:r>
            <a:endParaRPr sz="1000"/>
          </a:p>
        </p:txBody>
      </p:sp>
      <p:sp>
        <p:nvSpPr>
          <p:cNvPr id="137" name="Google Shape;137;p19"/>
          <p:cNvSpPr txBox="1"/>
          <p:nvPr/>
        </p:nvSpPr>
        <p:spPr>
          <a:xfrm>
            <a:off x="54600" y="1395975"/>
            <a:ext cx="4523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Model Deployment</a:t>
            </a:r>
            <a:endParaRPr b="1" u="sng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Create/present report of findings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Planning and development of the deployment procedure(s)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Create Workflow and Deploy data science model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Integration into an organisation’s system(s)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Development of a maintenance / update plan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Review of the project objective &amp; outcomes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Planning the “next steps”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700" y="1116639"/>
            <a:ext cx="4566302" cy="340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