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ing.com/search?q=Data+model%20wikipedia" TargetMode="External"/><Relationship Id="rId3" Type="http://schemas.openxmlformats.org/officeDocument/2006/relationships/hyperlink" Target="https://www.bing.com/search?q=Data+model%20wikipedia" TargetMode="External"/><Relationship Id="rId4" Type="http://schemas.openxmlformats.org/officeDocument/2006/relationships/hyperlink" Target="https://www.bing.com/search?q=Plain+text%20wikipedia" TargetMode="External"/><Relationship Id="rId5" Type="http://schemas.openxmlformats.org/officeDocument/2006/relationships/hyperlink" Target="https://www.bing.com/search?q=Plain+text%20wikipedia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algorithmia.com/introduction-natural-language-processing-nlp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algorithmia.com/introduction-natural-language-processing-nlp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algorithmia.com/introduction-natural-language-processing-nlp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42e1f2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42e1f2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Unstructured data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-  </a:t>
            </a:r>
            <a:r>
              <a:rPr lang="en" sz="1000">
                <a:solidFill>
                  <a:srgbClr val="444444"/>
                </a:solidFill>
              </a:rPr>
              <a:t>information that either does not have a pre-defined</a:t>
            </a:r>
            <a:r>
              <a:rPr lang="en" sz="1000">
                <a:solidFill>
                  <a:srgbClr val="444444"/>
                </a:solidFill>
                <a:uFill>
                  <a:noFill/>
                </a:uFill>
                <a:hlinkClick r:id="rId2"/>
              </a:rPr>
              <a:t> </a:t>
            </a:r>
            <a:r>
              <a:rPr lang="en" sz="1000" u="sng">
                <a:solidFill>
                  <a:srgbClr val="001BA0"/>
                </a:solidFill>
                <a:hlinkClick r:id="rId3"/>
              </a:rPr>
              <a:t>data model</a:t>
            </a:r>
            <a:r>
              <a:rPr lang="en" sz="1000">
                <a:solidFill>
                  <a:srgbClr val="444444"/>
                </a:solidFill>
              </a:rPr>
              <a:t> or is not organized in a pre-defined manner. Unstructured information is typically</a:t>
            </a:r>
            <a:r>
              <a:rPr lang="en" sz="1000">
                <a:solidFill>
                  <a:srgbClr val="444444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000" u="sng">
                <a:solidFill>
                  <a:srgbClr val="001BA0"/>
                </a:solidFill>
                <a:hlinkClick r:id="rId5"/>
              </a:rPr>
              <a:t>text</a:t>
            </a:r>
            <a:r>
              <a:rPr lang="en" sz="1000">
                <a:solidFill>
                  <a:srgbClr val="444444"/>
                </a:solidFill>
              </a:rPr>
              <a:t>-heavy, but may contain data such as dates, numbers, and facts as well. (80-90% of firm’s data)</a:t>
            </a:r>
            <a:endParaRPr sz="1000">
              <a:solidFill>
                <a:srgbClr val="444444"/>
              </a:solidFill>
            </a:endParaRPr>
          </a:p>
          <a:p>
            <a:pPr indent="457200" lvl="0" marL="0" rtl="0" algn="l">
              <a:lnSpc>
                <a:spcPct val="159142"/>
              </a:lnSpc>
              <a:spcBef>
                <a:spcPts val="16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44444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6638ed8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6638ed8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difference is in goal - grouping/classification (text mining) vs. meaning &amp; context (NLP)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Introduction: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https://blog.algorithmia.com/introduction-natural-language-processing-nlp/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b42e1f37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b42e1f37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difference is in goal - grouping/classification (text mining) vs. meaning &amp; context (NLP)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Introduction: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https://blog.algorithmia.com/introduction-natural-language-processing-nlp/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42e1f37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b42e1f37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difference is in goal - grouping/classification (text mining) vs. meaning &amp; context (NLP)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Introduction: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https://blog.algorithmia.com/introduction-natural-language-processing-nlp/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6638ed8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6638ed8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42e1f3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b42e1f3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adimrehurek.com/gensim/tut1.html" TargetMode="External"/><Relationship Id="rId4" Type="http://schemas.openxmlformats.org/officeDocument/2006/relationships/hyperlink" Target="https://radimrehurek.com/gensim/tut3.html" TargetMode="External"/><Relationship Id="rId5" Type="http://schemas.openxmlformats.org/officeDocument/2006/relationships/hyperlink" Target="https://radimrehurek.com/gensim/tut2.html" TargetMode="External"/><Relationship Id="rId6" Type="http://schemas.openxmlformats.org/officeDocument/2006/relationships/hyperlink" Target="https://radimrehurek.com/gensim/distributed.html" TargetMode="External"/><Relationship Id="rId7" Type="http://schemas.openxmlformats.org/officeDocument/2006/relationships/hyperlink" Target="https://radimrehurek.com/gensim/tut2.html#available-transformations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adimrehurek.com/gensim/tut1.html" TargetMode="External"/><Relationship Id="rId4" Type="http://schemas.openxmlformats.org/officeDocument/2006/relationships/hyperlink" Target="https://radimrehurek.com/gensim/tut3.html" TargetMode="External"/><Relationship Id="rId5" Type="http://schemas.openxmlformats.org/officeDocument/2006/relationships/hyperlink" Target="https://radimrehurek.com/gensim/tut2.html" TargetMode="External"/><Relationship Id="rId6" Type="http://schemas.openxmlformats.org/officeDocument/2006/relationships/hyperlink" Target="https://radimrehurek.com/gensim/distributed.html" TargetMode="External"/><Relationship Id="rId7" Type="http://schemas.openxmlformats.org/officeDocument/2006/relationships/hyperlink" Target="https://radimrehurek.com/gensim/tut2.html#available-transformations" TargetMode="External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adimrehurek.com/gensim/tut1.html" TargetMode="External"/><Relationship Id="rId4" Type="http://schemas.openxmlformats.org/officeDocument/2006/relationships/hyperlink" Target="https://radimrehurek.com/gensim/tut3.html" TargetMode="External"/><Relationship Id="rId5" Type="http://schemas.openxmlformats.org/officeDocument/2006/relationships/hyperlink" Target="https://radimrehurek.com/gensim/tut2.html" TargetMode="External"/><Relationship Id="rId6" Type="http://schemas.openxmlformats.org/officeDocument/2006/relationships/hyperlink" Target="https://radimrehurek.com/gensim/distributed.html" TargetMode="External"/><Relationship Id="rId7" Type="http://schemas.openxmlformats.org/officeDocument/2006/relationships/hyperlink" Target="https://radimrehurek.com/gensim/tut2.html#available-transformations" TargetMode="External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Tf%E2%80%93idf" TargetMode="External"/><Relationship Id="rId4" Type="http://schemas.openxmlformats.org/officeDocument/2006/relationships/hyperlink" Target="https://en.wikipedia.org/wiki/Document" TargetMode="External"/><Relationship Id="rId11" Type="http://schemas.openxmlformats.org/officeDocument/2006/relationships/hyperlink" Target="https://radimrehurek.com/gensim/tut2.html#available-transformations" TargetMode="External"/><Relationship Id="rId10" Type="http://schemas.openxmlformats.org/officeDocument/2006/relationships/hyperlink" Target="http://jmlr.csail.mit.edu/proceedings/papers/v15/wang11a/wang11a.pdf" TargetMode="External"/><Relationship Id="rId9" Type="http://schemas.openxmlformats.org/officeDocument/2006/relationships/hyperlink" Target="https://en.wikipedia.org/wiki/Latent_variable" TargetMode="External"/><Relationship Id="rId5" Type="http://schemas.openxmlformats.org/officeDocument/2006/relationships/hyperlink" Target="https://en.wikipedia.org/wiki/Text_corpus" TargetMode="External"/><Relationship Id="rId6" Type="http://schemas.openxmlformats.org/officeDocument/2006/relationships/hyperlink" Target="https://en.wikipedia.org/wiki/Latent_semantic_indexing" TargetMode="External"/><Relationship Id="rId7" Type="http://schemas.openxmlformats.org/officeDocument/2006/relationships/hyperlink" Target="http://www.cis.hut.fi/ella/publications/randproj_kdd.pdf" TargetMode="External"/><Relationship Id="rId8" Type="http://schemas.openxmlformats.org/officeDocument/2006/relationships/hyperlink" Target="https://en.wikipedia.org/wiki/Latent_Dirichlet_alloca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24650" y="1322450"/>
            <a:ext cx="84147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 Building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Using Word2Vec NLP &amp; Scikit-Learn Libraries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94375" y="611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Mining &amp; NLP Recap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28600" y="3475500"/>
            <a:ext cx="374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Text Mining </a:t>
            </a:r>
            <a:r>
              <a:rPr lang="en">
                <a:solidFill>
                  <a:srgbClr val="000000"/>
                </a:solidFill>
              </a:rPr>
              <a:t>- Similar to Data Mining, which is the “non-trivial process of identifying valid, novel useful and understandable patterns” in </a:t>
            </a:r>
            <a:r>
              <a:rPr lang="en" u="sng">
                <a:solidFill>
                  <a:srgbClr val="000000"/>
                </a:solidFill>
              </a:rPr>
              <a:t>unstructured, text-based data</a:t>
            </a:r>
            <a:r>
              <a:rPr lang="en">
                <a:solidFill>
                  <a:srgbClr val="000000"/>
                </a:solidFill>
              </a:rPr>
              <a:t> sources.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914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457200" lvl="0" marL="0" rtl="0" algn="l">
              <a:lnSpc>
                <a:spcPct val="159142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29" y="1272125"/>
            <a:ext cx="3569645" cy="226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500" y="652057"/>
            <a:ext cx="2975374" cy="267661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645750" y="3328675"/>
            <a:ext cx="433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CRISP-DM Process </a:t>
            </a:r>
            <a:r>
              <a:rPr lang="en">
                <a:solidFill>
                  <a:srgbClr val="000000"/>
                </a:solidFill>
              </a:rPr>
              <a:t>- The CRISP-DM process outlines the steps involved in performing a data science project, from business need to deployment.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Also, it indicates that data science is an </a:t>
            </a:r>
            <a:r>
              <a:rPr lang="en" u="sng">
                <a:solidFill>
                  <a:srgbClr val="000000"/>
                </a:solidFill>
              </a:rPr>
              <a:t>iterative process</a:t>
            </a:r>
            <a:r>
              <a:rPr lang="en">
                <a:solidFill>
                  <a:srgbClr val="000000"/>
                </a:solidFill>
              </a:rPr>
              <a:t> that requires continual evaluation and improvement.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914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457200" lvl="0" marL="0" rtl="0" algn="l">
              <a:lnSpc>
                <a:spcPct val="159142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Gensim </a:t>
            </a:r>
            <a:r>
              <a:rPr lang="en"/>
              <a:t>Word2Vec Package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317425" y="1429325"/>
            <a:ext cx="564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Package Contents</a:t>
            </a:r>
            <a:endParaRPr b="1" sz="1600" u="sng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Prep: </a:t>
            </a:r>
            <a:r>
              <a:rPr b="1" lang="en" sz="1600" u="sng">
                <a:solidFill>
                  <a:srgbClr val="3C78D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3"/>
              </a:rPr>
              <a:t>Corpora and Vector Spaces</a:t>
            </a: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Data Understanding:  </a:t>
            </a:r>
            <a:r>
              <a:rPr b="1" lang="en" sz="1600" u="sng">
                <a:solidFill>
                  <a:srgbClr val="3C78D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4"/>
              </a:rPr>
              <a:t>Similarity Queries</a:t>
            </a:r>
            <a:endParaRPr sz="16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Model Building: </a:t>
            </a:r>
            <a:r>
              <a:rPr b="1" lang="en" sz="1600" u="sng">
                <a:solidFill>
                  <a:srgbClr val="3C78D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5"/>
              </a:rPr>
              <a:t>Topics and Transformations</a:t>
            </a:r>
            <a:endParaRPr sz="16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Model Deployment:  </a:t>
            </a:r>
            <a:r>
              <a:rPr b="1" lang="en" sz="1600" u="sng">
                <a:solidFill>
                  <a:srgbClr val="3C78D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6"/>
              </a:rPr>
              <a:t>Distributed Computing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Model Documentation</a:t>
            </a:r>
            <a:r>
              <a:rPr b="1" lang="en" sz="1200"/>
              <a:t>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https://radimrehurek.com/gensim/tut2.html#available-transformations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2600" y="779100"/>
            <a:ext cx="1904700" cy="407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17425" y="1429325"/>
            <a:ext cx="564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Package Contents</a:t>
            </a:r>
            <a:endParaRPr b="1" sz="1600" u="sng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Prep: </a:t>
            </a:r>
            <a:r>
              <a:rPr b="1" lang="en" sz="1600" u="sng">
                <a:solidFill>
                  <a:srgbClr val="3C78D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3"/>
              </a:rPr>
              <a:t>Corpora and Vector Spaces</a:t>
            </a: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Data Understanding:  </a:t>
            </a:r>
            <a:r>
              <a:rPr b="1" lang="en" sz="1600" u="sng">
                <a:solidFill>
                  <a:srgbClr val="3C78D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4"/>
              </a:rPr>
              <a:t>Similarity Queries</a:t>
            </a:r>
            <a:endParaRPr sz="16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Model Building: </a:t>
            </a:r>
            <a:r>
              <a:rPr b="1" lang="en" sz="1600" u="sng">
                <a:solidFill>
                  <a:srgbClr val="3C78D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5"/>
              </a:rPr>
              <a:t>Topics and Transformations</a:t>
            </a:r>
            <a:endParaRPr sz="16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Model Deployment:  </a:t>
            </a:r>
            <a:r>
              <a:rPr b="1" lang="en" sz="1600" u="sng">
                <a:solidFill>
                  <a:srgbClr val="3C78D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6"/>
              </a:rPr>
              <a:t>Distributed Computing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Model Documentation</a:t>
            </a:r>
            <a:r>
              <a:rPr b="1" lang="en" sz="1200"/>
              <a:t>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https://radimrehurek.com/gensim/tut2.html#available-transformations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2600" y="779100"/>
            <a:ext cx="1904700" cy="407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17425" y="1429325"/>
            <a:ext cx="564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Package Contents</a:t>
            </a:r>
            <a:endParaRPr b="1" sz="1600" u="sng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Prep: </a:t>
            </a:r>
            <a:r>
              <a:rPr b="1" lang="en" sz="1600" u="sng">
                <a:solidFill>
                  <a:srgbClr val="3C78D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3"/>
              </a:rPr>
              <a:t>Corpora and Vector Spaces</a:t>
            </a: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Data Understanding:  </a:t>
            </a:r>
            <a:r>
              <a:rPr b="1" lang="en" sz="1600" u="sng">
                <a:solidFill>
                  <a:srgbClr val="3C78D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4"/>
              </a:rPr>
              <a:t>Similarity Queries</a:t>
            </a:r>
            <a:endParaRPr sz="16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Model Building: </a:t>
            </a:r>
            <a:r>
              <a:rPr b="1" lang="en" sz="1600" u="sng">
                <a:solidFill>
                  <a:srgbClr val="3C78D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5"/>
              </a:rPr>
              <a:t>Topics and Transformations</a:t>
            </a:r>
            <a:endParaRPr sz="16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Model Deployment:  </a:t>
            </a:r>
            <a:r>
              <a:rPr b="1" lang="en" sz="1600" u="sng">
                <a:solidFill>
                  <a:srgbClr val="3C78D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6"/>
              </a:rPr>
              <a:t>Distributed Computing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Model Documentation</a:t>
            </a:r>
            <a:r>
              <a:rPr b="1" lang="en" sz="1200"/>
              <a:t>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https://radimrehurek.com/gensim/tut2.html#available-transformations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2600" y="779100"/>
            <a:ext cx="1904700" cy="407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828000" y="1277825"/>
            <a:ext cx="8116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Word2Vec NLP Models (Input Vectors)</a:t>
            </a:r>
            <a:endParaRPr b="1" u="sng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b="1" lang="en" u="sng">
                <a:solidFill>
                  <a:srgbClr val="0066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3"/>
              </a:rPr>
              <a:t>Term Frequency * Inverse Document Frequency, Tf-Idf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(Bag-Of-Words)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Intended to reflect how important a word is to a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document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in a collection or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corpus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b="1" lang="en" u="sng">
                <a:solidFill>
                  <a:srgbClr val="0066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6"/>
              </a:rPr>
              <a:t>Latent Semantic Indexing, LSI (or sometimes LSA)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(Bag-of-words/tfldf-weighted space)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LSI is being used in a variety of information retrieval and text processing applications, although its primary application has been for concept searching and automated document categorization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b="1" lang="en" u="sng">
                <a:solidFill>
                  <a:srgbClr val="0066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7"/>
              </a:rPr>
              <a:t>Random Projections, RP</a:t>
            </a:r>
            <a:r>
              <a:rPr lang="en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(tfldf-weighted space)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            </a:t>
            </a:r>
            <a:r>
              <a:rPr lang="en" sz="1050">
                <a:solidFill>
                  <a:srgbClr val="333333"/>
                </a:solidFill>
              </a:rPr>
              <a:t>Powerful method for dimensionality reduction “Simplifiying Data”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b="1" lang="en" u="sng">
                <a:solidFill>
                  <a:srgbClr val="0066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8"/>
              </a:rPr>
              <a:t>Latent Dirichlet Allocation, LDA</a:t>
            </a: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(Bag-Of-Words)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Allows sets of observations to be explained by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9"/>
              </a:rPr>
              <a:t>unobserved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groups that explain why some parts of the data are similar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 u="sng">
                <a:solidFill>
                  <a:srgbClr val="0066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10"/>
              </a:rPr>
              <a:t>Hierarchical Dirichlet Process, HDP</a:t>
            </a: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(Bag-Of-Words) - Experimental Use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944225" y="562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latin typeface="Lato"/>
                <a:ea typeface="Lato"/>
                <a:cs typeface="Lato"/>
                <a:sym typeface="Lato"/>
              </a:rPr>
              <a:t>Model Documentation</a:t>
            </a:r>
            <a:r>
              <a:rPr b="1" lang="en" sz="10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https://radimrehurek.com/gensim/tut2.html#available-transformations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Gensim Word2Vec to Scikit-Learn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0" y="1380600"/>
            <a:ext cx="42633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Purpose: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</a:t>
            </a:r>
            <a:endParaRPr b="1" sz="16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Re-factor Gensim Model to utilize Scikit-Learn features.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Improved usage when integrating with Jupyter Notebooks &amp; Dataiku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Improved Data Understanding and Model Performance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Model Deployment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4668300" y="1380600"/>
            <a:ext cx="41472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Steps: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</a:t>
            </a:r>
            <a:endParaRPr b="1" sz="16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Port/Generalize code by utilizing the “sklearn_api” library within Gensim.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Leverage SciKit-Learn data exploration packages and graphical libraries. 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Leverage SciKit-Learn data transformations, models and model selection packages.  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Improved Portability w/Dataiku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" name="Google Shape;135;p19"/>
          <p:cNvCxnSpPr/>
          <p:nvPr/>
        </p:nvCxnSpPr>
        <p:spPr>
          <a:xfrm>
            <a:off x="3680100" y="1907625"/>
            <a:ext cx="98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9"/>
          <p:cNvCxnSpPr/>
          <p:nvPr/>
        </p:nvCxnSpPr>
        <p:spPr>
          <a:xfrm flipH="1" rot="10800000">
            <a:off x="4043850" y="2726900"/>
            <a:ext cx="659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3762525" y="3542550"/>
            <a:ext cx="98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/>
          <p:nvPr/>
        </p:nvCxnSpPr>
        <p:spPr>
          <a:xfrm>
            <a:off x="2376525" y="4616875"/>
            <a:ext cx="22509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