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La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ing.com/search?q=Data+model%20wikipedia" TargetMode="External"/><Relationship Id="rId3" Type="http://schemas.openxmlformats.org/officeDocument/2006/relationships/hyperlink" Target="https://www.bing.com/search?q=Data+model%20wikipedia" TargetMode="External"/><Relationship Id="rId4" Type="http://schemas.openxmlformats.org/officeDocument/2006/relationships/hyperlink" Target="https://www.bing.com/search?q=Plain+text%20wikipedia" TargetMode="External"/><Relationship Id="rId5" Type="http://schemas.openxmlformats.org/officeDocument/2006/relationships/hyperlink" Target="https://www.bing.com/search?q=Plain+text%20wikipedia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7bb03f0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7bb03f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41e960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41e960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Unstructured data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 </a:t>
            </a:r>
            <a:r>
              <a:rPr lang="en" sz="1000">
                <a:solidFill>
                  <a:srgbClr val="444444"/>
                </a:solidFill>
              </a:rPr>
              <a:t>information that either does not have a pre-defined</a:t>
            </a:r>
            <a:r>
              <a:rPr lang="en" sz="1000">
                <a:solidFill>
                  <a:srgbClr val="444444"/>
                </a:solidFill>
                <a:uFill>
                  <a:noFill/>
                </a:uFill>
                <a:hlinkClick r:id="rId2"/>
              </a:rPr>
              <a:t> </a:t>
            </a:r>
            <a:r>
              <a:rPr lang="en" sz="1000" u="sng">
                <a:solidFill>
                  <a:srgbClr val="001BA0"/>
                </a:solidFill>
                <a:hlinkClick r:id="rId3"/>
              </a:rPr>
              <a:t>data model</a:t>
            </a:r>
            <a:r>
              <a:rPr lang="en" sz="1000">
                <a:solidFill>
                  <a:srgbClr val="444444"/>
                </a:solidFill>
              </a:rPr>
              <a:t> or is not organized in a pre-defined manner. Unstructured information is typically</a:t>
            </a:r>
            <a:r>
              <a:rPr lang="en" sz="1000">
                <a:solidFill>
                  <a:srgbClr val="444444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000" u="sng">
                <a:solidFill>
                  <a:srgbClr val="001BA0"/>
                </a:solidFill>
                <a:hlinkClick r:id="rId5"/>
              </a:rPr>
              <a:t>text</a:t>
            </a:r>
            <a:r>
              <a:rPr lang="en" sz="1000">
                <a:solidFill>
                  <a:srgbClr val="444444"/>
                </a:solidFill>
              </a:rPr>
              <a:t>-heavy, but may contain data such as dates, numbers, and facts as well. (80-90% of firm’s data)</a:t>
            </a:r>
            <a:endParaRPr sz="1000">
              <a:solidFill>
                <a:srgbClr val="444444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16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44444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41e9605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41e9605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d41e960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d41e960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9142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d41e9605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d41e9605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rvVkVsG49uU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hyperlink" Target="https://scikit-learn.org/stable/modules/linear_model.html#ridge-regression" TargetMode="External"/><Relationship Id="rId22" Type="http://schemas.openxmlformats.org/officeDocument/2006/relationships/hyperlink" Target="https://scikit-learn.org/stable/auto_examples/index.html#general-examples" TargetMode="External"/><Relationship Id="rId21" Type="http://schemas.openxmlformats.org/officeDocument/2006/relationships/hyperlink" Target="https://scikit-learn.org/stable/modules/linear_model.html#lasso" TargetMode="External"/><Relationship Id="rId24" Type="http://schemas.openxmlformats.org/officeDocument/2006/relationships/hyperlink" Target="https://scikit-learn.org/stable/modules/clustering.html#clustering" TargetMode="External"/><Relationship Id="rId23" Type="http://schemas.openxmlformats.org/officeDocument/2006/relationships/hyperlink" Target="https://scikit-learn.org/stable/modules/clustering.html#clusteri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ikit-learn.org/stable/modules/preprocessing.html#preprocessing" TargetMode="External"/><Relationship Id="rId4" Type="http://schemas.openxmlformats.org/officeDocument/2006/relationships/hyperlink" Target="https://scikit-learn.org/stable/modules/preprocessing.html#preprocessing" TargetMode="External"/><Relationship Id="rId9" Type="http://schemas.openxmlformats.org/officeDocument/2006/relationships/hyperlink" Target="https://scikit-learn.org/stable/modules/decomposition.html#pca" TargetMode="External"/><Relationship Id="rId26" Type="http://schemas.openxmlformats.org/officeDocument/2006/relationships/hyperlink" Target="https://scikit-learn.org/stable/modules/clustering.html#spectral-clustering" TargetMode="External"/><Relationship Id="rId25" Type="http://schemas.openxmlformats.org/officeDocument/2006/relationships/hyperlink" Target="https://scikit-learn.org/stable/modules/clustering.html#k-means" TargetMode="External"/><Relationship Id="rId28" Type="http://schemas.openxmlformats.org/officeDocument/2006/relationships/hyperlink" Target="https://scikit-learn.org/stable/model_selection.html#model-selection" TargetMode="External"/><Relationship Id="rId27" Type="http://schemas.openxmlformats.org/officeDocument/2006/relationships/hyperlink" Target="https://scikit-learn.org/stable/modules/clustering.html#mean-shift" TargetMode="External"/><Relationship Id="rId5" Type="http://schemas.openxmlformats.org/officeDocument/2006/relationships/hyperlink" Target="https://scikit-learn.org/stable/modules/preprocessing.html#preprocessing" TargetMode="External"/><Relationship Id="rId6" Type="http://schemas.openxmlformats.org/officeDocument/2006/relationships/hyperlink" Target="https://scikit-learn.org/stable/modules/feature_extraction.html#feature-extraction" TargetMode="External"/><Relationship Id="rId29" Type="http://schemas.openxmlformats.org/officeDocument/2006/relationships/hyperlink" Target="https://scikit-learn.org/stable/model_selection.html#model-selection" TargetMode="External"/><Relationship Id="rId7" Type="http://schemas.openxmlformats.org/officeDocument/2006/relationships/hyperlink" Target="https://scikit-learn.org/stable/modules/decomposition.html#decompositions" TargetMode="External"/><Relationship Id="rId8" Type="http://schemas.openxmlformats.org/officeDocument/2006/relationships/hyperlink" Target="https://scikit-learn.org/stable/modules/decomposition.html#decompositions" TargetMode="External"/><Relationship Id="rId31" Type="http://schemas.openxmlformats.org/officeDocument/2006/relationships/hyperlink" Target="https://scikit-learn.org/stable/modules/cross_validation.html#cross-validation" TargetMode="External"/><Relationship Id="rId30" Type="http://schemas.openxmlformats.org/officeDocument/2006/relationships/hyperlink" Target="https://scikit-learn.org/stable/modules/grid_search.html#grid-search" TargetMode="External"/><Relationship Id="rId11" Type="http://schemas.openxmlformats.org/officeDocument/2006/relationships/hyperlink" Target="https://scikit-learn.org/stable/modules/decomposition.html#nmf" TargetMode="External"/><Relationship Id="rId33" Type="http://schemas.openxmlformats.org/officeDocument/2006/relationships/hyperlink" Target="https://scikit-learn.org/stable/auto_examples/index.html#general-examples" TargetMode="External"/><Relationship Id="rId10" Type="http://schemas.openxmlformats.org/officeDocument/2006/relationships/hyperlink" Target="https://scikit-learn.org/stable/modules/feature_selection.html#feature-selection" TargetMode="External"/><Relationship Id="rId32" Type="http://schemas.openxmlformats.org/officeDocument/2006/relationships/hyperlink" Target="https://scikit-learn.org/stable/modules/model_evaluation.html#model-evaluation" TargetMode="External"/><Relationship Id="rId13" Type="http://schemas.openxmlformats.org/officeDocument/2006/relationships/hyperlink" Target="https://scikit-learn.org/stable/modules/preprocessing.html#preprocessing" TargetMode="External"/><Relationship Id="rId12" Type="http://schemas.openxmlformats.org/officeDocument/2006/relationships/hyperlink" Target="https://scikit-learn.org/stable/supervised_learning.html#supervised-learning" TargetMode="External"/><Relationship Id="rId15" Type="http://schemas.openxmlformats.org/officeDocument/2006/relationships/hyperlink" Target="https://scikit-learn.org/stable/modules/neighbors.html#classification" TargetMode="External"/><Relationship Id="rId14" Type="http://schemas.openxmlformats.org/officeDocument/2006/relationships/hyperlink" Target="https://scikit-learn.org/stable/modules/svm.html#svm-classification" TargetMode="External"/><Relationship Id="rId17" Type="http://schemas.openxmlformats.org/officeDocument/2006/relationships/hyperlink" Target="https://scikit-learn.org/stable/supervised_learning.html#supervised-learning" TargetMode="External"/><Relationship Id="rId16" Type="http://schemas.openxmlformats.org/officeDocument/2006/relationships/hyperlink" Target="https://scikit-learn.org/stable/modules/ensemble.html#forest" TargetMode="External"/><Relationship Id="rId19" Type="http://schemas.openxmlformats.org/officeDocument/2006/relationships/hyperlink" Target="https://scikit-learn.org/stable/modules/svm.html#svm-regression" TargetMode="External"/><Relationship Id="rId18" Type="http://schemas.openxmlformats.org/officeDocument/2006/relationships/hyperlink" Target="https://scikit-learn.org/stable/supervised_learning.html#supervised-learn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Building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Expanding the Scikit-Learn libraries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75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Intro</a:t>
            </a:r>
            <a:endParaRPr/>
          </a:p>
        </p:txBody>
      </p:sp>
      <p:pic>
        <p:nvPicPr>
          <p:cNvPr descr="Scikit-learn is a well-documented and well-loved Python machine learning library. The library is maintained and reliable, offering a vast collection of machine learning algorithms for you to incorporate into your projects. If you haven't tried scikit-learn, you definitely should! &#10;&#10;In this episode if AI Adventures, Yufeng gives an overview of scikit-learn and shows an example of scikit-learn in a kaggle kernel.    &#10;&#10;Fork the kernel shown in the video → http://bit.ly/2v31tMh&#10;Associated blog post → http://bit.ly/2v1GJoa&#10;Scikit-learn website → https://scikit-learn.org&#10;&#10;Watch more AI Adventures → http://bit.ly/AIAdventures &#10;Subscribe to the Google Cloud Platform channel → http://bit.ly/GCloudPlatform" id="93" name="Google Shape;93;p14" title="Learning Scikit-Learn (AI Adventures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00" y="1341675"/>
            <a:ext cx="4722700" cy="35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316650" y="1341675"/>
            <a:ext cx="3542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Scikit-Learn</a:t>
            </a:r>
            <a:r>
              <a:rPr lang="en">
                <a:solidFill>
                  <a:srgbClr val="000000"/>
                </a:solidFill>
              </a:rPr>
              <a:t>: Python Machine Learning (ML) Libraries that a</a:t>
            </a:r>
            <a:r>
              <a:rPr lang="en">
                <a:solidFill>
                  <a:srgbClr val="000000"/>
                </a:solidFill>
              </a:rPr>
              <a:t>ssist with the CRISP-DM process, Including: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Dataset Load/Preprocessing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Data Understanding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Model Building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Model Evaluation &amp; Testing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Automation/Deployment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Juypter Notebook Example -  Google Drive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scikit-learn - zoo-animal-classification.ipynb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914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94375" y="61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Overview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479900" y="1146900"/>
            <a:ext cx="466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</a:t>
            </a:r>
            <a:r>
              <a:rPr b="1" lang="en">
                <a:solidFill>
                  <a:srgbClr val="000000"/>
                </a:solidFill>
              </a:rPr>
              <a:t>dheres to the CRISP-DM Process, by providing the following capabilities: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1)  Data </a:t>
            </a:r>
            <a:r>
              <a:rPr lang="en">
                <a:solidFill>
                  <a:srgbClr val="000000"/>
                </a:solidFill>
              </a:rPr>
              <a:t>Preprocessing: Feature extraction and normalization.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) Data Transformation:  Dimensionality Reduction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3)  Model Selection:  Comparing, validating and choosing parameters and ML models.  Models Include:  Classification, Regression &amp; Clustering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4) Model Testing &amp; Validation: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914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50" y="1717725"/>
            <a:ext cx="3966750" cy="213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-338525" y="4373500"/>
            <a:ext cx="519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 “</a:t>
            </a:r>
            <a:r>
              <a:rPr lang="en" sz="1200"/>
              <a:t>Simple and efficient tools for data mining and data analysis”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632850"/>
            <a:ext cx="542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Libraries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5975" y="1293175"/>
            <a:ext cx="30588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055781"/>
                </a:solidFill>
                <a:hlinkClick r:id="rId3"/>
              </a:rPr>
              <a:t>Preprocessing</a:t>
            </a:r>
            <a:endParaRPr b="1" sz="1700" u="sng">
              <a:solidFill>
                <a:srgbClr val="055781"/>
              </a:solidFill>
              <a:hlinkClick r:id="rId4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Feature extraction and normalization.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Application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Transforming input data such as text for use with machine learning algorithms.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Modules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5"/>
              </a:rPr>
              <a:t>preprocessing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, 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6"/>
              </a:rPr>
              <a:t>feature extraction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042600" y="1249900"/>
            <a:ext cx="30588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878A2"/>
                </a:solidFill>
                <a:hlinkClick r:id="rId7"/>
              </a:rPr>
              <a:t>Dimensionality Reduction</a:t>
            </a:r>
            <a:endParaRPr b="1" sz="1700" u="sng">
              <a:solidFill>
                <a:srgbClr val="2878A2"/>
              </a:solidFill>
              <a:hlinkClick r:id="rId8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Reducing the number of random variables to consider.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Applications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Visualization, Increased efficiency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Algorithms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9"/>
              </a:rPr>
              <a:t>PCA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, 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10"/>
              </a:rPr>
              <a:t>feature selection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, 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11"/>
              </a:rPr>
              <a:t>non-negative matrix factorization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700">
              <a:solidFill>
                <a:srgbClr val="1D1F22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101400" y="1249900"/>
            <a:ext cx="2979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hlink"/>
                </a:solidFill>
                <a:hlinkClick r:id="rId12"/>
              </a:rPr>
              <a:t>Classification</a:t>
            </a:r>
            <a:endParaRPr b="1" sz="1700">
              <a:uFill>
                <a:noFill/>
              </a:uFill>
              <a:hlinkClick r:id="rId13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Identifying to which category an object belongs to.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Application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Spam detection, Image recognition.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Algorithms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</a:t>
            </a:r>
            <a:r>
              <a:rPr lang="en" sz="1100" u="sng">
                <a:solidFill>
                  <a:srgbClr val="2878A2"/>
                </a:solidFill>
                <a:hlinkClick r:id="rId14"/>
              </a:rPr>
              <a:t>SVM</a:t>
            </a:r>
            <a:r>
              <a:rPr lang="en" sz="1100">
                <a:solidFill>
                  <a:srgbClr val="1D1F22"/>
                </a:solidFill>
              </a:rPr>
              <a:t>, </a:t>
            </a:r>
            <a:r>
              <a:rPr lang="en" sz="1100" u="sng">
                <a:solidFill>
                  <a:srgbClr val="2878A2"/>
                </a:solidFill>
                <a:hlinkClick r:id="rId15"/>
              </a:rPr>
              <a:t>nearest neighbors</a:t>
            </a:r>
            <a:r>
              <a:rPr lang="en" sz="1100">
                <a:solidFill>
                  <a:srgbClr val="1D1F22"/>
                </a:solidFill>
              </a:rPr>
              <a:t>,             </a:t>
            </a:r>
            <a:r>
              <a:rPr lang="en" sz="1100" u="sng">
                <a:solidFill>
                  <a:srgbClr val="2878A2"/>
                </a:solidFill>
                <a:hlinkClick r:id="rId16"/>
              </a:rPr>
              <a:t>random forest</a:t>
            </a:r>
            <a:r>
              <a:rPr lang="en" sz="1100">
                <a:solidFill>
                  <a:srgbClr val="1D1F22"/>
                </a:solidFill>
              </a:rPr>
              <a:t>, …</a:t>
            </a:r>
            <a:endParaRPr sz="1100">
              <a:solidFill>
                <a:srgbClr val="1D1F22"/>
              </a:solidFill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100"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-174800" y="3154850"/>
            <a:ext cx="33879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41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878A2"/>
                </a:solidFill>
                <a:hlinkClick r:id="rId17"/>
              </a:rPr>
              <a:t>Regression</a:t>
            </a:r>
            <a:endParaRPr b="1" sz="1700" u="sng">
              <a:solidFill>
                <a:srgbClr val="2878A2"/>
              </a:solidFill>
              <a:hlinkClick r:id="rId18"/>
            </a:endParaRPr>
          </a:p>
          <a:p>
            <a:pPr indent="0" lvl="0" marL="381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F22"/>
                </a:solidFill>
              </a:rPr>
              <a:t>Predicting a continuous-valued attribute associated with an “known” object/target.</a:t>
            </a:r>
            <a:endParaRPr sz="1100">
              <a:solidFill>
                <a:srgbClr val="1D1F22"/>
              </a:solidFill>
            </a:endParaRPr>
          </a:p>
          <a:p>
            <a:pPr indent="0" lvl="0" marL="381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</a:rPr>
              <a:t>Applications</a:t>
            </a:r>
            <a:r>
              <a:rPr lang="en" sz="1100">
                <a:solidFill>
                  <a:srgbClr val="1D1F22"/>
                </a:solidFill>
              </a:rPr>
              <a:t>: Drug response, Stock prices.</a:t>
            </a:r>
            <a:endParaRPr sz="1100">
              <a:solidFill>
                <a:srgbClr val="1D1F22"/>
              </a:solidFill>
            </a:endParaRPr>
          </a:p>
          <a:p>
            <a:pPr indent="0" lvl="0" marL="381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</a:rPr>
              <a:t>Algorithms</a:t>
            </a:r>
            <a:r>
              <a:rPr lang="en" sz="1100">
                <a:solidFill>
                  <a:srgbClr val="1D1F22"/>
                </a:solidFill>
              </a:rPr>
              <a:t>: </a:t>
            </a:r>
            <a:r>
              <a:rPr lang="en" sz="1100" u="sng">
                <a:solidFill>
                  <a:srgbClr val="2878A2"/>
                </a:solidFill>
                <a:hlinkClick r:id="rId19"/>
              </a:rPr>
              <a:t>SVR</a:t>
            </a:r>
            <a:r>
              <a:rPr lang="en" sz="1100">
                <a:solidFill>
                  <a:srgbClr val="1D1F22"/>
                </a:solidFill>
              </a:rPr>
              <a:t>, </a:t>
            </a:r>
            <a:r>
              <a:rPr lang="en" sz="1100" u="sng">
                <a:solidFill>
                  <a:srgbClr val="2878A2"/>
                </a:solidFill>
                <a:hlinkClick r:id="rId20"/>
              </a:rPr>
              <a:t>ridge regression</a:t>
            </a:r>
            <a:r>
              <a:rPr lang="en" sz="1100">
                <a:solidFill>
                  <a:srgbClr val="1D1F22"/>
                </a:solidFill>
              </a:rPr>
              <a:t>, </a:t>
            </a:r>
            <a:r>
              <a:rPr lang="en" sz="1100" u="sng">
                <a:solidFill>
                  <a:srgbClr val="2878A2"/>
                </a:solidFill>
                <a:hlinkClick r:id="rId21"/>
              </a:rPr>
              <a:t>Lasso</a:t>
            </a:r>
            <a:endParaRPr sz="900" u="sng">
              <a:solidFill>
                <a:srgbClr val="2878A2"/>
              </a:solidFill>
              <a:hlinkClick r:id="rId22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700">
              <a:solidFill>
                <a:srgbClr val="1D1F22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987600" y="3154850"/>
            <a:ext cx="30588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878A2"/>
                </a:solidFill>
                <a:hlinkClick r:id="rId23"/>
              </a:rPr>
              <a:t>Clustering</a:t>
            </a:r>
            <a:endParaRPr b="1" sz="1700" u="sng">
              <a:solidFill>
                <a:srgbClr val="2878A2"/>
              </a:solidFill>
              <a:hlinkClick r:id="rId24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Automatic grouping of similar objects into sets, having 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previously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 “unknown” groups.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Applications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Customer segmentation, Grouping experiment outcomes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Algorithms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25"/>
              </a:rPr>
              <a:t>k-Means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, 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26"/>
              </a:rPr>
              <a:t>spectral clustering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,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27"/>
              </a:rPr>
              <a:t>mean-shift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, 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00">
              <a:solidFill>
                <a:srgbClr val="1D1F22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922425" y="3116275"/>
            <a:ext cx="31440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41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878A2"/>
                </a:solidFill>
                <a:hlinkClick r:id="rId28"/>
              </a:rPr>
              <a:t>Model selection</a:t>
            </a:r>
            <a:endParaRPr b="1" sz="1700" u="sng">
              <a:solidFill>
                <a:srgbClr val="2878A2"/>
              </a:solidFill>
              <a:hlinkClick r:id="rId29"/>
            </a:endParaRPr>
          </a:p>
          <a:p>
            <a:pPr indent="0" lvl="0" marL="381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F22"/>
                </a:solidFill>
              </a:rPr>
              <a:t>Comparing, validating and choosing parameters and models.</a:t>
            </a:r>
            <a:endParaRPr sz="1100">
              <a:solidFill>
                <a:srgbClr val="1D1F22"/>
              </a:solidFill>
            </a:endParaRPr>
          </a:p>
          <a:p>
            <a:pPr indent="0" lvl="0" marL="381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</a:rPr>
              <a:t>Goal</a:t>
            </a:r>
            <a:r>
              <a:rPr lang="en" sz="1100">
                <a:solidFill>
                  <a:srgbClr val="1D1F22"/>
                </a:solidFill>
              </a:rPr>
              <a:t>: Improved accuracy via parameter tuning</a:t>
            </a:r>
            <a:endParaRPr sz="1100">
              <a:solidFill>
                <a:srgbClr val="1D1F22"/>
              </a:solidFill>
            </a:endParaRPr>
          </a:p>
          <a:p>
            <a:pPr indent="0" lvl="0" marL="381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</a:rPr>
              <a:t>Modules</a:t>
            </a:r>
            <a:r>
              <a:rPr lang="en" sz="1100">
                <a:solidFill>
                  <a:srgbClr val="1D1F22"/>
                </a:solidFill>
              </a:rPr>
              <a:t>: </a:t>
            </a:r>
            <a:r>
              <a:rPr lang="en" sz="1100" u="sng">
                <a:solidFill>
                  <a:srgbClr val="2878A2"/>
                </a:solidFill>
                <a:hlinkClick r:id="rId30"/>
              </a:rPr>
              <a:t>grid search</a:t>
            </a:r>
            <a:r>
              <a:rPr lang="en" sz="1100">
                <a:solidFill>
                  <a:srgbClr val="1D1F22"/>
                </a:solidFill>
              </a:rPr>
              <a:t>, </a:t>
            </a:r>
            <a:r>
              <a:rPr lang="en" sz="1100" u="sng">
                <a:solidFill>
                  <a:srgbClr val="2878A2"/>
                </a:solidFill>
                <a:hlinkClick r:id="rId31"/>
              </a:rPr>
              <a:t>cross validation</a:t>
            </a:r>
            <a:r>
              <a:rPr lang="en" sz="1100">
                <a:solidFill>
                  <a:srgbClr val="1D1F22"/>
                </a:solidFill>
              </a:rPr>
              <a:t>,</a:t>
            </a:r>
            <a:r>
              <a:rPr lang="en" sz="1100" u="sng">
                <a:solidFill>
                  <a:srgbClr val="2878A2"/>
                </a:solidFill>
                <a:hlinkClick r:id="rId32"/>
              </a:rPr>
              <a:t>metrics</a:t>
            </a:r>
            <a:r>
              <a:rPr lang="en" sz="1100">
                <a:solidFill>
                  <a:srgbClr val="1D1F22"/>
                </a:solidFill>
              </a:rPr>
              <a:t>.</a:t>
            </a:r>
            <a:endParaRPr sz="900" u="sng">
              <a:solidFill>
                <a:srgbClr val="2878A2"/>
              </a:solidFill>
              <a:hlinkClick r:id="rId33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700">
              <a:solidFill>
                <a:srgbClr val="1D1F2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632850"/>
            <a:ext cx="812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- Zoo Animal Classification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302975" y="1421125"/>
            <a:ext cx="872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Purpose:</a:t>
            </a:r>
            <a:r>
              <a:rPr b="1"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Explore all key features/libraries in the Scikit-Learn data science package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Analysis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:   Supervised Classification of 100 zoo animals into 7 groups of animal species, using various “predictive” ML models. 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Packages Used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:  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Pandas (Importing Data, Data Quality, Exploratory Data Analysis)                           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Numpy, Matplotlib &amp; Seaborn (Exploratory Data Analysis)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SKLearn Model Building (Linear Models, Decision Tree, SVC)  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SKLearn Model Selection (Model Selection &amp; Comparison - Train/Test)  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SKLearn Metrics (Model Evaluation)  </a:t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Gensim Word2Vec to Scikit-Learn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1380600"/>
            <a:ext cx="42633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Purpose: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Re-factor Gensim Model to utilize Scikit-Learn features.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Improved usage when integrating with Jupyter Notebooks &amp; Dataiku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Improved Data Understanding and Model Performance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Model Deployment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668300" y="1380600"/>
            <a:ext cx="41472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Steps</a:t>
            </a:r>
            <a:r>
              <a:rPr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Port/Generalize c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ode by utilizing the “sklearn_api” library within Gensim.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Leverage SciKit-Learn data exploration packages and graphical libraries. 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Leverage SciKit-Learn data transformations, models and model selection packages.  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Improved Portability w/Dataiku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>
            <a:off x="3680100" y="1907625"/>
            <a:ext cx="98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/>
          <p:nvPr/>
        </p:nvCxnSpPr>
        <p:spPr>
          <a:xfrm flipH="1" rot="10800000">
            <a:off x="4043850" y="2726900"/>
            <a:ext cx="659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3762525" y="3542550"/>
            <a:ext cx="98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2376525" y="4616875"/>
            <a:ext cx="22509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