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algorithmia.com/introduction-natural-language-processing-nlp/"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peech_recognition" TargetMode="External"/><Relationship Id="rId3" Type="http://schemas.openxmlformats.org/officeDocument/2006/relationships/hyperlink" Target="https://en.wikipedia.org/wiki/Natural_language_understanding" TargetMode="External"/><Relationship Id="rId4" Type="http://schemas.openxmlformats.org/officeDocument/2006/relationships/hyperlink" Target="https://en.wikipedia.org/wiki/Natural_language_understanding" TargetMode="External"/><Relationship Id="rId5" Type="http://schemas.openxmlformats.org/officeDocument/2006/relationships/hyperlink" Target="https://en.wikipedia.org/wiki/Natural_language_generation" TargetMode="External"/><Relationship Id="rId6" Type="http://schemas.openxmlformats.org/officeDocument/2006/relationships/hyperlink" Target="https://en.wikipedia.org/wiki/Natural_language_gener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kymind.ai/wiki/word2vec" TargetMode="External"/><Relationship Id="rId3" Type="http://schemas.openxmlformats.org/officeDocument/2006/relationships/hyperlink" Target="https://skymind.ai/wiki/word2vec" TargetMode="External"/><Relationship Id="rId4" Type="http://schemas.openxmlformats.org/officeDocument/2006/relationships/hyperlink" Target="http://mccormickml.com/2016/04/19/word2vec-tutorial-the-skip-gram-mode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kymind.ai/wiki/word2vec" TargetMode="External"/><Relationship Id="rId3" Type="http://schemas.openxmlformats.org/officeDocument/2006/relationships/hyperlink" Target="http://mccormickml.com/2016/04/19/word2vec-tutorial-the-skip-gram-mode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quirement" TargetMode="External"/><Relationship Id="rId3" Type="http://schemas.openxmlformats.org/officeDocument/2006/relationships/hyperlink" Target="https://en.wikipedia.org/wiki/Software" TargetMode="External"/><Relationship Id="rId4" Type="http://schemas.openxmlformats.org/officeDocument/2006/relationships/hyperlink" Target="https://en.wikipedia.org/wiki/Change_management_(engineering)" TargetMode="External"/><Relationship Id="rId5" Type="http://schemas.openxmlformats.org/officeDocument/2006/relationships/hyperlink" Target="https://en.wikipedia.org/wiki/Audi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6638ed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6638ed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aeaac12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daeaac12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DSS creates and handles git repositiory automcatically - can have more control over it:  Version Control - Dataiku DSS 5.0 Documentation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41e960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41e960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444444"/>
              </a:solidFill>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d6638e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d6638e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77385"/>
                </a:solidFill>
                <a:highlight>
                  <a:srgbClr val="FFFFFF"/>
                </a:highlight>
                <a:latin typeface="Lato"/>
                <a:ea typeface="Lato"/>
                <a:cs typeface="Lato"/>
                <a:sym typeface="Lato"/>
              </a:rPr>
              <a:t>Good data products are rarely “done”—through usage and continued investigation, you start to understand better the problem that you’re trying to solve. One of the characteristics of working with data is that it’s best to work in an agile way: often you don’t even know the right question to ask until you’ve explored the problem space. Get a product in use early, then learn, adapt, and evolve the product.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d41e960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d41e960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 is in goal - grouping/classification (text mining) vs. meaning &amp; context (NLP)</a:t>
            </a:r>
            <a:endParaRPr/>
          </a:p>
          <a:p>
            <a:pPr indent="0" lvl="0" marL="0" rtl="0" algn="l">
              <a:spcBef>
                <a:spcPts val="0"/>
              </a:spcBef>
              <a:spcAft>
                <a:spcPts val="0"/>
              </a:spcAft>
              <a:buNone/>
            </a:pPr>
            <a:r>
              <a:rPr lang="en"/>
              <a:t>NLP Introduction: </a:t>
            </a:r>
            <a:r>
              <a:rPr lang="en" u="sng">
                <a:solidFill>
                  <a:schemeClr val="hlink"/>
                </a:solidFill>
                <a:hlinkClick r:id="rId2"/>
              </a:rPr>
              <a:t>https://blog.algorithmia.com/introduction-natural-language-processing-nlp/</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d41e9605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41e9605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9142"/>
              </a:lnSpc>
              <a:spcBef>
                <a:spcPts val="500"/>
              </a:spcBef>
              <a:spcAft>
                <a:spcPts val="500"/>
              </a:spcAft>
              <a:buClr>
                <a:srgbClr val="000000"/>
              </a:buClr>
              <a:buSzPts val="1100"/>
              <a:buFont typeface="Arial"/>
              <a:buNone/>
            </a:pPr>
            <a:r>
              <a:rPr lang="en" sz="1300">
                <a:solidFill>
                  <a:srgbClr val="222222"/>
                </a:solidFill>
                <a:latin typeface="Lato"/>
                <a:ea typeface="Lato"/>
                <a:cs typeface="Lato"/>
                <a:sym typeface="Lato"/>
              </a:rPr>
              <a:t>Challenges in NLP: </a:t>
            </a:r>
            <a:r>
              <a:rPr lang="en" sz="1300" u="sng">
                <a:solidFill>
                  <a:srgbClr val="0645AD"/>
                </a:solidFill>
                <a:latin typeface="Lato"/>
                <a:ea typeface="Lato"/>
                <a:cs typeface="Lato"/>
                <a:sym typeface="Lato"/>
                <a:hlinkClick r:id="rId2"/>
              </a:rPr>
              <a:t>speech recognition</a:t>
            </a:r>
            <a:r>
              <a:rPr lang="en" sz="1300">
                <a:solidFill>
                  <a:srgbClr val="222222"/>
                </a:solidFill>
                <a:latin typeface="Lato"/>
                <a:ea typeface="Lato"/>
                <a:cs typeface="Lato"/>
                <a:sym typeface="Lato"/>
              </a:rPr>
              <a:t>,</a:t>
            </a:r>
            <a:r>
              <a:rPr lang="en" sz="1300">
                <a:solidFill>
                  <a:srgbClr val="222222"/>
                </a:solidFill>
                <a:uFill>
                  <a:noFill/>
                </a:uFill>
                <a:latin typeface="Lato"/>
                <a:ea typeface="Lato"/>
                <a:cs typeface="Lato"/>
                <a:sym typeface="Lato"/>
                <a:hlinkClick r:id="rId3"/>
              </a:rPr>
              <a:t> </a:t>
            </a:r>
            <a:r>
              <a:rPr lang="en" sz="1300" u="sng">
                <a:solidFill>
                  <a:srgbClr val="0645AD"/>
                </a:solidFill>
                <a:latin typeface="Lato"/>
                <a:ea typeface="Lato"/>
                <a:cs typeface="Lato"/>
                <a:sym typeface="Lato"/>
                <a:hlinkClick r:id="rId4"/>
              </a:rPr>
              <a:t>natural language understanding</a:t>
            </a:r>
            <a:r>
              <a:rPr lang="en" sz="1300">
                <a:solidFill>
                  <a:srgbClr val="222222"/>
                </a:solidFill>
                <a:latin typeface="Lato"/>
                <a:ea typeface="Lato"/>
                <a:cs typeface="Lato"/>
                <a:sym typeface="Lato"/>
              </a:rPr>
              <a:t>, and</a:t>
            </a:r>
            <a:r>
              <a:rPr lang="en" sz="1300">
                <a:solidFill>
                  <a:srgbClr val="222222"/>
                </a:solidFill>
                <a:uFill>
                  <a:noFill/>
                </a:uFill>
                <a:latin typeface="Lato"/>
                <a:ea typeface="Lato"/>
                <a:cs typeface="Lato"/>
                <a:sym typeface="Lato"/>
                <a:hlinkClick r:id="rId5"/>
              </a:rPr>
              <a:t> </a:t>
            </a:r>
            <a:r>
              <a:rPr lang="en" sz="1300" u="sng">
                <a:solidFill>
                  <a:srgbClr val="0645AD"/>
                </a:solidFill>
                <a:latin typeface="Lato"/>
                <a:ea typeface="Lato"/>
                <a:cs typeface="Lato"/>
                <a:sym typeface="Lato"/>
                <a:hlinkClick r:id="rId6"/>
              </a:rPr>
              <a:t>natural language generation</a:t>
            </a:r>
            <a:r>
              <a:rPr lang="en" sz="1300">
                <a:solidFill>
                  <a:srgbClr val="222222"/>
                </a:solidFill>
                <a:latin typeface="Lato"/>
                <a:ea typeface="Lato"/>
                <a:cs typeface="Lato"/>
                <a:sym typeface="Lato"/>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d41e960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d41e960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41e9605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41e9605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word2vec overview links:  </a:t>
            </a:r>
            <a:r>
              <a:rPr lang="en" u="sng">
                <a:solidFill>
                  <a:schemeClr val="hlink"/>
                </a:solidFill>
                <a:hlinkClick r:id="rId2"/>
              </a:rPr>
              <a:t>https://skymind.ai/wiki/word2ve</a:t>
            </a:r>
            <a:r>
              <a:rPr lang="en" u="sng">
                <a:solidFill>
                  <a:schemeClr val="hlink"/>
                </a:solidFill>
                <a:hlinkClick r:id="rId3"/>
              </a:rPr>
              <a:t>c</a:t>
            </a:r>
            <a:r>
              <a:rPr lang="en"/>
              <a:t>,</a:t>
            </a:r>
            <a:endParaRPr/>
          </a:p>
          <a:p>
            <a:pPr indent="0" lvl="0" marL="0" rtl="0" algn="l">
              <a:spcBef>
                <a:spcPts val="0"/>
              </a:spcBef>
              <a:spcAft>
                <a:spcPts val="0"/>
              </a:spcAft>
              <a:buNone/>
            </a:pPr>
            <a:r>
              <a:rPr lang="en"/>
              <a:t>Skipgram algorithm:  </a:t>
            </a:r>
            <a:r>
              <a:rPr lang="en" u="sng">
                <a:solidFill>
                  <a:schemeClr val="hlink"/>
                </a:solidFill>
                <a:hlinkClick r:id="rId4"/>
              </a:rPr>
              <a:t>http://mccormickml.com/2016/04/19/word2vec-tutorial-the-skip-gram-model/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aeaac1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aeaac1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word2vec overview links:  </a:t>
            </a:r>
            <a:r>
              <a:rPr lang="en" u="sng">
                <a:solidFill>
                  <a:schemeClr val="hlink"/>
                </a:solidFill>
                <a:hlinkClick r:id="rId2"/>
              </a:rPr>
              <a:t>https://skymind.ai/wiki/word2vec</a:t>
            </a:r>
            <a:r>
              <a:rPr lang="en"/>
              <a:t>,</a:t>
            </a:r>
            <a:endParaRPr/>
          </a:p>
          <a:p>
            <a:pPr indent="0" lvl="0" marL="0" rtl="0" algn="l">
              <a:spcBef>
                <a:spcPts val="0"/>
              </a:spcBef>
              <a:spcAft>
                <a:spcPts val="0"/>
              </a:spcAft>
              <a:buNone/>
            </a:pPr>
            <a:r>
              <a:rPr lang="en"/>
              <a:t>Skipgram algorithm:  </a:t>
            </a:r>
            <a:r>
              <a:rPr lang="en" u="sng">
                <a:solidFill>
                  <a:schemeClr val="hlink"/>
                </a:solidFill>
                <a:hlinkClick r:id="rId3"/>
              </a:rPr>
              <a:t>http://mccormickml.com/2016/04/19/word2vec-tutorial-the-skip-gram-model/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6638ed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6638ed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Examples of CIs include individual </a:t>
            </a:r>
            <a:r>
              <a:rPr lang="en" sz="1050" u="sng">
                <a:solidFill>
                  <a:srgbClr val="0B0080"/>
                </a:solidFill>
                <a:highlight>
                  <a:srgbClr val="FFFFFF"/>
                </a:highlight>
                <a:hlinkClick r:id="rId2"/>
              </a:rPr>
              <a:t>requirements</a:t>
            </a:r>
            <a:r>
              <a:rPr lang="en" sz="1050">
                <a:solidFill>
                  <a:srgbClr val="222222"/>
                </a:solidFill>
                <a:highlight>
                  <a:srgbClr val="FFFFFF"/>
                </a:highlight>
              </a:rPr>
              <a:t> documents, </a:t>
            </a:r>
            <a:r>
              <a:rPr lang="en" sz="1050" u="sng">
                <a:solidFill>
                  <a:srgbClr val="0B0080"/>
                </a:solidFill>
                <a:highlight>
                  <a:srgbClr val="FFFFFF"/>
                </a:highlight>
                <a:hlinkClick r:id="rId3"/>
              </a:rPr>
              <a:t>software</a:t>
            </a:r>
            <a:r>
              <a:rPr lang="en" sz="1050">
                <a:solidFill>
                  <a:srgbClr val="222222"/>
                </a:solidFill>
                <a:highlight>
                  <a:srgbClr val="FFFFFF"/>
                </a:highlight>
              </a:rPr>
              <a:t>, models, and plans.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The configuration-management system oversees the life of the CIs through a combination of processes and tools by implementing and enabling the fundamental elements of identification, </a:t>
            </a:r>
            <a:r>
              <a:rPr lang="en" sz="1050" u="sng">
                <a:solidFill>
                  <a:srgbClr val="0B0080"/>
                </a:solidFill>
                <a:highlight>
                  <a:srgbClr val="FFFFFF"/>
                </a:highlight>
                <a:hlinkClick r:id="rId4"/>
              </a:rPr>
              <a:t>change management</a:t>
            </a:r>
            <a:r>
              <a:rPr lang="en" sz="1050">
                <a:solidFill>
                  <a:srgbClr val="222222"/>
                </a:solidFill>
                <a:highlight>
                  <a:srgbClr val="FFFFFF"/>
                </a:highlight>
              </a:rPr>
              <a:t>, status accounting, and </a:t>
            </a:r>
            <a:r>
              <a:rPr lang="en" sz="1050" u="sng">
                <a:solidFill>
                  <a:srgbClr val="0B0080"/>
                </a:solidFill>
                <a:highlight>
                  <a:srgbClr val="FFFFFF"/>
                </a:highlight>
                <a:hlinkClick r:id="rId5"/>
              </a:rPr>
              <a:t>audits</a:t>
            </a:r>
            <a:r>
              <a:rPr lang="en" sz="1050">
                <a:solidFill>
                  <a:srgbClr val="222222"/>
                </a:solidFill>
                <a:highlight>
                  <a:srgbClr val="FFFFFF"/>
                </a:highlight>
              </a:rPr>
              <a:t>.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This system aims to avoid the introduction of errors related to lack of testing as well as of incompatibilities with other CIs.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github.com/" TargetMode="External"/><Relationship Id="rId10" Type="http://schemas.openxmlformats.org/officeDocument/2006/relationships/hyperlink" Target="https://github.com/" TargetMode="External"/><Relationship Id="rId13" Type="http://schemas.openxmlformats.org/officeDocument/2006/relationships/hyperlink" Target="https://lab.github.com" TargetMode="External"/><Relationship Id="rId12" Type="http://schemas.openxmlformats.org/officeDocument/2006/relationships/hyperlink" Target="https://lab.github.com"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README" TargetMode="External"/><Relationship Id="rId4" Type="http://schemas.openxmlformats.org/officeDocument/2006/relationships/hyperlink" Target="https://en.wikipedia.org/wiki/Wikis" TargetMode="External"/><Relationship Id="rId9" Type="http://schemas.openxmlformats.org/officeDocument/2006/relationships/image" Target="../media/image2.png"/><Relationship Id="rId5" Type="http://schemas.openxmlformats.org/officeDocument/2006/relationships/hyperlink" Target="https://en.wikipedia.org/wiki/Issue_tracking" TargetMode="External"/><Relationship Id="rId6" Type="http://schemas.openxmlformats.org/officeDocument/2006/relationships/hyperlink" Target="https://en.wikipedia.org/wiki/Pull_request" TargetMode="External"/><Relationship Id="rId7" Type="http://schemas.openxmlformats.org/officeDocument/2006/relationships/hyperlink" Target="https://en.wikipedia.org/wiki/To_do_list" TargetMode="External"/><Relationship Id="rId8" Type="http://schemas.openxmlformats.org/officeDocument/2006/relationships/hyperlink" Target="https://en.wikipedia.org/wiki/Common_Vulnerabilities_and_Exposur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towardsdatascience.com/designing-data-products-b6b93edf3d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v-europe.com/deployment/"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Configuration_ite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1798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 Building for Deployment</a:t>
            </a:r>
            <a:endParaRPr sz="3600"/>
          </a:p>
          <a:p>
            <a:pPr indent="0" lvl="0" marL="0" rtl="0" algn="l">
              <a:spcBef>
                <a:spcPts val="0"/>
              </a:spcBef>
              <a:spcAft>
                <a:spcPts val="0"/>
              </a:spcAft>
              <a:buNone/>
            </a:pPr>
            <a:r>
              <a:rPr lang="en" sz="3000"/>
              <a:t>Model Deployment  &amp; Change Management</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Management Using Github</a:t>
            </a:r>
            <a:endParaRPr/>
          </a:p>
        </p:txBody>
      </p:sp>
      <p:sp>
        <p:nvSpPr>
          <p:cNvPr id="154" name="Google Shape;154;p22"/>
          <p:cNvSpPr txBox="1"/>
          <p:nvPr/>
        </p:nvSpPr>
        <p:spPr>
          <a:xfrm>
            <a:off x="4467550" y="1420375"/>
            <a:ext cx="44436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1100" u="sng">
                <a:solidFill>
                  <a:srgbClr val="222222"/>
                </a:solidFill>
              </a:rPr>
              <a:t>GitHub supports IT Change Management Processes,</a:t>
            </a:r>
            <a:r>
              <a:rPr lang="en" sz="1100" u="sng">
                <a:solidFill>
                  <a:srgbClr val="222222"/>
                </a:solidFill>
              </a:rPr>
              <a:t> as follows: </a:t>
            </a:r>
            <a:r>
              <a:rPr lang="en" sz="1100">
                <a:solidFill>
                  <a:srgbClr val="222222"/>
                </a:solidFill>
              </a:rPr>
              <a:t> </a:t>
            </a:r>
            <a:endParaRPr sz="1100">
              <a:solidFill>
                <a:srgbClr val="222222"/>
              </a:solidFill>
            </a:endParaRPr>
          </a:p>
          <a:p>
            <a:pPr indent="-298450" lvl="0" marL="457200" rtl="0" algn="l">
              <a:lnSpc>
                <a:spcPct val="115000"/>
              </a:lnSpc>
              <a:spcBef>
                <a:spcPts val="600"/>
              </a:spcBef>
              <a:spcAft>
                <a:spcPts val="0"/>
              </a:spcAft>
              <a:buClr>
                <a:srgbClr val="222222"/>
              </a:buClr>
              <a:buSzPts val="1100"/>
              <a:buChar char="●"/>
            </a:pPr>
            <a:r>
              <a:rPr lang="en" sz="1100">
                <a:solidFill>
                  <a:srgbClr val="222222"/>
                </a:solidFill>
              </a:rPr>
              <a:t>Documentation, including automatically rendered </a:t>
            </a:r>
            <a:r>
              <a:rPr lang="en" sz="1100" u="sng">
                <a:solidFill>
                  <a:srgbClr val="0B0080"/>
                </a:solidFill>
                <a:hlinkClick r:id="rId3"/>
              </a:rPr>
              <a:t>README</a:t>
            </a:r>
            <a:r>
              <a:rPr lang="en" sz="1100">
                <a:solidFill>
                  <a:srgbClr val="222222"/>
                </a:solidFill>
              </a:rPr>
              <a:t> files and </a:t>
            </a:r>
            <a:r>
              <a:rPr lang="en" sz="1100" u="sng">
                <a:solidFill>
                  <a:srgbClr val="0B0080"/>
                </a:solidFill>
                <a:hlinkClick r:id="rId4"/>
              </a:rPr>
              <a:t>Wikis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u="sng">
                <a:solidFill>
                  <a:srgbClr val="0B0080"/>
                </a:solidFill>
                <a:hlinkClick r:id="rId5"/>
              </a:rPr>
              <a:t>Issue tracking</a:t>
            </a:r>
            <a:r>
              <a:rPr lang="en" sz="1100">
                <a:solidFill>
                  <a:srgbClr val="222222"/>
                </a:solidFill>
              </a:rPr>
              <a:t> (including feature requests) with labels, milestones, assignees and a search engine</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u="sng">
                <a:solidFill>
                  <a:srgbClr val="0B0080"/>
                </a:solidFill>
                <a:hlinkClick r:id="rId6"/>
              </a:rPr>
              <a:t>Pull requests</a:t>
            </a:r>
            <a:r>
              <a:rPr lang="en" sz="1100">
                <a:solidFill>
                  <a:srgbClr val="222222"/>
                </a:solidFill>
              </a:rPr>
              <a:t> with code review and comments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Branching &amp; Code commit history </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Project Management Graphs: pulse, contributors, commits, code frequency, punch card, network, members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Nested </a:t>
            </a:r>
            <a:r>
              <a:rPr lang="en" sz="1100" u="sng">
                <a:solidFill>
                  <a:srgbClr val="0B0080"/>
                </a:solidFill>
                <a:hlinkClick r:id="rId7"/>
              </a:rPr>
              <a:t>task-lists</a:t>
            </a:r>
            <a:r>
              <a:rPr lang="en" sz="1100">
                <a:solidFill>
                  <a:srgbClr val="222222"/>
                </a:solidFill>
              </a:rPr>
              <a:t> within files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Security Alerts of known </a:t>
            </a:r>
            <a:r>
              <a:rPr lang="en" sz="1100" u="sng">
                <a:solidFill>
                  <a:srgbClr val="0B0080"/>
                </a:solidFill>
                <a:hlinkClick r:id="rId8"/>
              </a:rPr>
              <a:t>Common Vulnerabilities and Exposures</a:t>
            </a:r>
            <a:r>
              <a:rPr lang="en" sz="1100">
                <a:solidFill>
                  <a:srgbClr val="222222"/>
                </a:solidFill>
              </a:rPr>
              <a:t> in different packages</a:t>
            </a:r>
            <a:endParaRPr sz="1100">
              <a:solidFill>
                <a:srgbClr val="222222"/>
              </a:solidFill>
            </a:endParaRPr>
          </a:p>
        </p:txBody>
      </p:sp>
      <p:pic>
        <p:nvPicPr>
          <p:cNvPr id="155" name="Google Shape;155;p22"/>
          <p:cNvPicPr preferRelativeResize="0"/>
          <p:nvPr/>
        </p:nvPicPr>
        <p:blipFill>
          <a:blip r:embed="rId9">
            <a:alphaModFix/>
          </a:blip>
          <a:stretch>
            <a:fillRect/>
          </a:stretch>
        </p:blipFill>
        <p:spPr>
          <a:xfrm>
            <a:off x="304800" y="1688375"/>
            <a:ext cx="4239951" cy="2225974"/>
          </a:xfrm>
          <a:prstGeom prst="rect">
            <a:avLst/>
          </a:prstGeom>
          <a:noFill/>
          <a:ln>
            <a:noFill/>
          </a:ln>
        </p:spPr>
      </p:pic>
      <p:sp>
        <p:nvSpPr>
          <p:cNvPr id="156" name="Google Shape;156;p22"/>
          <p:cNvSpPr txBox="1"/>
          <p:nvPr/>
        </p:nvSpPr>
        <p:spPr>
          <a:xfrm>
            <a:off x="469850" y="4234550"/>
            <a:ext cx="4074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u="sng">
                <a:solidFill>
                  <a:srgbClr val="660099"/>
                </a:solidFill>
                <a:highlight>
                  <a:srgbClr val="FFFFFF"/>
                </a:highlight>
                <a:hlinkClick r:id="rId10"/>
              </a:rPr>
              <a:t>The world's leading software development platform</a:t>
            </a:r>
            <a:endParaRPr sz="1350" u="sng">
              <a:solidFill>
                <a:srgbClr val="660099"/>
              </a:solidFill>
              <a:highlight>
                <a:srgbClr val="FFFFFF"/>
              </a:highlight>
              <a:hlinkClick r:id="rId11"/>
            </a:endParaRPr>
          </a:p>
        </p:txBody>
      </p:sp>
      <p:sp>
        <p:nvSpPr>
          <p:cNvPr id="157" name="Google Shape;157;p22"/>
          <p:cNvSpPr txBox="1"/>
          <p:nvPr/>
        </p:nvSpPr>
        <p:spPr>
          <a:xfrm>
            <a:off x="4873875" y="4234550"/>
            <a:ext cx="3947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Training Exercises: </a:t>
            </a:r>
            <a:r>
              <a:rPr lang="en" u="sng">
                <a:solidFill>
                  <a:schemeClr val="hlink"/>
                </a:solidFill>
                <a:hlinkClick r:id="rId12"/>
              </a:rPr>
              <a:t>https://</a:t>
            </a:r>
            <a:r>
              <a:rPr lang="en" u="sng">
                <a:solidFill>
                  <a:schemeClr val="hlink"/>
                </a:solidFill>
                <a:hlinkClick r:id="rId13"/>
              </a:rPr>
              <a:t>lab.github.com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Workflows using Dataiku</a:t>
            </a:r>
            <a:endParaRPr/>
          </a:p>
        </p:txBody>
      </p:sp>
      <p:pic>
        <p:nvPicPr>
          <p:cNvPr id="163" name="Google Shape;163;p23"/>
          <p:cNvPicPr preferRelativeResize="0"/>
          <p:nvPr/>
        </p:nvPicPr>
        <p:blipFill>
          <a:blip r:embed="rId3">
            <a:alphaModFix/>
          </a:blip>
          <a:stretch>
            <a:fillRect/>
          </a:stretch>
        </p:blipFill>
        <p:spPr>
          <a:xfrm>
            <a:off x="1133525" y="1861500"/>
            <a:ext cx="2381250" cy="1323975"/>
          </a:xfrm>
          <a:prstGeom prst="rect">
            <a:avLst/>
          </a:prstGeom>
          <a:noFill/>
          <a:ln>
            <a:noFill/>
          </a:ln>
        </p:spPr>
      </p:pic>
      <p:sp>
        <p:nvSpPr>
          <p:cNvPr id="164" name="Google Shape;164;p23"/>
          <p:cNvSpPr txBox="1"/>
          <p:nvPr/>
        </p:nvSpPr>
        <p:spPr>
          <a:xfrm>
            <a:off x="418400" y="3482175"/>
            <a:ext cx="414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2300"/>
              </a:spcAft>
              <a:buNone/>
            </a:pPr>
            <a:r>
              <a:rPr lang="en">
                <a:latin typeface="Lato"/>
                <a:ea typeface="Lato"/>
                <a:cs typeface="Lato"/>
                <a:sym typeface="Lato"/>
              </a:rPr>
              <a:t>Dataiku DSS “Bring data analysts, engineers, and scientists together”, “Enables self-service analytics” and “operationalizes machine learning”</a:t>
            </a:r>
            <a:r>
              <a:rPr lang="en" sz="1200">
                <a:latin typeface="Lato"/>
                <a:ea typeface="Lato"/>
                <a:cs typeface="Lato"/>
                <a:sym typeface="Lato"/>
              </a:rPr>
              <a:t> </a:t>
            </a:r>
            <a:r>
              <a:rPr lang="en" sz="1200">
                <a:solidFill>
                  <a:srgbClr val="FFFFFF"/>
                </a:solidFill>
              </a:rPr>
              <a:t>ts</a:t>
            </a:r>
            <a:r>
              <a:rPr lang="en" sz="1500">
                <a:solidFill>
                  <a:srgbClr val="FFFFFF"/>
                </a:solidFill>
              </a:rPr>
              <a:t> today and build for tomorrow.</a:t>
            </a:r>
            <a:endParaRPr sz="1500">
              <a:solidFill>
                <a:srgbClr val="FFFFFF"/>
              </a:solidFill>
            </a:endParaRPr>
          </a:p>
        </p:txBody>
      </p:sp>
      <p:sp>
        <p:nvSpPr>
          <p:cNvPr id="165" name="Google Shape;165;p23"/>
          <p:cNvSpPr txBox="1"/>
          <p:nvPr/>
        </p:nvSpPr>
        <p:spPr>
          <a:xfrm>
            <a:off x="4559000" y="1438800"/>
            <a:ext cx="44436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1100" u="sng">
                <a:solidFill>
                  <a:srgbClr val="222222"/>
                </a:solidFill>
              </a:rPr>
              <a:t>Dataiku </a:t>
            </a:r>
            <a:r>
              <a:rPr lang="en" sz="1100" u="sng">
                <a:solidFill>
                  <a:srgbClr val="222222"/>
                </a:solidFill>
              </a:rPr>
              <a:t>supports the creation of data products, and adheres to Change Management Processes, as follows: </a:t>
            </a:r>
            <a:r>
              <a:rPr lang="en" sz="1100">
                <a:solidFill>
                  <a:srgbClr val="222222"/>
                </a:solidFill>
              </a:rPr>
              <a:t> </a:t>
            </a:r>
            <a:endParaRPr sz="1100">
              <a:solidFill>
                <a:srgbClr val="222222"/>
              </a:solidFill>
            </a:endParaRPr>
          </a:p>
          <a:p>
            <a:pPr indent="-298450" lvl="0" marL="457200" rtl="0" algn="l">
              <a:lnSpc>
                <a:spcPct val="150000"/>
              </a:lnSpc>
              <a:spcBef>
                <a:spcPts val="600"/>
              </a:spcBef>
              <a:spcAft>
                <a:spcPts val="0"/>
              </a:spcAft>
              <a:buClr>
                <a:srgbClr val="222222"/>
              </a:buClr>
              <a:buSzPts val="1100"/>
              <a:buChar char="●"/>
            </a:pPr>
            <a:r>
              <a:rPr lang="en" sz="1100">
                <a:solidFill>
                  <a:srgbClr val="222222"/>
                </a:solidFill>
              </a:rPr>
              <a:t>Project Management:  Manage &amp; track large scale projects from data management</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Operationalization: Automate, operationalize, and monitor data pipelines without re-thinking existing infrastructures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Reproducibility: deployed code reproducible and unmaintained projects won’t fail.</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Code &amp; Integration: Build end-to-end solutions and services with Dataiku’s transparent SDK or leading GUI.</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Scalability: Leverage your existing distributed storage and processing infrastructures.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DSS comes with built-in Git-Based version control system</a:t>
            </a:r>
            <a:endParaRPr sz="1100">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Deployment</a:t>
            </a:r>
            <a:endParaRPr/>
          </a:p>
        </p:txBody>
      </p:sp>
      <p:pic>
        <p:nvPicPr>
          <p:cNvPr id="93" name="Google Shape;93;p14"/>
          <p:cNvPicPr preferRelativeResize="0"/>
          <p:nvPr/>
        </p:nvPicPr>
        <p:blipFill>
          <a:blip r:embed="rId3">
            <a:alphaModFix/>
          </a:blip>
          <a:stretch>
            <a:fillRect/>
          </a:stretch>
        </p:blipFill>
        <p:spPr>
          <a:xfrm>
            <a:off x="794375" y="1594624"/>
            <a:ext cx="3431750" cy="3087175"/>
          </a:xfrm>
          <a:prstGeom prst="rect">
            <a:avLst/>
          </a:prstGeom>
          <a:noFill/>
          <a:ln>
            <a:noFill/>
          </a:ln>
        </p:spPr>
      </p:pic>
      <p:sp>
        <p:nvSpPr>
          <p:cNvPr id="94" name="Google Shape;94;p14"/>
          <p:cNvSpPr txBox="1"/>
          <p:nvPr/>
        </p:nvSpPr>
        <p:spPr>
          <a:xfrm>
            <a:off x="1508600" y="1248350"/>
            <a:ext cx="2567100" cy="53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sz="1300" u="sng">
                <a:latin typeface="Lato"/>
                <a:ea typeface="Lato"/>
                <a:cs typeface="Lato"/>
                <a:sym typeface="Lato"/>
              </a:rPr>
              <a:t>CRISP-DM Process</a:t>
            </a:r>
            <a:endParaRPr u="sng"/>
          </a:p>
        </p:txBody>
      </p:sp>
      <p:sp>
        <p:nvSpPr>
          <p:cNvPr id="95" name="Google Shape;95;p14"/>
          <p:cNvSpPr/>
          <p:nvPr/>
        </p:nvSpPr>
        <p:spPr>
          <a:xfrm>
            <a:off x="1175875" y="2978700"/>
            <a:ext cx="620400" cy="3606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4363200" y="1731050"/>
            <a:ext cx="4544700" cy="10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Model deployment is the final step of the CRISP-DM process, translating the results of data science projects into business processes/activities.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Often </a:t>
            </a:r>
            <a:r>
              <a:rPr lang="en"/>
              <a:t>delivered</a:t>
            </a:r>
            <a:r>
              <a:rPr lang="en"/>
              <a:t> in the form of a “data product” - a product that facilitates an “end goal” through the use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Data Products Include</a:t>
            </a:r>
            <a:r>
              <a:rPr lang="en"/>
              <a:t>:  Automated-Decision Making, Decision Support, Algorithms, derived data and/or raw data collection.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u="sng">
                <a:solidFill>
                  <a:schemeClr val="hlink"/>
                </a:solidFill>
                <a:hlinkClick r:id="rId4"/>
              </a:rPr>
              <a:t>https://towardsdatascience.com/designing-data-products-b6b93edf3d23</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Deployment &amp; Beyond</a:t>
            </a:r>
            <a:endParaRPr/>
          </a:p>
        </p:txBody>
      </p:sp>
      <p:sp>
        <p:nvSpPr>
          <p:cNvPr id="102" name="Google Shape;102;p15"/>
          <p:cNvSpPr txBox="1"/>
          <p:nvPr/>
        </p:nvSpPr>
        <p:spPr>
          <a:xfrm>
            <a:off x="4674600" y="4523100"/>
            <a:ext cx="4191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highlight>
                  <a:schemeClr val="lt1"/>
                </a:highlight>
              </a:rPr>
              <a:t>Key: </a:t>
            </a:r>
            <a:r>
              <a:rPr lang="en" sz="1000">
                <a:solidFill>
                  <a:srgbClr val="222222"/>
                </a:solidFill>
                <a:highlight>
                  <a:schemeClr val="lt1"/>
                </a:highlight>
              </a:rPr>
              <a:t>CRISP-DM is an iterative approach to Data Science Projects, requiring</a:t>
            </a:r>
            <a:r>
              <a:rPr b="1" lang="en" sz="1000">
                <a:solidFill>
                  <a:srgbClr val="222222"/>
                </a:solidFill>
                <a:highlight>
                  <a:schemeClr val="lt1"/>
                </a:highlight>
              </a:rPr>
              <a:t> </a:t>
            </a:r>
            <a:r>
              <a:rPr b="1" lang="en" sz="1000" u="sng">
                <a:solidFill>
                  <a:srgbClr val="222222"/>
                </a:solidFill>
                <a:highlight>
                  <a:schemeClr val="lt1"/>
                </a:highlight>
              </a:rPr>
              <a:t>continual evaluation and improvement after deployment!</a:t>
            </a:r>
            <a:endParaRPr sz="1000"/>
          </a:p>
        </p:txBody>
      </p:sp>
      <p:sp>
        <p:nvSpPr>
          <p:cNvPr id="103" name="Google Shape;103;p15"/>
          <p:cNvSpPr txBox="1"/>
          <p:nvPr/>
        </p:nvSpPr>
        <p:spPr>
          <a:xfrm>
            <a:off x="54600" y="1278400"/>
            <a:ext cx="45231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333333"/>
                </a:solidFill>
                <a:highlight>
                  <a:srgbClr val="FFFFFF"/>
                </a:highlight>
                <a:latin typeface="Lato"/>
                <a:ea typeface="Lato"/>
                <a:cs typeface="Lato"/>
                <a:sym typeface="Lato"/>
              </a:rPr>
              <a:t>Model </a:t>
            </a:r>
            <a:r>
              <a:rPr b="1" lang="en" u="sng">
                <a:solidFill>
                  <a:srgbClr val="333333"/>
                </a:solidFill>
                <a:highlight>
                  <a:srgbClr val="FFFFFF"/>
                </a:highlight>
                <a:latin typeface="Lato"/>
                <a:ea typeface="Lato"/>
                <a:cs typeface="Lato"/>
                <a:sym typeface="Lato"/>
              </a:rPr>
              <a:t>Deployment</a:t>
            </a:r>
            <a:endParaRPr b="1" u="sng">
              <a:solidFill>
                <a:srgbClr val="333333"/>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Create/present report of findings</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Planning and development of the deployment procedure(s)</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Create Workflow and Deploy data science model</a:t>
            </a:r>
            <a:endParaRPr>
              <a:solidFill>
                <a:srgbClr val="333333"/>
              </a:solidFill>
              <a:latin typeface="Lato"/>
              <a:ea typeface="Lato"/>
              <a:cs typeface="Lato"/>
              <a:sym typeface="Lato"/>
            </a:endParaRPr>
          </a:p>
          <a:p>
            <a:pPr indent="-317500" lvl="1" marL="914400" rtl="0" algn="l">
              <a:lnSpc>
                <a:spcPct val="115000"/>
              </a:lnSpc>
              <a:spcBef>
                <a:spcPts val="0"/>
              </a:spcBef>
              <a:spcAft>
                <a:spcPts val="0"/>
              </a:spcAft>
              <a:buSzPts val="1400"/>
              <a:buFont typeface="Lato"/>
              <a:buAutoNum type="alphaLcPeriod"/>
            </a:pPr>
            <a:r>
              <a:rPr lang="en">
                <a:solidFill>
                  <a:srgbClr val="333333"/>
                </a:solidFill>
                <a:latin typeface="Lato"/>
                <a:ea typeface="Lato"/>
                <a:cs typeface="Lato"/>
                <a:sym typeface="Lato"/>
              </a:rPr>
              <a:t>Integration into an organization’s system(s) and/or processes</a:t>
            </a:r>
            <a:endParaRPr>
              <a:solidFill>
                <a:srgbClr val="333333"/>
              </a:solidFill>
              <a:latin typeface="Lato"/>
              <a:ea typeface="Lato"/>
              <a:cs typeface="Lato"/>
              <a:sym typeface="Lato"/>
            </a:endParaRPr>
          </a:p>
          <a:p>
            <a:pPr indent="0" lvl="0" marL="9144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Development of a monitoring/maintenance plan</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Review of the project objective &amp; outcomes</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b="1" lang="en" u="sng">
                <a:solidFill>
                  <a:srgbClr val="333333"/>
                </a:solidFill>
                <a:latin typeface="Lato"/>
                <a:ea typeface="Lato"/>
                <a:cs typeface="Lato"/>
                <a:sym typeface="Lato"/>
              </a:rPr>
              <a:t>Beyond</a:t>
            </a:r>
            <a:r>
              <a:rPr lang="en">
                <a:solidFill>
                  <a:srgbClr val="333333"/>
                </a:solidFill>
                <a:latin typeface="Lato"/>
                <a:ea typeface="Lato"/>
                <a:cs typeface="Lato"/>
                <a:sym typeface="Lato"/>
              </a:rPr>
              <a:t>:  Product iteration &amp; “next steps”</a:t>
            </a:r>
            <a:endParaRPr>
              <a:solidFill>
                <a:srgbClr val="333333"/>
              </a:solidFill>
              <a:latin typeface="Lato"/>
              <a:ea typeface="Lato"/>
              <a:cs typeface="Lato"/>
              <a:sym typeface="Lato"/>
            </a:endParaRPr>
          </a:p>
        </p:txBody>
      </p:sp>
      <p:pic>
        <p:nvPicPr>
          <p:cNvPr id="104" name="Google Shape;104;p15"/>
          <p:cNvPicPr preferRelativeResize="0"/>
          <p:nvPr/>
        </p:nvPicPr>
        <p:blipFill>
          <a:blip r:embed="rId3">
            <a:alphaModFix/>
          </a:blip>
          <a:stretch>
            <a:fillRect/>
          </a:stretch>
        </p:blipFill>
        <p:spPr>
          <a:xfrm>
            <a:off x="4577700" y="1116639"/>
            <a:ext cx="4566302" cy="34064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Results</a:t>
            </a:r>
            <a:endParaRPr/>
          </a:p>
        </p:txBody>
      </p:sp>
      <p:sp>
        <p:nvSpPr>
          <p:cNvPr id="110" name="Google Shape;110;p16"/>
          <p:cNvSpPr txBox="1"/>
          <p:nvPr/>
        </p:nvSpPr>
        <p:spPr>
          <a:xfrm>
            <a:off x="331225" y="1402225"/>
            <a:ext cx="4696200" cy="32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Goal:</a:t>
            </a:r>
            <a:r>
              <a:rPr lang="en" sz="1600">
                <a:solidFill>
                  <a:srgbClr val="333333"/>
                </a:solidFill>
                <a:highlight>
                  <a:srgbClr val="FFFFFF"/>
                </a:highlight>
                <a:latin typeface="Lato"/>
                <a:ea typeface="Lato"/>
                <a:cs typeface="Lato"/>
                <a:sym typeface="Lato"/>
              </a:rPr>
              <a:t>  To present the results of a data science project to the appropriate </a:t>
            </a:r>
            <a:r>
              <a:rPr lang="en" sz="1600">
                <a:solidFill>
                  <a:srgbClr val="333333"/>
                </a:solidFill>
                <a:highlight>
                  <a:srgbClr val="FFFFFF"/>
                </a:highlight>
                <a:latin typeface="Lato"/>
                <a:ea typeface="Lato"/>
                <a:cs typeface="Lato"/>
                <a:sym typeface="Lato"/>
              </a:rPr>
              <a:t>stakeholders</a:t>
            </a:r>
            <a:r>
              <a:rPr lang="en" sz="1600">
                <a:solidFill>
                  <a:srgbClr val="333333"/>
                </a:solidFill>
                <a:highlight>
                  <a:srgbClr val="FFFFFF"/>
                </a:highlight>
                <a:latin typeface="Lato"/>
                <a:ea typeface="Lato"/>
                <a:cs typeface="Lato"/>
                <a:sym typeface="Lato"/>
              </a:rPr>
              <a:t> for, in an effective manner.</a:t>
            </a:r>
            <a:endParaRPr sz="1600">
              <a:solidFill>
                <a:srgbClr val="333333"/>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200">
                <a:solidFill>
                  <a:srgbClr val="333333"/>
                </a:solidFill>
                <a:latin typeface="Lato"/>
                <a:ea typeface="Lato"/>
                <a:cs typeface="Lato"/>
                <a:sym typeface="Lato"/>
              </a:rPr>
              <a:t>Final report – this is the final written report of the data mining engagement prepared for management/customers, Including:</a:t>
            </a:r>
            <a:endParaRPr sz="12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200">
                <a:solidFill>
                  <a:srgbClr val="333333"/>
                </a:solidFill>
                <a:latin typeface="Lato"/>
                <a:ea typeface="Lato"/>
                <a:cs typeface="Lato"/>
                <a:sym typeface="Lato"/>
              </a:rPr>
              <a:t> </a:t>
            </a:r>
            <a:endParaRPr sz="1200">
              <a:solidFill>
                <a:srgbClr val="333333"/>
              </a:solidFill>
              <a:latin typeface="Lato"/>
              <a:ea typeface="Lato"/>
              <a:cs typeface="Lato"/>
              <a:sym typeface="Lato"/>
            </a:endParaRPr>
          </a:p>
          <a:p>
            <a:pPr indent="-304800" lvl="0" marL="457200" rtl="0" algn="l">
              <a:lnSpc>
                <a:spcPct val="115000"/>
              </a:lnSpc>
              <a:spcBef>
                <a:spcPts val="0"/>
              </a:spcBef>
              <a:spcAft>
                <a:spcPts val="0"/>
              </a:spcAft>
              <a:buClr>
                <a:srgbClr val="333333"/>
              </a:buClr>
              <a:buSzPts val="1200"/>
              <a:buFont typeface="Lato"/>
              <a:buChar char="●"/>
            </a:pPr>
            <a:r>
              <a:rPr lang="en" sz="1200">
                <a:solidFill>
                  <a:srgbClr val="333333"/>
                </a:solidFill>
                <a:latin typeface="Lato"/>
                <a:ea typeface="Lato"/>
                <a:cs typeface="Lato"/>
                <a:sym typeface="Lato"/>
              </a:rPr>
              <a:t>Summary of the entire project, reports created up to this point, and its results.</a:t>
            </a:r>
            <a:endParaRPr sz="12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333333"/>
              </a:solidFill>
              <a:latin typeface="Lato"/>
              <a:ea typeface="Lato"/>
              <a:cs typeface="Lato"/>
              <a:sym typeface="Lato"/>
            </a:endParaRPr>
          </a:p>
          <a:p>
            <a:pPr indent="-304800" lvl="0" marL="457200" rtl="0" algn="l">
              <a:lnSpc>
                <a:spcPct val="115000"/>
              </a:lnSpc>
              <a:spcBef>
                <a:spcPts val="0"/>
              </a:spcBef>
              <a:spcAft>
                <a:spcPts val="0"/>
              </a:spcAft>
              <a:buClr>
                <a:srgbClr val="333333"/>
              </a:buClr>
              <a:buSzPts val="1200"/>
              <a:buFont typeface="Lato"/>
              <a:buChar char="●"/>
            </a:pPr>
            <a:r>
              <a:rPr lang="en" sz="1200">
                <a:solidFill>
                  <a:srgbClr val="333333"/>
                </a:solidFill>
                <a:latin typeface="Lato"/>
                <a:ea typeface="Lato"/>
                <a:cs typeface="Lato"/>
                <a:sym typeface="Lato"/>
              </a:rPr>
              <a:t>Final presentation – A summary of the final report is presented in a meeting with management. This is also an opportunity to address any open questions.</a:t>
            </a:r>
            <a:br>
              <a:rPr lang="en" sz="1600">
                <a:solidFill>
                  <a:srgbClr val="333333"/>
                </a:solidFill>
                <a:latin typeface="Lato"/>
                <a:ea typeface="Lato"/>
                <a:cs typeface="Lato"/>
                <a:sym typeface="Lato"/>
              </a:rPr>
            </a:b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pic>
        <p:nvPicPr>
          <p:cNvPr id="111" name="Google Shape;111;p16"/>
          <p:cNvPicPr preferRelativeResize="0"/>
          <p:nvPr/>
        </p:nvPicPr>
        <p:blipFill>
          <a:blip r:embed="rId3">
            <a:alphaModFix/>
          </a:blip>
          <a:stretch>
            <a:fillRect/>
          </a:stretch>
        </p:blipFill>
        <p:spPr>
          <a:xfrm>
            <a:off x="5093850" y="1277150"/>
            <a:ext cx="3200400"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6328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Deployment</a:t>
            </a:r>
            <a:endParaRPr/>
          </a:p>
        </p:txBody>
      </p:sp>
      <p:sp>
        <p:nvSpPr>
          <p:cNvPr id="117" name="Google Shape;117;p17"/>
          <p:cNvSpPr txBox="1"/>
          <p:nvPr/>
        </p:nvSpPr>
        <p:spPr>
          <a:xfrm>
            <a:off x="201900" y="2967700"/>
            <a:ext cx="4131600" cy="3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333333"/>
              </a:solidFill>
              <a:latin typeface="Lato"/>
              <a:ea typeface="Lato"/>
              <a:cs typeface="Lato"/>
              <a:sym typeface="Lato"/>
            </a:endParaRPr>
          </a:p>
        </p:txBody>
      </p:sp>
      <p:pic>
        <p:nvPicPr>
          <p:cNvPr id="118" name="Google Shape;118;p17"/>
          <p:cNvPicPr preferRelativeResize="0"/>
          <p:nvPr/>
        </p:nvPicPr>
        <p:blipFill>
          <a:blip r:embed="rId3">
            <a:alphaModFix/>
          </a:blip>
          <a:stretch>
            <a:fillRect/>
          </a:stretch>
        </p:blipFill>
        <p:spPr>
          <a:xfrm>
            <a:off x="5007325" y="1038200"/>
            <a:ext cx="3793600" cy="3793600"/>
          </a:xfrm>
          <a:prstGeom prst="rect">
            <a:avLst/>
          </a:prstGeom>
          <a:noFill/>
          <a:ln>
            <a:noFill/>
          </a:ln>
        </p:spPr>
      </p:pic>
      <p:sp>
        <p:nvSpPr>
          <p:cNvPr id="119" name="Google Shape;119;p17"/>
          <p:cNvSpPr txBox="1"/>
          <p:nvPr/>
        </p:nvSpPr>
        <p:spPr>
          <a:xfrm>
            <a:off x="375025" y="1514375"/>
            <a:ext cx="4357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chemeClr val="accent1"/>
                </a:solidFill>
                <a:latin typeface="Lato"/>
                <a:ea typeface="Lato"/>
                <a:cs typeface="Lato"/>
                <a:sym typeface="Lato"/>
              </a:rPr>
              <a:t>Goal:</a:t>
            </a:r>
            <a:r>
              <a:rPr lang="en" sz="1600">
                <a:solidFill>
                  <a:schemeClr val="accent1"/>
                </a:solidFill>
                <a:latin typeface="Lato"/>
                <a:ea typeface="Lato"/>
                <a:cs typeface="Lato"/>
                <a:sym typeface="Lato"/>
              </a:rPr>
              <a:t>  Creating a </a:t>
            </a:r>
            <a:r>
              <a:rPr lang="en" sz="1600">
                <a:solidFill>
                  <a:schemeClr val="accent1"/>
                </a:solidFill>
                <a:latin typeface="Lato"/>
                <a:ea typeface="Lato"/>
                <a:cs typeface="Lato"/>
                <a:sym typeface="Lato"/>
              </a:rPr>
              <a:t>strategy for deployment, the steps required, and the instructions for carrying out those steps.</a:t>
            </a:r>
            <a:endParaRPr sz="1600">
              <a:solidFill>
                <a:schemeClr val="accent1"/>
              </a:solidFill>
              <a:latin typeface="Lato"/>
              <a:ea typeface="Lato"/>
              <a:cs typeface="Lato"/>
              <a:sym typeface="Lato"/>
            </a:endParaRPr>
          </a:p>
          <a:p>
            <a:pPr indent="0" lvl="0" marL="0" rtl="0" algn="l">
              <a:spcBef>
                <a:spcPts val="1600"/>
              </a:spcBef>
              <a:spcAft>
                <a:spcPts val="0"/>
              </a:spcAft>
              <a:buNone/>
            </a:pPr>
            <a:r>
              <a:rPr lang="en">
                <a:solidFill>
                  <a:srgbClr val="333333"/>
                </a:solidFill>
                <a:highlight>
                  <a:schemeClr val="lt1"/>
                </a:highlight>
                <a:latin typeface="Lato"/>
                <a:ea typeface="Lato"/>
                <a:cs typeface="Lato"/>
                <a:sym typeface="Lato"/>
              </a:rPr>
              <a:t>The deployment plan should be created during the “business understanding” phase, as a crucial part of the success of the data science project. </a:t>
            </a:r>
            <a:endParaRPr>
              <a:solidFill>
                <a:srgbClr val="333333"/>
              </a:solidFill>
              <a:highlight>
                <a:schemeClr val="lt1"/>
              </a:highlight>
              <a:latin typeface="Lato"/>
              <a:ea typeface="Lato"/>
              <a:cs typeface="Lato"/>
              <a:sym typeface="Lato"/>
            </a:endParaRPr>
          </a:p>
          <a:p>
            <a:pPr indent="0" lvl="0" marL="0" rtl="0" algn="l">
              <a:spcBef>
                <a:spcPts val="0"/>
              </a:spcBef>
              <a:spcAft>
                <a:spcPts val="0"/>
              </a:spcAft>
              <a:buNone/>
            </a:pPr>
            <a:r>
              <a:t/>
            </a:r>
            <a:endParaRPr>
              <a:solidFill>
                <a:srgbClr val="333333"/>
              </a:solidFill>
              <a:highlight>
                <a:schemeClr val="lt1"/>
              </a:highlight>
              <a:latin typeface="Lato"/>
              <a:ea typeface="Lato"/>
              <a:cs typeface="Lato"/>
              <a:sym typeface="Lato"/>
            </a:endParaRPr>
          </a:p>
          <a:p>
            <a:pPr indent="0" lvl="0" marL="0" rtl="0" algn="l">
              <a:spcBef>
                <a:spcPts val="0"/>
              </a:spcBef>
              <a:spcAft>
                <a:spcPts val="0"/>
              </a:spcAft>
              <a:buNone/>
            </a:pPr>
            <a:r>
              <a:rPr lang="en">
                <a:solidFill>
                  <a:srgbClr val="333333"/>
                </a:solidFill>
                <a:highlight>
                  <a:schemeClr val="lt1"/>
                </a:highlight>
                <a:latin typeface="Lato"/>
                <a:ea typeface="Lato"/>
                <a:cs typeface="Lato"/>
                <a:sym typeface="Lato"/>
              </a:rPr>
              <a:t>During this stage, a general procedure has been identified to create the relevant data science model(s), which is documented for later deployment. </a:t>
            </a:r>
            <a:endParaRPr>
              <a:solidFill>
                <a:srgbClr val="333333"/>
              </a:solidFill>
              <a:highlight>
                <a:schemeClr val="lt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6328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&amp; Maintenance</a:t>
            </a:r>
            <a:endParaRPr/>
          </a:p>
        </p:txBody>
      </p:sp>
      <p:sp>
        <p:nvSpPr>
          <p:cNvPr id="125" name="Google Shape;125;p18"/>
          <p:cNvSpPr txBox="1"/>
          <p:nvPr>
            <p:ph idx="1" type="body"/>
          </p:nvPr>
        </p:nvSpPr>
        <p:spPr>
          <a:xfrm>
            <a:off x="317400" y="1471575"/>
            <a:ext cx="4653000" cy="28071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600" u="sng"/>
              <a:t>Goal:</a:t>
            </a:r>
            <a:r>
              <a:rPr lang="en" sz="1600"/>
              <a:t>  The </a:t>
            </a:r>
            <a:r>
              <a:rPr lang="en" sz="1600"/>
              <a:t>process</a:t>
            </a:r>
            <a:r>
              <a:rPr lang="en" sz="1600"/>
              <a:t> of outlining the monitoring and maintenance strategy of existing data products.</a:t>
            </a:r>
            <a:endParaRPr sz="1600"/>
          </a:p>
          <a:p>
            <a:pPr indent="0" lvl="0" marL="0" marR="0" rtl="0" algn="l">
              <a:lnSpc>
                <a:spcPct val="150000"/>
              </a:lnSpc>
              <a:spcBef>
                <a:spcPts val="1600"/>
              </a:spcBef>
              <a:spcAft>
                <a:spcPts val="0"/>
              </a:spcAft>
              <a:buNone/>
            </a:pPr>
            <a:r>
              <a:rPr lang="en" sz="1100">
                <a:solidFill>
                  <a:srgbClr val="404040"/>
                </a:solidFill>
                <a:highlight>
                  <a:srgbClr val="FFFFFF"/>
                </a:highlight>
              </a:rPr>
              <a:t>Monitoring and maintenance are important issues if the data mining result becomes part of the day-to-day business and its environment. The careful preparation of a maintenance strategy helps to avoid unnecessarily long periods of incorrect usage of data mining results. </a:t>
            </a:r>
            <a:endParaRPr sz="1100">
              <a:solidFill>
                <a:srgbClr val="404040"/>
              </a:solidFill>
              <a:highlight>
                <a:srgbClr val="FFFFFF"/>
              </a:highlight>
            </a:endParaRPr>
          </a:p>
          <a:p>
            <a:pPr indent="0" lvl="0" marL="0" marR="0" rtl="0" algn="l">
              <a:lnSpc>
                <a:spcPct val="150000"/>
              </a:lnSpc>
              <a:spcBef>
                <a:spcPts val="1600"/>
              </a:spcBef>
              <a:spcAft>
                <a:spcPts val="1600"/>
              </a:spcAft>
              <a:buNone/>
            </a:pPr>
            <a:r>
              <a:rPr lang="en" sz="1100">
                <a:solidFill>
                  <a:srgbClr val="404040"/>
                </a:solidFill>
                <a:highlight>
                  <a:srgbClr val="FFFFFF"/>
                </a:highlight>
              </a:rPr>
              <a:t>In order to monitor the deployment of the data mining result(s), the project needs a detailed monitoring process plan. This plan takes into account the specific type of deployment and data product.</a:t>
            </a:r>
            <a:endParaRPr sz="1100"/>
          </a:p>
        </p:txBody>
      </p:sp>
      <p:sp>
        <p:nvSpPr>
          <p:cNvPr id="126" name="Google Shape;126;p18"/>
          <p:cNvSpPr txBox="1"/>
          <p:nvPr/>
        </p:nvSpPr>
        <p:spPr>
          <a:xfrm>
            <a:off x="403950" y="4653525"/>
            <a:ext cx="5944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3"/>
              </a:rPr>
              <a:t>https://www.sv-europe.com/deployment/</a:t>
            </a:r>
            <a:endParaRPr sz="1000"/>
          </a:p>
          <a:p>
            <a:pPr indent="0" lvl="0" marL="0" rtl="0" algn="l">
              <a:spcBef>
                <a:spcPts val="0"/>
              </a:spcBef>
              <a:spcAft>
                <a:spcPts val="0"/>
              </a:spcAft>
              <a:buNone/>
            </a:pPr>
            <a:r>
              <a:t/>
            </a:r>
            <a:endParaRPr sz="1000"/>
          </a:p>
        </p:txBody>
      </p:sp>
      <p:pic>
        <p:nvPicPr>
          <p:cNvPr id="127" name="Google Shape;127;p18"/>
          <p:cNvPicPr preferRelativeResize="0"/>
          <p:nvPr/>
        </p:nvPicPr>
        <p:blipFill>
          <a:blip r:embed="rId4">
            <a:alphaModFix/>
          </a:blip>
          <a:stretch>
            <a:fillRect/>
          </a:stretch>
        </p:blipFill>
        <p:spPr>
          <a:xfrm>
            <a:off x="5490725" y="1320450"/>
            <a:ext cx="3180674" cy="3180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Review</a:t>
            </a:r>
            <a:endParaRPr/>
          </a:p>
        </p:txBody>
      </p:sp>
      <p:sp>
        <p:nvSpPr>
          <p:cNvPr id="133" name="Google Shape;133;p19"/>
          <p:cNvSpPr txBox="1"/>
          <p:nvPr/>
        </p:nvSpPr>
        <p:spPr>
          <a:xfrm>
            <a:off x="296625" y="1394750"/>
            <a:ext cx="4393200" cy="32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333333"/>
                </a:solidFill>
                <a:latin typeface="Lato"/>
                <a:ea typeface="Lato"/>
                <a:cs typeface="Lato"/>
                <a:sym typeface="Lato"/>
              </a:rPr>
              <a:t>Goal</a:t>
            </a:r>
            <a:r>
              <a:rPr lang="en" sz="1600">
                <a:solidFill>
                  <a:srgbClr val="333333"/>
                </a:solidFill>
                <a:latin typeface="Lato"/>
                <a:ea typeface="Lato"/>
                <a:cs typeface="Lato"/>
                <a:sym typeface="Lato"/>
              </a:rPr>
              <a:t>: Assess what went right and what went wrong, what was done well and what needs to be improved.</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600">
                <a:solidFill>
                  <a:srgbClr val="333333"/>
                </a:solidFill>
                <a:latin typeface="Lato"/>
                <a:ea typeface="Lato"/>
                <a:cs typeface="Lato"/>
                <a:sym typeface="Lato"/>
              </a:rPr>
              <a:t>Experience documentation that summarise important experience gained during the project, such as: </a:t>
            </a:r>
            <a:endParaRPr sz="1600">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P</a:t>
            </a:r>
            <a:r>
              <a:rPr lang="en">
                <a:solidFill>
                  <a:srgbClr val="333333"/>
                </a:solidFill>
                <a:latin typeface="Lato"/>
                <a:ea typeface="Lato"/>
                <a:cs typeface="Lato"/>
                <a:sym typeface="Lato"/>
              </a:rPr>
              <a:t>itfalls &amp; Misleading approaches</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Hints for selecting the best suited data mining techniques in similar situations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Improvements to future projects</a:t>
            </a:r>
            <a:endParaRPr>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pic>
        <p:nvPicPr>
          <p:cNvPr id="134" name="Google Shape;134;p19"/>
          <p:cNvPicPr preferRelativeResize="0"/>
          <p:nvPr/>
        </p:nvPicPr>
        <p:blipFill>
          <a:blip r:embed="rId3">
            <a:alphaModFix/>
          </a:blip>
          <a:stretch>
            <a:fillRect/>
          </a:stretch>
        </p:blipFill>
        <p:spPr>
          <a:xfrm>
            <a:off x="4878300" y="1919700"/>
            <a:ext cx="4149375" cy="18672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Iteration &amp; </a:t>
            </a:r>
            <a:r>
              <a:rPr lang="en"/>
              <a:t>“Next Steps”</a:t>
            </a:r>
            <a:endParaRPr/>
          </a:p>
        </p:txBody>
      </p:sp>
      <p:sp>
        <p:nvSpPr>
          <p:cNvPr id="140" name="Google Shape;140;p20"/>
          <p:cNvSpPr txBox="1"/>
          <p:nvPr/>
        </p:nvSpPr>
        <p:spPr>
          <a:xfrm>
            <a:off x="772725" y="1567875"/>
            <a:ext cx="4616100" cy="25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333333"/>
                </a:solidFill>
                <a:latin typeface="Lato"/>
                <a:ea typeface="Lato"/>
                <a:cs typeface="Lato"/>
                <a:sym typeface="Lato"/>
              </a:rPr>
              <a:t>Goal</a:t>
            </a:r>
            <a:r>
              <a:rPr lang="en" sz="1600">
                <a:solidFill>
                  <a:srgbClr val="333333"/>
                </a:solidFill>
                <a:latin typeface="Lato"/>
                <a:ea typeface="Lato"/>
                <a:cs typeface="Lato"/>
                <a:sym typeface="Lato"/>
              </a:rPr>
              <a:t>:  I</a:t>
            </a:r>
            <a:r>
              <a:rPr lang="en" sz="1600">
                <a:solidFill>
                  <a:srgbClr val="333333"/>
                </a:solidFill>
                <a:latin typeface="Lato"/>
                <a:ea typeface="Lato"/>
                <a:cs typeface="Lato"/>
                <a:sym typeface="Lato"/>
              </a:rPr>
              <a:t>mplement the “Next Steps” of a data science project to ensure the success of a project.</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600">
                <a:solidFill>
                  <a:srgbClr val="333333"/>
                </a:solidFill>
                <a:latin typeface="Lato"/>
                <a:ea typeface="Lato"/>
                <a:cs typeface="Lato"/>
                <a:sym typeface="Lato"/>
              </a:rPr>
              <a:t>This includes resulting action items, follow-ups  and iterating on prescribed improvements.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600">
                <a:solidFill>
                  <a:srgbClr val="333333"/>
                </a:solidFill>
                <a:latin typeface="Lato"/>
                <a:ea typeface="Lato"/>
                <a:cs typeface="Lato"/>
                <a:sym typeface="Lato"/>
              </a:rPr>
              <a:t>“Next Steps” include: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Char char="●"/>
            </a:pPr>
            <a:r>
              <a:rPr lang="en" sz="1600">
                <a:solidFill>
                  <a:srgbClr val="333333"/>
                </a:solidFill>
                <a:latin typeface="Lato"/>
                <a:ea typeface="Lato"/>
                <a:cs typeface="Lato"/>
                <a:sym typeface="Lato"/>
              </a:rPr>
              <a:t>Improving existing data products</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Char char="●"/>
            </a:pPr>
            <a:r>
              <a:rPr lang="en" sz="1600">
                <a:solidFill>
                  <a:srgbClr val="333333"/>
                </a:solidFill>
                <a:latin typeface="Lato"/>
                <a:ea typeface="Lato"/>
                <a:cs typeface="Lato"/>
                <a:sym typeface="Lato"/>
              </a:rPr>
              <a:t>End-user education &amp; support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Char char="●"/>
            </a:pPr>
            <a:r>
              <a:rPr lang="en" sz="1600">
                <a:solidFill>
                  <a:srgbClr val="333333"/>
                </a:solidFill>
                <a:latin typeface="Lato"/>
                <a:ea typeface="Lato"/>
                <a:cs typeface="Lato"/>
                <a:sym typeface="Lato"/>
              </a:rPr>
              <a:t>Tracking results &amp; follow-up</a:t>
            </a:r>
            <a:endParaRPr sz="1050">
              <a:solidFill>
                <a:srgbClr val="333333"/>
              </a:solidFill>
              <a:latin typeface="Roboto"/>
              <a:ea typeface="Roboto"/>
              <a:cs typeface="Roboto"/>
              <a:sym typeface="Roboto"/>
            </a:endParaRPr>
          </a:p>
        </p:txBody>
      </p:sp>
      <p:pic>
        <p:nvPicPr>
          <p:cNvPr id="141" name="Google Shape;141;p20"/>
          <p:cNvPicPr preferRelativeResize="0"/>
          <p:nvPr/>
        </p:nvPicPr>
        <p:blipFill>
          <a:blip r:embed="rId3">
            <a:alphaModFix/>
          </a:blip>
          <a:stretch>
            <a:fillRect/>
          </a:stretch>
        </p:blipFill>
        <p:spPr>
          <a:xfrm>
            <a:off x="5721575" y="1984013"/>
            <a:ext cx="2590800"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Management</a:t>
            </a:r>
            <a:endParaRPr/>
          </a:p>
        </p:txBody>
      </p:sp>
      <p:sp>
        <p:nvSpPr>
          <p:cNvPr id="147" name="Google Shape;147;p21"/>
          <p:cNvSpPr txBox="1"/>
          <p:nvPr/>
        </p:nvSpPr>
        <p:spPr>
          <a:xfrm>
            <a:off x="202050" y="1602450"/>
            <a:ext cx="5662800" cy="3000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Lato"/>
              <a:buChar char="●"/>
            </a:pPr>
            <a:r>
              <a:rPr lang="en" sz="1200">
                <a:solidFill>
                  <a:srgbClr val="222222"/>
                </a:solidFill>
                <a:highlight>
                  <a:srgbClr val="FFFFFF"/>
                </a:highlight>
                <a:latin typeface="Lato"/>
                <a:ea typeface="Lato"/>
                <a:cs typeface="Lato"/>
                <a:sym typeface="Lato"/>
              </a:rPr>
              <a:t>The goal </a:t>
            </a:r>
            <a:r>
              <a:rPr b="1" lang="en" sz="1200">
                <a:solidFill>
                  <a:srgbClr val="222222"/>
                </a:solidFill>
                <a:highlight>
                  <a:srgbClr val="FFFFFF"/>
                </a:highlight>
                <a:latin typeface="Lato"/>
                <a:ea typeface="Lato"/>
                <a:cs typeface="Lato"/>
                <a:sym typeface="Lato"/>
              </a:rPr>
              <a:t>change management</a:t>
            </a:r>
            <a:r>
              <a:rPr lang="en" sz="1200">
                <a:solidFill>
                  <a:srgbClr val="222222"/>
                </a:solidFill>
                <a:highlight>
                  <a:srgbClr val="FFFFFF"/>
                </a:highlight>
                <a:latin typeface="Lato"/>
                <a:ea typeface="Lato"/>
                <a:cs typeface="Lato"/>
                <a:sym typeface="Lato"/>
              </a:rPr>
              <a:t> is to ensure that standardized methods and procedures are used for changes to IT infrastructure, to minimize the number and impact of any related incidents upon service.</a:t>
            </a:r>
            <a:endParaRPr sz="12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3C78D8"/>
              </a:solidFill>
              <a:latin typeface="Lato"/>
              <a:ea typeface="Lato"/>
              <a:cs typeface="Lato"/>
              <a:sym typeface="Lato"/>
            </a:endParaRPr>
          </a:p>
          <a:p>
            <a:pPr indent="0" lvl="0" marL="0" rtl="0" algn="l">
              <a:lnSpc>
                <a:spcPct val="115000"/>
              </a:lnSpc>
              <a:spcBef>
                <a:spcPts val="600"/>
              </a:spcBef>
              <a:spcAft>
                <a:spcPts val="0"/>
              </a:spcAft>
              <a:buNone/>
            </a:pPr>
            <a:r>
              <a:rPr lang="en" sz="1200">
                <a:solidFill>
                  <a:srgbClr val="222222"/>
                </a:solidFill>
                <a:latin typeface="Lato"/>
                <a:ea typeface="Lato"/>
                <a:cs typeface="Lato"/>
                <a:sym typeface="Lato"/>
              </a:rPr>
              <a:t>A change is an event that is:</a:t>
            </a:r>
            <a:endParaRPr sz="1200">
              <a:solidFill>
                <a:srgbClr val="222222"/>
              </a:solidFill>
              <a:latin typeface="Lato"/>
              <a:ea typeface="Lato"/>
              <a:cs typeface="Lato"/>
              <a:sym typeface="Lato"/>
            </a:endParaRPr>
          </a:p>
          <a:p>
            <a:pPr indent="-304800" lvl="0" marL="685800" rtl="0" algn="l">
              <a:lnSpc>
                <a:spcPct val="115000"/>
              </a:lnSpc>
              <a:spcBef>
                <a:spcPts val="600"/>
              </a:spcBef>
              <a:spcAft>
                <a:spcPts val="0"/>
              </a:spcAft>
              <a:buClr>
                <a:srgbClr val="222222"/>
              </a:buClr>
              <a:buSzPts val="1200"/>
              <a:buFont typeface="Lato"/>
              <a:buChar char="●"/>
            </a:pPr>
            <a:r>
              <a:rPr lang="en" sz="1200">
                <a:solidFill>
                  <a:srgbClr val="222222"/>
                </a:solidFill>
                <a:latin typeface="Lato"/>
                <a:ea typeface="Lato"/>
                <a:cs typeface="Lato"/>
                <a:sym typeface="Lato"/>
              </a:rPr>
              <a:t>Approved by management</a:t>
            </a:r>
            <a:endParaRPr sz="1200">
              <a:solidFill>
                <a:srgbClr val="222222"/>
              </a:solidFill>
              <a:latin typeface="Lato"/>
              <a:ea typeface="Lato"/>
              <a:cs typeface="Lato"/>
              <a:sym typeface="Lato"/>
            </a:endParaRPr>
          </a:p>
          <a:p>
            <a:pPr indent="-304800" lvl="0" marL="685800" rtl="0" algn="l">
              <a:lnSpc>
                <a:spcPct val="115000"/>
              </a:lnSpc>
              <a:spcBef>
                <a:spcPts val="0"/>
              </a:spcBef>
              <a:spcAft>
                <a:spcPts val="0"/>
              </a:spcAft>
              <a:buClr>
                <a:srgbClr val="222222"/>
              </a:buClr>
              <a:buSzPts val="1200"/>
              <a:buFont typeface="Lato"/>
              <a:buChar char="●"/>
            </a:pPr>
            <a:r>
              <a:rPr lang="en" sz="1200">
                <a:solidFill>
                  <a:srgbClr val="222222"/>
                </a:solidFill>
                <a:latin typeface="Lato"/>
                <a:ea typeface="Lato"/>
                <a:cs typeface="Lato"/>
                <a:sym typeface="Lato"/>
              </a:rPr>
              <a:t>Implemented with minimized/accepted risk to existing IT infrastructure</a:t>
            </a:r>
            <a:endParaRPr sz="1200">
              <a:solidFill>
                <a:srgbClr val="222222"/>
              </a:solidFill>
              <a:latin typeface="Lato"/>
              <a:ea typeface="Lato"/>
              <a:cs typeface="Lato"/>
              <a:sym typeface="Lato"/>
            </a:endParaRPr>
          </a:p>
          <a:p>
            <a:pPr indent="-304800" lvl="0" marL="685800" rtl="0" algn="l">
              <a:lnSpc>
                <a:spcPct val="115000"/>
              </a:lnSpc>
              <a:spcBef>
                <a:spcPts val="0"/>
              </a:spcBef>
              <a:spcAft>
                <a:spcPts val="0"/>
              </a:spcAft>
              <a:buClr>
                <a:srgbClr val="222222"/>
              </a:buClr>
              <a:buSzPts val="1200"/>
              <a:buFont typeface="Lato"/>
              <a:buChar char="●"/>
            </a:pPr>
            <a:r>
              <a:rPr lang="en" sz="1200">
                <a:solidFill>
                  <a:srgbClr val="222222"/>
                </a:solidFill>
                <a:latin typeface="Lato"/>
                <a:ea typeface="Lato"/>
                <a:cs typeface="Lato"/>
                <a:sym typeface="Lato"/>
              </a:rPr>
              <a:t>Results in a new status of one or more </a:t>
            </a:r>
            <a:r>
              <a:rPr lang="en" sz="1200" u="sng">
                <a:solidFill>
                  <a:srgbClr val="0B0080"/>
                </a:solidFill>
                <a:latin typeface="Lato"/>
                <a:ea typeface="Lato"/>
                <a:cs typeface="Lato"/>
                <a:sym typeface="Lato"/>
                <a:hlinkClick r:id="rId3"/>
              </a:rPr>
              <a:t>configuration items</a:t>
            </a:r>
            <a:r>
              <a:rPr lang="en" sz="1200">
                <a:solidFill>
                  <a:srgbClr val="222222"/>
                </a:solidFill>
                <a:latin typeface="Lato"/>
                <a:ea typeface="Lato"/>
                <a:cs typeface="Lato"/>
                <a:sym typeface="Lato"/>
              </a:rPr>
              <a:t> (CIs)</a:t>
            </a:r>
            <a:endParaRPr sz="1200">
              <a:solidFill>
                <a:srgbClr val="222222"/>
              </a:solidFill>
              <a:latin typeface="Lato"/>
              <a:ea typeface="Lato"/>
              <a:cs typeface="Lato"/>
              <a:sym typeface="Lato"/>
            </a:endParaRPr>
          </a:p>
          <a:p>
            <a:pPr indent="-304800" lvl="0" marL="685800" rtl="0" algn="l">
              <a:lnSpc>
                <a:spcPct val="115000"/>
              </a:lnSpc>
              <a:spcBef>
                <a:spcPts val="0"/>
              </a:spcBef>
              <a:spcAft>
                <a:spcPts val="0"/>
              </a:spcAft>
              <a:buClr>
                <a:srgbClr val="222222"/>
              </a:buClr>
              <a:buSzPts val="1200"/>
              <a:buFont typeface="Lato"/>
              <a:buChar char="●"/>
            </a:pPr>
            <a:r>
              <a:rPr lang="en" sz="1200">
                <a:solidFill>
                  <a:srgbClr val="222222"/>
                </a:solidFill>
                <a:latin typeface="Lato"/>
                <a:ea typeface="Lato"/>
                <a:cs typeface="Lato"/>
                <a:sym typeface="Lato"/>
              </a:rPr>
              <a:t>Provides increased value to the business (increased revenue, avoided cost, or improved service) from the use of the new or enhanced IT systems.</a:t>
            </a:r>
            <a:endParaRPr sz="1200">
              <a:solidFill>
                <a:srgbClr val="222222"/>
              </a:solidFill>
              <a:latin typeface="Lato"/>
              <a:ea typeface="Lato"/>
              <a:cs typeface="Lato"/>
              <a:sym typeface="Lato"/>
            </a:endParaRPr>
          </a:p>
          <a:p>
            <a:pPr indent="0" lvl="0" marL="0" rtl="0" algn="ctr">
              <a:spcBef>
                <a:spcPts val="100"/>
              </a:spcBef>
              <a:spcAft>
                <a:spcPts val="0"/>
              </a:spcAft>
              <a:buNone/>
            </a:pPr>
            <a:r>
              <a:t/>
            </a:r>
            <a:endParaRPr b="1" sz="1600" u="sng">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a:p>
        </p:txBody>
      </p:sp>
      <p:pic>
        <p:nvPicPr>
          <p:cNvPr id="148" name="Google Shape;148;p21"/>
          <p:cNvPicPr preferRelativeResize="0"/>
          <p:nvPr/>
        </p:nvPicPr>
        <p:blipFill>
          <a:blip r:embed="rId4">
            <a:alphaModFix/>
          </a:blip>
          <a:stretch>
            <a:fillRect/>
          </a:stretch>
        </p:blipFill>
        <p:spPr>
          <a:xfrm>
            <a:off x="5567900" y="1954950"/>
            <a:ext cx="3494950" cy="209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