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bing.com/search?q=Data+model%20wikipedia" TargetMode="External"/><Relationship Id="rId3" Type="http://schemas.openxmlformats.org/officeDocument/2006/relationships/hyperlink" Target="https://www.bing.com/search?q=Data+model%20wikipedia" TargetMode="External"/><Relationship Id="rId4" Type="http://schemas.openxmlformats.org/officeDocument/2006/relationships/hyperlink" Target="https://www.bing.com/search?q=Plain+text%20wikipedia" TargetMode="External"/><Relationship Id="rId5" Type="http://schemas.openxmlformats.org/officeDocument/2006/relationships/hyperlink" Target="https://www.bing.com/search?q=Plain+text%20wikipedia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Speech_recognition" TargetMode="External"/><Relationship Id="rId3" Type="http://schemas.openxmlformats.org/officeDocument/2006/relationships/hyperlink" Target="https://en.wikipedia.org/wiki/Natural_language_understanding" TargetMode="External"/><Relationship Id="rId4" Type="http://schemas.openxmlformats.org/officeDocument/2006/relationships/hyperlink" Target="https://en.wikipedia.org/wiki/Natural_language_understanding" TargetMode="External"/><Relationship Id="rId5" Type="http://schemas.openxmlformats.org/officeDocument/2006/relationships/hyperlink" Target="https://en.wikipedia.org/wiki/Natural_language_generation" TargetMode="External"/><Relationship Id="rId6" Type="http://schemas.openxmlformats.org/officeDocument/2006/relationships/hyperlink" Target="https://en.wikipedia.org/wiki/Natural_language_generation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blog.algorithmia.com/introduction-natural-language-processing-nlp/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kymind.ai/wiki/word2vec" TargetMode="External"/><Relationship Id="rId3" Type="http://schemas.openxmlformats.org/officeDocument/2006/relationships/hyperlink" Target="https://skymind.ai/wiki/word2vec" TargetMode="External"/><Relationship Id="rId4" Type="http://schemas.openxmlformats.org/officeDocument/2006/relationships/hyperlink" Target="http://mccormickml.com/2016/04/19/word2vec-tutorial-the-skip-gram-model/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kymind.ai/wiki/word2vec" TargetMode="External"/><Relationship Id="rId3" Type="http://schemas.openxmlformats.org/officeDocument/2006/relationships/hyperlink" Target="http://mccormickml.com/2016/04/19/word2vec-tutorial-the-skip-gram-model/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blog.algorithmia.com/introduction-natural-language-processing-nlp/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d41e9605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d41e9605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Unstructured data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-  </a:t>
            </a:r>
            <a:r>
              <a:rPr lang="en" sz="1000">
                <a:solidFill>
                  <a:srgbClr val="444444"/>
                </a:solidFill>
              </a:rPr>
              <a:t>information that either does not have a pre-defined</a:t>
            </a:r>
            <a:r>
              <a:rPr lang="en" sz="1000">
                <a:solidFill>
                  <a:srgbClr val="444444"/>
                </a:solidFill>
                <a:uFill>
                  <a:noFill/>
                </a:uFill>
                <a:hlinkClick r:id="rId2"/>
              </a:rPr>
              <a:t> </a:t>
            </a:r>
            <a:r>
              <a:rPr lang="en" sz="1000" u="sng">
                <a:solidFill>
                  <a:srgbClr val="001BA0"/>
                </a:solidFill>
                <a:hlinkClick r:id="rId3"/>
              </a:rPr>
              <a:t>data model</a:t>
            </a:r>
            <a:r>
              <a:rPr lang="en" sz="1000">
                <a:solidFill>
                  <a:srgbClr val="444444"/>
                </a:solidFill>
              </a:rPr>
              <a:t> or is not organized in a pre-defined manner. Unstructured information is typically</a:t>
            </a:r>
            <a:r>
              <a:rPr lang="en" sz="1000">
                <a:solidFill>
                  <a:srgbClr val="444444"/>
                </a:solidFill>
                <a:uFill>
                  <a:noFill/>
                </a:uFill>
                <a:hlinkClick r:id="rId4"/>
              </a:rPr>
              <a:t> </a:t>
            </a:r>
            <a:r>
              <a:rPr lang="en" sz="1000" u="sng">
                <a:solidFill>
                  <a:srgbClr val="001BA0"/>
                </a:solidFill>
                <a:hlinkClick r:id="rId5"/>
              </a:rPr>
              <a:t>text</a:t>
            </a:r>
            <a:r>
              <a:rPr lang="en" sz="1000">
                <a:solidFill>
                  <a:srgbClr val="444444"/>
                </a:solidFill>
              </a:rPr>
              <a:t>-heavy, but may contain data such as dates, numbers, and facts as well. (80-90% of firm’s data)</a:t>
            </a:r>
            <a:endParaRPr sz="1000">
              <a:solidFill>
                <a:srgbClr val="444444"/>
              </a:solidFill>
            </a:endParaRPr>
          </a:p>
          <a:p>
            <a:pPr indent="457200" lvl="0" marL="0" rtl="0" algn="l">
              <a:lnSpc>
                <a:spcPct val="159142"/>
              </a:lnSpc>
              <a:spcBef>
                <a:spcPts val="1600"/>
              </a:spcBef>
              <a:spcAft>
                <a:spcPts val="5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444444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d41e96058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d41e9605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d41e96058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d41e9605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59142"/>
              </a:lnSpc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Challenges in NLP: </a:t>
            </a:r>
            <a:r>
              <a:rPr lang="en" sz="1300" u="sng">
                <a:solidFill>
                  <a:srgbClr val="0645AD"/>
                </a:solidFill>
                <a:latin typeface="Lato"/>
                <a:ea typeface="Lato"/>
                <a:cs typeface="Lato"/>
                <a:sym typeface="Lato"/>
                <a:hlinkClick r:id="rId2"/>
              </a:rPr>
              <a:t>speech recognition</a:t>
            </a:r>
            <a:r>
              <a:rPr lang="en" sz="1300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en" sz="1300">
                <a:solidFill>
                  <a:srgbClr val="222222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/>
              </a:rPr>
              <a:t> </a:t>
            </a:r>
            <a:r>
              <a:rPr lang="en" sz="1300" u="sng">
                <a:solidFill>
                  <a:srgbClr val="0645AD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natural language understanding</a:t>
            </a:r>
            <a:r>
              <a:rPr lang="en" sz="1300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, and</a:t>
            </a:r>
            <a:r>
              <a:rPr lang="en" sz="1300">
                <a:solidFill>
                  <a:srgbClr val="222222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5"/>
              </a:rPr>
              <a:t> </a:t>
            </a:r>
            <a:r>
              <a:rPr lang="en" sz="1300" u="sng">
                <a:solidFill>
                  <a:srgbClr val="0645AD"/>
                </a:solidFill>
                <a:latin typeface="Lato"/>
                <a:ea typeface="Lato"/>
                <a:cs typeface="Lato"/>
                <a:sym typeface="Lato"/>
                <a:hlinkClick r:id="rId6"/>
              </a:rPr>
              <a:t>natural language generation</a:t>
            </a:r>
            <a:r>
              <a:rPr lang="en" sz="1300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d41e96058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d41e96058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difference is in goal - grouping/classification (text mining) vs. meaning &amp; context (NLP)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 Introduction: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https://blog.algorithmia.com/introduction-natural-language-processing-nlp/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d41e96058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d41e96058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word2vec overview links: 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https://skymind.ai/wiki/word2ve</a:t>
            </a:r>
            <a:r>
              <a:rPr lang="en" u="sng">
                <a:solidFill>
                  <a:schemeClr val="hlink"/>
                </a:solidFill>
                <a:hlinkClick r:id="rId3"/>
              </a:rPr>
              <a:t>c</a:t>
            </a:r>
            <a:r>
              <a:rPr lang="en"/>
              <a:t>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Skipgram algorithm: 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http://mccormickml.com/2016/04/19/word2vec-tutorial-the-skip-gram-model/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d6638ed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d6638ed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word2vec overview links: 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https://skymind.ai/wiki/word2vec</a:t>
            </a:r>
            <a:r>
              <a:rPr lang="en"/>
              <a:t>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Skipgram algorithm: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http://mccormickml.com/2016/04/19/word2vec-tutorial-the-skip-gram-model/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d6638ed8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d6638ed8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difference is in goal - grouping/classification (text mining) vs. meaning &amp; context (NLP)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 Introduction: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https://blog.algorithmia.com/introduction-natural-language-processing-nlp/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d6638ed8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d6638ed8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sv-europe.com/crisp-dm-methodology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hyperlink" Target="https://pandas.pydata.org/" TargetMode="External"/><Relationship Id="rId5" Type="http://schemas.openxmlformats.org/officeDocument/2006/relationships/hyperlink" Target="https://docs.scipy.org/doc/numpy/user/quickstart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hyperlink" Target="https://pbs.twimg.com/media/DKhVVszUIAAUl6f.png:larg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radimrehurek.com/gensim/tut1.html" TargetMode="External"/><Relationship Id="rId4" Type="http://schemas.openxmlformats.org/officeDocument/2006/relationships/hyperlink" Target="https://radimrehurek.com/gensim/tut3.html" TargetMode="External"/><Relationship Id="rId5" Type="http://schemas.openxmlformats.org/officeDocument/2006/relationships/hyperlink" Target="https://radimrehurek.com/gensim/tut2.html" TargetMode="External"/><Relationship Id="rId6" Type="http://schemas.openxmlformats.org/officeDocument/2006/relationships/hyperlink" Target="https://radimrehurek.com/gensim/distributed.html" TargetMode="External"/><Relationship Id="rId7" Type="http://schemas.openxmlformats.org/officeDocument/2006/relationships/hyperlink" Target="https://radimrehurek.com/gensim/tut2.html#available-transformations" TargetMode="External"/><Relationship Id="rId8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en.wikipedia.org/wiki/Tf%E2%80%93idf" TargetMode="External"/><Relationship Id="rId4" Type="http://schemas.openxmlformats.org/officeDocument/2006/relationships/hyperlink" Target="https://en.wikipedia.org/wiki/Document" TargetMode="External"/><Relationship Id="rId11" Type="http://schemas.openxmlformats.org/officeDocument/2006/relationships/hyperlink" Target="https://radimrehurek.com/gensim/tut2.html#available-transformations" TargetMode="External"/><Relationship Id="rId10" Type="http://schemas.openxmlformats.org/officeDocument/2006/relationships/hyperlink" Target="http://jmlr.csail.mit.edu/proceedings/papers/v15/wang11a/wang11a.pdf" TargetMode="External"/><Relationship Id="rId9" Type="http://schemas.openxmlformats.org/officeDocument/2006/relationships/hyperlink" Target="https://en.wikipedia.org/wiki/Latent_variable" TargetMode="External"/><Relationship Id="rId5" Type="http://schemas.openxmlformats.org/officeDocument/2006/relationships/hyperlink" Target="https://en.wikipedia.org/wiki/Text_corpus" TargetMode="External"/><Relationship Id="rId6" Type="http://schemas.openxmlformats.org/officeDocument/2006/relationships/hyperlink" Target="https://en.wikipedia.org/wiki/Latent_semantic_indexing" TargetMode="External"/><Relationship Id="rId7" Type="http://schemas.openxmlformats.org/officeDocument/2006/relationships/hyperlink" Target="http://www.cis.hut.fi/ella/publications/randproj_kdd.pdf" TargetMode="External"/><Relationship Id="rId8" Type="http://schemas.openxmlformats.org/officeDocument/2006/relationships/hyperlink" Target="https://en.wikipedia.org/wiki/Latent_Dirichlet_alloc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Model Building Using Word2Vec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NLP using CRISP-DM Methodology</a:t>
            </a:r>
            <a:endParaRPr sz="30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 Bergmann - Omaha Data Science Academy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94375" y="611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Mining &amp; NLP Recap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628600" y="3475500"/>
            <a:ext cx="3743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Text Mining </a:t>
            </a:r>
            <a:r>
              <a:rPr lang="en">
                <a:solidFill>
                  <a:srgbClr val="000000"/>
                </a:solidFill>
              </a:rPr>
              <a:t>- Similar to Data Mining, which is the “non-trivial process of </a:t>
            </a:r>
            <a:r>
              <a:rPr lang="en">
                <a:solidFill>
                  <a:srgbClr val="000000"/>
                </a:solidFill>
              </a:rPr>
              <a:t>identifying</a:t>
            </a:r>
            <a:r>
              <a:rPr lang="en">
                <a:solidFill>
                  <a:srgbClr val="000000"/>
                </a:solidFill>
              </a:rPr>
              <a:t> valid, novel useful and </a:t>
            </a:r>
            <a:r>
              <a:rPr lang="en">
                <a:solidFill>
                  <a:srgbClr val="000000"/>
                </a:solidFill>
              </a:rPr>
              <a:t>understandable</a:t>
            </a:r>
            <a:r>
              <a:rPr lang="en">
                <a:solidFill>
                  <a:srgbClr val="000000"/>
                </a:solidFill>
              </a:rPr>
              <a:t> patterns” in </a:t>
            </a:r>
            <a:r>
              <a:rPr lang="en" u="sng">
                <a:solidFill>
                  <a:srgbClr val="000000"/>
                </a:solidFill>
              </a:rPr>
              <a:t>unstructured, text-based data</a:t>
            </a:r>
            <a:r>
              <a:rPr lang="en">
                <a:solidFill>
                  <a:srgbClr val="000000"/>
                </a:solidFill>
              </a:rPr>
              <a:t> sources.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9142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  <a:p>
            <a:pPr indent="457200" lvl="0" marL="0" rtl="0" algn="l">
              <a:lnSpc>
                <a:spcPct val="159142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329" y="1272125"/>
            <a:ext cx="3569645" cy="2261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9500" y="652057"/>
            <a:ext cx="2975374" cy="267661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4645750" y="3328675"/>
            <a:ext cx="4334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CRISP-DM Process </a:t>
            </a:r>
            <a:r>
              <a:rPr lang="en">
                <a:solidFill>
                  <a:srgbClr val="000000"/>
                </a:solidFill>
              </a:rPr>
              <a:t>- </a:t>
            </a:r>
            <a:r>
              <a:rPr lang="en">
                <a:solidFill>
                  <a:srgbClr val="000000"/>
                </a:solidFill>
              </a:rPr>
              <a:t>The CRISP-DM process outlines the steps involved in performing a data science project, from business need to deployment.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Also, it indicates that data science is an </a:t>
            </a:r>
            <a:r>
              <a:rPr lang="en" u="sng">
                <a:solidFill>
                  <a:srgbClr val="000000"/>
                </a:solidFill>
              </a:rPr>
              <a:t>iterative process</a:t>
            </a:r>
            <a:r>
              <a:rPr lang="en">
                <a:solidFill>
                  <a:srgbClr val="000000"/>
                </a:solidFill>
              </a:rPr>
              <a:t> that requires continual evaluation and improvement.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9142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  <a:p>
            <a:pPr indent="457200" lvl="0" marL="0" rtl="0" algn="l">
              <a:lnSpc>
                <a:spcPct val="159142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632850"/>
            <a:ext cx="5424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&amp; Data Understanding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347100" y="1659150"/>
            <a:ext cx="3873000" cy="28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Business Understanding</a:t>
            </a:r>
            <a:endParaRPr sz="1600" u="sng"/>
          </a:p>
          <a:p>
            <a:pPr indent="-33020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n" sz="1600"/>
              <a:t>Understanding the business goal</a:t>
            </a:r>
            <a:endParaRPr sz="16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n" sz="1600"/>
              <a:t>Situation assessment/feasibility</a:t>
            </a:r>
            <a:endParaRPr sz="16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n" sz="1600"/>
              <a:t>Translating the business goal in a data mining objective</a:t>
            </a:r>
            <a:endParaRPr sz="16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n" sz="1600"/>
              <a:t>Development of a project plan</a:t>
            </a:r>
            <a:endParaRPr sz="1400"/>
          </a:p>
        </p:txBody>
      </p:sp>
      <p:sp>
        <p:nvSpPr>
          <p:cNvPr id="103" name="Google Shape;103;p15"/>
          <p:cNvSpPr txBox="1"/>
          <p:nvPr/>
        </p:nvSpPr>
        <p:spPr>
          <a:xfrm>
            <a:off x="4099350" y="2467150"/>
            <a:ext cx="945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Leads to</a:t>
            </a:r>
            <a:endParaRPr/>
          </a:p>
        </p:txBody>
      </p:sp>
      <p:cxnSp>
        <p:nvCxnSpPr>
          <p:cNvPr id="104" name="Google Shape;104;p15"/>
          <p:cNvCxnSpPr/>
          <p:nvPr/>
        </p:nvCxnSpPr>
        <p:spPr>
          <a:xfrm>
            <a:off x="4128300" y="2863900"/>
            <a:ext cx="8874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5015700" y="1696125"/>
            <a:ext cx="3873000" cy="27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Data</a:t>
            </a:r>
            <a:r>
              <a:rPr lang="en" sz="1600" u="sng"/>
              <a:t> Understanding</a:t>
            </a:r>
            <a:endParaRPr sz="1600" u="sng"/>
          </a:p>
          <a:p>
            <a:pPr indent="-33020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n" sz="1600"/>
              <a:t>Considering data requirements</a:t>
            </a:r>
            <a:endParaRPr sz="16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n" sz="1600"/>
              <a:t>Exploration &amp; Understanding </a:t>
            </a:r>
            <a:endParaRPr sz="16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n" sz="1600"/>
              <a:t>Quality assessment</a:t>
            </a:r>
            <a:endParaRPr sz="16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Determine “repeatability”</a:t>
            </a:r>
            <a:endParaRPr sz="1600"/>
          </a:p>
        </p:txBody>
      </p:sp>
      <p:sp>
        <p:nvSpPr>
          <p:cNvPr id="106" name="Google Shape;106;p15"/>
          <p:cNvSpPr txBox="1"/>
          <p:nvPr/>
        </p:nvSpPr>
        <p:spPr>
          <a:xfrm>
            <a:off x="209250" y="4602450"/>
            <a:ext cx="5944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Source: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https://www.sv-europe.com/crisp-dm-methodology/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729450" y="632850"/>
            <a:ext cx="5424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r>
              <a:rPr lang="en"/>
              <a:t> </a:t>
            </a:r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382300" y="1250775"/>
            <a:ext cx="3556500" cy="3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Data preparation</a:t>
            </a:r>
            <a:endParaRPr sz="1600" u="sng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Selection of required data</a:t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Data acquisition</a:t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Data integration and formatting </a:t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Data cleaning</a:t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Data </a:t>
            </a:r>
            <a:r>
              <a:rPr lang="en" sz="1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transformation</a:t>
            </a:r>
            <a:r>
              <a:rPr lang="en" sz="1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 and                enrichment</a:t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Data Optimization </a:t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8800" y="1015650"/>
            <a:ext cx="5233150" cy="313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/>
        </p:nvSpPr>
        <p:spPr>
          <a:xfrm>
            <a:off x="4474175" y="4202925"/>
            <a:ext cx="436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Python Data Prep Packages</a:t>
            </a:r>
            <a:r>
              <a:rPr lang="en" sz="1200"/>
              <a:t>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Pandas: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https://pandas.pydata.org/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Numpy: </a:t>
            </a:r>
            <a:r>
              <a:rPr lang="en" sz="1200" u="sng">
                <a:solidFill>
                  <a:schemeClr val="hlink"/>
                </a:solidFill>
                <a:hlinkClick r:id="rId5"/>
              </a:rPr>
              <a:t>https://docs.scipy.org/doc/numpy/user/quickstart.html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</a:t>
            </a:r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0" y="1380600"/>
            <a:ext cx="4393200" cy="3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Model Building</a:t>
            </a:r>
            <a:endParaRPr sz="1600" u="sng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Selection of appropriate modeling technique(s)</a:t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Splitting dataset training/testing                  subsets for evaluation purposes</a:t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Development and examination of modeling algorithms - Model Comparison</a:t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Fine tuning model performance</a:t>
            </a:r>
            <a:br>
              <a:rPr lang="en" sz="1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</a:b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9775" y="1110950"/>
            <a:ext cx="4898176" cy="3676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4928000" y="4786975"/>
            <a:ext cx="34986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https://pbs.twimg.com/media/DKhVVszUIAAUl6f.png:large</a:t>
            </a:r>
            <a:endParaRPr sz="10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7"/>
          <p:cNvSpPr txBox="1"/>
          <p:nvPr>
            <p:ph type="title"/>
          </p:nvPr>
        </p:nvSpPr>
        <p:spPr>
          <a:xfrm>
            <a:off x="4058100" y="681400"/>
            <a:ext cx="5427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Natural Language Processing (</a:t>
            </a:r>
            <a:r>
              <a:rPr lang="en" sz="1800" u="sng"/>
              <a:t>NLP) Modeling</a:t>
            </a:r>
            <a:endParaRPr sz="1800" u="sng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772725" y="618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Testing &amp; Evaluation</a:t>
            </a:r>
            <a:endParaRPr/>
          </a:p>
        </p:txBody>
      </p:sp>
      <p:sp>
        <p:nvSpPr>
          <p:cNvPr id="129" name="Google Shape;129;p18"/>
          <p:cNvSpPr txBox="1"/>
          <p:nvPr/>
        </p:nvSpPr>
        <p:spPr>
          <a:xfrm>
            <a:off x="296625" y="1394750"/>
            <a:ext cx="4393200" cy="3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Model Testing &amp; Evaluation</a:t>
            </a:r>
            <a:endParaRPr sz="1600" u="sng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Evaluation of the model in the context of the business success criteria</a:t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Model Performance</a:t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lphaLcPeriod"/>
            </a:pPr>
            <a:r>
              <a:rPr lang="en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Text Mining &amp; NLP Model Output “Objective” and “Sense”</a:t>
            </a:r>
            <a:endParaRPr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Model review &amp; approval</a:t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Key</a:t>
            </a:r>
            <a:r>
              <a:rPr lang="en" sz="1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: Evaluation of the model is highly depended on the modeling technique!</a:t>
            </a:r>
            <a:endParaRPr sz="105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3125" y="1234400"/>
            <a:ext cx="4150250" cy="3602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772725" y="618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Deployment &amp; Beyond</a:t>
            </a:r>
            <a:endParaRPr/>
          </a:p>
        </p:txBody>
      </p:sp>
      <p:sp>
        <p:nvSpPr>
          <p:cNvPr id="136" name="Google Shape;136;p19"/>
          <p:cNvSpPr txBox="1"/>
          <p:nvPr/>
        </p:nvSpPr>
        <p:spPr>
          <a:xfrm>
            <a:off x="4674600" y="4523100"/>
            <a:ext cx="4191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22222"/>
                </a:solidFill>
                <a:highlight>
                  <a:schemeClr val="lt1"/>
                </a:highlight>
              </a:rPr>
              <a:t>Key: </a:t>
            </a:r>
            <a:r>
              <a:rPr lang="en" sz="1000">
                <a:solidFill>
                  <a:srgbClr val="222222"/>
                </a:solidFill>
                <a:highlight>
                  <a:schemeClr val="lt1"/>
                </a:highlight>
              </a:rPr>
              <a:t>CRISP-DM is an iterative approach to Data Science Projects, requiring</a:t>
            </a:r>
            <a:r>
              <a:rPr b="1" lang="en" sz="1000">
                <a:solidFill>
                  <a:srgbClr val="222222"/>
                </a:solidFill>
                <a:highlight>
                  <a:schemeClr val="lt1"/>
                </a:highlight>
              </a:rPr>
              <a:t> </a:t>
            </a:r>
            <a:r>
              <a:rPr b="1" lang="en" sz="1000" u="sng">
                <a:solidFill>
                  <a:srgbClr val="222222"/>
                </a:solidFill>
                <a:highlight>
                  <a:schemeClr val="lt1"/>
                </a:highlight>
              </a:rPr>
              <a:t>continual evaluation and improvement after deployment!</a:t>
            </a:r>
            <a:endParaRPr sz="1000"/>
          </a:p>
        </p:txBody>
      </p:sp>
      <p:sp>
        <p:nvSpPr>
          <p:cNvPr id="137" name="Google Shape;137;p19"/>
          <p:cNvSpPr txBox="1"/>
          <p:nvPr/>
        </p:nvSpPr>
        <p:spPr>
          <a:xfrm>
            <a:off x="54600" y="1395975"/>
            <a:ext cx="4523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Model </a:t>
            </a:r>
            <a:r>
              <a:rPr b="1" lang="en" u="sng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Deployment</a:t>
            </a:r>
            <a:endParaRPr b="1" u="sng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Create/present report of findings</a:t>
            </a:r>
            <a:endParaRPr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Planning and development of the deployment procedure(s)</a:t>
            </a:r>
            <a:endParaRPr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Create Workflow and Deploy data science model</a:t>
            </a:r>
            <a:endParaRPr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lphaLcPeriod"/>
            </a:pPr>
            <a:r>
              <a:rPr lang="en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Integration into an organisation’s system(s)</a:t>
            </a:r>
            <a:endParaRPr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Development of a maintenance / update plan</a:t>
            </a:r>
            <a:endParaRPr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Review of the project objective &amp; outcomes</a:t>
            </a:r>
            <a:endParaRPr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Planning the “next steps”</a:t>
            </a:r>
            <a:endParaRPr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8" name="Google Shape;13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7700" y="1116639"/>
            <a:ext cx="4566302" cy="3406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Gensim </a:t>
            </a:r>
            <a:r>
              <a:rPr lang="en"/>
              <a:t>Word2Vec Package</a:t>
            </a:r>
            <a:endParaRPr/>
          </a:p>
        </p:txBody>
      </p:sp>
      <p:sp>
        <p:nvSpPr>
          <p:cNvPr id="144" name="Google Shape;144;p20"/>
          <p:cNvSpPr txBox="1"/>
          <p:nvPr/>
        </p:nvSpPr>
        <p:spPr>
          <a:xfrm>
            <a:off x="317425" y="1429325"/>
            <a:ext cx="5641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Package Contents</a:t>
            </a:r>
            <a:endParaRPr b="1" sz="1600" u="sng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Data Prep: </a:t>
            </a:r>
            <a:r>
              <a:rPr b="1" lang="en" sz="1600" u="sng">
                <a:solidFill>
                  <a:srgbClr val="3C78D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  <a:hlinkClick r:id="rId3"/>
              </a:rPr>
              <a:t>Corpora and Vector Spaces</a:t>
            </a:r>
            <a:r>
              <a:rPr lang="en" sz="1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Data Understanding:  </a:t>
            </a:r>
            <a:r>
              <a:rPr b="1" lang="en" sz="1600" u="sng">
                <a:solidFill>
                  <a:srgbClr val="3C78D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  <a:hlinkClick r:id="rId4"/>
              </a:rPr>
              <a:t>Similarity Queries</a:t>
            </a:r>
            <a:endParaRPr sz="16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Model Building: </a:t>
            </a:r>
            <a:r>
              <a:rPr b="1" lang="en" sz="1600" u="sng">
                <a:solidFill>
                  <a:srgbClr val="3C78D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  <a:hlinkClick r:id="rId5"/>
              </a:rPr>
              <a:t>Topics and Transformations</a:t>
            </a:r>
            <a:endParaRPr sz="16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Model Deployment:  </a:t>
            </a:r>
            <a:r>
              <a:rPr b="1" lang="en" sz="1600" u="sng">
                <a:solidFill>
                  <a:srgbClr val="3C78D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  <a:hlinkClick r:id="rId6"/>
              </a:rPr>
              <a:t>Distributed Computing</a:t>
            </a:r>
            <a:endParaRPr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latin typeface="Lato"/>
                <a:ea typeface="Lato"/>
                <a:cs typeface="Lato"/>
                <a:sym typeface="Lato"/>
              </a:rPr>
              <a:t>Model Documentation</a:t>
            </a:r>
            <a:r>
              <a:rPr b="1" lang="en" sz="1200"/>
              <a:t> </a:t>
            </a:r>
            <a:r>
              <a:rPr lang="en" sz="1200" u="sng">
                <a:solidFill>
                  <a:schemeClr val="hlink"/>
                </a:solidFill>
                <a:hlinkClick r:id="rId7"/>
              </a:rPr>
              <a:t>https://radimrehurek.com/gensim/tut2.html#available-transformations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82600" y="779100"/>
            <a:ext cx="1904700" cy="407394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Gensim Word2Vec Models</a:t>
            </a:r>
            <a:endParaRPr/>
          </a:p>
        </p:txBody>
      </p:sp>
      <p:sp>
        <p:nvSpPr>
          <p:cNvPr id="152" name="Google Shape;152;p21"/>
          <p:cNvSpPr txBox="1"/>
          <p:nvPr/>
        </p:nvSpPr>
        <p:spPr>
          <a:xfrm>
            <a:off x="828000" y="1277825"/>
            <a:ext cx="8116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Word2Vec NLP Models (Input Vectors)</a:t>
            </a:r>
            <a:endParaRPr b="1" u="sng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Lato"/>
              <a:buChar char="●"/>
            </a:pPr>
            <a:r>
              <a:rPr b="1" lang="en" u="sng">
                <a:solidFill>
                  <a:srgbClr val="00669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  <a:hlinkClick r:id="rId3"/>
              </a:rPr>
              <a:t>Term Frequency * Inverse Document Frequency, Tf-Idf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(Bag-Of-Words)</a:t>
            </a:r>
            <a:endParaRPr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Intended to reflect how important a word is to a </a:t>
            </a:r>
            <a:r>
              <a:rPr lang="en" sz="1050" u="sng">
                <a:solidFill>
                  <a:srgbClr val="0B0080"/>
                </a:solidFill>
                <a:highlight>
                  <a:srgbClr val="FFFFFF"/>
                </a:highlight>
                <a:hlinkClick r:id="rId4"/>
              </a:rPr>
              <a:t>document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 in a collection or </a:t>
            </a:r>
            <a:r>
              <a:rPr lang="en" sz="1050" u="sng">
                <a:solidFill>
                  <a:srgbClr val="0B0080"/>
                </a:solidFill>
                <a:highlight>
                  <a:srgbClr val="FFFFFF"/>
                </a:highlight>
                <a:hlinkClick r:id="rId5"/>
              </a:rPr>
              <a:t>corpus</a:t>
            </a:r>
            <a:endParaRPr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Lato"/>
              <a:buChar char="●"/>
            </a:pPr>
            <a:r>
              <a:rPr b="1" lang="en" u="sng">
                <a:solidFill>
                  <a:srgbClr val="00669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  <a:hlinkClick r:id="rId6"/>
              </a:rPr>
              <a:t>Latent Semantic Indexing, LSI (or sometimes LSA)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(Bag-of-words/tfldf-weighted space)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LSI is being used in a variety of information retrieval and text processing applications, although its primary application has been for concept searching and automated document categorization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Lato"/>
              <a:buChar char="●"/>
            </a:pPr>
            <a:r>
              <a:rPr b="1" lang="en" u="sng">
                <a:solidFill>
                  <a:srgbClr val="00669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  <a:hlinkClick r:id="rId7"/>
              </a:rPr>
              <a:t>Random Projections, RP</a:t>
            </a:r>
            <a:r>
              <a:rPr lang="en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(tfldf-weighted space)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             </a:t>
            </a:r>
            <a:r>
              <a:rPr lang="en" sz="1050">
                <a:solidFill>
                  <a:srgbClr val="333333"/>
                </a:solidFill>
              </a:rPr>
              <a:t>Powerful method for dimensionality reduction “Simplifiying Data”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Lato"/>
              <a:buChar char="●"/>
            </a:pPr>
            <a:r>
              <a:rPr b="1" lang="en" u="sng">
                <a:solidFill>
                  <a:srgbClr val="00669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  <a:hlinkClick r:id="rId8"/>
              </a:rPr>
              <a:t>Latent Dirichlet Allocation, LDA</a:t>
            </a:r>
            <a:r>
              <a:rPr lang="en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 (Bag-Of-Words)</a:t>
            </a:r>
            <a:endParaRPr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Allows sets of observations to be explained by </a:t>
            </a:r>
            <a:r>
              <a:rPr lang="en" sz="1050" u="sng">
                <a:solidFill>
                  <a:srgbClr val="0B0080"/>
                </a:solidFill>
                <a:highlight>
                  <a:srgbClr val="FFFFFF"/>
                </a:highlight>
                <a:hlinkClick r:id="rId9"/>
              </a:rPr>
              <a:t>unobserved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 groups that explain why some parts of the data are similar</a:t>
            </a:r>
            <a:endParaRPr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en" u="sng">
                <a:solidFill>
                  <a:srgbClr val="00669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  <a:hlinkClick r:id="rId10"/>
              </a:rPr>
              <a:t>Hierarchical Dirichlet Process, HDP</a:t>
            </a:r>
            <a:r>
              <a:rPr lang="en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 (Bag-Of-Words) - Experimental Use</a:t>
            </a:r>
            <a:endParaRPr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5944225" y="5626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u="sng">
                <a:latin typeface="Lato"/>
                <a:ea typeface="Lato"/>
                <a:cs typeface="Lato"/>
                <a:sym typeface="Lato"/>
              </a:rPr>
              <a:t>Model Documentation</a:t>
            </a:r>
            <a:r>
              <a:rPr b="1" lang="en" sz="10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1"/>
              </a:rPr>
              <a:t>https://radimrehurek.com/gensim/tut2.html#available-transformations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