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Roboto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Robo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regular.fntdata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Lato-regular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d41e9605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d41e9605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eeb3777c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eeb3777c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eeb3777c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eeb3777c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://pandas.pydata.org/pandas-docs/stable/" TargetMode="Externa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hyperlink" Target="https://scikit-learn.org/stable/supervised_learning.html#supervised-learning" TargetMode="External"/><Relationship Id="rId13" Type="http://schemas.openxmlformats.org/officeDocument/2006/relationships/hyperlink" Target="https://scikit-learn.org/stable/auto_examples/index.html" TargetMode="External"/><Relationship Id="rId12" Type="http://schemas.openxmlformats.org/officeDocument/2006/relationships/hyperlink" Target="https://scikit-learn.org/stable/user_guide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cikit-learn.org/stable/modules/preprocessing.html#preprocessing" TargetMode="External"/><Relationship Id="rId4" Type="http://schemas.openxmlformats.org/officeDocument/2006/relationships/hyperlink" Target="https://scikit-learn.org/stable/modules/preprocessing.html#preprocessing" TargetMode="External"/><Relationship Id="rId9" Type="http://schemas.openxmlformats.org/officeDocument/2006/relationships/hyperlink" Target="https://scikit-learn.org/stable/model_selection.html#model-selection" TargetMode="External"/><Relationship Id="rId5" Type="http://schemas.openxmlformats.org/officeDocument/2006/relationships/hyperlink" Target="https://scikit-learn.org/stable/modules/decomposition.html#decompositions" TargetMode="External"/><Relationship Id="rId6" Type="http://schemas.openxmlformats.org/officeDocument/2006/relationships/hyperlink" Target="https://scikit-learn.org/stable/supervised_learning.html#supervised-learning" TargetMode="External"/><Relationship Id="rId7" Type="http://schemas.openxmlformats.org/officeDocument/2006/relationships/hyperlink" Target="https://scikit-learn.org/stable/supervised_learning.html#supervised-learning" TargetMode="External"/><Relationship Id="rId8" Type="http://schemas.openxmlformats.org/officeDocument/2006/relationships/hyperlink" Target="https://scikit-learn.org/stable/modules/clustering.html#cluste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milcent/benford_py.git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Python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Other Data Manipulation</a:t>
            </a:r>
            <a:endParaRPr sz="3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 Bergmann - Omaha Data Science Academy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Python/Data Science Code Menu - Pandas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284550" y="1269550"/>
            <a:ext cx="5705700" cy="3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Pandas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- </a:t>
            </a:r>
            <a:r>
              <a:rPr lang="en" sz="16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high-performance, easy-to-use data structures and data analysis tools, including: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DataFrame object for data manipulation</a:t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Tools for reading and writing data</a:t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Intelligent data alignment and handling of missing data</a:t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Flexible reshaping and pivoting of data sets</a:t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Slicing, fancy indexing, and subsetting of large data sets</a:t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Aggregating or transforming data with “group by” engine</a:t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Merging and joining of data set</a:t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Time series-functionality</a:t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175" y="1889650"/>
            <a:ext cx="3237225" cy="21542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5743175" y="4265975"/>
            <a:ext cx="3065400" cy="29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Documentation: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http://pandas.pydata.org/pandas-docs/stable/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Python/Data Science Code Menu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244050" y="1501375"/>
            <a:ext cx="4756800" cy="3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Scikit-Learn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- “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Simple and efficient tools for data mining and data analysis” - Used for DS Projects.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 u="sng">
                <a:solidFill>
                  <a:srgbClr val="055781"/>
                </a:solidFill>
                <a:hlinkClick r:id="rId3"/>
              </a:rPr>
              <a:t>Preprocessing &amp; Data Imputation</a:t>
            </a:r>
            <a:endParaRPr b="1" sz="1700" u="sng">
              <a:solidFill>
                <a:srgbClr val="055781"/>
              </a:solidFill>
              <a:hlinkClick r:id="rId4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 u="sng">
                <a:solidFill>
                  <a:srgbClr val="2878A2"/>
                </a:solidFill>
                <a:hlinkClick r:id="rId5"/>
              </a:rPr>
              <a:t>Dimensionality Reduction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 u="sng">
                <a:solidFill>
                  <a:schemeClr val="accent5"/>
                </a:solidFill>
                <a:hlinkClick r:id="rId6"/>
              </a:rPr>
              <a:t>Classification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 u="sng">
                <a:solidFill>
                  <a:srgbClr val="2878A2"/>
                </a:solidFill>
                <a:hlinkClick r:id="rId7"/>
              </a:rPr>
              <a:t>Regression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 u="sng">
                <a:solidFill>
                  <a:srgbClr val="2878A2"/>
                </a:solidFill>
                <a:hlinkClick r:id="rId8"/>
              </a:rPr>
              <a:t>Clustering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 u="sng">
                <a:solidFill>
                  <a:srgbClr val="2878A2"/>
                </a:solidFill>
                <a:hlinkClick r:id="rId9"/>
              </a:rPr>
              <a:t>Model selection</a:t>
            </a:r>
            <a:endParaRPr b="1" sz="1700" u="sng">
              <a:solidFill>
                <a:srgbClr val="2878A2"/>
              </a:solidFill>
              <a:hlinkClick r:id="rId10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52225" y="1918788"/>
            <a:ext cx="3966750" cy="21354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275125" y="4414050"/>
            <a:ext cx="49551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User Guide</a:t>
            </a:r>
            <a:r>
              <a:rPr lang="en" sz="1200"/>
              <a:t>:  </a:t>
            </a:r>
            <a:r>
              <a:rPr lang="en" sz="1200" u="sng">
                <a:solidFill>
                  <a:schemeClr val="hlink"/>
                </a:solidFill>
                <a:hlinkClick r:id="rId12"/>
              </a:rPr>
              <a:t>https://scikit-learn.org/stable/user_guide.html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4335525" y="4672050"/>
            <a:ext cx="49551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Examples</a:t>
            </a:r>
            <a:r>
              <a:rPr lang="en" sz="1200"/>
              <a:t>:  </a:t>
            </a:r>
            <a:r>
              <a:rPr lang="en" sz="1200" u="sng">
                <a:solidFill>
                  <a:schemeClr val="hlink"/>
                </a:solidFill>
                <a:hlinkClick r:id="rId13"/>
              </a:rPr>
              <a:t>https://scikit-learn.org/stable/auto_examples/index.html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Python/Data Science Code - Benford’s Law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789425" y="1422200"/>
            <a:ext cx="4352100" cy="3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Benford’s Law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- </a:t>
            </a:r>
            <a:r>
              <a:rPr lang="en" sz="16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 many naturally occurring collections of numbers, the leading significant digit is likely to be small.</a:t>
            </a:r>
            <a:endParaRPr sz="16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Expected in</a:t>
            </a:r>
            <a:r>
              <a:rPr lang="en" sz="16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 Transaction data,  Numbers that result from combo on #’s (quantity x price)</a:t>
            </a:r>
            <a:endParaRPr sz="16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Not Expected in</a:t>
            </a:r>
            <a:r>
              <a:rPr lang="en" sz="16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 Sequential Numbers,  Influenced by human thought ($1.99)</a:t>
            </a:r>
            <a:endParaRPr sz="16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33333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Applications</a:t>
            </a:r>
            <a:r>
              <a:rPr b="1" lang="en" sz="1600">
                <a:solidFill>
                  <a:srgbClr val="33333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:  Fraud Detection,  Genome size</a:t>
            </a:r>
            <a:endParaRPr b="1"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Class Example: </a:t>
            </a:r>
            <a:r>
              <a:rPr lang="en" sz="105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https://github.com/milcent/benford_py.git</a:t>
            </a:r>
            <a:endParaRPr sz="105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3750" y="1292675"/>
            <a:ext cx="3770099" cy="282757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5439000" y="4002200"/>
            <a:ext cx="3286200" cy="3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The distribution of first digits, according to Benford's law. Each bar represents a digit, and the height of the bar is the percentage of numbers that start with that digit.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