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kymind.ai/wiki/word2vec" TargetMode="External"/><Relationship Id="rId3" Type="http://schemas.openxmlformats.org/officeDocument/2006/relationships/hyperlink" Target="https://skymind.ai/wiki/word2vec" TargetMode="External"/><Relationship Id="rId4" Type="http://schemas.openxmlformats.org/officeDocument/2006/relationships/hyperlink" Target="http://mccormickml.com/2016/04/19/word2vec-tutorial-the-skip-gram-mode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ing.com/search?q=Data+model%20wikipedia" TargetMode="External"/><Relationship Id="rId3" Type="http://schemas.openxmlformats.org/officeDocument/2006/relationships/hyperlink" Target="https://www.bing.com/search?q=Data+model%20wikipedia" TargetMode="External"/><Relationship Id="rId4" Type="http://schemas.openxmlformats.org/officeDocument/2006/relationships/hyperlink" Target="https://www.bing.com/search?q=Plain+text%20wikipedia" TargetMode="External"/><Relationship Id="rId5" Type="http://schemas.openxmlformats.org/officeDocument/2006/relationships/hyperlink" Target="https://www.bing.com/search?q=Plain+text%20wikipedia"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peech_recognition" TargetMode="External"/><Relationship Id="rId3" Type="http://schemas.openxmlformats.org/officeDocument/2006/relationships/hyperlink" Target="https://en.wikipedia.org/wiki/Natural_language_understanding" TargetMode="External"/><Relationship Id="rId4" Type="http://schemas.openxmlformats.org/officeDocument/2006/relationships/hyperlink" Target="https://en.wikipedia.org/wiki/Natural_language_understanding" TargetMode="External"/><Relationship Id="rId5" Type="http://schemas.openxmlformats.org/officeDocument/2006/relationships/hyperlink" Target="https://en.wikipedia.org/wiki/Natural_language_generation" TargetMode="External"/><Relationship Id="rId6" Type="http://schemas.openxmlformats.org/officeDocument/2006/relationships/hyperlink" Target="https://en.wikipedia.org/wiki/Natural_language_genera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algorithmia.com/introduction-natural-language-processing-nlp/"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d41e9605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d41e9605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word2vec overview links:  </a:t>
            </a:r>
            <a:r>
              <a:rPr lang="en" u="sng">
                <a:solidFill>
                  <a:schemeClr val="hlink"/>
                </a:solidFill>
                <a:hlinkClick r:id="rId2"/>
              </a:rPr>
              <a:t>https://skymind.ai/wiki/word2ve</a:t>
            </a:r>
            <a:r>
              <a:rPr lang="en" u="sng">
                <a:solidFill>
                  <a:schemeClr val="hlink"/>
                </a:solidFill>
                <a:hlinkClick r:id="rId3"/>
              </a:rPr>
              <a:t>c</a:t>
            </a:r>
            <a:r>
              <a:rPr lang="en"/>
              <a:t>,</a:t>
            </a:r>
            <a:endParaRPr/>
          </a:p>
          <a:p>
            <a:pPr indent="0" lvl="0" marL="0" rtl="0" algn="l">
              <a:spcBef>
                <a:spcPts val="0"/>
              </a:spcBef>
              <a:spcAft>
                <a:spcPts val="0"/>
              </a:spcAft>
              <a:buNone/>
            </a:pPr>
            <a:r>
              <a:rPr lang="en"/>
              <a:t>Skipgram algorithm:  </a:t>
            </a:r>
            <a:r>
              <a:rPr lang="en" u="sng">
                <a:solidFill>
                  <a:schemeClr val="hlink"/>
                </a:solidFill>
                <a:hlinkClick r:id="rId4"/>
              </a:rPr>
              <a:t>http://mccormickml.com/2016/04/19/word2vec-tutorial-the-skip-gram-model/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d41e9605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d41e9605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41e960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41e9605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u="sng">
                <a:solidFill>
                  <a:schemeClr val="accent1"/>
                </a:solidFill>
                <a:latin typeface="Lato"/>
                <a:ea typeface="Lato"/>
                <a:cs typeface="Lato"/>
                <a:sym typeface="Lato"/>
              </a:rPr>
              <a:t>Unstructured data</a:t>
            </a:r>
            <a:r>
              <a:rPr lang="en" sz="1300">
                <a:solidFill>
                  <a:schemeClr val="accent1"/>
                </a:solidFill>
                <a:latin typeface="Lato"/>
                <a:ea typeface="Lato"/>
                <a:cs typeface="Lato"/>
                <a:sym typeface="Lato"/>
              </a:rPr>
              <a:t> -  </a:t>
            </a:r>
            <a:r>
              <a:rPr lang="en" sz="1000">
                <a:solidFill>
                  <a:srgbClr val="444444"/>
                </a:solidFill>
              </a:rPr>
              <a:t>information that either does not have a pre-defined</a:t>
            </a:r>
            <a:r>
              <a:rPr lang="en" sz="1000">
                <a:solidFill>
                  <a:srgbClr val="444444"/>
                </a:solidFill>
                <a:uFill>
                  <a:noFill/>
                </a:uFill>
                <a:hlinkClick r:id="rId2"/>
              </a:rPr>
              <a:t> </a:t>
            </a:r>
            <a:r>
              <a:rPr lang="en" sz="1000" u="sng">
                <a:solidFill>
                  <a:srgbClr val="001BA0"/>
                </a:solidFill>
                <a:hlinkClick r:id="rId3"/>
              </a:rPr>
              <a:t>data model</a:t>
            </a:r>
            <a:r>
              <a:rPr lang="en" sz="1000">
                <a:solidFill>
                  <a:srgbClr val="444444"/>
                </a:solidFill>
              </a:rPr>
              <a:t> or is not organized in a pre-defined manner. Unstructured information is typically</a:t>
            </a:r>
            <a:r>
              <a:rPr lang="en" sz="1000">
                <a:solidFill>
                  <a:srgbClr val="444444"/>
                </a:solidFill>
                <a:uFill>
                  <a:noFill/>
                </a:uFill>
                <a:hlinkClick r:id="rId4"/>
              </a:rPr>
              <a:t> </a:t>
            </a:r>
            <a:r>
              <a:rPr lang="en" sz="1000" u="sng">
                <a:solidFill>
                  <a:srgbClr val="001BA0"/>
                </a:solidFill>
                <a:hlinkClick r:id="rId5"/>
              </a:rPr>
              <a:t>text</a:t>
            </a:r>
            <a:r>
              <a:rPr lang="en" sz="1000">
                <a:solidFill>
                  <a:srgbClr val="444444"/>
                </a:solidFill>
              </a:rPr>
              <a:t>-heavy, but may contain data such as dates, numbers, and facts as well. (80-90% of firm’s data)</a:t>
            </a:r>
            <a:endParaRPr sz="1000">
              <a:solidFill>
                <a:srgbClr val="444444"/>
              </a:solidFill>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d41e9605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d41e9605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9142"/>
              </a:lnSpc>
              <a:spcBef>
                <a:spcPts val="500"/>
              </a:spcBef>
              <a:spcAft>
                <a:spcPts val="500"/>
              </a:spcAft>
              <a:buNone/>
            </a:pPr>
            <a:r>
              <a:rPr lang="en" sz="1300">
                <a:solidFill>
                  <a:srgbClr val="222222"/>
                </a:solidFill>
                <a:latin typeface="Lato"/>
                <a:ea typeface="Lato"/>
                <a:cs typeface="Lato"/>
                <a:sym typeface="Lato"/>
              </a:rPr>
              <a:t>Only difference exists in the data sources that are used:   Quantative vs. Textual</a:t>
            </a:r>
            <a:endParaRPr sz="1000">
              <a:solidFill>
                <a:srgbClr val="444444"/>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d41e960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d41e9605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d41e9605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d41e9605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Transformation Process - Top-to-bottom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d41e9605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d41e9605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9142"/>
              </a:lnSpc>
              <a:spcBef>
                <a:spcPts val="500"/>
              </a:spcBef>
              <a:spcAft>
                <a:spcPts val="500"/>
              </a:spcAft>
              <a:buClr>
                <a:srgbClr val="000000"/>
              </a:buClr>
              <a:buSzPts val="1100"/>
              <a:buFont typeface="Arial"/>
              <a:buNone/>
            </a:pPr>
            <a:r>
              <a:rPr lang="en" sz="1300">
                <a:solidFill>
                  <a:srgbClr val="222222"/>
                </a:solidFill>
                <a:latin typeface="Lato"/>
                <a:ea typeface="Lato"/>
                <a:cs typeface="Lato"/>
                <a:sym typeface="Lato"/>
              </a:rPr>
              <a:t>Challenges in NLP: </a:t>
            </a:r>
            <a:r>
              <a:rPr lang="en" sz="1300" u="sng">
                <a:solidFill>
                  <a:srgbClr val="0645AD"/>
                </a:solidFill>
                <a:latin typeface="Lato"/>
                <a:ea typeface="Lato"/>
                <a:cs typeface="Lato"/>
                <a:sym typeface="Lato"/>
                <a:hlinkClick r:id="rId2"/>
              </a:rPr>
              <a:t>speech recognition</a:t>
            </a:r>
            <a:r>
              <a:rPr lang="en" sz="1300">
                <a:solidFill>
                  <a:srgbClr val="222222"/>
                </a:solidFill>
                <a:latin typeface="Lato"/>
                <a:ea typeface="Lato"/>
                <a:cs typeface="Lato"/>
                <a:sym typeface="Lato"/>
              </a:rPr>
              <a:t>,</a:t>
            </a:r>
            <a:r>
              <a:rPr lang="en" sz="1300">
                <a:solidFill>
                  <a:srgbClr val="222222"/>
                </a:solidFill>
                <a:uFill>
                  <a:noFill/>
                </a:uFill>
                <a:latin typeface="Lato"/>
                <a:ea typeface="Lato"/>
                <a:cs typeface="Lato"/>
                <a:sym typeface="Lato"/>
                <a:hlinkClick r:id="rId3"/>
              </a:rPr>
              <a:t> </a:t>
            </a:r>
            <a:r>
              <a:rPr lang="en" sz="1300" u="sng">
                <a:solidFill>
                  <a:srgbClr val="0645AD"/>
                </a:solidFill>
                <a:latin typeface="Lato"/>
                <a:ea typeface="Lato"/>
                <a:cs typeface="Lato"/>
                <a:sym typeface="Lato"/>
                <a:hlinkClick r:id="rId4"/>
              </a:rPr>
              <a:t>natural language understanding</a:t>
            </a:r>
            <a:r>
              <a:rPr lang="en" sz="1300">
                <a:solidFill>
                  <a:srgbClr val="222222"/>
                </a:solidFill>
                <a:latin typeface="Lato"/>
                <a:ea typeface="Lato"/>
                <a:cs typeface="Lato"/>
                <a:sym typeface="Lato"/>
              </a:rPr>
              <a:t>, and</a:t>
            </a:r>
            <a:r>
              <a:rPr lang="en" sz="1300">
                <a:solidFill>
                  <a:srgbClr val="222222"/>
                </a:solidFill>
                <a:uFill>
                  <a:noFill/>
                </a:uFill>
                <a:latin typeface="Lato"/>
                <a:ea typeface="Lato"/>
                <a:cs typeface="Lato"/>
                <a:sym typeface="Lato"/>
                <a:hlinkClick r:id="rId5"/>
              </a:rPr>
              <a:t> </a:t>
            </a:r>
            <a:r>
              <a:rPr lang="en" sz="1300" u="sng">
                <a:solidFill>
                  <a:srgbClr val="0645AD"/>
                </a:solidFill>
                <a:latin typeface="Lato"/>
                <a:ea typeface="Lato"/>
                <a:cs typeface="Lato"/>
                <a:sym typeface="Lato"/>
                <a:hlinkClick r:id="rId6"/>
              </a:rPr>
              <a:t>natural language generation</a:t>
            </a:r>
            <a:r>
              <a:rPr lang="en" sz="1300">
                <a:solidFill>
                  <a:srgbClr val="222222"/>
                </a:solidFill>
                <a:latin typeface="Lato"/>
                <a:ea typeface="Lato"/>
                <a:cs typeface="Lato"/>
                <a:sym typeface="Lato"/>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d41e960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d41e960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difference is in goal - grouping/classification (text mining) vs. meaning &amp; context (NLP)</a:t>
            </a:r>
            <a:endParaRPr/>
          </a:p>
          <a:p>
            <a:pPr indent="0" lvl="0" marL="0" rtl="0" algn="l">
              <a:spcBef>
                <a:spcPts val="0"/>
              </a:spcBef>
              <a:spcAft>
                <a:spcPts val="0"/>
              </a:spcAft>
              <a:buNone/>
            </a:pPr>
            <a:r>
              <a:rPr lang="en"/>
              <a:t>NLP Introduction: </a:t>
            </a:r>
            <a:r>
              <a:rPr lang="en" u="sng">
                <a:solidFill>
                  <a:schemeClr val="hlink"/>
                </a:solidFill>
                <a:hlinkClick r:id="rId2"/>
              </a:rPr>
              <a:t>https://blog.algorithmia.com/introduction-natural-language-processing-nlp/</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d41e9605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d41e9605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difference is in goal - grouping/classification (text mining) vs. meaning &amp; context (NLP)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d41e9605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d41e9605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Dimensions" TargetMode="External"/><Relationship Id="rId10" Type="http://schemas.openxmlformats.org/officeDocument/2006/relationships/hyperlink" Target="https://en.wikipedia.org/wiki/Vector_space" TargetMode="External"/><Relationship Id="rId13" Type="http://schemas.openxmlformats.org/officeDocument/2006/relationships/hyperlink" Target="https://en.wikipedia.org/wiki/Word_vectors" TargetMode="External"/><Relationship Id="rId12" Type="http://schemas.openxmlformats.org/officeDocument/2006/relationships/hyperlink" Target="https://en.wikipedia.org/wiki/Corpus_linguistics"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Word_embedding" TargetMode="External"/><Relationship Id="rId4" Type="http://schemas.openxmlformats.org/officeDocument/2006/relationships/hyperlink" Target="https://en.wikipedia.org/wiki/Language_model" TargetMode="External"/><Relationship Id="rId9" Type="http://schemas.openxmlformats.org/officeDocument/2006/relationships/hyperlink" Target="https://en.wikipedia.org/wiki/Text_corpus" TargetMode="External"/><Relationship Id="rId5" Type="http://schemas.openxmlformats.org/officeDocument/2006/relationships/hyperlink" Target="https://en.wikipedia.org/wiki/Feature_learning" TargetMode="External"/><Relationship Id="rId6" Type="http://schemas.openxmlformats.org/officeDocument/2006/relationships/hyperlink" Target="https://en.wikipedia.org/wiki/Natural_language_processing" TargetMode="External"/><Relationship Id="rId7" Type="http://schemas.openxmlformats.org/officeDocument/2006/relationships/hyperlink" Target="https://en.wikipedia.org/wiki/Vector_(mathematics)" TargetMode="External"/><Relationship Id="rId8" Type="http://schemas.openxmlformats.org/officeDocument/2006/relationships/hyperlink" Target="https://en.wikipedia.org/wiki/Real_numb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LSS_bos_TPI" TargetMode="Externa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Natural_language" TargetMode="External"/><Relationship Id="rId4" Type="http://schemas.openxmlformats.org/officeDocument/2006/relationships/hyperlink" Target="https://en.wikipedia.org/wiki/Word_embedd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WFR3lOm_xhE"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Mining &amp; NLP</a:t>
            </a:r>
            <a:endParaRPr/>
          </a:p>
          <a:p>
            <a:pPr indent="0" lvl="0" marL="0" rtl="0" algn="l">
              <a:spcBef>
                <a:spcPts val="0"/>
              </a:spcBef>
              <a:spcAft>
                <a:spcPts val="0"/>
              </a:spcAft>
              <a:buNone/>
            </a:pPr>
            <a:r>
              <a:rPr lang="en" sz="3600"/>
              <a:t>Terminology, Process &amp; Word2Vec</a:t>
            </a:r>
            <a:endParaRPr sz="3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a:t>
            </a:r>
            <a:endParaRPr/>
          </a:p>
        </p:txBody>
      </p:sp>
      <p:sp>
        <p:nvSpPr>
          <p:cNvPr id="144" name="Google Shape;144;p22"/>
          <p:cNvSpPr txBox="1"/>
          <p:nvPr/>
        </p:nvSpPr>
        <p:spPr>
          <a:xfrm>
            <a:off x="736700" y="1623050"/>
            <a:ext cx="8028300" cy="2308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222222"/>
                </a:solidFill>
                <a:highlight>
                  <a:srgbClr val="FFFFFF"/>
                </a:highlight>
              </a:rPr>
              <a:t>Word2vec</a:t>
            </a:r>
            <a:r>
              <a:rPr lang="en">
                <a:solidFill>
                  <a:srgbClr val="222222"/>
                </a:solidFill>
                <a:highlight>
                  <a:srgbClr val="FFFFFF"/>
                </a:highlight>
              </a:rPr>
              <a:t> is a group of related models that are used to produce </a:t>
            </a:r>
            <a:r>
              <a:rPr lang="en" u="sng">
                <a:solidFill>
                  <a:srgbClr val="0B0080"/>
                </a:solidFill>
                <a:highlight>
                  <a:srgbClr val="FFFFFF"/>
                </a:highlight>
                <a:hlinkClick r:id="rId3"/>
              </a:rPr>
              <a:t>word embeddings</a:t>
            </a:r>
            <a:r>
              <a:rPr lang="en">
                <a:solidFill>
                  <a:srgbClr val="222222"/>
                </a:solidFill>
                <a:highlight>
                  <a:srgbClr val="FFFFFF"/>
                </a:highlight>
              </a:rPr>
              <a:t>, which are the set of </a:t>
            </a:r>
            <a:r>
              <a:rPr lang="en" u="sng">
                <a:solidFill>
                  <a:srgbClr val="0B0080"/>
                </a:solidFill>
                <a:highlight>
                  <a:srgbClr val="FFFFFF"/>
                </a:highlight>
                <a:hlinkClick r:id="rId4"/>
              </a:rPr>
              <a:t>language modeling</a:t>
            </a:r>
            <a:r>
              <a:rPr lang="en">
                <a:solidFill>
                  <a:srgbClr val="222222"/>
                </a:solidFill>
                <a:highlight>
                  <a:srgbClr val="FFFFFF"/>
                </a:highlight>
              </a:rPr>
              <a:t> and </a:t>
            </a:r>
            <a:r>
              <a:rPr lang="en" u="sng">
                <a:solidFill>
                  <a:srgbClr val="0B0080"/>
                </a:solidFill>
                <a:highlight>
                  <a:srgbClr val="FFFFFF"/>
                </a:highlight>
                <a:hlinkClick r:id="rId5"/>
              </a:rPr>
              <a:t>feature learning</a:t>
            </a:r>
            <a:r>
              <a:rPr lang="en">
                <a:solidFill>
                  <a:srgbClr val="222222"/>
                </a:solidFill>
                <a:highlight>
                  <a:srgbClr val="FFFFFF"/>
                </a:highlight>
              </a:rPr>
              <a:t> techniques in </a:t>
            </a:r>
            <a:r>
              <a:rPr lang="en" u="sng">
                <a:solidFill>
                  <a:srgbClr val="0B0080"/>
                </a:solidFill>
                <a:highlight>
                  <a:srgbClr val="FFFFFF"/>
                </a:highlight>
                <a:hlinkClick r:id="rId6"/>
              </a:rPr>
              <a:t>natural language processing</a:t>
            </a:r>
            <a:r>
              <a:rPr lang="en">
                <a:solidFill>
                  <a:srgbClr val="222222"/>
                </a:solidFill>
                <a:highlight>
                  <a:srgbClr val="FFFFFF"/>
                </a:highlight>
              </a:rPr>
              <a:t> (NLP) where words or phrases from the vocabulary are mapped to </a:t>
            </a:r>
            <a:r>
              <a:rPr lang="en" u="sng">
                <a:solidFill>
                  <a:srgbClr val="0B0080"/>
                </a:solidFill>
                <a:highlight>
                  <a:srgbClr val="FFFFFF"/>
                </a:highlight>
                <a:hlinkClick r:id="rId7"/>
              </a:rPr>
              <a:t>vectors</a:t>
            </a:r>
            <a:r>
              <a:rPr lang="en">
                <a:solidFill>
                  <a:srgbClr val="222222"/>
                </a:solidFill>
                <a:highlight>
                  <a:srgbClr val="FFFFFF"/>
                </a:highlight>
              </a:rPr>
              <a:t> of </a:t>
            </a:r>
            <a:r>
              <a:rPr lang="en" u="sng">
                <a:solidFill>
                  <a:srgbClr val="0B0080"/>
                </a:solidFill>
                <a:highlight>
                  <a:srgbClr val="FFFFFF"/>
                </a:highlight>
                <a:hlinkClick r:id="rId8"/>
              </a:rPr>
              <a:t>real numbers</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a:solidFill>
                  <a:srgbClr val="222222"/>
                </a:solidFill>
                <a:highlight>
                  <a:srgbClr val="FFFFFF"/>
                </a:highlight>
              </a:rPr>
              <a:t>These ML models are trained to reconstruct linguistic contexts of words. </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SzPts val="1400"/>
              <a:buChar char="●"/>
            </a:pPr>
            <a:r>
              <a:rPr lang="en">
                <a:solidFill>
                  <a:srgbClr val="222222"/>
                </a:solidFill>
                <a:highlight>
                  <a:srgbClr val="FFFFFF"/>
                </a:highlight>
              </a:rPr>
              <a:t>Word2vec takes as its input a large </a:t>
            </a:r>
            <a:r>
              <a:rPr lang="en" u="sng">
                <a:solidFill>
                  <a:srgbClr val="0B0080"/>
                </a:solidFill>
                <a:highlight>
                  <a:srgbClr val="FFFFFF"/>
                </a:highlight>
                <a:hlinkClick r:id="rId9"/>
              </a:rPr>
              <a:t>corpus of text</a:t>
            </a:r>
            <a:r>
              <a:rPr lang="en">
                <a:solidFill>
                  <a:srgbClr val="222222"/>
                </a:solidFill>
                <a:highlight>
                  <a:srgbClr val="FFFFFF"/>
                </a:highlight>
              </a:rPr>
              <a:t> and produces a </a:t>
            </a:r>
            <a:r>
              <a:rPr lang="en" u="sng">
                <a:solidFill>
                  <a:srgbClr val="0B0080"/>
                </a:solidFill>
                <a:highlight>
                  <a:srgbClr val="FFFFFF"/>
                </a:highlight>
                <a:hlinkClick r:id="rId10"/>
              </a:rPr>
              <a:t>vector space</a:t>
            </a:r>
            <a:r>
              <a:rPr lang="en">
                <a:solidFill>
                  <a:srgbClr val="222222"/>
                </a:solidFill>
                <a:highlight>
                  <a:srgbClr val="FFFFFF"/>
                </a:highlight>
              </a:rPr>
              <a:t>, typically of several hundred </a:t>
            </a:r>
            <a:r>
              <a:rPr lang="en" u="sng">
                <a:solidFill>
                  <a:srgbClr val="0B0080"/>
                </a:solidFill>
                <a:highlight>
                  <a:srgbClr val="FFFFFF"/>
                </a:highlight>
                <a:hlinkClick r:id="rId11"/>
              </a:rPr>
              <a:t>dimensions</a:t>
            </a:r>
            <a:r>
              <a:rPr lang="en">
                <a:solidFill>
                  <a:srgbClr val="222222"/>
                </a:solidFill>
                <a:highlight>
                  <a:srgbClr val="FFFFFF"/>
                </a:highlight>
              </a:rPr>
              <a:t>, with each unique word in the </a:t>
            </a:r>
            <a:r>
              <a:rPr lang="en" u="sng">
                <a:solidFill>
                  <a:srgbClr val="0B0080"/>
                </a:solidFill>
                <a:highlight>
                  <a:srgbClr val="FFFFFF"/>
                </a:highlight>
                <a:hlinkClick r:id="rId12"/>
              </a:rPr>
              <a:t>corpus</a:t>
            </a:r>
            <a:r>
              <a:rPr lang="en">
                <a:solidFill>
                  <a:srgbClr val="222222"/>
                </a:solidFill>
                <a:highlight>
                  <a:srgbClr val="FFFFFF"/>
                </a:highlight>
              </a:rPr>
              <a:t> being assigned a corresponding vector in the space. </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SzPts val="1400"/>
              <a:buChar char="●"/>
            </a:pPr>
            <a:r>
              <a:rPr lang="en" u="sng">
                <a:solidFill>
                  <a:srgbClr val="0B0080"/>
                </a:solidFill>
                <a:highlight>
                  <a:srgbClr val="FFFFFF"/>
                </a:highlight>
                <a:hlinkClick r:id="rId13"/>
              </a:rPr>
              <a:t>Word vectors</a:t>
            </a:r>
            <a:r>
              <a:rPr lang="en">
                <a:solidFill>
                  <a:srgbClr val="222222"/>
                </a:solidFill>
                <a:highlight>
                  <a:srgbClr val="FFFFFF"/>
                </a:highlight>
              </a:rPr>
              <a:t> are positioned in the vector space such that words that share common contexts in the corpus are located in close proximity to one another in the space.</a:t>
            </a:r>
            <a:endParaRPr/>
          </a:p>
        </p:txBody>
      </p:sp>
      <p:sp>
        <p:nvSpPr>
          <p:cNvPr id="145" name="Google Shape;145;p22"/>
          <p:cNvSpPr txBox="1"/>
          <p:nvPr/>
        </p:nvSpPr>
        <p:spPr>
          <a:xfrm>
            <a:off x="830450" y="2993750"/>
            <a:ext cx="78408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u="sng">
                <a:solidFill>
                  <a:srgbClr val="444B44"/>
                </a:solidFill>
                <a:highlight>
                  <a:srgbClr val="FFFFFF"/>
                </a:highlight>
              </a:rPr>
              <a:t>Given enough data, usage and contexts, Word2vec can make highly accurate guesses about a word’s meaning and sentiment based on past appearances!</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 - 10-Minute Overview</a:t>
            </a:r>
            <a:endParaRPr/>
          </a:p>
        </p:txBody>
      </p:sp>
      <p:pic>
        <p:nvPicPr>
          <p:cNvPr descr="In this new playlist, I explain word embeddings and the machine learning model word2vec with an eye towards creating JavaScript examples with ml5.js.&#10;&#10;🎥 Next Video: https://youtu.be/mI23bDF0VRI &#10;🎥 Playlist: https://www.youtube.com/playlist?list=PLRqwX-V7Uu6aQ0oh9nH8c6U1j9gCg-GdF&#10;&#10;🔗 Understanding Word Vectors by Allison Parrish: https://gist.github.com/aparrish/2f562e3737544cf29aaf1af30362f469&#10;&#10;🎥 &quot;Experimental Creative Writing with the Vectorized Word&quot; by Allison Parrish: https://youtu.be/L3D0JEA1Jdc&#10;🎥 What is a Vector: https://youtu.be/mWJkvxQXIa8&#10;&#10;🚂 Website: http://thecodingtrain.com/ &#10;💖 Patreon: https://patreon.com/codingtrain&#10;🛒 Store: https://www.designbyhumans.com/shop/codingtrain/&#10;📚 Books: https://www.amazon.com/shop/thecodingtrain &#10;&#10;🎥 Coding Challenges: https://www.youtube.com/playlist?list=PLRqwX-V7Uu6ZiZxtDDRCi6uhfTH4FilpH&#10;&#10;🔗 p5.js: https://p5js.org&#10;🔗 Processing: https://processing.org" id="151" name="Google Shape;151;p23" title="12.1: What is word2vec? - Programming with Text">
            <a:hlinkClick r:id="rId3"/>
          </p:cNvPr>
          <p:cNvPicPr preferRelativeResize="0"/>
          <p:nvPr/>
        </p:nvPicPr>
        <p:blipFill>
          <a:blip r:embed="rId4">
            <a:alphaModFix/>
          </a:blip>
          <a:stretch>
            <a:fillRect/>
          </a:stretch>
        </p:blipFill>
        <p:spPr>
          <a:xfrm>
            <a:off x="2331075" y="1328175"/>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Mining Definition</a:t>
            </a:r>
            <a:endParaRPr/>
          </a:p>
        </p:txBody>
      </p:sp>
      <p:sp>
        <p:nvSpPr>
          <p:cNvPr id="93" name="Google Shape;93;p14"/>
          <p:cNvSpPr txBox="1"/>
          <p:nvPr>
            <p:ph idx="1" type="body"/>
          </p:nvPr>
        </p:nvSpPr>
        <p:spPr>
          <a:xfrm>
            <a:off x="455325" y="2050000"/>
            <a:ext cx="33609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rPr>
              <a:t>Text Mining </a:t>
            </a:r>
            <a:r>
              <a:rPr lang="en">
                <a:solidFill>
                  <a:srgbClr val="000000"/>
                </a:solidFill>
              </a:rPr>
              <a:t>- Similar to Data Mining, which is the “non-trivial process of </a:t>
            </a:r>
            <a:r>
              <a:rPr lang="en">
                <a:solidFill>
                  <a:srgbClr val="000000"/>
                </a:solidFill>
              </a:rPr>
              <a:t>identifying</a:t>
            </a:r>
            <a:r>
              <a:rPr lang="en">
                <a:solidFill>
                  <a:srgbClr val="000000"/>
                </a:solidFill>
              </a:rPr>
              <a:t> valid, novel useful and </a:t>
            </a:r>
            <a:r>
              <a:rPr lang="en">
                <a:solidFill>
                  <a:srgbClr val="000000"/>
                </a:solidFill>
              </a:rPr>
              <a:t>understandable</a:t>
            </a:r>
            <a:r>
              <a:rPr lang="en">
                <a:solidFill>
                  <a:srgbClr val="000000"/>
                </a:solidFill>
              </a:rPr>
              <a:t> patterns” in </a:t>
            </a:r>
            <a:r>
              <a:rPr lang="en" u="sng">
                <a:solidFill>
                  <a:srgbClr val="000000"/>
                </a:solidFill>
              </a:rPr>
              <a:t>unstructured, text-based data</a:t>
            </a:r>
            <a:r>
              <a:rPr lang="en">
                <a:solidFill>
                  <a:srgbClr val="000000"/>
                </a:solidFill>
              </a:rPr>
              <a:t> sources. </a:t>
            </a:r>
            <a:endParaRPr>
              <a:solidFill>
                <a:srgbClr val="000000"/>
              </a:solidFill>
            </a:endParaRPr>
          </a:p>
          <a:p>
            <a:pPr indent="0" lvl="0" marL="0" rtl="0" algn="l">
              <a:lnSpc>
                <a:spcPct val="159142"/>
              </a:lnSpc>
              <a:spcBef>
                <a:spcPts val="1600"/>
              </a:spcBef>
              <a:spcAft>
                <a:spcPts val="0"/>
              </a:spcAft>
              <a:buNone/>
            </a:pPr>
            <a:r>
              <a:t/>
            </a:r>
            <a:endParaRPr>
              <a:solidFill>
                <a:srgbClr val="222222"/>
              </a:solidFill>
            </a:endParaRPr>
          </a:p>
          <a:p>
            <a:pPr indent="457200" lvl="0" marL="0" rtl="0" algn="l">
              <a:lnSpc>
                <a:spcPct val="159142"/>
              </a:lnSpc>
              <a:spcBef>
                <a:spcPts val="5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3888375" y="1458025"/>
            <a:ext cx="5089500" cy="322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65525" y="604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Data/Text Mining Process:  CRISP-DM</a:t>
            </a:r>
            <a:endParaRPr/>
          </a:p>
        </p:txBody>
      </p:sp>
      <p:pic>
        <p:nvPicPr>
          <p:cNvPr id="100" name="Google Shape;100;p15"/>
          <p:cNvPicPr preferRelativeResize="0"/>
          <p:nvPr/>
        </p:nvPicPr>
        <p:blipFill>
          <a:blip r:embed="rId3">
            <a:alphaModFix/>
          </a:blip>
          <a:stretch>
            <a:fillRect/>
          </a:stretch>
        </p:blipFill>
        <p:spPr>
          <a:xfrm>
            <a:off x="2352650" y="1205525"/>
            <a:ext cx="4111863" cy="3699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a:t>
            </a:r>
            <a:r>
              <a:rPr lang="en"/>
              <a:t>Text Mining</a:t>
            </a:r>
            <a:endParaRPr/>
          </a:p>
        </p:txBody>
      </p:sp>
      <p:sp>
        <p:nvSpPr>
          <p:cNvPr id="106" name="Google Shape;106;p16"/>
          <p:cNvSpPr txBox="1"/>
          <p:nvPr>
            <p:ph idx="1" type="body"/>
          </p:nvPr>
        </p:nvSpPr>
        <p:spPr>
          <a:xfrm>
            <a:off x="1278850" y="2027125"/>
            <a:ext cx="6846000" cy="248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80 -95 % of all corporate data is in unstructured formats</a:t>
            </a:r>
            <a:endParaRPr sz="1600"/>
          </a:p>
          <a:p>
            <a:pPr indent="-330200" lvl="0" marL="457200" rtl="0" algn="l">
              <a:lnSpc>
                <a:spcPct val="150000"/>
              </a:lnSpc>
              <a:spcBef>
                <a:spcPts val="0"/>
              </a:spcBef>
              <a:spcAft>
                <a:spcPts val="0"/>
              </a:spcAft>
              <a:buSzPts val="1600"/>
              <a:buChar char="●"/>
            </a:pPr>
            <a:r>
              <a:rPr lang="en" sz="1600"/>
              <a:t>Unstructured corporate data is doubling in size every 18 months</a:t>
            </a:r>
            <a:endParaRPr sz="1600"/>
          </a:p>
          <a:p>
            <a:pPr indent="-330200" lvl="0" marL="457200" rtl="0" algn="l">
              <a:lnSpc>
                <a:spcPct val="150000"/>
              </a:lnSpc>
              <a:spcBef>
                <a:spcPts val="0"/>
              </a:spcBef>
              <a:spcAft>
                <a:spcPts val="0"/>
              </a:spcAft>
              <a:buSzPts val="1600"/>
              <a:buChar char="●"/>
            </a:pPr>
            <a:r>
              <a:rPr lang="en" sz="1600"/>
              <a:t>Tapping into unstructured sources gives competitive insights &amp; advantages.  Examples include: </a:t>
            </a:r>
            <a:endParaRPr sz="1600"/>
          </a:p>
          <a:p>
            <a:pPr indent="-317500" lvl="1" marL="914400" rtl="0" algn="l">
              <a:lnSpc>
                <a:spcPct val="100000"/>
              </a:lnSpc>
              <a:spcBef>
                <a:spcPts val="0"/>
              </a:spcBef>
              <a:spcAft>
                <a:spcPts val="0"/>
              </a:spcAft>
              <a:buSzPts val="1400"/>
              <a:buChar char="○"/>
            </a:pPr>
            <a:r>
              <a:rPr lang="en" sz="1400"/>
              <a:t>S</a:t>
            </a:r>
            <a:r>
              <a:rPr lang="en" sz="1400"/>
              <a:t>ocial media trends for various products</a:t>
            </a:r>
            <a:endParaRPr sz="1400"/>
          </a:p>
          <a:p>
            <a:pPr indent="-317500" lvl="1" marL="914400" rtl="0" algn="l">
              <a:lnSpc>
                <a:spcPct val="100000"/>
              </a:lnSpc>
              <a:spcBef>
                <a:spcPts val="0"/>
              </a:spcBef>
              <a:spcAft>
                <a:spcPts val="0"/>
              </a:spcAft>
              <a:buSzPts val="1400"/>
              <a:buChar char="○"/>
            </a:pPr>
            <a:r>
              <a:rPr lang="en" sz="1400"/>
              <a:t>Understanding drivers of customer satisfaction</a:t>
            </a:r>
            <a:endParaRPr sz="1400"/>
          </a:p>
          <a:p>
            <a:pPr indent="-317500" lvl="1" marL="914400" rtl="0" algn="l">
              <a:lnSpc>
                <a:spcPct val="100000"/>
              </a:lnSpc>
              <a:spcBef>
                <a:spcPts val="0"/>
              </a:spcBef>
              <a:spcAft>
                <a:spcPts val="0"/>
              </a:spcAft>
              <a:buSzPts val="1400"/>
              <a:buChar char="○"/>
            </a:pPr>
            <a:r>
              <a:rPr lang="en" sz="1400"/>
              <a:t>E-mail alerting &amp; spam filtering</a:t>
            </a:r>
            <a:endParaRPr sz="1400"/>
          </a:p>
          <a:p>
            <a:pPr indent="-317500" lvl="1" marL="914400" rtl="0" algn="l">
              <a:lnSpc>
                <a:spcPct val="100000"/>
              </a:lnSpc>
              <a:spcBef>
                <a:spcPts val="0"/>
              </a:spcBef>
              <a:spcAft>
                <a:spcPts val="0"/>
              </a:spcAft>
              <a:buSzPts val="1400"/>
              <a:buChar char="○"/>
            </a:pPr>
            <a:r>
              <a:rPr lang="en" sz="1400"/>
              <a:t>ML automation - text-based, manual documentation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Mining Terminology </a:t>
            </a:r>
            <a:endParaRPr/>
          </a:p>
        </p:txBody>
      </p:sp>
      <p:sp>
        <p:nvSpPr>
          <p:cNvPr id="112" name="Google Shape;112;p17"/>
          <p:cNvSpPr txBox="1"/>
          <p:nvPr>
            <p:ph idx="1" type="body"/>
          </p:nvPr>
        </p:nvSpPr>
        <p:spPr>
          <a:xfrm>
            <a:off x="859300" y="1918775"/>
            <a:ext cx="6693600" cy="226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Corpus &amp; Corpora (Scope Texts)</a:t>
            </a:r>
            <a:endParaRPr sz="1400"/>
          </a:p>
          <a:p>
            <a:pPr indent="-317500" lvl="0" marL="457200" rtl="0" algn="l">
              <a:lnSpc>
                <a:spcPct val="150000"/>
              </a:lnSpc>
              <a:spcBef>
                <a:spcPts val="0"/>
              </a:spcBef>
              <a:spcAft>
                <a:spcPts val="0"/>
              </a:spcAft>
              <a:buSzPts val="1400"/>
              <a:buChar char="●"/>
            </a:pPr>
            <a:r>
              <a:rPr lang="en" sz="1400"/>
              <a:t>Terms &amp; Concepts (Words &amp; Themes)</a:t>
            </a:r>
            <a:endParaRPr sz="1400"/>
          </a:p>
          <a:p>
            <a:pPr indent="-317500" lvl="0" marL="457200" rtl="0" algn="l">
              <a:lnSpc>
                <a:spcPct val="150000"/>
              </a:lnSpc>
              <a:spcBef>
                <a:spcPts val="0"/>
              </a:spcBef>
              <a:spcAft>
                <a:spcPts val="0"/>
              </a:spcAft>
              <a:buSzPts val="1400"/>
              <a:buChar char="●"/>
            </a:pPr>
            <a:r>
              <a:rPr lang="en" sz="1400"/>
              <a:t>Bag of Words </a:t>
            </a:r>
            <a:r>
              <a:rPr lang="en" sz="1400"/>
              <a:t>(</a:t>
            </a:r>
            <a:r>
              <a:rPr lang="en" sz="1400"/>
              <a:t>Synonyms &amp; Homonyms) </a:t>
            </a:r>
            <a:endParaRPr sz="1400"/>
          </a:p>
          <a:p>
            <a:pPr indent="-317500" lvl="0" marL="457200" rtl="0" algn="l">
              <a:lnSpc>
                <a:spcPct val="150000"/>
              </a:lnSpc>
              <a:spcBef>
                <a:spcPts val="0"/>
              </a:spcBef>
              <a:spcAft>
                <a:spcPts val="0"/>
              </a:spcAft>
              <a:buSzPts val="1400"/>
              <a:buChar char="●"/>
            </a:pPr>
            <a:r>
              <a:rPr lang="en" sz="1400"/>
              <a:t>Stemming (Root form/meaning) </a:t>
            </a:r>
            <a:endParaRPr sz="1400"/>
          </a:p>
          <a:p>
            <a:pPr indent="-317500" lvl="0" marL="457200" rtl="0" algn="l">
              <a:lnSpc>
                <a:spcPct val="150000"/>
              </a:lnSpc>
              <a:spcBef>
                <a:spcPts val="0"/>
              </a:spcBef>
              <a:spcAft>
                <a:spcPts val="0"/>
              </a:spcAft>
              <a:buSzPts val="1400"/>
              <a:buChar char="●"/>
            </a:pPr>
            <a:r>
              <a:rPr lang="en" sz="1400"/>
              <a:t>Stop/Include words (Parts-of-Speech, Specific phrases)</a:t>
            </a:r>
            <a:endParaRPr sz="1400"/>
          </a:p>
          <a:p>
            <a:pPr indent="-317500" lvl="0" marL="457200" rtl="0" algn="l">
              <a:lnSpc>
                <a:spcPct val="150000"/>
              </a:lnSpc>
              <a:spcBef>
                <a:spcPts val="0"/>
              </a:spcBef>
              <a:spcAft>
                <a:spcPts val="0"/>
              </a:spcAft>
              <a:buSzPts val="1400"/>
              <a:buChar char="●"/>
            </a:pPr>
            <a:r>
              <a:rPr lang="en" sz="1400"/>
              <a:t>Word Frequency</a:t>
            </a:r>
            <a:endParaRPr sz="1400"/>
          </a:p>
          <a:p>
            <a:pPr indent="-317500" lvl="0" marL="457200" rtl="0" algn="l">
              <a:lnSpc>
                <a:spcPct val="150000"/>
              </a:lnSpc>
              <a:spcBef>
                <a:spcPts val="0"/>
              </a:spcBef>
              <a:spcAft>
                <a:spcPts val="0"/>
              </a:spcAft>
              <a:buSzPts val="1400"/>
              <a:buChar char="●"/>
            </a:pPr>
            <a:r>
              <a:rPr lang="en" sz="1400"/>
              <a:t>Term-by-document matrix (Quantitative Transform)</a:t>
            </a:r>
            <a:endParaRPr sz="1400"/>
          </a:p>
          <a:p>
            <a:pPr indent="-317500" lvl="0" marL="457200" rtl="0" algn="l">
              <a:lnSpc>
                <a:spcPct val="150000"/>
              </a:lnSpc>
              <a:spcBef>
                <a:spcPts val="0"/>
              </a:spcBef>
              <a:spcAft>
                <a:spcPts val="0"/>
              </a:spcAft>
              <a:buSzPts val="1400"/>
              <a:buChar char="●"/>
            </a:pPr>
            <a:r>
              <a:rPr lang="en" sz="1400"/>
              <a:t>Knowledge Extraction (Classification, Clustering, Trend Analysis)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Definition</a:t>
            </a:r>
            <a:r>
              <a:rPr lang="en"/>
              <a:t> </a:t>
            </a:r>
            <a:endParaRPr/>
          </a:p>
        </p:txBody>
      </p:sp>
      <p:sp>
        <p:nvSpPr>
          <p:cNvPr id="118" name="Google Shape;118;p18"/>
          <p:cNvSpPr txBox="1"/>
          <p:nvPr>
            <p:ph idx="1" type="body"/>
          </p:nvPr>
        </p:nvSpPr>
        <p:spPr>
          <a:xfrm>
            <a:off x="859300" y="1918775"/>
            <a:ext cx="6693600" cy="2261100"/>
          </a:xfrm>
          <a:prstGeom prst="rect">
            <a:avLst/>
          </a:prstGeom>
        </p:spPr>
        <p:txBody>
          <a:bodyPr anchorCtr="0" anchor="t" bIns="91425" lIns="91425" spcFirstLastPara="1" rIns="91425" wrap="square" tIns="91425">
            <a:noAutofit/>
          </a:bodyPr>
          <a:lstStyle/>
          <a:p>
            <a:pPr indent="-317500" lvl="0" marL="457200" rtl="0" algn="l">
              <a:lnSpc>
                <a:spcPct val="159142"/>
              </a:lnSpc>
              <a:spcBef>
                <a:spcPts val="500"/>
              </a:spcBef>
              <a:spcAft>
                <a:spcPts val="0"/>
              </a:spcAft>
              <a:buSzPts val="1400"/>
              <a:buChar char="●"/>
            </a:pPr>
            <a:r>
              <a:rPr lang="en">
                <a:solidFill>
                  <a:srgbClr val="222222"/>
                </a:solidFill>
              </a:rPr>
              <a:t>Natural language processing (NLP) is a subfield of computer science, information engineering, and artificial intelligence concerned with the interactions between computers and human (natural) languages, in particular how to program computers to process and analyze large amounts of natural language data.</a:t>
            </a:r>
            <a:endParaRPr>
              <a:solidFill>
                <a:srgbClr val="222222"/>
              </a:solidFill>
            </a:endParaRPr>
          </a:p>
          <a:p>
            <a:pPr indent="0" lvl="0" marL="457200" rtl="0" algn="l">
              <a:lnSpc>
                <a:spcPct val="159142"/>
              </a:lnSpc>
              <a:spcBef>
                <a:spcPts val="500"/>
              </a:spcBef>
              <a:spcAft>
                <a:spcPts val="0"/>
              </a:spcAft>
              <a:buNone/>
            </a:pPr>
            <a:r>
              <a:t/>
            </a:r>
            <a:endParaRPr>
              <a:solidFill>
                <a:srgbClr val="222222"/>
              </a:solidFill>
            </a:endParaRPr>
          </a:p>
          <a:p>
            <a:pPr indent="-317500" lvl="0" marL="457200" rtl="0" algn="l">
              <a:lnSpc>
                <a:spcPct val="159142"/>
              </a:lnSpc>
              <a:spcBef>
                <a:spcPts val="500"/>
              </a:spcBef>
              <a:spcAft>
                <a:spcPts val="0"/>
              </a:spcAft>
              <a:buSzPts val="1400"/>
              <a:buChar char="●"/>
            </a:pPr>
            <a:r>
              <a:rPr lang="en">
                <a:solidFill>
                  <a:srgbClr val="222222"/>
                </a:solidFill>
              </a:rPr>
              <a:t>Additionally, NLP is a subfield of artificial intelligence and computational liguistics, that uses ML algorithms to provide context to </a:t>
            </a:r>
            <a:r>
              <a:rPr lang="en" u="sng">
                <a:solidFill>
                  <a:srgbClr val="0645AD"/>
                </a:solidFill>
                <a:hlinkClick r:id="rId3"/>
              </a:rPr>
              <a:t>natural language</a:t>
            </a:r>
            <a:r>
              <a:rPr lang="en">
                <a:solidFill>
                  <a:srgbClr val="222222"/>
                </a:solidFill>
              </a:rPr>
              <a:t> data, via the creation of </a:t>
            </a:r>
            <a:r>
              <a:rPr lang="en" u="sng">
                <a:solidFill>
                  <a:schemeClr val="hlink"/>
                </a:solidFill>
                <a:hlinkClick r:id="rId4"/>
              </a:rPr>
              <a:t>word embedding</a:t>
            </a:r>
            <a:r>
              <a:rPr lang="en">
                <a:solidFill>
                  <a:srgbClr val="222222"/>
                </a:solidFill>
              </a:rPr>
              <a:t> techniques.   </a:t>
            </a:r>
            <a:endParaRPr>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vs. Text Mining</a:t>
            </a:r>
            <a:endParaRPr/>
          </a:p>
        </p:txBody>
      </p:sp>
      <p:sp>
        <p:nvSpPr>
          <p:cNvPr id="124" name="Google Shape;124;p19"/>
          <p:cNvSpPr txBox="1"/>
          <p:nvPr>
            <p:ph idx="1" type="body"/>
          </p:nvPr>
        </p:nvSpPr>
        <p:spPr>
          <a:xfrm>
            <a:off x="729450" y="19923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50">
                <a:solidFill>
                  <a:srgbClr val="242729"/>
                </a:solidFill>
                <a:latin typeface="Arial"/>
                <a:ea typeface="Arial"/>
                <a:cs typeface="Arial"/>
                <a:sym typeface="Arial"/>
              </a:rPr>
              <a:t>Text mining techniques are usually shallow and do not consider the text structure.Usually, text mining will use bag of words, n-grams and possibly stemming over that.</a:t>
            </a:r>
            <a:endParaRPr sz="1150">
              <a:solidFill>
                <a:srgbClr val="242729"/>
              </a:solidFill>
              <a:latin typeface="Arial"/>
              <a:ea typeface="Arial"/>
              <a:cs typeface="Arial"/>
              <a:sym typeface="Arial"/>
            </a:endParaRPr>
          </a:p>
          <a:p>
            <a:pPr indent="0" lvl="0" marL="0" rtl="0" algn="l">
              <a:spcBef>
                <a:spcPts val="1100"/>
              </a:spcBef>
              <a:spcAft>
                <a:spcPts val="0"/>
              </a:spcAft>
              <a:buClr>
                <a:srgbClr val="000000"/>
              </a:buClr>
              <a:buSzPts val="1100"/>
              <a:buFont typeface="Arial"/>
              <a:buNone/>
            </a:pPr>
            <a:r>
              <a:rPr lang="en" sz="1150">
                <a:solidFill>
                  <a:srgbClr val="242729"/>
                </a:solidFill>
                <a:latin typeface="Arial"/>
                <a:ea typeface="Arial"/>
                <a:cs typeface="Arial"/>
                <a:sym typeface="Arial"/>
              </a:rPr>
              <a:t>In NLP methods usually involve the test structure. You can find there sentence splitting, part of speech tagging and parse tree construction.</a:t>
            </a:r>
            <a:endParaRPr sz="1150">
              <a:solidFill>
                <a:srgbClr val="242729"/>
              </a:solidFill>
              <a:latin typeface="Arial"/>
              <a:ea typeface="Arial"/>
              <a:cs typeface="Arial"/>
              <a:sym typeface="Arial"/>
            </a:endParaRPr>
          </a:p>
          <a:p>
            <a:pPr indent="0" lvl="0" marL="0" rtl="0" algn="l">
              <a:spcBef>
                <a:spcPts val="1100"/>
              </a:spcBef>
              <a:spcAft>
                <a:spcPts val="0"/>
              </a:spcAft>
              <a:buClr>
                <a:srgbClr val="000000"/>
              </a:buClr>
              <a:buSzPts val="1100"/>
              <a:buFont typeface="Arial"/>
              <a:buNone/>
            </a:pPr>
            <a:r>
              <a:rPr lang="en" sz="1150">
                <a:solidFill>
                  <a:srgbClr val="242729"/>
                </a:solidFill>
                <a:latin typeface="Arial"/>
                <a:ea typeface="Arial"/>
                <a:cs typeface="Arial"/>
                <a:sym typeface="Arial"/>
              </a:rPr>
              <a:t>Typical text mining method will consider the following sentences to indicate happiness (due to word associations) while typical NLP methods detects that they are not (latent meanings).</a:t>
            </a:r>
            <a:endParaRPr sz="1150">
              <a:solidFill>
                <a:srgbClr val="242729"/>
              </a:solidFill>
              <a:latin typeface="Arial"/>
              <a:ea typeface="Arial"/>
              <a:cs typeface="Arial"/>
              <a:sym typeface="Arial"/>
            </a:endParaRPr>
          </a:p>
          <a:p>
            <a:pPr indent="-301625" lvl="0" marL="749300" rtl="0" algn="l">
              <a:spcBef>
                <a:spcPts val="110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I am not happy</a:t>
            </a:r>
            <a:endParaRPr sz="1150">
              <a:solidFill>
                <a:srgbClr val="242729"/>
              </a:solidFill>
              <a:latin typeface="Arial"/>
              <a:ea typeface="Arial"/>
              <a:cs typeface="Arial"/>
              <a:sym typeface="Arial"/>
            </a:endParaRPr>
          </a:p>
          <a:p>
            <a:pPr indent="-301625" lvl="0" marL="749300" rtl="0" algn="l">
              <a:spcBef>
                <a:spcPts val="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I will be happy when it will rain</a:t>
            </a:r>
            <a:endParaRPr sz="1150">
              <a:solidFill>
                <a:srgbClr val="242729"/>
              </a:solidFill>
              <a:latin typeface="Arial"/>
              <a:ea typeface="Arial"/>
              <a:cs typeface="Arial"/>
              <a:sym typeface="Arial"/>
            </a:endParaRPr>
          </a:p>
          <a:p>
            <a:pPr indent="-301625" lvl="0" marL="749300" rtl="0" algn="l">
              <a:spcBef>
                <a:spcPts val="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If it will rain, I'll be happy.</a:t>
            </a:r>
            <a:endParaRPr sz="1150">
              <a:solidFill>
                <a:srgbClr val="242729"/>
              </a:solidFill>
              <a:latin typeface="Arial"/>
              <a:ea typeface="Arial"/>
              <a:cs typeface="Arial"/>
              <a:sym typeface="Arial"/>
            </a:endParaRPr>
          </a:p>
          <a:p>
            <a:pPr indent="-301625" lvl="0" marL="749300" rtl="0" algn="l">
              <a:spcBef>
                <a:spcPts val="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She asked whether I am happy</a:t>
            </a:r>
            <a:endParaRPr sz="1150">
              <a:solidFill>
                <a:srgbClr val="242729"/>
              </a:solidFill>
              <a:latin typeface="Arial"/>
              <a:ea typeface="Arial"/>
              <a:cs typeface="Arial"/>
              <a:sym typeface="Arial"/>
            </a:endParaRPr>
          </a:p>
          <a:p>
            <a:pPr indent="-301625" lvl="0" marL="749300" rtl="0" algn="l">
              <a:spcBef>
                <a:spcPts val="0"/>
              </a:spcBef>
              <a:spcAft>
                <a:spcPts val="0"/>
              </a:spcAft>
              <a:buClr>
                <a:srgbClr val="242729"/>
              </a:buClr>
              <a:buSzPts val="1150"/>
              <a:buFont typeface="Arial"/>
              <a:buAutoNum type="arabicPeriod"/>
            </a:pPr>
            <a:r>
              <a:rPr lang="en" sz="1150">
                <a:solidFill>
                  <a:srgbClr val="242729"/>
                </a:solidFill>
                <a:latin typeface="Arial"/>
                <a:ea typeface="Arial"/>
                <a:cs typeface="Arial"/>
                <a:sym typeface="Arial"/>
              </a:rPr>
              <a:t>Are you happy?</a:t>
            </a:r>
            <a:endParaRPr sz="1150">
              <a:solidFill>
                <a:srgbClr val="242729"/>
              </a:solidFill>
              <a:latin typeface="Arial"/>
              <a:ea typeface="Arial"/>
              <a:cs typeface="Arial"/>
              <a:sym typeface="Arial"/>
            </a:endParaRPr>
          </a:p>
          <a:p>
            <a:pPr indent="0" lvl="0" marL="0" rtl="0" algn="l">
              <a:spcBef>
                <a:spcPts val="2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79950" y="59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“In Action” - IBM Watson vs. Jeopardy</a:t>
            </a:r>
            <a:endParaRPr/>
          </a:p>
        </p:txBody>
      </p:sp>
      <p:pic>
        <p:nvPicPr>
          <p:cNvPr descr="IBM's Watson supercomputer destroys all humans in Jeopardy. &#10;&#10;» Subscribe To Engadget Today: http://bit.ly/YA7pDT&#10;» Watch More Engadget Video Here: http://goo.gl/mMdoa&#10;&#10;&#10;Engadget provides the web's best consumer electronics &amp; gadgets coverage. Launched in 2004 by former Gizmodo editor and co-founder Peter Rojas, Engadget now covers the latest mobile devices, computers, TVs, laptops, personal electronics, hardware, tablets, and cameras. Engadget's video property is a part of the AOL On Network.&#10;&#10;Get More Engadget: &#10;Read: http://engt.co/YZHYeP&#10;Like: http://on.fb.me/YZI4mL&#10;Follow: http://bit.ly/YFfj0L" id="130" name="Google Shape;130;p20" title="IBM's Watson Supercomputer Destroys Humans in Jeopardy | Engadget">
            <a:hlinkClick r:id="rId3"/>
          </p:cNvPr>
          <p:cNvPicPr preferRelativeResize="0"/>
          <p:nvPr/>
        </p:nvPicPr>
        <p:blipFill>
          <a:blip r:embed="rId4">
            <a:alphaModFix/>
          </a:blip>
          <a:stretch>
            <a:fillRect/>
          </a:stretch>
        </p:blipFill>
        <p:spPr>
          <a:xfrm>
            <a:off x="2027000" y="1284075"/>
            <a:ext cx="4904225" cy="367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Challenges</a:t>
            </a:r>
            <a:endParaRPr/>
          </a:p>
        </p:txBody>
      </p:sp>
      <p:sp>
        <p:nvSpPr>
          <p:cNvPr id="136" name="Google Shape;136;p21"/>
          <p:cNvSpPr txBox="1"/>
          <p:nvPr>
            <p:ph idx="1" type="body"/>
          </p:nvPr>
        </p:nvSpPr>
        <p:spPr>
          <a:xfrm>
            <a:off x="779950" y="1853850"/>
            <a:ext cx="4825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Natural Language is vague, context-driven</a:t>
            </a:r>
            <a:endParaRPr b="1" sz="1400"/>
          </a:p>
          <a:p>
            <a:pPr indent="0" lvl="0" marL="0" rtl="0" algn="l">
              <a:spcBef>
                <a:spcPts val="1600"/>
              </a:spcBef>
              <a:spcAft>
                <a:spcPts val="0"/>
              </a:spcAft>
              <a:buNone/>
            </a:pPr>
            <a:r>
              <a:rPr b="1" lang="en" sz="1400"/>
              <a:t>Extensive </a:t>
            </a:r>
            <a:r>
              <a:rPr b="1" lang="en" sz="1400"/>
              <a:t>knowledge</a:t>
            </a:r>
            <a:r>
              <a:rPr b="1" lang="en" sz="1400"/>
              <a:t> and training on a topic needed for true “understanding” </a:t>
            </a:r>
            <a:endParaRPr b="1" sz="1400"/>
          </a:p>
          <a:p>
            <a:pPr indent="0" lvl="0" marL="0" rtl="0" algn="l">
              <a:spcBef>
                <a:spcPts val="1600"/>
              </a:spcBef>
              <a:spcAft>
                <a:spcPts val="0"/>
              </a:spcAft>
              <a:buNone/>
            </a:pPr>
            <a:r>
              <a:rPr b="1" lang="en" sz="1400"/>
              <a:t> Challenges in NLP processing:  </a:t>
            </a:r>
            <a:endParaRPr b="1" sz="1400"/>
          </a:p>
          <a:p>
            <a:pPr indent="-317500" lvl="0" marL="457200" rtl="0" algn="l">
              <a:spcBef>
                <a:spcPts val="1600"/>
              </a:spcBef>
              <a:spcAft>
                <a:spcPts val="0"/>
              </a:spcAft>
              <a:buSzPts val="1400"/>
              <a:buChar char="●"/>
            </a:pPr>
            <a:r>
              <a:rPr b="1" lang="en" sz="1400"/>
              <a:t>part-of-speech tagging (noun/verb/adj)</a:t>
            </a:r>
            <a:endParaRPr b="1" sz="1400"/>
          </a:p>
          <a:p>
            <a:pPr indent="-317500" lvl="0" marL="457200" rtl="0" algn="l">
              <a:spcBef>
                <a:spcPts val="0"/>
              </a:spcBef>
              <a:spcAft>
                <a:spcPts val="0"/>
              </a:spcAft>
              <a:buSzPts val="1400"/>
              <a:buChar char="●"/>
            </a:pPr>
            <a:r>
              <a:rPr b="1" lang="en" sz="1400"/>
              <a:t>word sense disambiguation (multiple meanings) </a:t>
            </a:r>
            <a:endParaRPr b="1" sz="1400"/>
          </a:p>
          <a:p>
            <a:pPr indent="-317500" lvl="0" marL="457200" rtl="0" algn="l">
              <a:spcBef>
                <a:spcPts val="0"/>
              </a:spcBef>
              <a:spcAft>
                <a:spcPts val="0"/>
              </a:spcAft>
              <a:buSzPts val="1400"/>
              <a:buChar char="●"/>
            </a:pPr>
            <a:r>
              <a:rPr b="1" lang="en" sz="1400"/>
              <a:t>imperfect input (errors, lol-speak)</a:t>
            </a:r>
            <a:endParaRPr b="1" sz="1400"/>
          </a:p>
          <a:p>
            <a:pPr indent="-317500" lvl="0" marL="457200" rtl="0" algn="l">
              <a:spcBef>
                <a:spcPts val="0"/>
              </a:spcBef>
              <a:spcAft>
                <a:spcPts val="0"/>
              </a:spcAft>
              <a:buSzPts val="1400"/>
              <a:buChar char="●"/>
            </a:pPr>
            <a:r>
              <a:rPr b="1" lang="en" sz="1400"/>
              <a:t>Speech acts</a:t>
            </a:r>
            <a:endParaRPr b="1" sz="1400"/>
          </a:p>
          <a:p>
            <a:pPr indent="0" lvl="0" marL="0" rtl="0" algn="l">
              <a:spcBef>
                <a:spcPts val="1600"/>
              </a:spcBef>
              <a:spcAft>
                <a:spcPts val="1600"/>
              </a:spcAft>
              <a:buNone/>
            </a:pPr>
            <a:r>
              <a:t/>
            </a:r>
            <a:endParaRPr b="1" sz="1400"/>
          </a:p>
        </p:txBody>
      </p:sp>
      <p:sp>
        <p:nvSpPr>
          <p:cNvPr id="137" name="Google Shape;137;p21"/>
          <p:cNvSpPr txBox="1"/>
          <p:nvPr/>
        </p:nvSpPr>
        <p:spPr>
          <a:xfrm>
            <a:off x="5818513" y="1580725"/>
            <a:ext cx="3000000" cy="48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accent1"/>
                </a:solidFill>
                <a:latin typeface="Lato"/>
                <a:ea typeface="Lato"/>
                <a:cs typeface="Lato"/>
                <a:sym typeface="Lato"/>
              </a:rPr>
              <a:t>“Dream of AI community”</a:t>
            </a:r>
            <a:endParaRPr b="1" sz="1800"/>
          </a:p>
        </p:txBody>
      </p:sp>
      <p:sp>
        <p:nvSpPr>
          <p:cNvPr id="138" name="Google Shape;138;p21"/>
          <p:cNvSpPr/>
          <p:nvPr/>
        </p:nvSpPr>
        <p:spPr>
          <a:xfrm>
            <a:off x="5309425" y="2106425"/>
            <a:ext cx="3657420" cy="21888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accent1"/>
              </a:solidFill>
              <a:latin typeface="Lato"/>
              <a:ea typeface="Lato"/>
              <a:cs typeface="Lato"/>
              <a:sym typeface="Lato"/>
            </a:endParaRPr>
          </a:p>
          <a:p>
            <a:pPr indent="0" lvl="0" marL="0" rtl="0" algn="ctr">
              <a:lnSpc>
                <a:spcPct val="115000"/>
              </a:lnSpc>
              <a:spcBef>
                <a:spcPts val="1600"/>
              </a:spcBef>
              <a:spcAft>
                <a:spcPts val="0"/>
              </a:spcAft>
              <a:buClr>
                <a:srgbClr val="000000"/>
              </a:buClr>
              <a:buSzPts val="1100"/>
              <a:buFont typeface="Arial"/>
              <a:buNone/>
            </a:pPr>
            <a:r>
              <a:rPr b="1" lang="en">
                <a:solidFill>
                  <a:schemeClr val="accent1"/>
                </a:solidFill>
                <a:latin typeface="Lato"/>
                <a:ea typeface="Lato"/>
                <a:cs typeface="Lato"/>
                <a:sym typeface="Lato"/>
              </a:rPr>
              <a:t>AI/</a:t>
            </a:r>
            <a:r>
              <a:rPr b="1" lang="en">
                <a:solidFill>
                  <a:schemeClr val="accent1"/>
                </a:solidFill>
                <a:latin typeface="Lato"/>
                <a:ea typeface="Lato"/>
                <a:cs typeface="Lato"/>
                <a:sym typeface="Lato"/>
              </a:rPr>
              <a:t>ML algorithms that are capable of automatically reading and obtaining knowledge from text</a:t>
            </a:r>
            <a:endParaRPr/>
          </a:p>
          <a:p>
            <a:pPr indent="0" lvl="0" marL="0" rtl="0" algn="l">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