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437fa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437fa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437fac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437fac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7bb03f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7bb03f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31885c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31885c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b31885c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b31885c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8a9f99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8a9f99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pandas.pydata.org/pandas-docs/s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ilcent/benford_py.gi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ealpython.com/python-web-scraping-practical-introduction/#making-web-requests" TargetMode="External"/><Relationship Id="rId4" Type="http://schemas.openxmlformats.org/officeDocument/2006/relationships/hyperlink" Target="https://www.computerhope.com/issues/ch000746.htm" TargetMode="External"/><Relationship Id="rId9" Type="http://schemas.openxmlformats.org/officeDocument/2006/relationships/image" Target="../media/image6.jpg"/><Relationship Id="rId5" Type="http://schemas.openxmlformats.org/officeDocument/2006/relationships/hyperlink" Target="https://realpython.com/python-web-scraping-practical-introduction/#wrangling-html-with-beautifulsoup" TargetMode="External"/><Relationship Id="rId6" Type="http://schemas.openxmlformats.org/officeDocument/2006/relationships/hyperlink" Target="https://www.guru99.com/selenium-python.html" TargetMode="External"/><Relationship Id="rId7" Type="http://schemas.openxmlformats.org/officeDocument/2006/relationships/hyperlink" Target="https://selenium-python.readthedocs.io/" TargetMode="External"/><Relationship Id="rId8" Type="http://schemas.openxmlformats.org/officeDocument/2006/relationships/hyperlink" Target="http://www.youtube.com/watch?v=vsmxMLmroy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QgXKtPSzUI" TargetMode="External"/><Relationship Id="rId4" Type="http://schemas.openxmlformats.org/officeDocument/2006/relationships/image" Target="../media/image1.jpg"/><Relationship Id="rId5" Type="http://schemas.openxmlformats.org/officeDocument/2006/relationships/hyperlink" Target="https://medium.freecodecamp.org/how-to-scrape-websites-with-python-and-beautifulsoup-5946935d93fe" TargetMode="External"/><Relationship Id="rId6" Type="http://schemas.openxmlformats.org/officeDocument/2006/relationships/hyperlink" Target="https://www.crummy.com/software/BeautifulSoup/bs4/doc/"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https://idratherbewriting.com/learnapidoc/docapis_doc_sample_responses_and_schema.html" TargetMode="External"/><Relationship Id="rId10" Type="http://schemas.openxmlformats.org/officeDocument/2006/relationships/hyperlink" Target="https://idratherbewriting.com/learnapidoc/docapis_doc_sample_requests.html" TargetMode="External"/><Relationship Id="rId13" Type="http://schemas.openxmlformats.org/officeDocument/2006/relationships/image" Target="../media/image5.png"/><Relationship Id="rId12" Type="http://schemas.openxmlformats.org/officeDocument/2006/relationships/hyperlink" Target="https://idratherbewriting.com/learnapidoc"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hatis.techtarget.com/definition/Amazon" TargetMode="External"/><Relationship Id="rId4" Type="http://schemas.openxmlformats.org/officeDocument/2006/relationships/hyperlink" Target="https://searchcio.techtarget.com/definition/Google-The-Company" TargetMode="External"/><Relationship Id="rId9" Type="http://schemas.openxmlformats.org/officeDocument/2006/relationships/hyperlink" Target="https://idratherbewriting.com/learnapidoc/docapis_doc_parameters.html" TargetMode="External"/><Relationship Id="rId14" Type="http://schemas.openxmlformats.org/officeDocument/2006/relationships/hyperlink" Target="https://developer.box.com/reference" TargetMode="External"/><Relationship Id="rId5" Type="http://schemas.openxmlformats.org/officeDocument/2006/relationships/hyperlink" Target="https://whatis.techtarget.com/definition/LinkedIn" TargetMode="External"/><Relationship Id="rId6" Type="http://schemas.openxmlformats.org/officeDocument/2006/relationships/hyperlink" Target="https://whatis.techtarget.com/definition/Twitter" TargetMode="External"/><Relationship Id="rId7" Type="http://schemas.openxmlformats.org/officeDocument/2006/relationships/hyperlink" Target="https://idratherbewriting.com/learnapidoc/docapis_resource_descriptions.html" TargetMode="External"/><Relationship Id="rId8" Type="http://schemas.openxmlformats.org/officeDocument/2006/relationships/hyperlink" Target="https://idratherbewriting.com/learnapidoc/docapis_resource_endpoint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7YcW25PHnAA"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Python code Used in Data Science:		</a:t>
            </a:r>
            <a:r>
              <a:rPr lang="en" sz="3000"/>
              <a:t>	</a:t>
            </a:r>
            <a:r>
              <a:rPr lang="en" sz="3000"/>
              <a:t>Screen Scraping &amp; Rest API</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Python/Data Science Code - Pandas</a:t>
            </a:r>
            <a:endParaRPr/>
          </a:p>
        </p:txBody>
      </p:sp>
      <p:sp>
        <p:nvSpPr>
          <p:cNvPr id="93" name="Google Shape;93;p14"/>
          <p:cNvSpPr txBox="1"/>
          <p:nvPr/>
        </p:nvSpPr>
        <p:spPr>
          <a:xfrm>
            <a:off x="284550" y="1269550"/>
            <a:ext cx="5705700" cy="328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Pandas</a:t>
            </a:r>
            <a:r>
              <a:rPr lang="en" sz="1600">
                <a:solidFill>
                  <a:srgbClr val="333333"/>
                </a:solidFill>
                <a:highlight>
                  <a:srgbClr val="FFFFFF"/>
                </a:highlight>
                <a:latin typeface="Lato"/>
                <a:ea typeface="Lato"/>
                <a:cs typeface="Lato"/>
                <a:sym typeface="Lato"/>
              </a:rPr>
              <a:t> - </a:t>
            </a:r>
            <a:r>
              <a:rPr lang="en" sz="1600">
                <a:highlight>
                  <a:srgbClr val="FFFFFF"/>
                </a:highlight>
                <a:latin typeface="Lato"/>
                <a:ea typeface="Lato"/>
                <a:cs typeface="Lato"/>
                <a:sym typeface="Lato"/>
              </a:rPr>
              <a:t>high-performance, easy-to-use data structures and data analysis tools, including:</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DataFrame object for data manipulation</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Tools for reading and writing data</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Intelligent data alignment and handling of missing data</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Flexible reshaping and pivoting of data sets</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Slicing, fancy indexing, and subsetting of large data sets</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Aggregating or transforming data with “group by” engine</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Merging and joining of data set</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Time series-functionality</a:t>
            </a:r>
            <a:endParaRPr>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94" name="Google Shape;94;p14"/>
          <p:cNvPicPr preferRelativeResize="0"/>
          <p:nvPr/>
        </p:nvPicPr>
        <p:blipFill>
          <a:blip r:embed="rId3">
            <a:alphaModFix/>
          </a:blip>
          <a:stretch>
            <a:fillRect/>
          </a:stretch>
        </p:blipFill>
        <p:spPr>
          <a:xfrm>
            <a:off x="5743175" y="1889650"/>
            <a:ext cx="3237225" cy="2154225"/>
          </a:xfrm>
          <a:prstGeom prst="rect">
            <a:avLst/>
          </a:prstGeom>
          <a:noFill/>
          <a:ln>
            <a:noFill/>
          </a:ln>
        </p:spPr>
      </p:pic>
      <p:sp>
        <p:nvSpPr>
          <p:cNvPr id="95" name="Google Shape;95;p14"/>
          <p:cNvSpPr txBox="1"/>
          <p:nvPr/>
        </p:nvSpPr>
        <p:spPr>
          <a:xfrm>
            <a:off x="5743175" y="4265975"/>
            <a:ext cx="3065400" cy="29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Documentation: </a:t>
            </a:r>
            <a:r>
              <a:rPr lang="en" sz="1000" u="sng">
                <a:solidFill>
                  <a:schemeClr val="hlink"/>
                </a:solidFill>
                <a:hlinkClick r:id="rId4"/>
              </a:rPr>
              <a:t>http://pandas.pydata.org/pandas-docs/stable/</a:t>
            </a:r>
            <a:endParaRPr sz="1000"/>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Python/Data Science Code - Benford’s Law</a:t>
            </a:r>
            <a:endParaRPr/>
          </a:p>
        </p:txBody>
      </p:sp>
      <p:sp>
        <p:nvSpPr>
          <p:cNvPr id="101" name="Google Shape;101;p15"/>
          <p:cNvSpPr txBox="1"/>
          <p:nvPr/>
        </p:nvSpPr>
        <p:spPr>
          <a:xfrm>
            <a:off x="789425" y="1422200"/>
            <a:ext cx="43521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Benford’s Law</a:t>
            </a:r>
            <a:r>
              <a:rPr lang="en" sz="1600">
                <a:solidFill>
                  <a:srgbClr val="333333"/>
                </a:solidFill>
                <a:highlight>
                  <a:srgbClr val="FFFFFF"/>
                </a:highlight>
                <a:latin typeface="Lato"/>
                <a:ea typeface="Lato"/>
                <a:cs typeface="Lato"/>
                <a:sym typeface="Lato"/>
              </a:rPr>
              <a:t> - </a:t>
            </a:r>
            <a:r>
              <a:rPr lang="en" sz="1600">
                <a:highlight>
                  <a:srgbClr val="FFFFFF"/>
                </a:highlight>
                <a:latin typeface="Lato"/>
                <a:ea typeface="Lato"/>
                <a:cs typeface="Lato"/>
                <a:sym typeface="Lato"/>
              </a:rPr>
              <a:t>In many naturally occurring collections of numbers, the leading significant digit is likely to be small.</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None/>
            </a:pPr>
            <a:r>
              <a:rPr b="1" lang="en" sz="1600">
                <a:highlight>
                  <a:srgbClr val="FFFFFF"/>
                </a:highlight>
                <a:latin typeface="Lato"/>
                <a:ea typeface="Lato"/>
                <a:cs typeface="Lato"/>
                <a:sym typeface="Lato"/>
              </a:rPr>
              <a:t>Expected in</a:t>
            </a:r>
            <a:r>
              <a:rPr lang="en" sz="1600">
                <a:highlight>
                  <a:srgbClr val="FFFFFF"/>
                </a:highlight>
                <a:latin typeface="Lato"/>
                <a:ea typeface="Lato"/>
                <a:cs typeface="Lato"/>
                <a:sym typeface="Lato"/>
              </a:rPr>
              <a:t>: Transaction data,  Numbers that result from combo on #’s (quantity x price)</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Clr>
                <a:srgbClr val="000000"/>
              </a:buClr>
              <a:buSzPts val="1100"/>
              <a:buFont typeface="Arial"/>
              <a:buNone/>
            </a:pPr>
            <a:r>
              <a:rPr b="1" lang="en" sz="1600">
                <a:highlight>
                  <a:srgbClr val="FFFFFF"/>
                </a:highlight>
                <a:latin typeface="Lato"/>
                <a:ea typeface="Lato"/>
                <a:cs typeface="Lato"/>
                <a:sym typeface="Lato"/>
              </a:rPr>
              <a:t>Not Expected in</a:t>
            </a:r>
            <a:r>
              <a:rPr lang="en" sz="1600">
                <a:highlight>
                  <a:srgbClr val="FFFFFF"/>
                </a:highlight>
                <a:latin typeface="Lato"/>
                <a:ea typeface="Lato"/>
                <a:cs typeface="Lato"/>
                <a:sym typeface="Lato"/>
              </a:rPr>
              <a:t>: Sequential Numbers,  Influenced by human thought ($1.99)</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600">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600" u="sng">
                <a:solidFill>
                  <a:srgbClr val="333333"/>
                </a:solidFill>
                <a:highlight>
                  <a:schemeClr val="lt1"/>
                </a:highlight>
                <a:latin typeface="Lato"/>
                <a:ea typeface="Lato"/>
                <a:cs typeface="Lato"/>
                <a:sym typeface="Lato"/>
              </a:rPr>
              <a:t>Applications</a:t>
            </a:r>
            <a:r>
              <a:rPr b="1" lang="en" sz="1600">
                <a:solidFill>
                  <a:srgbClr val="333333"/>
                </a:solidFill>
                <a:highlight>
                  <a:schemeClr val="lt1"/>
                </a:highlight>
                <a:latin typeface="Lato"/>
                <a:ea typeface="Lato"/>
                <a:cs typeface="Lato"/>
                <a:sym typeface="Lato"/>
              </a:rPr>
              <a:t>:  Fraud Detection,  Genome size</a:t>
            </a:r>
            <a:endParaRPr b="1"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050">
                <a:solidFill>
                  <a:srgbClr val="333333"/>
                </a:solidFill>
                <a:latin typeface="Lato"/>
                <a:ea typeface="Lato"/>
                <a:cs typeface="Lato"/>
                <a:sym typeface="Lato"/>
              </a:rPr>
              <a:t>Class Example: </a:t>
            </a:r>
            <a:r>
              <a:rPr lang="en" sz="1050" u="sng">
                <a:solidFill>
                  <a:schemeClr val="hlink"/>
                </a:solidFill>
                <a:latin typeface="Lato"/>
                <a:ea typeface="Lato"/>
                <a:cs typeface="Lato"/>
                <a:sym typeface="Lato"/>
                <a:hlinkClick r:id="rId3"/>
              </a:rPr>
              <a:t>https://github.com/milcent/benford_py.git</a:t>
            </a:r>
            <a:endParaRPr sz="105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102" name="Google Shape;102;p15"/>
          <p:cNvPicPr preferRelativeResize="0"/>
          <p:nvPr/>
        </p:nvPicPr>
        <p:blipFill>
          <a:blip r:embed="rId4">
            <a:alphaModFix/>
          </a:blip>
          <a:stretch>
            <a:fillRect/>
          </a:stretch>
        </p:blipFill>
        <p:spPr>
          <a:xfrm>
            <a:off x="5113750" y="1292675"/>
            <a:ext cx="3770099" cy="2827574"/>
          </a:xfrm>
          <a:prstGeom prst="rect">
            <a:avLst/>
          </a:prstGeom>
          <a:noFill/>
          <a:ln>
            <a:noFill/>
          </a:ln>
        </p:spPr>
      </p:pic>
      <p:sp>
        <p:nvSpPr>
          <p:cNvPr id="103" name="Google Shape;103;p15"/>
          <p:cNvSpPr txBox="1"/>
          <p:nvPr/>
        </p:nvSpPr>
        <p:spPr>
          <a:xfrm>
            <a:off x="5439000" y="4002200"/>
            <a:ext cx="3286200" cy="30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The distribution of first digits, according to Benford's law. Each bar represents a digit, and the height of the bar is the percentage of numbers that start with that digit.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575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Scraping</a:t>
            </a:r>
            <a:endParaRPr/>
          </a:p>
        </p:txBody>
      </p:sp>
      <p:sp>
        <p:nvSpPr>
          <p:cNvPr id="109" name="Google Shape;109;p16"/>
          <p:cNvSpPr txBox="1"/>
          <p:nvPr>
            <p:ph idx="1" type="body"/>
          </p:nvPr>
        </p:nvSpPr>
        <p:spPr>
          <a:xfrm>
            <a:off x="5320550" y="497625"/>
            <a:ext cx="38661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rgbClr val="000000"/>
                </a:solidFill>
              </a:rPr>
              <a:t>Screen/data scraping</a:t>
            </a:r>
            <a:r>
              <a:rPr lang="en">
                <a:solidFill>
                  <a:srgbClr val="000000"/>
                </a:solidFill>
              </a:rPr>
              <a:t>: Used for extracting unstructured data from websites,  then </a:t>
            </a:r>
            <a:r>
              <a:rPr lang="en">
                <a:solidFill>
                  <a:srgbClr val="000000"/>
                </a:solidFill>
              </a:rPr>
              <a:t>transforming</a:t>
            </a:r>
            <a:r>
              <a:rPr lang="en">
                <a:solidFill>
                  <a:srgbClr val="000000"/>
                </a:solidFill>
              </a:rPr>
              <a:t> it into a readable, analyzable format.</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None/>
            </a:pPr>
            <a:r>
              <a:rPr lang="en">
                <a:solidFill>
                  <a:srgbClr val="000000"/>
                </a:solidFill>
              </a:rPr>
              <a:t>Need arises when data is not readily available via “structured” data sources, such as databases, files and REST APIs.  </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None/>
            </a:pPr>
            <a:r>
              <a:rPr lang="en" u="sng">
                <a:solidFill>
                  <a:srgbClr val="000000"/>
                </a:solidFill>
              </a:rPr>
              <a:t>Knowledge of HTML &amp; JavaScript is Useful! </a:t>
            </a:r>
            <a:endParaRPr u="sng">
              <a:solidFill>
                <a:srgbClr val="000000"/>
              </a:solidFill>
            </a:endParaRPr>
          </a:p>
          <a:p>
            <a:pPr indent="0" lvl="0" marL="0" rtl="0" algn="l">
              <a:lnSpc>
                <a:spcPct val="150000"/>
              </a:lnSpc>
              <a:spcBef>
                <a:spcPts val="0"/>
              </a:spcBef>
              <a:spcAft>
                <a:spcPts val="0"/>
              </a:spcAft>
              <a:buNone/>
            </a:pPr>
            <a:r>
              <a:t/>
            </a:r>
            <a:endParaRPr u="sng">
              <a:solidFill>
                <a:srgbClr val="000000"/>
              </a:solidFill>
            </a:endParaRPr>
          </a:p>
          <a:p>
            <a:pPr indent="0" lvl="0" marL="0" rtl="0" algn="l">
              <a:lnSpc>
                <a:spcPct val="150000"/>
              </a:lnSpc>
              <a:spcBef>
                <a:spcPts val="0"/>
              </a:spcBef>
              <a:spcAft>
                <a:spcPts val="0"/>
              </a:spcAft>
              <a:buNone/>
            </a:pPr>
            <a:r>
              <a:rPr lang="en">
                <a:solidFill>
                  <a:srgbClr val="000000"/>
                </a:solidFill>
              </a:rPr>
              <a:t>Typical Screen Scraping Steps:</a:t>
            </a:r>
            <a:endParaRPr>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hlinkClick r:id="rId3"/>
              </a:rPr>
              <a:t>Making Web Requests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b="1" lang="en" u="sng">
                <a:solidFill>
                  <a:srgbClr val="6D9EEB"/>
                </a:solidFill>
                <a:hlinkClick r:id="rId4"/>
              </a:rPr>
              <a:t>Inspect Data Source</a:t>
            </a:r>
            <a:endParaRPr>
              <a:solidFill>
                <a:srgbClr val="6D9EEB"/>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hlinkClick r:id="rId5"/>
              </a:rPr>
              <a:t>Wrangling/Transforming HTML Elements </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rPr>
              <a:t>Cleansing/Structuring Data for Storage</a:t>
            </a:r>
            <a:endParaRPr>
              <a:solidFill>
                <a:srgbClr val="222222"/>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
        <p:nvSpPr>
          <p:cNvPr id="110" name="Google Shape;110;p16"/>
          <p:cNvSpPr txBox="1"/>
          <p:nvPr/>
        </p:nvSpPr>
        <p:spPr>
          <a:xfrm>
            <a:off x="62475" y="4694325"/>
            <a:ext cx="694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800"/>
              <a:t>Using </a:t>
            </a:r>
            <a:r>
              <a:rPr lang="en" sz="800"/>
              <a:t>Selenium w/Python:  </a:t>
            </a:r>
            <a:r>
              <a:rPr lang="en" sz="800" u="sng">
                <a:solidFill>
                  <a:schemeClr val="hlink"/>
                </a:solidFill>
                <a:hlinkClick r:id="rId6"/>
              </a:rPr>
              <a:t>https://www.guru99.com/selenium-python.html</a:t>
            </a:r>
            <a:endParaRPr sz="800"/>
          </a:p>
          <a:p>
            <a:pPr indent="0" lvl="0" marL="0" rtl="0" algn="l">
              <a:spcBef>
                <a:spcPts val="0"/>
              </a:spcBef>
              <a:spcAft>
                <a:spcPts val="0"/>
              </a:spcAft>
              <a:buNone/>
            </a:pPr>
            <a:r>
              <a:rPr lang="en" sz="800"/>
              <a:t>Documentation: </a:t>
            </a:r>
            <a:r>
              <a:rPr lang="en" sz="800" u="sng">
                <a:solidFill>
                  <a:schemeClr val="hlink"/>
                </a:solidFill>
                <a:hlinkClick r:id="rId7"/>
              </a:rPr>
              <a:t>https://selenium-python.readthedocs.io/</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pic>
        <p:nvPicPr>
          <p:cNvPr descr="Learn more advanced front-end and full-stack development at: https://www.fullstackacademy.com&#10;&#10;In this Web Scraping Tutorial, Ryan Skinner talks about how to scrape modern websites (sites built with React.js or Angular.js) using the Nightmare.js library. Ryan provides a brief code example on how to scrape static HTML websites followed by another brief code example on how to scrape dynamic web pages that require javascript to render data. Ryan delves into the subtleties of web scraping and when/how to scrape for data." id="111" name="Google Shape;111;p16" title="Web Scraping Tutorial - How to Scrape Modern Websites for Data">
            <a:hlinkClick r:id="rId8"/>
          </p:cNvPr>
          <p:cNvPicPr preferRelativeResize="0"/>
          <p:nvPr/>
        </p:nvPicPr>
        <p:blipFill>
          <a:blip r:embed="rId9">
            <a:alphaModFix/>
          </a:blip>
          <a:stretch>
            <a:fillRect/>
          </a:stretch>
        </p:blipFill>
        <p:spPr>
          <a:xfrm>
            <a:off x="152400" y="1263225"/>
            <a:ext cx="4977800" cy="335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803350" y="597200"/>
            <a:ext cx="617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Python </a:t>
            </a:r>
            <a:r>
              <a:rPr lang="en" sz="2400"/>
              <a:t>Screen Scraping - Requests + BS4</a:t>
            </a:r>
            <a:endParaRPr sz="2400"/>
          </a:p>
        </p:txBody>
      </p:sp>
      <p:sp>
        <p:nvSpPr>
          <p:cNvPr id="117" name="Google Shape;117;p17"/>
          <p:cNvSpPr txBox="1"/>
          <p:nvPr>
            <p:ph idx="1" type="body"/>
          </p:nvPr>
        </p:nvSpPr>
        <p:spPr>
          <a:xfrm>
            <a:off x="5249125" y="1573850"/>
            <a:ext cx="3866100" cy="267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rgbClr val="000000"/>
                </a:solidFill>
              </a:rPr>
              <a:t>Beautiful Soup (BS4)</a:t>
            </a:r>
            <a:r>
              <a:rPr lang="en">
                <a:solidFill>
                  <a:srgbClr val="000000"/>
                </a:solidFill>
              </a:rPr>
              <a:t>: </a:t>
            </a:r>
            <a:r>
              <a:rPr lang="en">
                <a:solidFill>
                  <a:srgbClr val="000000"/>
                </a:solidFill>
              </a:rPr>
              <a:t>Beautiful Soup is a Python package for parsing HTML and XML documents, and creates a parse tree that be used to extract data from HTML markup.  </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Clr>
                <a:srgbClr val="000000"/>
              </a:buClr>
              <a:buSzPts val="1100"/>
              <a:buFont typeface="Arial"/>
              <a:buNone/>
            </a:pPr>
            <a:r>
              <a:rPr lang="en" u="sng">
                <a:solidFill>
                  <a:srgbClr val="000000"/>
                </a:solidFill>
              </a:rPr>
              <a:t>Requests</a:t>
            </a:r>
            <a:r>
              <a:rPr lang="en">
                <a:solidFill>
                  <a:srgbClr val="000000"/>
                </a:solidFill>
              </a:rPr>
              <a:t>: Python HTTP library, released under the Apache2 License. The goal of the project is to make HTTP requests simpler and more human-friendly.</a:t>
            </a:r>
            <a:endParaRPr>
              <a:solidFill>
                <a:srgbClr val="000000"/>
              </a:solidFill>
            </a:endParaRPr>
          </a:p>
          <a:p>
            <a:pPr indent="0" lvl="0" marL="0" rtl="0" algn="l">
              <a:lnSpc>
                <a:spcPct val="150000"/>
              </a:lnSpc>
              <a:spcBef>
                <a:spcPts val="0"/>
              </a:spcBef>
              <a:spcAft>
                <a:spcPts val="0"/>
              </a:spcAft>
              <a:buNone/>
            </a:pPr>
            <a:r>
              <a:t/>
            </a:r>
            <a:endParaRPr>
              <a:solidFill>
                <a:srgbClr val="222222"/>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descr="Web scraping is a very powerful tool to learn for any data professional. With web scraping the entire internet becomes your database. In this tutorial we show you how to parse a web page into a data file (csv) using a Python package called BeautifulSoup.&#10;&#10;In this example, we web scrape graphics cards from NewEgg.com.&#10;&#10;Sublime:&#10;https://www.sublimetext.com/3&#10;&#10;Anaconda:&#10;https://www.anaconda.com/distribution/&#10;--&#10;At Data Science Dojo, we believe data science is for everyone. Our in-person data science training has been attended by more than 3600+ employees from over 742 companies globally, including many leaders in tech like Microsoft, Apple, and Facebook.&#10;--&#10;Learn more about Data Science Dojo here:&#10;https://hubs.ly/H0f6wzS0&#10;&#10;See what our past attendees are saying here: &#10;https://hubs.ly/H0f6wzY0&#10;--&#10;Like Us: https://www.facebook.com/datasciencedojo&#10;Follow Us: https://twitter.com/DataScienceDojo&#10;Connect with Us: https://www.linkedin.com/company/datasciencedojo&#10;&#10;Also find us on:&#10;Google +: https://plus.google.com/+Datasciencedojo&#10;Instagram: https://www.instagram.com/data_science_dojo&#10;Vimeo: https://vimeo.com/datasciencedojo" id="118" name="Google Shape;118;p17" title="Intro to Web Scraping with Python and Beautiful Soup">
            <a:hlinkClick r:id="rId3"/>
          </p:cNvPr>
          <p:cNvPicPr preferRelativeResize="0"/>
          <p:nvPr/>
        </p:nvPicPr>
        <p:blipFill>
          <a:blip r:embed="rId4">
            <a:alphaModFix/>
          </a:blip>
          <a:stretch>
            <a:fillRect/>
          </a:stretch>
        </p:blipFill>
        <p:spPr>
          <a:xfrm>
            <a:off x="353700" y="1341675"/>
            <a:ext cx="4572000" cy="3429000"/>
          </a:xfrm>
          <a:prstGeom prst="rect">
            <a:avLst/>
          </a:prstGeom>
          <a:noFill/>
          <a:ln>
            <a:noFill/>
          </a:ln>
        </p:spPr>
      </p:pic>
      <p:sp>
        <p:nvSpPr>
          <p:cNvPr id="119" name="Google Shape;119;p17"/>
          <p:cNvSpPr txBox="1"/>
          <p:nvPr/>
        </p:nvSpPr>
        <p:spPr>
          <a:xfrm>
            <a:off x="62475" y="4694325"/>
            <a:ext cx="694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Tutorial :</a:t>
            </a:r>
            <a:r>
              <a:rPr lang="en" sz="800" u="sng">
                <a:solidFill>
                  <a:schemeClr val="hlink"/>
                </a:solidFill>
                <a:hlinkClick r:id="rId5"/>
              </a:rPr>
              <a:t>https://medium.freecodecamp.org/how-to-scrape-websites-with-python-and-beautifulsoup-5946935d93fe</a:t>
            </a:r>
            <a:endParaRPr sz="800"/>
          </a:p>
          <a:p>
            <a:pPr indent="0" lvl="0" marL="0" rtl="0" algn="l">
              <a:spcBef>
                <a:spcPts val="0"/>
              </a:spcBef>
              <a:spcAft>
                <a:spcPts val="0"/>
              </a:spcAft>
              <a:buNone/>
            </a:pPr>
            <a:r>
              <a:rPr lang="en" sz="800"/>
              <a:t>Beautiful Soup Documentation: </a:t>
            </a:r>
            <a:r>
              <a:rPr lang="en" sz="800" u="sng">
                <a:solidFill>
                  <a:schemeClr val="hlink"/>
                </a:solidFill>
                <a:hlinkClick r:id="rId6"/>
              </a:rPr>
              <a:t>https://www.crummy.com/software/BeautifulSoup/bs4/doc/</a:t>
            </a:r>
            <a:endParaRPr sz="800"/>
          </a:p>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Rest API Requests</a:t>
            </a:r>
            <a:endParaRPr/>
          </a:p>
        </p:txBody>
      </p:sp>
      <p:sp>
        <p:nvSpPr>
          <p:cNvPr id="125" name="Google Shape;125;p18"/>
          <p:cNvSpPr txBox="1"/>
          <p:nvPr>
            <p:ph idx="1" type="body"/>
          </p:nvPr>
        </p:nvSpPr>
        <p:spPr>
          <a:xfrm>
            <a:off x="4962275" y="716425"/>
            <a:ext cx="41220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A RESTful API is an application program interface (API) that uses HTTP requests to GET, PUT, POST and DELETE data.</a:t>
            </a:r>
            <a:endParaRPr b="1">
              <a:solidFill>
                <a:srgbClr val="000000"/>
              </a:solidFill>
            </a:endParaRPr>
          </a:p>
          <a:p>
            <a:pPr indent="0" lvl="0" marL="0" rtl="0" algn="l">
              <a:lnSpc>
                <a:spcPct val="150000"/>
              </a:lnSpc>
              <a:spcBef>
                <a:spcPts val="1600"/>
              </a:spcBef>
              <a:spcAft>
                <a:spcPts val="0"/>
              </a:spcAft>
              <a:buNone/>
            </a:pPr>
            <a:r>
              <a:rPr lang="en" sz="1350">
                <a:solidFill>
                  <a:srgbClr val="6C6C6C"/>
                </a:solidFill>
                <a:highlight>
                  <a:srgbClr val="FFFFFF"/>
                </a:highlight>
              </a:rPr>
              <a:t>RESTful APIs are used by such sites as </a:t>
            </a:r>
            <a:r>
              <a:rPr lang="en" sz="1350" u="sng">
                <a:solidFill>
                  <a:srgbClr val="00B3AC"/>
                </a:solidFill>
                <a:highlight>
                  <a:srgbClr val="FFFFFF"/>
                </a:highlight>
                <a:hlinkClick r:id="rId3"/>
              </a:rPr>
              <a:t>Amazon</a:t>
            </a:r>
            <a:r>
              <a:rPr lang="en" sz="1350">
                <a:solidFill>
                  <a:srgbClr val="6C6C6C"/>
                </a:solidFill>
                <a:highlight>
                  <a:srgbClr val="FFFFFF"/>
                </a:highlight>
              </a:rPr>
              <a:t>, </a:t>
            </a:r>
            <a:r>
              <a:rPr lang="en" sz="1350" u="sng">
                <a:solidFill>
                  <a:srgbClr val="00B3AC"/>
                </a:solidFill>
                <a:highlight>
                  <a:srgbClr val="FFFFFF"/>
                </a:highlight>
                <a:hlinkClick r:id="rId4"/>
              </a:rPr>
              <a:t>Google</a:t>
            </a:r>
            <a:r>
              <a:rPr lang="en" sz="1350">
                <a:solidFill>
                  <a:srgbClr val="6C6C6C"/>
                </a:solidFill>
                <a:highlight>
                  <a:srgbClr val="FFFFFF"/>
                </a:highlight>
              </a:rPr>
              <a:t>, </a:t>
            </a:r>
            <a:r>
              <a:rPr lang="en" sz="1350" u="sng">
                <a:solidFill>
                  <a:srgbClr val="00B3AC"/>
                </a:solidFill>
                <a:highlight>
                  <a:srgbClr val="FFFFFF"/>
                </a:highlight>
                <a:hlinkClick r:id="rId5"/>
              </a:rPr>
              <a:t>LinkedIn</a:t>
            </a:r>
            <a:r>
              <a:rPr lang="en" sz="1350">
                <a:solidFill>
                  <a:srgbClr val="6C6C6C"/>
                </a:solidFill>
                <a:highlight>
                  <a:srgbClr val="FFFFFF"/>
                </a:highlight>
              </a:rPr>
              <a:t> and </a:t>
            </a:r>
            <a:r>
              <a:rPr lang="en" sz="1350" u="sng">
                <a:solidFill>
                  <a:srgbClr val="00B3AC"/>
                </a:solidFill>
                <a:highlight>
                  <a:srgbClr val="FFFFFF"/>
                </a:highlight>
                <a:hlinkClick r:id="rId6"/>
              </a:rPr>
              <a:t>Twitter</a:t>
            </a:r>
            <a:r>
              <a:rPr lang="en" sz="1350">
                <a:solidFill>
                  <a:srgbClr val="6C6C6C"/>
                </a:solidFill>
                <a:highlight>
                  <a:srgbClr val="FFFFFF"/>
                </a:highlight>
              </a:rPr>
              <a:t>.</a:t>
            </a:r>
            <a:endParaRPr sz="1350">
              <a:solidFill>
                <a:srgbClr val="6C6C6C"/>
              </a:solidFill>
              <a:highlight>
                <a:srgbClr val="FFFFFF"/>
              </a:highlight>
            </a:endParaRPr>
          </a:p>
          <a:p>
            <a:pPr indent="0" lvl="0" marL="0" rtl="0" algn="l">
              <a:lnSpc>
                <a:spcPct val="100000"/>
              </a:lnSpc>
              <a:spcBef>
                <a:spcPts val="1600"/>
              </a:spcBef>
              <a:spcAft>
                <a:spcPts val="0"/>
              </a:spcAft>
              <a:buNone/>
            </a:pPr>
            <a:r>
              <a:rPr lang="en" sz="1350">
                <a:solidFill>
                  <a:srgbClr val="6C6C6C"/>
                </a:solidFill>
                <a:highlight>
                  <a:srgbClr val="FFFFFF"/>
                </a:highlight>
              </a:rPr>
              <a:t>Typical Rest API Request steps:</a:t>
            </a:r>
            <a:endParaRPr sz="1350">
              <a:solidFill>
                <a:srgbClr val="6C6C6C"/>
              </a:solidFill>
              <a:highlight>
                <a:srgbClr val="FFFFFF"/>
              </a:highlight>
            </a:endParaRPr>
          </a:p>
          <a:p>
            <a:pPr indent="-311150" lvl="0" marL="457200" rtl="0" algn="l">
              <a:lnSpc>
                <a:spcPct val="150000"/>
              </a:lnSpc>
              <a:spcBef>
                <a:spcPts val="1600"/>
              </a:spcBef>
              <a:spcAft>
                <a:spcPts val="0"/>
              </a:spcAft>
              <a:buClr>
                <a:srgbClr val="000000"/>
              </a:buClr>
              <a:buSzPts val="1300"/>
              <a:buAutoNum type="arabicPeriod"/>
            </a:pPr>
            <a:r>
              <a:rPr lang="en" sz="1350" u="sng">
                <a:solidFill>
                  <a:schemeClr val="hlink"/>
                </a:solidFill>
                <a:hlinkClick r:id="rId7"/>
              </a:rPr>
              <a:t>Identify Resource &amp; Endpoints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u="sng">
                <a:solidFill>
                  <a:schemeClr val="hlink"/>
                </a:solidFill>
                <a:hlinkClick r:id="rId8"/>
              </a:rPr>
              <a:t>Access Endpoints &amp; Methods</a:t>
            </a:r>
            <a:endParaRPr>
              <a:solidFill>
                <a:srgbClr val="6D9EEB"/>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chemeClr val="hlink"/>
                </a:solidFill>
                <a:hlinkClick r:id="rId9"/>
              </a:rPr>
              <a:t>Parameters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chemeClr val="hlink"/>
                </a:solidFill>
                <a:hlinkClick r:id="rId10"/>
              </a:rPr>
              <a:t>Request</a:t>
            </a:r>
            <a:endParaRPr b="1">
              <a:solidFill>
                <a:srgbClr val="000000"/>
              </a:solidFill>
            </a:endParaRPr>
          </a:p>
          <a:p>
            <a:pPr indent="-311150" lvl="0" marL="457200" rtl="0" algn="l">
              <a:lnSpc>
                <a:spcPct val="115000"/>
              </a:lnSpc>
              <a:spcBef>
                <a:spcPts val="0"/>
              </a:spcBef>
              <a:spcAft>
                <a:spcPts val="0"/>
              </a:spcAft>
              <a:buClr>
                <a:srgbClr val="000000"/>
              </a:buClr>
              <a:buSzPts val="1300"/>
              <a:buAutoNum type="arabicPeriod"/>
            </a:pPr>
            <a:r>
              <a:rPr b="1" lang="en" u="sng">
                <a:solidFill>
                  <a:schemeClr val="hlink"/>
                </a:solidFill>
                <a:hlinkClick r:id="rId11"/>
              </a:rPr>
              <a:t>Response &amp; Parsing</a:t>
            </a:r>
            <a:endParaRPr b="1">
              <a:solidFill>
                <a:srgbClr val="000000"/>
              </a:solidFill>
            </a:endParaRPr>
          </a:p>
          <a:p>
            <a:pPr indent="0" lvl="0" marL="0" rtl="0" algn="l">
              <a:lnSpc>
                <a:spcPct val="115000"/>
              </a:lnSpc>
              <a:spcBef>
                <a:spcPts val="1600"/>
              </a:spcBef>
              <a:spcAft>
                <a:spcPts val="0"/>
              </a:spcAft>
              <a:buNone/>
            </a:pPr>
            <a:r>
              <a:rPr lang="en" sz="1100">
                <a:solidFill>
                  <a:srgbClr val="222222"/>
                </a:solidFill>
              </a:rPr>
              <a:t>Learning Resource: </a:t>
            </a:r>
            <a:r>
              <a:rPr lang="en" sz="1100" u="sng">
                <a:solidFill>
                  <a:schemeClr val="hlink"/>
                </a:solidFill>
                <a:hlinkClick r:id="rId12"/>
              </a:rPr>
              <a:t>https://idratherbewriting.com/learnapidoc</a:t>
            </a:r>
            <a:endParaRPr sz="1100">
              <a:solidFill>
                <a:srgbClr val="222222"/>
              </a:solidFill>
            </a:endParaRPr>
          </a:p>
          <a:p>
            <a:pPr indent="0" lvl="0" marL="0" rtl="0" algn="l">
              <a:lnSpc>
                <a:spcPct val="159142"/>
              </a:lnSpc>
              <a:spcBef>
                <a:spcPts val="500"/>
              </a:spcBef>
              <a:spcAft>
                <a:spcPts val="0"/>
              </a:spcAft>
              <a:buNone/>
            </a:pPr>
            <a:r>
              <a:t/>
            </a:r>
            <a:endParaRPr>
              <a:solidFill>
                <a:srgbClr val="222222"/>
              </a:solidFill>
            </a:endParaRPr>
          </a:p>
          <a:p>
            <a:pPr indent="457200" lvl="0" marL="0" rtl="0" algn="l">
              <a:lnSpc>
                <a:spcPct val="159142"/>
              </a:lnSpc>
              <a:spcBef>
                <a:spcPts val="5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26" name="Google Shape;126;p18"/>
          <p:cNvPicPr preferRelativeResize="0"/>
          <p:nvPr/>
        </p:nvPicPr>
        <p:blipFill>
          <a:blip r:embed="rId13">
            <a:alphaModFix/>
          </a:blip>
          <a:stretch>
            <a:fillRect/>
          </a:stretch>
        </p:blipFill>
        <p:spPr>
          <a:xfrm>
            <a:off x="181175" y="1727300"/>
            <a:ext cx="4664100" cy="1932266"/>
          </a:xfrm>
          <a:prstGeom prst="rect">
            <a:avLst/>
          </a:prstGeom>
          <a:noFill/>
          <a:ln>
            <a:noFill/>
          </a:ln>
        </p:spPr>
      </p:pic>
      <p:sp>
        <p:nvSpPr>
          <p:cNvPr id="127" name="Google Shape;127;p18"/>
          <p:cNvSpPr txBox="1"/>
          <p:nvPr/>
        </p:nvSpPr>
        <p:spPr>
          <a:xfrm>
            <a:off x="570950" y="3899000"/>
            <a:ext cx="37407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API Example: </a:t>
            </a:r>
            <a:r>
              <a:rPr lang="en" sz="1200" u="sng">
                <a:solidFill>
                  <a:schemeClr val="hlink"/>
                </a:solidFill>
                <a:hlinkClick r:id="rId14"/>
              </a:rPr>
              <a:t>https://developer.box.com/reference</a:t>
            </a:r>
            <a:endParaRPr sz="12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 </a:t>
            </a:r>
            <a:r>
              <a:rPr lang="en"/>
              <a:t>Rest API</a:t>
            </a:r>
            <a:endParaRPr/>
          </a:p>
        </p:txBody>
      </p:sp>
      <p:pic>
        <p:nvPicPr>
          <p:cNvPr descr="This video introduces the viewer to some API concepts by making example calls to Facebook's Graph API, Google Maps' API, Instagram's Media Search API, and Twitter's Status Update API.&#10;&#10;/********** VIDEO LINKS **********/&#10;&#10;Youtube's Facebook Page via the Facebook Graph API&#10;http://graph.facebook.com/youtube&#10;&#10;Same thing, this time with filters&#10;https://graph.facebook.com/youtube?fields=id,name,likes&#10;&#10;Google Maps Geocode API call for the city of Chicago&#10;http://maps.googleapis.com/maps/api/geocode/json?address=Chicago&#10;&#10;Apigee Instagram API console&#10;https://apigee.com/console/instagram&#10;&#10;HTTP Request Methods&#10;http://en.wikipedia.org/wiki/Hypertext_Transfer_Protocol#Request_methods&#10;&#10;Postman Chrome Extension&#10;https://chrome.google.com/webstore/detail/postman-rest-client/fdmmgilgnpjigdojojpjoooidkmcomcm?hl=en&#10;&#10;Twitter's Status Update documentation.&#10;https://dev.twitter.com/docs/api/1.1/post/statuses/update" id="133" name="Google Shape;133;p19" title="REST API concepts and examples">
            <a:hlinkClick r:id="rId3"/>
          </p:cNvPr>
          <p:cNvPicPr preferRelativeResize="0"/>
          <p:nvPr/>
        </p:nvPicPr>
        <p:blipFill>
          <a:blip r:embed="rId4">
            <a:alphaModFix/>
          </a:blip>
          <a:stretch>
            <a:fillRect/>
          </a:stretch>
        </p:blipFill>
        <p:spPr>
          <a:xfrm>
            <a:off x="2494225" y="132760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Requests</a:t>
            </a:r>
            <a:endParaRPr/>
          </a:p>
        </p:txBody>
      </p:sp>
      <p:sp>
        <p:nvSpPr>
          <p:cNvPr id="139" name="Google Shape;139;p20"/>
          <p:cNvSpPr txBox="1"/>
          <p:nvPr>
            <p:ph idx="1" type="body"/>
          </p:nvPr>
        </p:nvSpPr>
        <p:spPr>
          <a:xfrm>
            <a:off x="5106475" y="845525"/>
            <a:ext cx="3914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Requests will allow you to send and </a:t>
            </a:r>
            <a:r>
              <a:rPr b="1" lang="en">
                <a:solidFill>
                  <a:srgbClr val="000000"/>
                </a:solidFill>
              </a:rPr>
              <a:t>receive</a:t>
            </a:r>
            <a:r>
              <a:rPr b="1" lang="en">
                <a:solidFill>
                  <a:srgbClr val="000000"/>
                </a:solidFill>
              </a:rPr>
              <a:t> HTTP/1.1 requests/responses using Python, by:  </a:t>
            </a:r>
            <a:endParaRPr b="1">
              <a:solidFill>
                <a:srgbClr val="000000"/>
              </a:solidFill>
            </a:endParaRPr>
          </a:p>
          <a:p>
            <a:pPr indent="-317500" lvl="0" marL="457200" rtl="0" algn="l">
              <a:lnSpc>
                <a:spcPct val="150000"/>
              </a:lnSpc>
              <a:spcBef>
                <a:spcPts val="1600"/>
              </a:spcBef>
              <a:spcAft>
                <a:spcPts val="0"/>
              </a:spcAft>
              <a:buClr>
                <a:srgbClr val="000000"/>
              </a:buClr>
              <a:buSzPts val="1400"/>
              <a:buChar char="●"/>
            </a:pPr>
            <a:r>
              <a:rPr lang="en" sz="1400">
                <a:solidFill>
                  <a:srgbClr val="000000"/>
                </a:solidFill>
              </a:rPr>
              <a:t>Making a Request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Working with Response Code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Get the Content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Working with Response Headers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Encoding/Decoding</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Custom Headers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Redirection and History</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Errors and Exception Handling</a:t>
            </a:r>
            <a:endParaRPr sz="1400">
              <a:solidFill>
                <a:srgbClr val="000000"/>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40" name="Google Shape;140;p20"/>
          <p:cNvPicPr preferRelativeResize="0"/>
          <p:nvPr/>
        </p:nvPicPr>
        <p:blipFill>
          <a:blip r:embed="rId3">
            <a:alphaModFix/>
          </a:blip>
          <a:stretch>
            <a:fillRect/>
          </a:stretch>
        </p:blipFill>
        <p:spPr>
          <a:xfrm>
            <a:off x="181175" y="1727300"/>
            <a:ext cx="4664100" cy="1932266"/>
          </a:xfrm>
          <a:prstGeom prst="rect">
            <a:avLst/>
          </a:prstGeom>
          <a:noFill/>
          <a:ln>
            <a:noFill/>
          </a:ln>
        </p:spPr>
      </p:pic>
      <p:sp>
        <p:nvSpPr>
          <p:cNvPr id="141" name="Google Shape;141;p20"/>
          <p:cNvSpPr txBox="1"/>
          <p:nvPr/>
        </p:nvSpPr>
        <p:spPr>
          <a:xfrm>
            <a:off x="60275" y="4641200"/>
            <a:ext cx="6891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https://www.pythonforbeginners.com/requests/using-requests-in-python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Data Scraping + Rest API</a:t>
            </a:r>
            <a:endParaRPr/>
          </a:p>
        </p:txBody>
      </p:sp>
      <p:sp>
        <p:nvSpPr>
          <p:cNvPr id="147" name="Google Shape;147;p21"/>
          <p:cNvSpPr txBox="1"/>
          <p:nvPr/>
        </p:nvSpPr>
        <p:spPr>
          <a:xfrm>
            <a:off x="0" y="1380600"/>
            <a:ext cx="4263300" cy="328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Data Scraping</a:t>
            </a:r>
            <a:r>
              <a:rPr b="1" lang="en" sz="1600">
                <a:solidFill>
                  <a:srgbClr val="333333"/>
                </a:solidFill>
                <a:highlight>
                  <a:srgbClr val="FFFFFF"/>
                </a:highlight>
                <a:latin typeface="Lato"/>
                <a:ea typeface="Lato"/>
                <a:cs typeface="Lato"/>
                <a:sym typeface="Lato"/>
              </a:rPr>
              <a:t>  </a:t>
            </a:r>
            <a:endParaRPr b="1" sz="1600">
              <a:solidFill>
                <a:srgbClr val="333333"/>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highlight>
                  <a:srgbClr val="FFFFFF"/>
                </a:highlight>
                <a:latin typeface="Lato"/>
                <a:ea typeface="Lato"/>
                <a:cs typeface="Lato"/>
                <a:sym typeface="Lato"/>
              </a:rPr>
              <a:t>Download HTML of the Yahoo Finance “S&amp;P” historical stock page using the Python Requests package</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Inspect Data Source via web browser (IE) and Python (Print, BS4 Lib)</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Parse the page using BS4 HTML Parser + HTML Tag Information</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Save the data for Storage - CSV &amp; JSON</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sp>
        <p:nvSpPr>
          <p:cNvPr id="148" name="Google Shape;148;p21"/>
          <p:cNvSpPr txBox="1"/>
          <p:nvPr/>
        </p:nvSpPr>
        <p:spPr>
          <a:xfrm>
            <a:off x="4632325" y="1380600"/>
            <a:ext cx="4410300" cy="328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Rest API - Google Fusion Table </a:t>
            </a:r>
            <a:r>
              <a:rPr b="1" lang="en" sz="1600">
                <a:solidFill>
                  <a:srgbClr val="333333"/>
                </a:solidFill>
                <a:highlight>
                  <a:srgbClr val="FFFFFF"/>
                </a:highlight>
                <a:latin typeface="Lato"/>
                <a:ea typeface="Lato"/>
                <a:cs typeface="Lato"/>
                <a:sym typeface="Lato"/>
              </a:rPr>
              <a:t> </a:t>
            </a:r>
            <a:endParaRPr b="1" sz="1600">
              <a:solidFill>
                <a:srgbClr val="333333"/>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highlight>
                  <a:srgbClr val="FFFFFF"/>
                </a:highlight>
                <a:latin typeface="Lato"/>
                <a:ea typeface="Lato"/>
                <a:cs typeface="Lato"/>
                <a:sym typeface="Lato"/>
              </a:rPr>
              <a:t>Obtain Google OAuth token for API developer usage</a:t>
            </a:r>
            <a:r>
              <a:rPr lang="en" sz="1600">
                <a:solidFill>
                  <a:srgbClr val="333333"/>
                </a:solidFill>
                <a:highlight>
                  <a:srgbClr val="FFFFFF"/>
                </a:highlight>
                <a:latin typeface="Lato"/>
                <a:ea typeface="Lato"/>
                <a:cs typeface="Lato"/>
                <a:sym typeface="Lato"/>
              </a:rPr>
              <a:t>.</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Utilize the Fusion Tables “Replace” endpoint, using POST method</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Load the S&amp;P Historical Data from CSV,  then create the response body for the endpoint/method in (2)</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Receive</a:t>
            </a:r>
            <a:r>
              <a:rPr lang="en" sz="1600">
                <a:solidFill>
                  <a:srgbClr val="333333"/>
                </a:solidFill>
                <a:latin typeface="Lato"/>
                <a:ea typeface="Lato"/>
                <a:cs typeface="Lato"/>
                <a:sym typeface="Lato"/>
              </a:rPr>
              <a:t> response data confirming successful request, then check fusion table</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cxnSp>
        <p:nvCxnSpPr>
          <p:cNvPr id="149" name="Google Shape;149;p21"/>
          <p:cNvCxnSpPr/>
          <p:nvPr/>
        </p:nvCxnSpPr>
        <p:spPr>
          <a:xfrm flipH="1" rot="10800000">
            <a:off x="4126525" y="3549625"/>
            <a:ext cx="576900" cy="103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