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latin typeface="Lato"/>
                <a:ea typeface="Lato"/>
                <a:cs typeface="Lato"/>
                <a:sym typeface="Lato"/>
              </a:rPr>
              <a:t>Steps at: https://cloud.google.com/sql/docs/mysql/import-export/importing</a:t>
            </a:r>
          </a:p>
          <a:p>
            <a:pPr marL="0" marR="0" lvl="0" indent="0" algn="l" rtl="0">
              <a:lnSpc>
                <a:spcPct val="100000"/>
              </a:lnSpc>
              <a:spcBef>
                <a:spcPts val="0"/>
              </a:spcBef>
              <a:spcAft>
                <a:spcPts val="0"/>
              </a:spcAft>
              <a:buNone/>
            </a:pPr>
            <a:r>
              <a:rPr lang="en-US" dirty="0">
                <a:latin typeface="Lato"/>
                <a:ea typeface="Lato"/>
                <a:cs typeface="Lato"/>
                <a:sym typeface="Lato"/>
              </a:rPr>
              <a:t>If “SUPER” access is needed on dump file import to “MySQL” database – create a new database via google cloud </a:t>
            </a:r>
            <a:r>
              <a:rPr lang="en-US" dirty="0" err="1">
                <a:latin typeface="Lato"/>
                <a:ea typeface="Lato"/>
                <a:cs typeface="Lato"/>
                <a:sym typeface="Lato"/>
              </a:rPr>
              <a:t>sql</a:t>
            </a:r>
            <a:endParaRPr lang="en-US" dirty="0">
              <a:latin typeface="Lato"/>
              <a:ea typeface="Lato"/>
              <a:cs typeface="Lato"/>
              <a:sym typeface="Lato"/>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ws.amazon.com/rds/"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cloud.google.com/sql/docs/mysql/import-export/importing" TargetMode="External"/><Relationship Id="rId4" Type="http://schemas.openxmlformats.org/officeDocument/2006/relationships/hyperlink" Target="https://cloud.google.com/storage/docs/creating-bucke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1.png"/><Relationship Id="rId7" Type="http://schemas.openxmlformats.org/officeDocument/2006/relationships/hyperlink" Target="http://bubbles.databrewery.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11444550" cy="52481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dirty="0"/>
              <a:t>Exercise - Moving MySQL DB to GCP</a:t>
            </a:r>
            <a:endParaRPr sz="4000" dirty="0"/>
          </a:p>
        </p:txBody>
      </p:sp>
      <p:sp>
        <p:nvSpPr>
          <p:cNvPr id="312" name="Google Shape;312;p45"/>
          <p:cNvSpPr txBox="1"/>
          <p:nvPr/>
        </p:nvSpPr>
        <p:spPr>
          <a:xfrm>
            <a:off x="0" y="1761825"/>
            <a:ext cx="5939161"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1) Create a google account, then connect to the following URL:</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dirty="0">
                <a:solidFill>
                  <a:schemeClr val="hlink"/>
                </a:solidFill>
                <a:latin typeface="Lato"/>
                <a:ea typeface="Lato"/>
                <a:cs typeface="Lato"/>
                <a:sym typeface="Lato"/>
                <a:hlinkClick r:id="rId3"/>
              </a:rPr>
              <a:t>https://datastudio.google.com/data?search=mysql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2) Create a SQL dump file of your local MySQL database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dirty="0" err="1">
                <a:latin typeface="Lato"/>
                <a:ea typeface="Lato"/>
                <a:cs typeface="Lato"/>
                <a:sym typeface="Lato"/>
              </a:rPr>
              <a:t>cmd</a:t>
            </a:r>
            <a:r>
              <a:rPr lang="en-US" sz="1500" b="1" u="sng" dirty="0">
                <a:latin typeface="Lato"/>
                <a:ea typeface="Lato"/>
                <a:cs typeface="Lato"/>
                <a:sym typeface="Lato"/>
              </a:rPr>
              <a:t> line</a:t>
            </a:r>
            <a:r>
              <a:rPr lang="en-US" sz="1500" dirty="0">
                <a:latin typeface="Lato"/>
                <a:ea typeface="Lato"/>
                <a:cs typeface="Lato"/>
                <a:sym typeface="Lato"/>
              </a:rPr>
              <a:t>: cd  C:\Program Files\MySQL\MySQL Workbench 8.0 CE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err="1">
                <a:latin typeface="Lato"/>
                <a:ea typeface="Lato"/>
                <a:cs typeface="Lato"/>
                <a:sym typeface="Lato"/>
              </a:rPr>
              <a:t>mysqldump</a:t>
            </a:r>
            <a:r>
              <a:rPr lang="en-US" sz="1500" dirty="0">
                <a:latin typeface="Lato"/>
                <a:ea typeface="Lato"/>
                <a:cs typeface="Lato"/>
                <a:sym typeface="Lato"/>
              </a:rPr>
              <a:t> -u root -p covid_19 &gt; (</a:t>
            </a:r>
            <a:r>
              <a:rPr lang="en-US" sz="1500" dirty="0" err="1">
                <a:latin typeface="Lato"/>
                <a:ea typeface="Lato"/>
                <a:cs typeface="Lato"/>
                <a:sym typeface="Lato"/>
              </a:rPr>
              <a:t>dir</a:t>
            </a:r>
            <a:r>
              <a:rPr lang="en-US" sz="1500" dirty="0">
                <a:latin typeface="Lato"/>
                <a:ea typeface="Lato"/>
                <a:cs typeface="Lato"/>
                <a:sym typeface="Lato"/>
              </a:rPr>
              <a:t>)\covid_19_dump.sql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lvl="0"/>
            <a:r>
              <a:rPr lang="en-US" sz="1500" dirty="0">
                <a:latin typeface="Lato"/>
                <a:ea typeface="Lato"/>
                <a:cs typeface="Lato"/>
                <a:sym typeface="Lato"/>
              </a:rPr>
              <a:t>Step 3)  In Google Cloud, “Create Bucket” using the following link: </a:t>
            </a:r>
            <a:r>
              <a:rPr lang="en-US" dirty="0">
                <a:hlinkClick r:id="rId4"/>
              </a:rPr>
              <a:t>Creating Storage Buckets</a:t>
            </a:r>
            <a:r>
              <a:rPr lang="en-US" dirty="0"/>
              <a:t> </a:t>
            </a:r>
            <a:r>
              <a:rPr lang="en-US" dirty="0">
                <a:sym typeface="Wingdings" panose="05000000000000000000" pitchFamily="2" charset="2"/>
              </a:rPr>
              <a:t> Click “Open the Cloud Storage browser”</a:t>
            </a:r>
            <a:endParaRPr lang="en-US" dirty="0"/>
          </a:p>
          <a:p>
            <a:pPr lvl="0"/>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4)  Upload the Covid-19 SQL dump file to the storage bucket</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r>
              <a:rPr lang="en-US" sz="1500" dirty="0">
                <a:latin typeface="Lato"/>
                <a:ea typeface="Lato"/>
                <a:cs typeface="Lato"/>
                <a:sym typeface="Lato"/>
              </a:rPr>
              <a:t>Step 5) Go to the Cloud SQL Instances page in GCP using the following link: </a:t>
            </a:r>
            <a:r>
              <a:rPr lang="en-US" sz="1200" dirty="0">
                <a:latin typeface="Lato"/>
                <a:ea typeface="Lato"/>
                <a:cs typeface="Lato"/>
                <a:sym typeface="Lato"/>
                <a:hlinkClick r:id="rId5"/>
              </a:rPr>
              <a:t>https://cloud.google.com/sql/docs/mysql/import-export/importing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the  “Go to the Cloud SQL Instance Page” </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“Create Instance”</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
        <p:nvSpPr>
          <p:cNvPr id="313" name="Google Shape;313;p45"/>
          <p:cNvSpPr txBox="1"/>
          <p:nvPr/>
        </p:nvSpPr>
        <p:spPr>
          <a:xfrm>
            <a:off x="5897731" y="1544177"/>
            <a:ext cx="6294269" cy="50166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en-US" dirty="0">
              <a:sym typeface="Lato"/>
            </a:endParaRPr>
          </a:p>
          <a:p>
            <a:pPr marL="0" marR="0" lvl="0" indent="0" algn="l" rtl="0">
              <a:lnSpc>
                <a:spcPct val="100000"/>
              </a:lnSpc>
              <a:spcBef>
                <a:spcPts val="0"/>
              </a:spcBef>
              <a:spcAft>
                <a:spcPts val="0"/>
              </a:spcAft>
              <a:buNone/>
            </a:pPr>
            <a:r>
              <a:rPr lang="en-US" dirty="0">
                <a:sym typeface="Lato"/>
              </a:rPr>
              <a:t>Step 6) Fill-in the “Create a </a:t>
            </a:r>
            <a:r>
              <a:rPr lang="en-US" dirty="0" err="1">
                <a:sym typeface="Lato"/>
              </a:rPr>
              <a:t>MySql</a:t>
            </a:r>
            <a:r>
              <a:rPr lang="en-US" dirty="0">
                <a:sym typeface="Lato"/>
              </a:rPr>
              <a:t> Second Generation instance”</a:t>
            </a:r>
          </a:p>
          <a:p>
            <a:pPr marL="457200" lvl="0" indent="-323850" algn="l" rtl="0">
              <a:spcBef>
                <a:spcPts val="0"/>
              </a:spcBef>
              <a:spcAft>
                <a:spcPts val="0"/>
              </a:spcAft>
              <a:buSzPts val="1500"/>
              <a:buFont typeface="Lato"/>
              <a:buChar char="●"/>
            </a:pPr>
            <a:r>
              <a:rPr lang="en-US" dirty="0">
                <a:sym typeface="Lato"/>
              </a:rPr>
              <a:t>Instance ID:  (database name)</a:t>
            </a:r>
          </a:p>
          <a:p>
            <a:pPr marL="457200" marR="0" lvl="0" indent="-323850" algn="l" rtl="0">
              <a:lnSpc>
                <a:spcPct val="100000"/>
              </a:lnSpc>
              <a:spcBef>
                <a:spcPts val="0"/>
              </a:spcBef>
              <a:spcAft>
                <a:spcPts val="0"/>
              </a:spcAft>
              <a:buSzPts val="1500"/>
              <a:buFont typeface="Lato"/>
              <a:buChar char="●"/>
            </a:pPr>
            <a:r>
              <a:rPr lang="en-US" dirty="0">
                <a:sym typeface="Lato"/>
              </a:rPr>
              <a:t>Select “No Password” </a:t>
            </a:r>
          </a:p>
          <a:p>
            <a:pPr marL="457200" marR="0" lvl="0" indent="-323850" algn="l" rtl="0">
              <a:lnSpc>
                <a:spcPct val="100000"/>
              </a:lnSpc>
              <a:spcBef>
                <a:spcPts val="0"/>
              </a:spcBef>
              <a:spcAft>
                <a:spcPts val="0"/>
              </a:spcAft>
              <a:buSzPts val="1500"/>
              <a:buFont typeface="Lato"/>
              <a:buChar char="●"/>
            </a:pPr>
            <a:r>
              <a:rPr lang="en-US" dirty="0">
                <a:sym typeface="Lato"/>
              </a:rPr>
              <a:t>Select “Create” </a:t>
            </a:r>
          </a:p>
          <a:p>
            <a:pPr marL="45720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7) “SQL Instances” should now appear: select the instance from 6)</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8) Click “Import” in the button bar.</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Enter the path to the bucket and SQL dump file you uploaded</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Format of import - “SQL” Select Database -  (database name)</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Step 9) Navigate back to Google Data Studio → Connect to Data</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Select “Cloud SQL for MySQL” connector - “Create </a:t>
            </a:r>
            <a:r>
              <a:rPr lang="en-US" dirty="0" err="1">
                <a:latin typeface="Lato"/>
                <a:ea typeface="Lato"/>
                <a:cs typeface="Lato"/>
                <a:sym typeface="Lato"/>
              </a:rPr>
              <a:t>Datasource</a:t>
            </a:r>
            <a:r>
              <a:rPr lang="en-US" dirty="0">
                <a:latin typeface="Lato"/>
                <a:ea typeface="Lato"/>
                <a:cs typeface="Lato"/>
                <a:sym typeface="Lato"/>
              </a:rPr>
              <a:t>”</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Authorize connection</a:t>
            </a:r>
          </a:p>
          <a:p>
            <a:pPr marL="139700" lvl="3">
              <a:buSzPts val="1400"/>
            </a:pPr>
            <a:endParaRPr dirty="0">
              <a:latin typeface="Lato"/>
              <a:ea typeface="Lato"/>
              <a:cs typeface="Lato"/>
              <a:sym typeface="Lato"/>
            </a:endParaRPr>
          </a:p>
          <a:p>
            <a:pPr lvl="0"/>
            <a:r>
              <a:rPr lang="en-US" dirty="0">
                <a:latin typeface="Lato"/>
                <a:ea typeface="Lato"/>
                <a:cs typeface="Lato"/>
                <a:sym typeface="Lato"/>
              </a:rPr>
              <a:t>Step 10) Provide Instance Information (via BASIC connection)</a:t>
            </a:r>
          </a:p>
          <a:p>
            <a:pPr marL="457200" lvl="3" indent="-317500">
              <a:buSzPts val="1400"/>
              <a:buFont typeface="Lato"/>
              <a:buChar char="●"/>
            </a:pPr>
            <a:r>
              <a:rPr lang="en-US" dirty="0">
                <a:latin typeface="Lato"/>
                <a:ea typeface="Lato"/>
                <a:cs typeface="Lato"/>
                <a:sym typeface="Lato"/>
              </a:rPr>
              <a:t>Instance Connection Name:                                                                    </a:t>
            </a:r>
            <a:r>
              <a:rPr lang="en-US" dirty="0" err="1">
                <a:latin typeface="Lato"/>
                <a:ea typeface="Lato"/>
                <a:cs typeface="Lato"/>
                <a:sym typeface="Lato"/>
              </a:rPr>
              <a:t>jdbc:google:mysql</a:t>
            </a:r>
            <a:r>
              <a:rPr lang="en-US" dirty="0">
                <a:latin typeface="Lato"/>
                <a:ea typeface="Lato"/>
                <a:cs typeface="Lato"/>
                <a:sym typeface="Lato"/>
              </a:rPr>
              <a:t>://aaaa-1528141291560:us-central1:covid19</a:t>
            </a:r>
          </a:p>
          <a:p>
            <a:pPr marL="457200" lvl="3" indent="-317500">
              <a:buSzPts val="1400"/>
              <a:buFont typeface="Lato"/>
              <a:buChar char="●"/>
            </a:pPr>
            <a:r>
              <a:rPr lang="en-US" dirty="0">
                <a:latin typeface="Lato"/>
                <a:ea typeface="Lato"/>
                <a:cs typeface="Lato"/>
                <a:sym typeface="Lato"/>
              </a:rPr>
              <a:t>Database: </a:t>
            </a:r>
            <a:r>
              <a:rPr lang="en-US" dirty="0">
                <a:sym typeface="Lato"/>
              </a:rPr>
              <a:t>(database name)</a:t>
            </a:r>
          </a:p>
          <a:p>
            <a:pPr marL="457200" lvl="3" indent="-317500">
              <a:buSzPts val="1400"/>
              <a:buFont typeface="Lato"/>
              <a:buChar char="●"/>
            </a:pPr>
            <a:r>
              <a:rPr lang="en-US" dirty="0">
                <a:latin typeface="Lato"/>
                <a:ea typeface="Lato"/>
                <a:cs typeface="Lato"/>
                <a:sym typeface="Lato"/>
              </a:rPr>
              <a:t>Username &amp; Pass: root/root</a:t>
            </a:r>
          </a:p>
          <a:p>
            <a:endParaRPr lang="en-US" dirty="0">
              <a:latin typeface="Lato"/>
              <a:ea typeface="Lato"/>
              <a:cs typeface="Lato"/>
              <a:sym typeface="Lato"/>
            </a:endParaRPr>
          </a:p>
          <a:p>
            <a:r>
              <a:rPr lang="en-US" dirty="0">
                <a:latin typeface="Lato"/>
                <a:ea typeface="Lato"/>
                <a:cs typeface="Lato"/>
                <a:sym typeface="Lato"/>
              </a:rPr>
              <a:t>Step 11) Navigate back to Google Data Studio → Connect to Data</a:t>
            </a:r>
          </a:p>
          <a:p>
            <a:pPr marL="0" marR="0" lvl="0" indent="0" algn="l" rtl="0">
              <a:lnSpc>
                <a:spcPct val="100000"/>
              </a:lnSpc>
              <a:spcBef>
                <a:spcPts val="0"/>
              </a:spcBef>
              <a:spcAft>
                <a:spcPts val="0"/>
              </a:spcAft>
              <a:buNone/>
            </a:pPr>
            <a:r>
              <a:rPr lang="en-US" dirty="0">
                <a:latin typeface="Lato"/>
                <a:ea typeface="Lato"/>
                <a:cs typeface="Lato"/>
                <a:sym typeface="Lato"/>
              </a:rPr>
              <a:t> </a:t>
            </a: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a:t>NoSQL Introduction</a:t>
            </a:r>
            <a:endParaRPr sz="3000" dirty="0"/>
          </a:p>
          <a:p>
            <a:pPr marL="609600" lvl="0" indent="-304800" algn="l" rtl="0">
              <a:lnSpc>
                <a:spcPct val="150000"/>
              </a:lnSpc>
              <a:spcBef>
                <a:spcPts val="0"/>
              </a:spcBef>
              <a:spcAft>
                <a:spcPts val="0"/>
              </a:spcAft>
              <a:buSzPts val="3000"/>
              <a:buNone/>
            </a:pPr>
            <a:r>
              <a:rPr lang="en-US" sz="3000" dirty="0"/>
              <a:t>Finish 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knowing one tool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Big </a:t>
            </a:r>
            <a:r>
              <a:rPr lang="en-US" sz="1800" u="sng" dirty="0"/>
              <a:t>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 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617555" y="3089078"/>
            <a:ext cx="5743575" cy="3429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3226</TotalTime>
  <Words>2042</Words>
  <Application>Microsoft Office PowerPoint</Application>
  <PresentationFormat>Widescreen</PresentationFormat>
  <Paragraphs>216</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Raleway</vt:lpstr>
      <vt:lpstr>Calibri</vt:lpstr>
      <vt:lpstr>Lustria</vt:lpstr>
      <vt:lpstr>Lato</vt:lpstr>
      <vt:lpstr>Arial</vt:lpstr>
      <vt:lpstr>Streamline</vt:lpstr>
      <vt:lpstr>Streamline</vt:lpstr>
      <vt:lpstr>Tools for Data Manipulation &amp; Management</vt:lpstr>
      <vt:lpstr>Review: Class 7</vt:lpstr>
      <vt:lpstr>Class 8 Objectives</vt:lpstr>
      <vt:lpstr>Overview</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Exercise - Moving MySQL DB to GCP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26</cp:revision>
  <dcterms:modified xsi:type="dcterms:W3CDTF">2020-06-23T23:28:33Z</dcterms:modified>
</cp:coreProperties>
</file>