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59" r:id="rId4"/>
    <p:sldId id="260" r:id="rId5"/>
    <p:sldId id="261" r:id="rId6"/>
    <p:sldId id="268" r:id="rId7"/>
    <p:sldId id="273" r:id="rId8"/>
    <p:sldId id="262" r:id="rId9"/>
    <p:sldId id="263" r:id="rId10"/>
    <p:sldId id="265" r:id="rId11"/>
    <p:sldId id="267" r:id="rId12"/>
    <p:sldId id="264" r:id="rId13"/>
    <p:sldId id="258" r:id="rId14"/>
    <p:sldId id="266" r:id="rId15"/>
    <p:sldId id="298"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4B63B-3898-46D1-9F1D-CBF267E3E5B3}" v="3" dt="2021-10-24T18:03:00.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11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rgmann" userId="c2589a63-7d35-4bd4-b1d6-7fbcacc677e5" providerId="ADAL" clId="{DA4C95E9-7FFF-4E93-A753-ABD4ACE3A8E5}"/>
    <pc:docChg chg="delSld modSld delMainMaster">
      <pc:chgData name="Jeremy Bergmann" userId="c2589a63-7d35-4bd4-b1d6-7fbcacc677e5" providerId="ADAL" clId="{DA4C95E9-7FFF-4E93-A753-ABD4ACE3A8E5}" dt="2020-05-26T14:45:31.213" v="5" actId="20577"/>
      <pc:docMkLst>
        <pc:docMk/>
      </pc:docMkLst>
      <pc:sldChg chg="del">
        <pc:chgData name="Jeremy Bergmann" userId="c2589a63-7d35-4bd4-b1d6-7fbcacc677e5" providerId="ADAL" clId="{DA4C95E9-7FFF-4E93-A753-ABD4ACE3A8E5}" dt="2020-05-26T13:10:14.987" v="0" actId="47"/>
        <pc:sldMkLst>
          <pc:docMk/>
          <pc:sldMk cId="0" sldId="258"/>
        </pc:sldMkLst>
      </pc:sldChg>
      <pc:sldChg chg="del">
        <pc:chgData name="Jeremy Bergmann" userId="c2589a63-7d35-4bd4-b1d6-7fbcacc677e5" providerId="ADAL" clId="{DA4C95E9-7FFF-4E93-A753-ABD4ACE3A8E5}" dt="2020-05-26T13:10:30.723" v="2" actId="47"/>
        <pc:sldMkLst>
          <pc:docMk/>
          <pc:sldMk cId="0" sldId="266"/>
        </pc:sldMkLst>
      </pc:sldChg>
      <pc:sldChg chg="modSp mod">
        <pc:chgData name="Jeremy Bergmann" userId="c2589a63-7d35-4bd4-b1d6-7fbcacc677e5" providerId="ADAL" clId="{DA4C95E9-7FFF-4E93-A753-ABD4ACE3A8E5}" dt="2020-05-26T14:45:31.213" v="5" actId="20577"/>
        <pc:sldMkLst>
          <pc:docMk/>
          <pc:sldMk cId="0" sldId="267"/>
        </pc:sldMkLst>
        <pc:spChg chg="mod">
          <ac:chgData name="Jeremy Bergmann" userId="c2589a63-7d35-4bd4-b1d6-7fbcacc677e5" providerId="ADAL" clId="{DA4C95E9-7FFF-4E93-A753-ABD4ACE3A8E5}" dt="2020-05-26T13:10:26.598" v="1" actId="20577"/>
          <ac:spMkLst>
            <pc:docMk/>
            <pc:sldMk cId="0" sldId="267"/>
            <ac:spMk id="262" creationId="{00000000-0000-0000-0000-000000000000}"/>
          </ac:spMkLst>
        </pc:spChg>
        <pc:spChg chg="mod">
          <ac:chgData name="Jeremy Bergmann" userId="c2589a63-7d35-4bd4-b1d6-7fbcacc677e5" providerId="ADAL" clId="{DA4C95E9-7FFF-4E93-A753-ABD4ACE3A8E5}" dt="2020-05-26T14:45:31.213" v="5" actId="20577"/>
          <ac:spMkLst>
            <pc:docMk/>
            <pc:sldMk cId="0" sldId="267"/>
            <ac:spMk id="264" creationId="{00000000-0000-0000-0000-000000000000}"/>
          </ac:spMkLst>
        </pc:spChg>
        <pc:picChg chg="mod">
          <ac:chgData name="Jeremy Bergmann" userId="c2589a63-7d35-4bd4-b1d6-7fbcacc677e5" providerId="ADAL" clId="{DA4C95E9-7FFF-4E93-A753-ABD4ACE3A8E5}" dt="2020-05-26T14:45:29.734" v="4" actId="14100"/>
          <ac:picMkLst>
            <pc:docMk/>
            <pc:sldMk cId="0" sldId="267"/>
            <ac:picMk id="265" creationId="{00000000-0000-0000-0000-000000000000}"/>
          </ac:picMkLst>
        </pc:picChg>
      </pc:sldChg>
      <pc:sldMasterChg chg="del delSldLayout">
        <pc:chgData name="Jeremy Bergmann" userId="c2589a63-7d35-4bd4-b1d6-7fbcacc677e5" providerId="ADAL" clId="{DA4C95E9-7FFF-4E93-A753-ABD4ACE3A8E5}" dt="2020-05-26T13:10:14.987" v="0" actId="47"/>
        <pc:sldMasterMkLst>
          <pc:docMk/>
          <pc:sldMasterMk cId="0" sldId="2147483673"/>
        </pc:sldMasterMkLst>
        <pc:sldLayoutChg chg="del">
          <pc:chgData name="Jeremy Bergmann" userId="c2589a63-7d35-4bd4-b1d6-7fbcacc677e5" providerId="ADAL" clId="{DA4C95E9-7FFF-4E93-A753-ABD4ACE3A8E5}" dt="2020-05-26T13:10:14.987" v="0" actId="47"/>
          <pc:sldLayoutMkLst>
            <pc:docMk/>
            <pc:sldMasterMk cId="0" sldId="2147483673"/>
            <pc:sldLayoutMk cId="0" sldId="214748366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1"/>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2"/>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3"/>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4"/>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5"/>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6"/>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7"/>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8"/>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69"/>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0"/>
          </pc:sldLayoutMkLst>
        </pc:sldLayoutChg>
        <pc:sldLayoutChg chg="del">
          <pc:chgData name="Jeremy Bergmann" userId="c2589a63-7d35-4bd4-b1d6-7fbcacc677e5" providerId="ADAL" clId="{DA4C95E9-7FFF-4E93-A753-ABD4ACE3A8E5}" dt="2020-05-26T13:10:14.987" v="0" actId="47"/>
          <pc:sldLayoutMkLst>
            <pc:docMk/>
            <pc:sldMasterMk cId="0" sldId="2147483673"/>
            <pc:sldLayoutMk cId="0" sldId="2147483671"/>
          </pc:sldLayoutMkLst>
        </pc:sldLayoutChg>
      </pc:sldMasterChg>
    </pc:docChg>
  </pc:docChgLst>
  <pc:docChgLst>
    <pc:chgData name="Jeremy Bergmann" userId="2355ee0d-2b6e-4bfe-a235-383daf8df8e3" providerId="ADAL" clId="{1F04B63B-3898-46D1-9F1D-CBF267E3E5B3}"/>
    <pc:docChg chg="addSld modSld">
      <pc:chgData name="Jeremy Bergmann" userId="2355ee0d-2b6e-4bfe-a235-383daf8df8e3" providerId="ADAL" clId="{1F04B63B-3898-46D1-9F1D-CBF267E3E5B3}" dt="2021-10-24T18:03:47.510" v="5" actId="20577"/>
      <pc:docMkLst>
        <pc:docMk/>
      </pc:docMkLst>
      <pc:sldChg chg="modSp mod">
        <pc:chgData name="Jeremy Bergmann" userId="2355ee0d-2b6e-4bfe-a235-383daf8df8e3" providerId="ADAL" clId="{1F04B63B-3898-46D1-9F1D-CBF267E3E5B3}" dt="2021-10-24T18:03:47.510" v="5" actId="20577"/>
        <pc:sldMkLst>
          <pc:docMk/>
          <pc:sldMk cId="0" sldId="257"/>
        </pc:sldMkLst>
        <pc:spChg chg="mod">
          <ac:chgData name="Jeremy Bergmann" userId="2355ee0d-2b6e-4bfe-a235-383daf8df8e3" providerId="ADAL" clId="{1F04B63B-3898-46D1-9F1D-CBF267E3E5B3}" dt="2021-10-24T18:03:47.510" v="5" actId="20577"/>
          <ac:spMkLst>
            <pc:docMk/>
            <pc:sldMk cId="0" sldId="257"/>
            <ac:spMk id="185" creationId="{00000000-0000-0000-0000-000000000000}"/>
          </ac:spMkLst>
        </pc:spChg>
      </pc:sldChg>
      <pc:sldChg chg="modSp add mod">
        <pc:chgData name="Jeremy Bergmann" userId="2355ee0d-2b6e-4bfe-a235-383daf8df8e3" providerId="ADAL" clId="{1F04B63B-3898-46D1-9F1D-CBF267E3E5B3}" dt="2021-10-24T18:01:38.780" v="2" actId="207"/>
        <pc:sldMkLst>
          <pc:docMk/>
          <pc:sldMk cId="0" sldId="258"/>
        </pc:sldMkLst>
        <pc:spChg chg="mod">
          <ac:chgData name="Jeremy Bergmann" userId="2355ee0d-2b6e-4bfe-a235-383daf8df8e3" providerId="ADAL" clId="{1F04B63B-3898-46D1-9F1D-CBF267E3E5B3}" dt="2021-10-24T18:01:38.780" v="2" actId="207"/>
          <ac:spMkLst>
            <pc:docMk/>
            <pc:sldMk cId="0" sldId="258"/>
            <ac:spMk id="192" creationId="{00000000-0000-0000-0000-000000000000}"/>
          </ac:spMkLst>
        </pc:spChg>
      </pc:sldChg>
      <pc:sldChg chg="modSp mod">
        <pc:chgData name="Jeremy Bergmann" userId="2355ee0d-2b6e-4bfe-a235-383daf8df8e3" providerId="ADAL" clId="{1F04B63B-3898-46D1-9F1D-CBF267E3E5B3}" dt="2021-10-24T18:03:43.580" v="4" actId="20577"/>
        <pc:sldMkLst>
          <pc:docMk/>
          <pc:sldMk cId="0" sldId="259"/>
        </pc:sldMkLst>
        <pc:spChg chg="mod">
          <ac:chgData name="Jeremy Bergmann" userId="2355ee0d-2b6e-4bfe-a235-383daf8df8e3" providerId="ADAL" clId="{1F04B63B-3898-46D1-9F1D-CBF267E3E5B3}" dt="2021-10-24T18:03:43.580" v="4" actId="20577"/>
          <ac:spMkLst>
            <pc:docMk/>
            <pc:sldMk cId="0" sldId="259"/>
            <ac:spMk id="197" creationId="{00000000-0000-0000-0000-000000000000}"/>
          </ac:spMkLst>
        </pc:spChg>
      </pc:sldChg>
      <pc:sldChg chg="add">
        <pc:chgData name="Jeremy Bergmann" userId="2355ee0d-2b6e-4bfe-a235-383daf8df8e3" providerId="ADAL" clId="{1F04B63B-3898-46D1-9F1D-CBF267E3E5B3}" dt="2021-10-24T18:03:00.074" v="3"/>
        <pc:sldMkLst>
          <pc:docMk/>
          <pc:sldMk cId="0" sldId="266"/>
        </pc:sldMkLst>
      </pc:sldChg>
      <pc:sldChg chg="add">
        <pc:chgData name="Jeremy Bergmann" userId="2355ee0d-2b6e-4bfe-a235-383daf8df8e3" providerId="ADAL" clId="{1F04B63B-3898-46D1-9F1D-CBF267E3E5B3}" dt="2021-10-19T22:09:43.998" v="0"/>
        <pc:sldMkLst>
          <pc:docMk/>
          <pc:sldMk cId="252661577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43437884/jupyter-notebook-import-error-no-module-named-matplotli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archstorage.techtarget.com/definition/data-life-cycle-managemen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01fb7fb40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501fb7fb40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1c7a8fa1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51c7a8fa1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1fb7fb40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501fb7fb40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e13d6e99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5e13d6e9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2056787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20567870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If error that cant find python library: </a:t>
            </a:r>
            <a:r>
              <a:rPr lang="en-US" sz="1100" u="sng">
                <a:solidFill>
                  <a:schemeClr val="hlink"/>
                </a:solidFill>
                <a:latin typeface="Arial"/>
                <a:ea typeface="Arial"/>
                <a:cs typeface="Arial"/>
                <a:sym typeface="Arial"/>
                <a:hlinkClick r:id="rId3"/>
              </a:rPr>
              <a:t>https://stackoverflow.com/questions/43437884/jupyter-notebook-import-error-no-module-named-matplotlib</a:t>
            </a:r>
            <a:endParaRPr/>
          </a:p>
        </p:txBody>
      </p:sp>
      <p:sp>
        <p:nvSpPr>
          <p:cNvPr id="253" name="Google Shape;253;g520567870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038ce4af1_0_3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2" name="Google Shape;282;g5038ce4af1_0_3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43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d83b40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83" name="Google Shape;183;g5dd83b40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038ce4af1_0_3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Feynman technique: Learn -&gt; Explain -&gt; Reflect -&gt; Repeat</a:t>
            </a:r>
            <a:endParaRPr/>
          </a:p>
          <a:p>
            <a:pPr marL="0" lvl="0" indent="0" algn="l" rtl="0">
              <a:spcBef>
                <a:spcPts val="0"/>
              </a:spcBef>
              <a:spcAft>
                <a:spcPts val="0"/>
              </a:spcAft>
              <a:buNone/>
            </a:pPr>
            <a:endParaRPr/>
          </a:p>
          <a:p>
            <a:pPr marL="0" lvl="0" indent="0" algn="l" rtl="0">
              <a:spcBef>
                <a:spcPts val="0"/>
              </a:spcBef>
              <a:spcAft>
                <a:spcPts val="0"/>
              </a:spcAft>
              <a:buNone/>
            </a:pPr>
            <a:r>
              <a:rPr lang="en-US"/>
              <a:t>What are the most important ideas from last class?</a:t>
            </a:r>
            <a:br>
              <a:rPr lang="en-US"/>
            </a:br>
            <a:br>
              <a:rPr lang="en-US"/>
            </a:br>
            <a:r>
              <a:rPr lang="en-US"/>
              <a:t>Write a summary of the information as if explaining to a 14 year old. </a:t>
            </a:r>
            <a:br>
              <a:rPr lang="en-US"/>
            </a:br>
            <a:r>
              <a:rPr lang="en-US"/>
              <a:t>Avoid jargon</a:t>
            </a:r>
            <a:br>
              <a:rPr lang="en-US"/>
            </a:br>
            <a:r>
              <a:rPr lang="en-US"/>
              <a:t>Keep the words and sentences simple</a:t>
            </a:r>
            <a:br>
              <a:rPr lang="en-US"/>
            </a:br>
            <a:r>
              <a:rPr lang="en-US"/>
              <a:t>Rely on memory</a:t>
            </a:r>
            <a:br>
              <a:rPr lang="en-US"/>
            </a:br>
            <a:r>
              <a:rPr lang="en-US"/>
              <a:t>Make the explanation visual, if possible</a:t>
            </a:r>
            <a:br>
              <a:rPr lang="en-US"/>
            </a:br>
            <a:br>
              <a:rPr lang="en-US"/>
            </a:br>
            <a:r>
              <a:rPr lang="en-US"/>
              <a:t>Note where you had difficulty or have knowledge gaps.</a:t>
            </a:r>
            <a:br>
              <a:rPr lang="en-US"/>
            </a:br>
            <a:r>
              <a:rPr lang="en-US"/>
              <a:t>These indicate things you should review, research, or ask questions about</a:t>
            </a:r>
            <a:br>
              <a:rPr lang="en-US"/>
            </a:br>
            <a:endParaRPr/>
          </a:p>
          <a:p>
            <a:pPr marL="0" lvl="0" indent="0" algn="l" rtl="0">
              <a:spcBef>
                <a:spcPts val="0"/>
              </a:spcBef>
              <a:spcAft>
                <a:spcPts val="0"/>
              </a:spcAft>
              <a:buNone/>
            </a:pPr>
            <a:endParaRPr/>
          </a:p>
        </p:txBody>
      </p:sp>
      <p:sp>
        <p:nvSpPr>
          <p:cNvPr id="195" name="Google Shape;195;g5038ce4af1_0_3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01fb7fb40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Transactional data supports the daily operations of an organization (i.e. describes business events).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Analytical data supports decision-making, reporting, query, and analysis (i.e. describes business performance). </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While master data represents the key business entities upon which transactions are executed and the dimensions around which analysis is conducted (i.e. describes key business entities).</a:t>
            </a: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400">
                <a:solidFill>
                  <a:srgbClr val="000000"/>
                </a:solidFill>
                <a:latin typeface="Arial"/>
                <a:ea typeface="Arial"/>
                <a:cs typeface="Arial"/>
                <a:sym typeface="Arial"/>
              </a:rPr>
              <a:t>lowest granularity</a:t>
            </a:r>
            <a:endParaRPr sz="1400">
              <a:solidFill>
                <a:srgbClr val="000000"/>
              </a:solidFill>
              <a:latin typeface="Arial"/>
              <a:ea typeface="Arial"/>
              <a:cs typeface="Arial"/>
              <a:sym typeface="Arial"/>
            </a:endParaRPr>
          </a:p>
        </p:txBody>
      </p:sp>
      <p:sp>
        <p:nvSpPr>
          <p:cNvPr id="201" name="Google Shape;201;g501fb7fb40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01fb7fb4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Relationship:   OLTP = Source for OLAP </a:t>
            </a:r>
            <a:endParaRPr/>
          </a:p>
        </p:txBody>
      </p:sp>
      <p:sp>
        <p:nvSpPr>
          <p:cNvPr id="208" name="Google Shape;208;g501fb7fb4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13918e3f_0_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SzPts val="1200"/>
              <a:buAutoNum type="arabicPeriod"/>
            </a:pPr>
            <a:r>
              <a:rPr lang="en-US">
                <a:solidFill>
                  <a:srgbClr val="000000"/>
                </a:solidFill>
                <a:latin typeface="Arial"/>
                <a:ea typeface="Arial"/>
                <a:cs typeface="Arial"/>
                <a:sym typeface="Arial"/>
              </a:rPr>
              <a:t>For example, a company may house all their data in a SQL Server database, but needs to gather their source data from Excel, CSV, Access, and JSON files. With ETL, you can take this disparate information, pull it into a staging area where you transform it, then write all the data into the target data store. </a:t>
            </a:r>
            <a:endParaRPr/>
          </a:p>
        </p:txBody>
      </p:sp>
      <p:sp>
        <p:nvSpPr>
          <p:cNvPr id="207" name="Google Shape;207;g5e13918e3f_0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13918e3f_0_1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150" b="1" dirty="0">
                <a:solidFill>
                  <a:srgbClr val="242729"/>
                </a:solidFill>
                <a:latin typeface="Arial"/>
                <a:ea typeface="Arial"/>
                <a:cs typeface="Arial"/>
                <a:sym typeface="Arial"/>
              </a:rPr>
              <a:t>Note:  Install Anaconda - Pandas, </a:t>
            </a:r>
            <a:r>
              <a:rPr lang="en-US" sz="1150" b="1" dirty="0" err="1">
                <a:solidFill>
                  <a:srgbClr val="242729"/>
                </a:solidFill>
                <a:latin typeface="Arial"/>
                <a:ea typeface="Arial"/>
                <a:cs typeface="Arial"/>
                <a:sym typeface="Arial"/>
              </a:rPr>
              <a:t>Numpy</a:t>
            </a:r>
            <a:r>
              <a:rPr lang="en-US" sz="1150" b="1" dirty="0">
                <a:solidFill>
                  <a:srgbClr val="242729"/>
                </a:solidFill>
                <a:latin typeface="Arial"/>
                <a:ea typeface="Arial"/>
                <a:cs typeface="Arial"/>
                <a:sym typeface="Arial"/>
              </a:rPr>
              <a:t> &amp; </a:t>
            </a:r>
            <a:r>
              <a:rPr lang="en-US" sz="1150" b="1" dirty="0" err="1">
                <a:solidFill>
                  <a:srgbClr val="242729"/>
                </a:solidFill>
                <a:latin typeface="Arial"/>
                <a:ea typeface="Arial"/>
                <a:cs typeface="Arial"/>
                <a:sym typeface="Arial"/>
              </a:rPr>
              <a:t>PyMySQL</a:t>
            </a:r>
            <a:r>
              <a:rPr lang="en-US" sz="1150" b="1" dirty="0">
                <a:solidFill>
                  <a:srgbClr val="242729"/>
                </a:solidFill>
                <a:latin typeface="Arial"/>
                <a:ea typeface="Arial"/>
                <a:cs typeface="Arial"/>
                <a:sym typeface="Arial"/>
              </a:rPr>
              <a:t> packages</a:t>
            </a:r>
            <a:endParaRPr sz="1150" b="1" dirty="0">
              <a:solidFill>
                <a:srgbClr val="242729"/>
              </a:solidFill>
              <a:latin typeface="Arial"/>
              <a:ea typeface="Arial"/>
              <a:cs typeface="Arial"/>
              <a:sym typeface="Arial"/>
            </a:endParaRPr>
          </a:p>
          <a:p>
            <a:pPr marL="0" lvl="0" indent="0" algn="l" rtl="0">
              <a:lnSpc>
                <a:spcPct val="115000"/>
              </a:lnSpc>
              <a:spcBef>
                <a:spcPts val="1100"/>
              </a:spcBef>
              <a:spcAft>
                <a:spcPts val="0"/>
              </a:spcAft>
              <a:buNone/>
            </a:pPr>
            <a:r>
              <a:rPr lang="en-US" sz="1150" b="1" dirty="0">
                <a:solidFill>
                  <a:srgbClr val="242729"/>
                </a:solidFill>
                <a:latin typeface="Arial"/>
                <a:ea typeface="Arial"/>
                <a:cs typeface="Arial"/>
                <a:sym typeface="Arial"/>
              </a:rPr>
              <a:t>Run Python from Command-line in Windows, or </a:t>
            </a:r>
            <a:r>
              <a:rPr lang="en-US" sz="1150" b="1" dirty="0" err="1">
                <a:solidFill>
                  <a:srgbClr val="242729"/>
                </a:solidFill>
                <a:latin typeface="Arial"/>
                <a:ea typeface="Arial"/>
                <a:cs typeface="Arial"/>
                <a:sym typeface="Arial"/>
              </a:rPr>
              <a:t>juypter</a:t>
            </a:r>
            <a:r>
              <a:rPr lang="en-US" sz="1150" b="1" dirty="0">
                <a:solidFill>
                  <a:srgbClr val="242729"/>
                </a:solidFill>
                <a:latin typeface="Arial"/>
                <a:ea typeface="Arial"/>
                <a:cs typeface="Arial"/>
                <a:sym typeface="Arial"/>
              </a:rPr>
              <a:t> notebook</a:t>
            </a:r>
            <a:endParaRPr sz="1150" b="1" dirty="0">
              <a:solidFill>
                <a:srgbClr val="242729"/>
              </a:solidFill>
              <a:latin typeface="Arial"/>
              <a:ea typeface="Arial"/>
              <a:cs typeface="Arial"/>
              <a:sym typeface="Arial"/>
            </a:endParaRPr>
          </a:p>
          <a:p>
            <a:pPr marL="749300" lvl="0" indent="-301625" algn="l" rtl="0">
              <a:lnSpc>
                <a:spcPct val="115000"/>
              </a:lnSpc>
              <a:spcBef>
                <a:spcPts val="1100"/>
              </a:spcBef>
              <a:spcAft>
                <a:spcPts val="0"/>
              </a:spcAft>
              <a:buClr>
                <a:srgbClr val="242729"/>
              </a:buClr>
              <a:buSzPts val="1150"/>
              <a:buAutoNum type="arabicPeriod"/>
            </a:pPr>
            <a:r>
              <a:rPr lang="en-US" sz="1150" dirty="0">
                <a:solidFill>
                  <a:srgbClr val="242729"/>
                </a:solidFill>
                <a:latin typeface="Arial"/>
                <a:ea typeface="Arial"/>
                <a:cs typeface="Arial"/>
                <a:sym typeface="Arial"/>
              </a:rPr>
              <a:t>Save your python code file somewhere, using "Save" or "Save as" in your editor. Lets call it 'first.py' in some folder, like "</a:t>
            </a:r>
            <a:r>
              <a:rPr lang="en-US" sz="1150" dirty="0" err="1">
                <a:solidFill>
                  <a:srgbClr val="242729"/>
                </a:solidFill>
                <a:latin typeface="Arial"/>
                <a:ea typeface="Arial"/>
                <a:cs typeface="Arial"/>
                <a:sym typeface="Arial"/>
              </a:rPr>
              <a:t>pyscripts</a:t>
            </a:r>
            <a:r>
              <a:rPr lang="en-US" sz="1150" dirty="0">
                <a:solidFill>
                  <a:srgbClr val="242729"/>
                </a:solidFill>
                <a:latin typeface="Arial"/>
                <a:ea typeface="Arial"/>
                <a:cs typeface="Arial"/>
                <a:sym typeface="Arial"/>
              </a:rPr>
              <a:t>" that you make on your Desktop.</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Open a </a:t>
            </a:r>
            <a:r>
              <a:rPr lang="en-US" sz="1150" b="1" dirty="0">
                <a:solidFill>
                  <a:srgbClr val="242729"/>
                </a:solidFill>
                <a:latin typeface="Arial"/>
                <a:ea typeface="Arial"/>
                <a:cs typeface="Arial"/>
                <a:sym typeface="Arial"/>
              </a:rPr>
              <a:t>prompt</a:t>
            </a:r>
            <a:r>
              <a:rPr lang="en-US" sz="1150" dirty="0">
                <a:solidFill>
                  <a:srgbClr val="242729"/>
                </a:solidFill>
                <a:latin typeface="Arial"/>
                <a:ea typeface="Arial"/>
                <a:cs typeface="Arial"/>
                <a:sym typeface="Arial"/>
              </a:rPr>
              <a:t> (a Windows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shell that is a text interface into the computer):</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start &gt; run &gt; "</a:t>
            </a:r>
            <a:r>
              <a:rPr lang="en-US" sz="1150" dirty="0" err="1">
                <a:solidFill>
                  <a:srgbClr val="242729"/>
                </a:solidFill>
                <a:latin typeface="Arial"/>
                <a:ea typeface="Arial"/>
                <a:cs typeface="Arial"/>
                <a:sym typeface="Arial"/>
              </a:rPr>
              <a:t>cmd</a:t>
            </a:r>
            <a:r>
              <a:rPr lang="en-US" sz="1150" dirty="0">
                <a:solidFill>
                  <a:srgbClr val="242729"/>
                </a:solidFill>
                <a:latin typeface="Arial"/>
                <a:ea typeface="Arial"/>
                <a:cs typeface="Arial"/>
                <a:sym typeface="Arial"/>
              </a:rPr>
              <a:t>" (in the little box). OK.</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Navigate to where your python file is, using the commands 'cd' (change directory) and '</a:t>
            </a:r>
            <a:r>
              <a:rPr lang="en-US" sz="1150" dirty="0" err="1">
                <a:solidFill>
                  <a:srgbClr val="242729"/>
                </a:solidFill>
                <a:latin typeface="Arial"/>
                <a:ea typeface="Arial"/>
                <a:cs typeface="Arial"/>
                <a:sym typeface="Arial"/>
              </a:rPr>
              <a:t>dir</a:t>
            </a:r>
            <a:r>
              <a:rPr lang="en-US" sz="1150" dirty="0">
                <a:solidFill>
                  <a:srgbClr val="242729"/>
                </a:solidFill>
                <a:latin typeface="Arial"/>
                <a:ea typeface="Arial"/>
                <a:cs typeface="Arial"/>
                <a:sym typeface="Arial"/>
              </a:rPr>
              <a:t>' (to show files in the directory, to verify your head). For our example something like,</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cd C:\Documents and Settings\Gregg\Desktop\</a:t>
            </a:r>
            <a:r>
              <a:rPr lang="en-US" sz="1150" dirty="0" err="1">
                <a:solidFill>
                  <a:srgbClr val="242729"/>
                </a:solidFill>
                <a:latin typeface="Arial"/>
                <a:ea typeface="Arial"/>
                <a:cs typeface="Arial"/>
                <a:sym typeface="Arial"/>
              </a:rPr>
              <a:t>pyscripts</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try:</a:t>
            </a:r>
            <a:endParaRPr sz="1150" dirty="0">
              <a:solidFill>
                <a:srgbClr val="242729"/>
              </a:solidFill>
              <a:latin typeface="Arial"/>
              <a:ea typeface="Arial"/>
              <a:cs typeface="Arial"/>
              <a:sym typeface="Arial"/>
            </a:endParaRPr>
          </a:p>
          <a:p>
            <a:pPr marL="749300" lvl="0" indent="-301625" algn="l" rtl="0">
              <a:lnSpc>
                <a:spcPct val="115000"/>
              </a:lnSpc>
              <a:spcBef>
                <a:spcPts val="0"/>
              </a:spcBef>
              <a:spcAft>
                <a:spcPts val="0"/>
              </a:spcAft>
              <a:buClr>
                <a:srgbClr val="242729"/>
              </a:buClr>
              <a:buSzPts val="1150"/>
              <a:buAutoNum type="arabicPeriod"/>
            </a:pPr>
            <a:r>
              <a:rPr lang="en-US" sz="1150" dirty="0">
                <a:solidFill>
                  <a:srgbClr val="242729"/>
                </a:solidFill>
                <a:latin typeface="Arial"/>
                <a:ea typeface="Arial"/>
                <a:cs typeface="Arial"/>
                <a:sym typeface="Arial"/>
              </a:rPr>
              <a:t>&gt; python first.py</a:t>
            </a:r>
            <a:endParaRPr sz="1150" dirty="0">
              <a:solidFill>
                <a:srgbClr val="242729"/>
              </a:solidFill>
              <a:latin typeface="Arial"/>
              <a:ea typeface="Arial"/>
              <a:cs typeface="Arial"/>
              <a:sym typeface="Arial"/>
            </a:endParaRPr>
          </a:p>
          <a:p>
            <a:pPr marL="0" lvl="0" indent="0" algn="l" rtl="0">
              <a:spcBef>
                <a:spcPts val="2200"/>
              </a:spcBef>
              <a:spcAft>
                <a:spcPts val="0"/>
              </a:spcAft>
              <a:buNone/>
            </a:pPr>
            <a:endParaRPr dirty="0"/>
          </a:p>
        </p:txBody>
      </p:sp>
      <p:sp>
        <p:nvSpPr>
          <p:cNvPr id="300" name="Google Shape;300;g5e13918e3f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038ce4af1_0_3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6C6C6C"/>
                </a:solidFill>
                <a:highlight>
                  <a:srgbClr val="FFFFFF"/>
                </a:highlight>
                <a:latin typeface="Arial"/>
                <a:ea typeface="Arial"/>
                <a:cs typeface="Arial"/>
                <a:sym typeface="Arial"/>
              </a:rPr>
              <a:t>Approaches to data management eventually permeated what came to be known as the </a:t>
            </a:r>
            <a:r>
              <a:rPr lang="en-US" sz="1350" u="sng">
                <a:solidFill>
                  <a:srgbClr val="00B3AC"/>
                </a:solidFill>
                <a:highlight>
                  <a:srgbClr val="FFFFFF"/>
                </a:highlight>
                <a:latin typeface="Arial"/>
                <a:ea typeface="Arial"/>
                <a:cs typeface="Arial"/>
                <a:sym typeface="Arial"/>
                <a:hlinkClick r:id="rId3"/>
              </a:rPr>
              <a:t>data lifecycle</a:t>
            </a:r>
            <a:r>
              <a:rPr lang="en-US" sz="1350">
                <a:solidFill>
                  <a:srgbClr val="6C6C6C"/>
                </a:solidFill>
                <a:highlight>
                  <a:srgbClr val="FFFFFF"/>
                </a:highlight>
                <a:latin typeface="Arial"/>
                <a:ea typeface="Arial"/>
                <a:cs typeface="Arial"/>
                <a:sym typeface="Arial"/>
              </a:rPr>
              <a:t>, spanning data creation, storage, processing, archiving and, sometimes, data destruction.</a:t>
            </a:r>
            <a:endParaRPr/>
          </a:p>
        </p:txBody>
      </p:sp>
      <p:sp>
        <p:nvSpPr>
          <p:cNvPr id="219" name="Google Shape;219;g5038ce4af1_0_3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1fb7fb4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solidFill>
                  <a:srgbClr val="000000"/>
                </a:solidFill>
                <a:latin typeface="Lato"/>
                <a:ea typeface="Lato"/>
                <a:cs typeface="Lato"/>
                <a:sym typeface="Lato"/>
              </a:rPr>
              <a:t>It is a system of decision rights and accountabilities for information-related processes, executed according to agreed-upon models which describe who can take what actions with what information, and when, under what circumstances, using what methods</a:t>
            </a:r>
            <a:endParaRPr dirty="0"/>
          </a:p>
        </p:txBody>
      </p:sp>
      <p:sp>
        <p:nvSpPr>
          <p:cNvPr id="228" name="Google Shape;228;g501fb7fb4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1107036" y="1588427"/>
            <a:ext cx="994316"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5600"/>
              <a:buNone/>
              <a:defRPr sz="5600">
                <a:solidFill>
                  <a:schemeClr val="dk2"/>
                </a:solidFill>
              </a:defRPr>
            </a:lvl2pPr>
            <a:lvl3pPr lvl="2">
              <a:spcBef>
                <a:spcPts val="0"/>
              </a:spcBef>
              <a:spcAft>
                <a:spcPts val="0"/>
              </a:spcAft>
              <a:buClr>
                <a:schemeClr val="dk2"/>
              </a:buClr>
              <a:buSzPts val="5600"/>
              <a:buNone/>
              <a:defRPr sz="5600">
                <a:solidFill>
                  <a:schemeClr val="dk2"/>
                </a:solidFill>
              </a:defRPr>
            </a:lvl3pPr>
            <a:lvl4pPr lvl="3">
              <a:spcBef>
                <a:spcPts val="0"/>
              </a:spcBef>
              <a:spcAft>
                <a:spcPts val="0"/>
              </a:spcAft>
              <a:buClr>
                <a:schemeClr val="dk2"/>
              </a:buClr>
              <a:buSzPts val="5600"/>
              <a:buNone/>
              <a:defRPr sz="5600">
                <a:solidFill>
                  <a:schemeClr val="dk2"/>
                </a:solidFill>
              </a:defRPr>
            </a:lvl4pPr>
            <a:lvl5pPr lvl="4">
              <a:spcBef>
                <a:spcPts val="0"/>
              </a:spcBef>
              <a:spcAft>
                <a:spcPts val="0"/>
              </a:spcAft>
              <a:buClr>
                <a:schemeClr val="dk2"/>
              </a:buClr>
              <a:buSzPts val="5600"/>
              <a:buNone/>
              <a:defRPr sz="5600">
                <a:solidFill>
                  <a:schemeClr val="dk2"/>
                </a:solidFill>
              </a:defRPr>
            </a:lvl5pPr>
            <a:lvl6pPr lvl="5">
              <a:spcBef>
                <a:spcPts val="0"/>
              </a:spcBef>
              <a:spcAft>
                <a:spcPts val="0"/>
              </a:spcAft>
              <a:buClr>
                <a:schemeClr val="dk2"/>
              </a:buClr>
              <a:buSzPts val="5600"/>
              <a:buNone/>
              <a:defRPr sz="5600">
                <a:solidFill>
                  <a:schemeClr val="dk2"/>
                </a:solidFill>
              </a:defRPr>
            </a:lvl6pPr>
            <a:lvl7pPr lvl="6">
              <a:spcBef>
                <a:spcPts val="0"/>
              </a:spcBef>
              <a:spcAft>
                <a:spcPts val="0"/>
              </a:spcAft>
              <a:buClr>
                <a:schemeClr val="dk2"/>
              </a:buClr>
              <a:buSzPts val="5600"/>
              <a:buNone/>
              <a:defRPr sz="5600">
                <a:solidFill>
                  <a:schemeClr val="dk2"/>
                </a:solidFill>
              </a:defRPr>
            </a:lvl7pPr>
            <a:lvl8pPr lvl="7">
              <a:spcBef>
                <a:spcPts val="0"/>
              </a:spcBef>
              <a:spcAft>
                <a:spcPts val="0"/>
              </a:spcAft>
              <a:buClr>
                <a:schemeClr val="dk2"/>
              </a:buClr>
              <a:buSzPts val="5600"/>
              <a:buNone/>
              <a:defRPr sz="5600">
                <a:solidFill>
                  <a:schemeClr val="dk2"/>
                </a:solidFill>
              </a:defRPr>
            </a:lvl8pPr>
            <a:lvl9pPr lvl="8">
              <a:spcBef>
                <a:spcPts val="0"/>
              </a:spcBef>
              <a:spcAft>
                <a:spcPts val="0"/>
              </a:spcAft>
              <a:buClr>
                <a:schemeClr val="dk2"/>
              </a:buClr>
              <a:buSzPts val="5600"/>
              <a:buNone/>
              <a:defRPr sz="5600">
                <a:solidFill>
                  <a:schemeClr val="dk2"/>
                </a:solidFill>
              </a:defRPr>
            </a:lvl9pPr>
          </a:lstStyle>
          <a:p>
            <a:endParaRPr/>
          </a:p>
        </p:txBody>
      </p:sp>
      <p:sp>
        <p:nvSpPr>
          <p:cNvPr id="19" name="Google Shape;19;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0" name="Google Shape;20;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1107036" y="5558926"/>
            <a:ext cx="994316"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2100"/>
              </a:spcBef>
              <a:spcAft>
                <a:spcPts val="0"/>
              </a:spcAft>
              <a:buClr>
                <a:schemeClr val="lt1"/>
              </a:buClr>
              <a:buSzPts val="1500"/>
              <a:buChar char="○"/>
              <a:defRPr>
                <a:solidFill>
                  <a:schemeClr val="lt1"/>
                </a:solidFill>
              </a:defRPr>
            </a:lvl2pPr>
            <a:lvl3pPr marL="1371600" lvl="2" indent="-323850">
              <a:spcBef>
                <a:spcPts val="2100"/>
              </a:spcBef>
              <a:spcAft>
                <a:spcPts val="0"/>
              </a:spcAft>
              <a:buClr>
                <a:schemeClr val="lt1"/>
              </a:buClr>
              <a:buSzPts val="1500"/>
              <a:buChar char="■"/>
              <a:defRPr>
                <a:solidFill>
                  <a:schemeClr val="lt1"/>
                </a:solidFill>
              </a:defRPr>
            </a:lvl3pPr>
            <a:lvl4pPr marL="1828800" lvl="3" indent="-323850">
              <a:spcBef>
                <a:spcPts val="2100"/>
              </a:spcBef>
              <a:spcAft>
                <a:spcPts val="0"/>
              </a:spcAft>
              <a:buClr>
                <a:schemeClr val="lt1"/>
              </a:buClr>
              <a:buSzPts val="1500"/>
              <a:buChar char="●"/>
              <a:defRPr>
                <a:solidFill>
                  <a:schemeClr val="lt1"/>
                </a:solidFill>
              </a:defRPr>
            </a:lvl4pPr>
            <a:lvl5pPr marL="2286000" lvl="4" indent="-323850">
              <a:spcBef>
                <a:spcPts val="2100"/>
              </a:spcBef>
              <a:spcAft>
                <a:spcPts val="0"/>
              </a:spcAft>
              <a:buClr>
                <a:schemeClr val="lt1"/>
              </a:buClr>
              <a:buSzPts val="1500"/>
              <a:buChar char="○"/>
              <a:defRPr>
                <a:solidFill>
                  <a:schemeClr val="lt1"/>
                </a:solidFill>
              </a:defRPr>
            </a:lvl5pPr>
            <a:lvl6pPr marL="2743200" lvl="5" indent="-323850">
              <a:spcBef>
                <a:spcPts val="2100"/>
              </a:spcBef>
              <a:spcAft>
                <a:spcPts val="0"/>
              </a:spcAft>
              <a:buClr>
                <a:schemeClr val="lt1"/>
              </a:buClr>
              <a:buSzPts val="1500"/>
              <a:buChar char="■"/>
              <a:defRPr>
                <a:solidFill>
                  <a:schemeClr val="lt1"/>
                </a:solidFill>
              </a:defRPr>
            </a:lvl6pPr>
            <a:lvl7pPr marL="3200400" lvl="6" indent="-323850">
              <a:spcBef>
                <a:spcPts val="2100"/>
              </a:spcBef>
              <a:spcAft>
                <a:spcPts val="0"/>
              </a:spcAft>
              <a:buClr>
                <a:schemeClr val="lt1"/>
              </a:buClr>
              <a:buSzPts val="1500"/>
              <a:buChar char="●"/>
              <a:defRPr>
                <a:solidFill>
                  <a:schemeClr val="lt1"/>
                </a:solidFill>
              </a:defRPr>
            </a:lvl7pPr>
            <a:lvl8pPr marL="3657600" lvl="7" indent="-323850">
              <a:spcBef>
                <a:spcPts val="2100"/>
              </a:spcBef>
              <a:spcAft>
                <a:spcPts val="0"/>
              </a:spcAft>
              <a:buClr>
                <a:schemeClr val="lt1"/>
              </a:buClr>
              <a:buSzPts val="1500"/>
              <a:buChar char="○"/>
              <a:defRPr>
                <a:solidFill>
                  <a:schemeClr val="lt1"/>
                </a:solidFill>
              </a:defRPr>
            </a:lvl8pPr>
            <a:lvl9pPr marL="4114800" lvl="8" indent="-323850">
              <a:spcBef>
                <a:spcPts val="2100"/>
              </a:spcBef>
              <a:spcAft>
                <a:spcPts val="2100"/>
              </a:spcAft>
              <a:buClr>
                <a:schemeClr val="lt1"/>
              </a:buClr>
              <a:buSzPts val="1500"/>
              <a:buChar char="■"/>
              <a:defRPr>
                <a:solidFill>
                  <a:schemeClr val="lt1"/>
                </a:solidFill>
              </a:defRPr>
            </a:lvl9pPr>
          </a:lstStyle>
          <a:p>
            <a:endParaRPr/>
          </a:p>
        </p:txBody>
      </p:sp>
      <p:sp>
        <p:nvSpPr>
          <p:cNvPr id="83" name="Google Shape;83;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lvl1pPr lvl="0" algn="ctr" rtl="0">
              <a:spcBef>
                <a:spcPts val="0"/>
              </a:spcBef>
              <a:spcAft>
                <a:spcPts val="0"/>
              </a:spcAft>
              <a:buClr>
                <a:schemeClr val="lt2"/>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88" name="Google Shape;88;p13"/>
          <p:cNvSpPr txBox="1">
            <a:spLocks noGrp="1"/>
          </p:cNvSpPr>
          <p:nvPr>
            <p:ph type="body" idx="1"/>
          </p:nvPr>
        </p:nvSpPr>
        <p:spPr>
          <a:xfrm>
            <a:off x="913795" y="1732449"/>
            <a:ext cx="103539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lvl1pPr marL="457200" lvl="0" indent="-308610" algn="l" rtl="0">
              <a:spcBef>
                <a:spcPts val="360"/>
              </a:spcBef>
              <a:spcAft>
                <a:spcPts val="0"/>
              </a:spcAft>
              <a:buSzPts val="1260"/>
              <a:buChar char="●"/>
              <a:defRPr/>
            </a:lvl1pPr>
            <a:lvl2pPr marL="914400" lvl="1" indent="-308610" algn="l" rtl="0">
              <a:spcBef>
                <a:spcPts val="600"/>
              </a:spcBef>
              <a:spcAft>
                <a:spcPts val="0"/>
              </a:spcAft>
              <a:buSzPts val="1260"/>
              <a:buChar char="○"/>
              <a:defRPr/>
            </a:lvl2pPr>
            <a:lvl3pPr marL="1371600" lvl="2" indent="-308610" algn="l" rtl="0">
              <a:spcBef>
                <a:spcPts val="600"/>
              </a:spcBef>
              <a:spcAft>
                <a:spcPts val="0"/>
              </a:spcAft>
              <a:buSzPts val="1260"/>
              <a:buChar char="■"/>
              <a:defRPr/>
            </a:lvl3pPr>
            <a:lvl4pPr marL="1828800" lvl="3" indent="-308610" algn="l" rtl="0">
              <a:spcBef>
                <a:spcPts val="600"/>
              </a:spcBef>
              <a:spcAft>
                <a:spcPts val="0"/>
              </a:spcAft>
              <a:buSzPts val="1260"/>
              <a:buChar char="●"/>
              <a:defRPr/>
            </a:lvl4pPr>
            <a:lvl5pPr marL="2286000" lvl="4" indent="-308610" algn="l" rtl="0">
              <a:spcBef>
                <a:spcPts val="600"/>
              </a:spcBef>
              <a:spcAft>
                <a:spcPts val="0"/>
              </a:spcAft>
              <a:buSzPts val="1260"/>
              <a:buChar char="○"/>
              <a:defRPr/>
            </a:lvl5pPr>
            <a:lvl6pPr marL="2743200" lvl="5" indent="-308610" algn="l" rtl="0">
              <a:spcBef>
                <a:spcPts val="600"/>
              </a:spcBef>
              <a:spcAft>
                <a:spcPts val="0"/>
              </a:spcAft>
              <a:buSzPts val="1260"/>
              <a:buChar char="■"/>
              <a:defRPr/>
            </a:lvl6pPr>
            <a:lvl7pPr marL="3200400" lvl="6" indent="-308610" algn="l" rtl="0">
              <a:spcBef>
                <a:spcPts val="600"/>
              </a:spcBef>
              <a:spcAft>
                <a:spcPts val="0"/>
              </a:spcAft>
              <a:buSzPts val="1260"/>
              <a:buChar char="●"/>
              <a:defRPr/>
            </a:lvl7pPr>
            <a:lvl8pPr marL="3657600" lvl="7" indent="-308609" algn="l" rtl="0">
              <a:spcBef>
                <a:spcPts val="600"/>
              </a:spcBef>
              <a:spcAft>
                <a:spcPts val="0"/>
              </a:spcAft>
              <a:buSzPts val="1260"/>
              <a:buChar char="○"/>
              <a:defRPr/>
            </a:lvl8pPr>
            <a:lvl9pPr marL="4114800" lvl="8" indent="-308609" algn="l" rtl="0">
              <a:spcBef>
                <a:spcPts val="600"/>
              </a:spcBef>
              <a:spcAft>
                <a:spcPts val="600"/>
              </a:spcAft>
              <a:buSzPts val="1260"/>
              <a:buChar char="■"/>
              <a:defRPr/>
            </a:lvl9pPr>
          </a:lstStyle>
          <a:p>
            <a:endParaRPr/>
          </a:p>
        </p:txBody>
      </p:sp>
      <p:sp>
        <p:nvSpPr>
          <p:cNvPr id="89" name="Google Shape;89;p1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1107036" y="1588427"/>
            <a:ext cx="994316"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6" name="Google Shape;26;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1107036" y="1588427"/>
            <a:ext cx="994316"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33" name="Google Shape;33;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34" name="Google Shape;34;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1107036" y="1588427"/>
            <a:ext cx="994316"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41" name="Google Shape;41;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2" name="Google Shape;42;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3" name="Google Shape;43;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1107036" y="1588427"/>
            <a:ext cx="994316"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0" name="Google Shape;50;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1107036" y="1588427"/>
            <a:ext cx="994316"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57" name="Google Shape;57;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1107036" y="5558926"/>
            <a:ext cx="994316"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4" name="Google Shape;64;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1107036" y="1588427"/>
            <a:ext cx="994316"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Autofit/>
          </a:bodyPr>
          <a:lstStyle>
            <a:lvl1pPr lvl="0">
              <a:spcBef>
                <a:spcPts val="0"/>
              </a:spcBef>
              <a:spcAft>
                <a:spcPts val="0"/>
              </a:spcAft>
              <a:buClr>
                <a:schemeClr val="dk2"/>
              </a:buClr>
              <a:buSzPts val="3500"/>
              <a:buNone/>
              <a:defRPr sz="3500">
                <a:solidFill>
                  <a:schemeClr val="dk2"/>
                </a:solidFill>
              </a:defRPr>
            </a:lvl1pPr>
            <a:lvl2pPr lvl="1">
              <a:spcBef>
                <a:spcPts val="0"/>
              </a:spcBef>
              <a:spcAft>
                <a:spcPts val="0"/>
              </a:spcAft>
              <a:buClr>
                <a:schemeClr val="dk2"/>
              </a:buClr>
              <a:buSzPts val="3500"/>
              <a:buNone/>
              <a:defRPr sz="3500">
                <a:solidFill>
                  <a:schemeClr val="dk2"/>
                </a:solidFill>
              </a:defRPr>
            </a:lvl2pPr>
            <a:lvl3pPr lvl="2">
              <a:spcBef>
                <a:spcPts val="0"/>
              </a:spcBef>
              <a:spcAft>
                <a:spcPts val="0"/>
              </a:spcAft>
              <a:buClr>
                <a:schemeClr val="dk2"/>
              </a:buClr>
              <a:buSzPts val="3500"/>
              <a:buNone/>
              <a:defRPr sz="3500">
                <a:solidFill>
                  <a:schemeClr val="dk2"/>
                </a:solidFill>
              </a:defRPr>
            </a:lvl3pPr>
            <a:lvl4pPr lvl="3">
              <a:spcBef>
                <a:spcPts val="0"/>
              </a:spcBef>
              <a:spcAft>
                <a:spcPts val="0"/>
              </a:spcAft>
              <a:buClr>
                <a:schemeClr val="dk2"/>
              </a:buClr>
              <a:buSzPts val="3500"/>
              <a:buNone/>
              <a:defRPr sz="3500">
                <a:solidFill>
                  <a:schemeClr val="dk2"/>
                </a:solidFill>
              </a:defRPr>
            </a:lvl4pPr>
            <a:lvl5pPr lvl="4">
              <a:spcBef>
                <a:spcPts val="0"/>
              </a:spcBef>
              <a:spcAft>
                <a:spcPts val="0"/>
              </a:spcAft>
              <a:buClr>
                <a:schemeClr val="dk2"/>
              </a:buClr>
              <a:buSzPts val="3500"/>
              <a:buNone/>
              <a:defRPr sz="3500">
                <a:solidFill>
                  <a:schemeClr val="dk2"/>
                </a:solidFill>
              </a:defRPr>
            </a:lvl5pPr>
            <a:lvl6pPr lvl="5">
              <a:spcBef>
                <a:spcPts val="0"/>
              </a:spcBef>
              <a:spcAft>
                <a:spcPts val="0"/>
              </a:spcAft>
              <a:buClr>
                <a:schemeClr val="dk2"/>
              </a:buClr>
              <a:buSzPts val="3500"/>
              <a:buNone/>
              <a:defRPr sz="3500">
                <a:solidFill>
                  <a:schemeClr val="dk2"/>
                </a:solidFill>
              </a:defRPr>
            </a:lvl6pPr>
            <a:lvl7pPr lvl="6">
              <a:spcBef>
                <a:spcPts val="0"/>
              </a:spcBef>
              <a:spcAft>
                <a:spcPts val="0"/>
              </a:spcAft>
              <a:buClr>
                <a:schemeClr val="dk2"/>
              </a:buClr>
              <a:buSzPts val="3500"/>
              <a:buNone/>
              <a:defRPr sz="3500">
                <a:solidFill>
                  <a:schemeClr val="dk2"/>
                </a:solidFill>
              </a:defRPr>
            </a:lvl7pPr>
            <a:lvl8pPr lvl="7">
              <a:spcBef>
                <a:spcPts val="0"/>
              </a:spcBef>
              <a:spcAft>
                <a:spcPts val="0"/>
              </a:spcAft>
              <a:buClr>
                <a:schemeClr val="dk2"/>
              </a:buClr>
              <a:buSzPts val="3500"/>
              <a:buNone/>
              <a:defRPr sz="3500">
                <a:solidFill>
                  <a:schemeClr val="dk2"/>
                </a:solidFill>
              </a:defRPr>
            </a:lvl8pPr>
            <a:lvl9pPr lvl="8">
              <a:spcBef>
                <a:spcPts val="0"/>
              </a:spcBef>
              <a:spcAft>
                <a:spcPts val="0"/>
              </a:spcAft>
              <a:buClr>
                <a:schemeClr val="dk2"/>
              </a:buClr>
              <a:buSzPts val="3500"/>
              <a:buNone/>
              <a:defRPr sz="3500">
                <a:solidFill>
                  <a:schemeClr val="dk2"/>
                </a:solidFill>
              </a:defRPr>
            </a:lvl9pPr>
          </a:lstStyle>
          <a:p>
            <a:endParaRPr/>
          </a:p>
        </p:txBody>
      </p:sp>
      <p:sp>
        <p:nvSpPr>
          <p:cNvPr id="71" name="Google Shape;71;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72" name="Google Shape;72;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3" name="Google Shape;73;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76" name="Google Shape;76;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SzPts val="3700"/>
              <a:buFont typeface="Raleway"/>
              <a:buNone/>
              <a:defRPr sz="3700" b="1">
                <a:latin typeface="Raleway"/>
                <a:ea typeface="Raleway"/>
                <a:cs typeface="Raleway"/>
                <a:sym typeface="Raleway"/>
              </a:defRPr>
            </a:lvl1pPr>
            <a:lvl2pPr lvl="1">
              <a:spcBef>
                <a:spcPts val="0"/>
              </a:spcBef>
              <a:spcAft>
                <a:spcPts val="0"/>
              </a:spcAft>
              <a:buSzPts val="3700"/>
              <a:buFont typeface="Raleway"/>
              <a:buNone/>
              <a:defRPr sz="3700" b="1">
                <a:latin typeface="Raleway"/>
                <a:ea typeface="Raleway"/>
                <a:cs typeface="Raleway"/>
                <a:sym typeface="Raleway"/>
              </a:defRPr>
            </a:lvl2pPr>
            <a:lvl3pPr lvl="2">
              <a:spcBef>
                <a:spcPts val="0"/>
              </a:spcBef>
              <a:spcAft>
                <a:spcPts val="0"/>
              </a:spcAft>
              <a:buSzPts val="3700"/>
              <a:buFont typeface="Raleway"/>
              <a:buNone/>
              <a:defRPr sz="3700" b="1">
                <a:latin typeface="Raleway"/>
                <a:ea typeface="Raleway"/>
                <a:cs typeface="Raleway"/>
                <a:sym typeface="Raleway"/>
              </a:defRPr>
            </a:lvl3pPr>
            <a:lvl4pPr lvl="3">
              <a:spcBef>
                <a:spcPts val="0"/>
              </a:spcBef>
              <a:spcAft>
                <a:spcPts val="0"/>
              </a:spcAft>
              <a:buSzPts val="3700"/>
              <a:buFont typeface="Raleway"/>
              <a:buNone/>
              <a:defRPr sz="3700" b="1">
                <a:latin typeface="Raleway"/>
                <a:ea typeface="Raleway"/>
                <a:cs typeface="Raleway"/>
                <a:sym typeface="Raleway"/>
              </a:defRPr>
            </a:lvl4pPr>
            <a:lvl5pPr lvl="4">
              <a:spcBef>
                <a:spcPts val="0"/>
              </a:spcBef>
              <a:spcAft>
                <a:spcPts val="0"/>
              </a:spcAft>
              <a:buSzPts val="3700"/>
              <a:buFont typeface="Raleway"/>
              <a:buNone/>
              <a:defRPr sz="3700" b="1">
                <a:latin typeface="Raleway"/>
                <a:ea typeface="Raleway"/>
                <a:cs typeface="Raleway"/>
                <a:sym typeface="Raleway"/>
              </a:defRPr>
            </a:lvl5pPr>
            <a:lvl6pPr lvl="5">
              <a:spcBef>
                <a:spcPts val="0"/>
              </a:spcBef>
              <a:spcAft>
                <a:spcPts val="0"/>
              </a:spcAft>
              <a:buSzPts val="3700"/>
              <a:buFont typeface="Raleway"/>
              <a:buNone/>
              <a:defRPr sz="3700" b="1">
                <a:latin typeface="Raleway"/>
                <a:ea typeface="Raleway"/>
                <a:cs typeface="Raleway"/>
                <a:sym typeface="Raleway"/>
              </a:defRPr>
            </a:lvl6pPr>
            <a:lvl7pPr lvl="6">
              <a:spcBef>
                <a:spcPts val="0"/>
              </a:spcBef>
              <a:spcAft>
                <a:spcPts val="0"/>
              </a:spcAft>
              <a:buSzPts val="3700"/>
              <a:buFont typeface="Raleway"/>
              <a:buNone/>
              <a:defRPr sz="3700" b="1">
                <a:latin typeface="Raleway"/>
                <a:ea typeface="Raleway"/>
                <a:cs typeface="Raleway"/>
                <a:sym typeface="Raleway"/>
              </a:defRPr>
            </a:lvl7pPr>
            <a:lvl8pPr lvl="7">
              <a:spcBef>
                <a:spcPts val="0"/>
              </a:spcBef>
              <a:spcAft>
                <a:spcPts val="0"/>
              </a:spcAft>
              <a:buSzPts val="3700"/>
              <a:buFont typeface="Raleway"/>
              <a:buNone/>
              <a:defRPr sz="3700" b="1">
                <a:latin typeface="Raleway"/>
                <a:ea typeface="Raleway"/>
                <a:cs typeface="Raleway"/>
                <a:sym typeface="Raleway"/>
              </a:defRPr>
            </a:lvl8pPr>
            <a:lvl9pPr lvl="8">
              <a:spcBef>
                <a:spcPts val="0"/>
              </a:spcBef>
              <a:spcAft>
                <a:spcPts val="0"/>
              </a:spcAft>
              <a:buSzPts val="3700"/>
              <a:buFont typeface="Raleway"/>
              <a:buNone/>
              <a:defRPr sz="37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210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2100"/>
              </a:spcBef>
              <a:spcAft>
                <a:spcPts val="210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guided-learning/modeling?tutorial-step=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drive.google.com/file/d/1E-Q2-db55zHy7qRKdASHAz34D9Oa9qtr/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972825" y="1763270"/>
            <a:ext cx="10250700" cy="982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Lustria"/>
              <a:buNone/>
            </a:pPr>
            <a:r>
              <a:rPr lang="en-US"/>
              <a:t>Storing &amp; Managing Data</a:t>
            </a:r>
            <a:endParaRPr/>
          </a:p>
        </p:txBody>
      </p:sp>
      <p:sp>
        <p:nvSpPr>
          <p:cNvPr id="180" name="Google Shape;180;p27"/>
          <p:cNvSpPr txBox="1">
            <a:spLocks noGrp="1"/>
          </p:cNvSpPr>
          <p:nvPr>
            <p:ph type="subTitle" idx="1"/>
          </p:nvPr>
        </p:nvSpPr>
        <p:spPr>
          <a:xfrm>
            <a:off x="972837" y="4230533"/>
            <a:ext cx="10250700" cy="721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1100"/>
              <a:buFont typeface="Arial"/>
              <a:buNone/>
            </a:pPr>
            <a:r>
              <a:rPr lang="en-US" sz="2400"/>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Measuring Data Quality</a:t>
            </a:r>
            <a:endParaRPr sz="4800" dirty="0"/>
          </a:p>
        </p:txBody>
      </p:sp>
      <p:pic>
        <p:nvPicPr>
          <p:cNvPr id="248" name="Google Shape;248;p36"/>
          <p:cNvPicPr preferRelativeResize="0"/>
          <p:nvPr/>
        </p:nvPicPr>
        <p:blipFill>
          <a:blip r:embed="rId3">
            <a:alphaModFix/>
          </a:blip>
          <a:stretch>
            <a:fillRect/>
          </a:stretch>
        </p:blipFill>
        <p:spPr>
          <a:xfrm>
            <a:off x="7754800" y="1580100"/>
            <a:ext cx="4179250" cy="4733850"/>
          </a:xfrm>
          <a:prstGeom prst="rect">
            <a:avLst/>
          </a:prstGeom>
          <a:noFill/>
          <a:ln>
            <a:noFill/>
          </a:ln>
        </p:spPr>
      </p:pic>
      <p:sp>
        <p:nvSpPr>
          <p:cNvPr id="249" name="Google Shape;249;p36"/>
          <p:cNvSpPr txBox="1"/>
          <p:nvPr/>
        </p:nvSpPr>
        <p:spPr>
          <a:xfrm>
            <a:off x="272800" y="1879950"/>
            <a:ext cx="7406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Data Quality?</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Sometimes errors or incorrect  elements are present in your data set. It’s important to be proactive in cleaning data and periodically testing it for inaccuracies.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Quality Assessment?</a:t>
            </a:r>
            <a:endParaRPr sz="1800" b="1" dirty="0">
              <a:latin typeface="Lato"/>
              <a:ea typeface="Lato"/>
              <a:cs typeface="Lato"/>
              <a:sym typeface="Lato"/>
            </a:endParaRPr>
          </a:p>
          <a:p>
            <a:pPr marL="0" lvl="0" indent="0" algn="l" rtl="0">
              <a:spcBef>
                <a:spcPts val="0"/>
              </a:spcBef>
              <a:spcAft>
                <a:spcPts val="0"/>
              </a:spcAft>
              <a:buNone/>
            </a:pPr>
            <a:r>
              <a:rPr lang="en-US" sz="1800" dirty="0">
                <a:latin typeface="Lato"/>
                <a:ea typeface="Lato"/>
                <a:cs typeface="Lato"/>
                <a:sym typeface="Lato"/>
              </a:rPr>
              <a:t>You can identify these errors and understand their implications by both qualitative assessments and quantitative measurement. This will improve data quality processes for quality and effectiveness.</a:t>
            </a: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an Example of Measuring Data Quality?</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Data quality metrics track how the number of known errors in a dataset, such as: such as missing, incomplete or redundant entries. If fewer errors while the size of your data stays the same or grows, you know that organizational data quality is improving.</a:t>
            </a:r>
            <a:endParaRPr sz="1800"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400" dirty="0"/>
              <a:t>Data Quality Using Python</a:t>
            </a:r>
            <a:endParaRPr sz="4400" dirty="0"/>
          </a:p>
        </p:txBody>
      </p:sp>
      <p:sp>
        <p:nvSpPr>
          <p:cNvPr id="263" name="Google Shape;263;p38"/>
          <p:cNvSpPr txBox="1"/>
          <p:nvPr/>
        </p:nvSpPr>
        <p:spPr>
          <a:xfrm>
            <a:off x="1152850" y="1803200"/>
            <a:ext cx="8105100" cy="44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64" name="Google Shape;264;p38"/>
          <p:cNvSpPr txBox="1"/>
          <p:nvPr/>
        </p:nvSpPr>
        <p:spPr>
          <a:xfrm>
            <a:off x="913800" y="1697550"/>
            <a:ext cx="10982400" cy="51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Lato"/>
                <a:ea typeface="Lato"/>
                <a:cs typeface="Lato"/>
                <a:sym typeface="Lato"/>
              </a:rPr>
              <a:t>There are ways to monitor and measure data quality with Python. Some of these libraries can help with the following tasks:</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Integration</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Cleansing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Monitoring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Data Auditing</a:t>
            </a:r>
            <a:endParaRPr sz="1600" dirty="0">
              <a:latin typeface="Lato"/>
              <a:ea typeface="Lato"/>
              <a:cs typeface="Lato"/>
              <a:sym typeface="Lato"/>
            </a:endParaRPr>
          </a:p>
          <a:p>
            <a:pPr marL="457200" lvl="0" indent="-330200" algn="l" rtl="0">
              <a:spcBef>
                <a:spcPts val="0"/>
              </a:spcBef>
              <a:spcAft>
                <a:spcPts val="0"/>
              </a:spcAft>
              <a:buSzPts val="1600"/>
              <a:buFont typeface="Lato"/>
              <a:buChar char="●"/>
            </a:pPr>
            <a:r>
              <a:rPr lang="en-US" sz="1600" dirty="0">
                <a:latin typeface="Lato"/>
                <a:ea typeface="Lato"/>
                <a:cs typeface="Lato"/>
                <a:sym typeface="Lato"/>
              </a:rPr>
              <a:t>Investigating  Unknown Datasets</a:t>
            </a:r>
            <a:endParaRPr sz="1600" dirty="0">
              <a:latin typeface="Lato"/>
              <a:ea typeface="Lato"/>
              <a:cs typeface="Lato"/>
              <a:sym typeface="Lato"/>
            </a:endParaRPr>
          </a:p>
          <a:p>
            <a:pPr marL="45720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dirty="0" err="1">
                <a:latin typeface="Lato"/>
                <a:ea typeface="Lato"/>
                <a:cs typeface="Lato"/>
                <a:sym typeface="Lato"/>
              </a:rPr>
              <a:t>Pydqc</a:t>
            </a:r>
            <a:r>
              <a:rPr lang="en-US" sz="1600" dirty="0">
                <a:latin typeface="Lato"/>
                <a:ea typeface="Lato"/>
                <a:cs typeface="Lato"/>
                <a:sym typeface="Lato"/>
              </a:rPr>
              <a:t> is a python  libraries used to clean data, run summary</a:t>
            </a:r>
          </a:p>
          <a:p>
            <a:pPr marL="0" lvl="0" indent="0" algn="l" rtl="0">
              <a:spcBef>
                <a:spcPts val="0"/>
              </a:spcBef>
              <a:spcAft>
                <a:spcPts val="0"/>
              </a:spcAft>
              <a:buNone/>
            </a:pPr>
            <a:r>
              <a:rPr lang="en-US" sz="1600" dirty="0">
                <a:latin typeface="Lato"/>
                <a:ea typeface="Lato"/>
                <a:cs typeface="Lato"/>
                <a:sym typeface="Lato"/>
              </a:rPr>
              <a:t>calculations, and add automatic data quality checks.</a:t>
            </a:r>
            <a:endParaRPr sz="1600" dirty="0">
              <a:latin typeface="Lato"/>
              <a:ea typeface="Lato"/>
              <a:cs typeface="Lato"/>
              <a:sym typeface="Lato"/>
            </a:endParaRPr>
          </a:p>
          <a:p>
            <a:pPr marL="0" lvl="0" indent="0" algn="l" rtl="0">
              <a:spcBef>
                <a:spcPts val="0"/>
              </a:spcBef>
              <a:spcAft>
                <a:spcPts val="0"/>
              </a:spcAft>
              <a:buNone/>
            </a:pPr>
            <a:endParaRPr lang="en-US" sz="1600" dirty="0">
              <a:latin typeface="Lato"/>
              <a:ea typeface="Lato"/>
              <a:cs typeface="Lato"/>
              <a:sym typeface="Lato"/>
            </a:endParaRPr>
          </a:p>
          <a:p>
            <a:pPr marL="0" lvl="0" indent="0" algn="l" rtl="0">
              <a:spcBef>
                <a:spcPts val="0"/>
              </a:spcBef>
              <a:spcAft>
                <a:spcPts val="0"/>
              </a:spcAft>
              <a:buNone/>
            </a:pPr>
            <a:r>
              <a:rPr lang="en-US" sz="1600" dirty="0">
                <a:latin typeface="Lato"/>
                <a:ea typeface="Lato"/>
                <a:cs typeface="Lato"/>
                <a:sym typeface="Lato"/>
              </a:rPr>
              <a:t>The library allows a user to load the data (via Pandas </a:t>
            </a:r>
            <a:r>
              <a:rPr lang="en-US" sz="1600" dirty="0" err="1">
                <a:latin typeface="Lato"/>
                <a:ea typeface="Lato"/>
                <a:cs typeface="Lato"/>
                <a:sym typeface="Lato"/>
              </a:rPr>
              <a:t>DataFrame</a:t>
            </a:r>
            <a:r>
              <a:rPr lang="en-US" sz="1600" dirty="0">
                <a:latin typeface="Lato"/>
                <a:ea typeface="Lato"/>
                <a:cs typeface="Lato"/>
                <a:sym typeface="Lato"/>
              </a:rPr>
              <a:t>), </a:t>
            </a:r>
          </a:p>
          <a:p>
            <a:pPr marL="0" lvl="0" indent="0" algn="l" rtl="0">
              <a:spcBef>
                <a:spcPts val="0"/>
              </a:spcBef>
              <a:spcAft>
                <a:spcPts val="0"/>
              </a:spcAft>
              <a:buNone/>
            </a:pPr>
            <a:r>
              <a:rPr lang="en-US" sz="1600" dirty="0">
                <a:latin typeface="Lato"/>
                <a:ea typeface="Lato"/>
                <a:cs typeface="Lato"/>
                <a:sym typeface="Lato"/>
              </a:rPr>
              <a:t>infer the dataset schema and generate a summary of your data.</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Library Documentation</a:t>
            </a:r>
            <a:r>
              <a:rPr lang="en-US" sz="1600" dirty="0">
                <a:latin typeface="Lato"/>
                <a:ea typeface="Lato"/>
                <a:cs typeface="Lato"/>
                <a:sym typeface="Lato"/>
              </a:rPr>
              <a:t>: https://github.com/SauceCat/pydqc</a:t>
            </a:r>
            <a:endParaRPr sz="1600"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endParaRPr lang="en-US" sz="1600" b="1" u="sng" dirty="0">
              <a:latin typeface="Lato"/>
              <a:ea typeface="Lato"/>
              <a:cs typeface="Lato"/>
              <a:sym typeface="Lato"/>
            </a:endParaRPr>
          </a:p>
          <a:p>
            <a:pPr marL="0" lvl="0" indent="0" algn="l" rtl="0">
              <a:spcBef>
                <a:spcPts val="0"/>
              </a:spcBef>
              <a:spcAft>
                <a:spcPts val="0"/>
              </a:spcAft>
              <a:buNone/>
            </a:pPr>
            <a:r>
              <a:rPr lang="en-US" sz="1600" b="1" u="sng" dirty="0">
                <a:latin typeface="Lato"/>
                <a:ea typeface="Lato"/>
                <a:cs typeface="Lato"/>
                <a:sym typeface="Lato"/>
              </a:rPr>
              <a:t>Examples</a:t>
            </a:r>
            <a:r>
              <a:rPr lang="en-US" sz="1600" dirty="0">
                <a:latin typeface="Lato"/>
                <a:ea typeface="Lato"/>
                <a:cs typeface="Lato"/>
                <a:sym typeface="Lato"/>
              </a:rPr>
              <a:t>: (</a:t>
            </a:r>
            <a:r>
              <a:rPr lang="en-US" sz="1600" dirty="0" err="1">
                <a:latin typeface="Lato"/>
                <a:ea typeface="Lato"/>
                <a:cs typeface="Lato"/>
                <a:sym typeface="Lato"/>
              </a:rPr>
              <a:t>Juypter</a:t>
            </a:r>
            <a:r>
              <a:rPr lang="en-US" sz="1600" dirty="0">
                <a:latin typeface="Lato"/>
                <a:ea typeface="Lato"/>
                <a:cs typeface="Lato"/>
                <a:sym typeface="Lato"/>
              </a:rPr>
              <a:t> Notebook) https://github.com/SauceCat/pydqc/blob/master/test/pydqc_test_on_Zillow.ipynb</a:t>
            </a:r>
            <a:endParaRPr sz="1600" dirty="0">
              <a:latin typeface="Lato"/>
              <a:ea typeface="Lato"/>
              <a:cs typeface="Lato"/>
              <a:sym typeface="Lato"/>
            </a:endParaRPr>
          </a:p>
        </p:txBody>
      </p:sp>
      <p:pic>
        <p:nvPicPr>
          <p:cNvPr id="265" name="Google Shape;265;p38"/>
          <p:cNvPicPr preferRelativeResize="0"/>
          <p:nvPr/>
        </p:nvPicPr>
        <p:blipFill>
          <a:blip r:embed="rId3">
            <a:alphaModFix/>
          </a:blip>
          <a:stretch>
            <a:fillRect/>
          </a:stretch>
        </p:blipFill>
        <p:spPr>
          <a:xfrm>
            <a:off x="7210225" y="2070150"/>
            <a:ext cx="4507642" cy="4003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Data Dictionaries</a:t>
            </a:r>
            <a:endParaRPr sz="4800" dirty="0"/>
          </a:p>
        </p:txBody>
      </p:sp>
      <p:sp>
        <p:nvSpPr>
          <p:cNvPr id="240" name="Google Shape;240;p35"/>
          <p:cNvSpPr txBox="1"/>
          <p:nvPr/>
        </p:nvSpPr>
        <p:spPr>
          <a:xfrm>
            <a:off x="106536" y="1650675"/>
            <a:ext cx="5921406" cy="475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800" b="1" dirty="0"/>
              <a:t>What is a Data Dictionary?</a:t>
            </a:r>
            <a:endParaRPr sz="1800" b="1" dirty="0"/>
          </a:p>
          <a:p>
            <a:pPr marL="0" lvl="0" indent="0" algn="l" rtl="0">
              <a:lnSpc>
                <a:spcPct val="115000"/>
              </a:lnSpc>
              <a:spcBef>
                <a:spcPts val="0"/>
              </a:spcBef>
              <a:spcAft>
                <a:spcPts val="0"/>
              </a:spcAft>
              <a:buNone/>
            </a:pPr>
            <a:r>
              <a:rPr lang="en-US" sz="1800" dirty="0"/>
              <a:t>A Data Dictionary is a collection of sources, names, definitions, and attributes that define the data elements captured in a system.  </a:t>
            </a:r>
          </a:p>
          <a:p>
            <a:pPr marL="0" lvl="0" indent="0" algn="l" rtl="0">
              <a:lnSpc>
                <a:spcPct val="115000"/>
              </a:lnSpc>
              <a:spcBef>
                <a:spcPts val="0"/>
              </a:spcBef>
              <a:spcAft>
                <a:spcPts val="0"/>
              </a:spcAft>
              <a:buNone/>
            </a:pPr>
            <a:endParaRPr lang="en-US" sz="1800" dirty="0"/>
          </a:p>
          <a:p>
            <a:pPr lvl="0">
              <a:lnSpc>
                <a:spcPct val="115000"/>
              </a:lnSpc>
            </a:pPr>
            <a:r>
              <a:rPr lang="en-US" sz="1800" b="1" dirty="0"/>
              <a:t>The data dictionary contains information about:</a:t>
            </a:r>
          </a:p>
          <a:p>
            <a:pPr marL="457200" lvl="0" indent="-342900">
              <a:lnSpc>
                <a:spcPct val="115000"/>
              </a:lnSpc>
              <a:buSzPts val="1800"/>
              <a:buFont typeface="Arial" panose="020B0604020202020204" pitchFamily="34" charset="0"/>
              <a:buChar char="•"/>
            </a:pPr>
            <a:r>
              <a:rPr lang="en-US" sz="1800" dirty="0"/>
              <a:t>Names and physical information of all database schemas, tables and fields.</a:t>
            </a:r>
          </a:p>
          <a:p>
            <a:pPr marL="457200" lvl="0">
              <a:lnSpc>
                <a:spcPct val="115000"/>
              </a:lnSpc>
            </a:pPr>
            <a:endParaRPr lang="en-US" sz="1800" dirty="0"/>
          </a:p>
          <a:p>
            <a:pPr marL="457200" lvl="0" indent="-342900">
              <a:lnSpc>
                <a:spcPct val="115000"/>
              </a:lnSpc>
              <a:buSzPts val="1800"/>
              <a:buFont typeface="Arial" panose="020B0604020202020204" pitchFamily="34" charset="0"/>
              <a:buChar char="•"/>
            </a:pPr>
            <a:r>
              <a:rPr lang="en-US" sz="1800" dirty="0"/>
              <a:t>“System of record” Source information. </a:t>
            </a:r>
          </a:p>
          <a:p>
            <a:pPr marL="457200" lvl="0">
              <a:lnSpc>
                <a:spcPct val="115000"/>
              </a:lnSpc>
            </a:pPr>
            <a:r>
              <a:rPr lang="en-US" sz="1800" dirty="0"/>
              <a:t> </a:t>
            </a:r>
          </a:p>
          <a:p>
            <a:pPr marL="457200" lvl="0" indent="-342900">
              <a:lnSpc>
                <a:spcPct val="115000"/>
              </a:lnSpc>
              <a:buSzPts val="1800"/>
              <a:buFont typeface="Arial" panose="020B0604020202020204" pitchFamily="34" charset="0"/>
              <a:buChar char="•"/>
            </a:pPr>
            <a:r>
              <a:rPr lang="en-US" sz="1800" dirty="0"/>
              <a:t>Table constraints such as primary key attributes, foreign key information etc.</a:t>
            </a:r>
          </a:p>
          <a:p>
            <a:pPr marL="457200" lvl="0">
              <a:lnSpc>
                <a:spcPct val="115000"/>
              </a:lnSpc>
            </a:pPr>
            <a:endParaRPr lang="en-US" sz="1800" dirty="0"/>
          </a:p>
          <a:p>
            <a:pPr marL="457200" lvl="0" indent="-342900">
              <a:lnSpc>
                <a:spcPct val="115000"/>
              </a:lnSpc>
              <a:buSzPts val="1800"/>
              <a:buFont typeface="Arial" panose="020B0604020202020204" pitchFamily="34" charset="0"/>
              <a:buChar char="•"/>
            </a:pPr>
            <a:r>
              <a:rPr lang="en-US" sz="1800" dirty="0"/>
              <a:t>Business rules, transformations and metadata               about field values.</a:t>
            </a: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Clr>
                <a:srgbClr val="000000"/>
              </a:buClr>
              <a:buSzPts val="1100"/>
              <a:buFont typeface="Arial"/>
              <a:buNone/>
            </a:pP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2400" dirty="0">
              <a:latin typeface="Lato"/>
              <a:ea typeface="Lato"/>
              <a:cs typeface="Lato"/>
              <a:sym typeface="Lato"/>
            </a:endParaRPr>
          </a:p>
        </p:txBody>
      </p:sp>
      <p:pic>
        <p:nvPicPr>
          <p:cNvPr id="242" name="Google Shape;242;p35"/>
          <p:cNvPicPr preferRelativeResize="0"/>
          <p:nvPr/>
        </p:nvPicPr>
        <p:blipFill>
          <a:blip r:embed="rId3">
            <a:alphaModFix/>
          </a:blip>
          <a:stretch>
            <a:fillRect/>
          </a:stretch>
        </p:blipFill>
        <p:spPr>
          <a:xfrm>
            <a:off x="5797025" y="1807100"/>
            <a:ext cx="6315225" cy="4602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idx="4294967295"/>
          </p:nvPr>
        </p:nvSpPr>
        <p:spPr>
          <a:xfrm>
            <a:off x="913795" y="609600"/>
            <a:ext cx="10353900" cy="970500"/>
          </a:xfrm>
          <a:prstGeom prst="rect">
            <a:avLst/>
          </a:prstGeom>
          <a:noFill/>
          <a:ln>
            <a:noFill/>
          </a:ln>
          <a:effectLst>
            <a:outerShdw blurRad="25400">
              <a:srgbClr val="000000">
                <a:alpha val="45490"/>
              </a:srgbClr>
            </a:outerShdw>
          </a:effectLst>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000"/>
              <a:buFont typeface="Lustria"/>
              <a:buNone/>
            </a:pPr>
            <a:r>
              <a:rPr lang="en-US"/>
              <a:t>Project Milestones</a:t>
            </a:r>
            <a:endParaRPr/>
          </a:p>
        </p:txBody>
      </p:sp>
      <p:sp>
        <p:nvSpPr>
          <p:cNvPr id="192" name="Google Shape;192;p29"/>
          <p:cNvSpPr txBox="1">
            <a:spLocks noGrp="1"/>
          </p:cNvSpPr>
          <p:nvPr>
            <p:ph type="body" idx="4294967295"/>
          </p:nvPr>
        </p:nvSpPr>
        <p:spPr>
          <a:xfrm>
            <a:off x="1001544" y="1995724"/>
            <a:ext cx="10816207" cy="4058700"/>
          </a:xfrm>
          <a:prstGeom prst="rect">
            <a:avLst/>
          </a:prstGeom>
          <a:noFill/>
          <a:ln>
            <a:noFill/>
          </a:ln>
          <a:effectLst>
            <a:outerShdw blurRad="25400">
              <a:srgbClr val="000000">
                <a:alpha val="45490"/>
              </a:srgbClr>
            </a:outerShdw>
          </a:effectLst>
        </p:spPr>
        <p:txBody>
          <a:bodyPr spcFirstLastPara="1" wrap="square" lIns="91425" tIns="45700" rIns="91425" bIns="45700" anchor="t" anchorCtr="0">
            <a:noAutofit/>
          </a:bodyPr>
          <a:lstStyle/>
          <a:p>
            <a:pPr marL="494098" lvl="0" indent="-494098" algn="l" rtl="0">
              <a:lnSpc>
                <a:spcPct val="115000"/>
              </a:lnSpc>
              <a:spcBef>
                <a:spcPts val="0"/>
              </a:spcBef>
              <a:spcAft>
                <a:spcPts val="0"/>
              </a:spcAft>
              <a:buClr>
                <a:srgbClr val="434343"/>
              </a:buClr>
              <a:buSzPts val="2400"/>
              <a:buFont typeface="Lustria"/>
              <a:buAutoNum type="arabicPeriod"/>
            </a:pPr>
            <a:r>
              <a:rPr lang="en-US" sz="2400" dirty="0">
                <a:solidFill>
                  <a:srgbClr val="434343"/>
                </a:solidFill>
              </a:rPr>
              <a:t>Query Data for Data Understanding/Relevant Information (Class 2) </a:t>
            </a:r>
          </a:p>
          <a:p>
            <a:pPr marL="494098" indent="-494098">
              <a:buClr>
                <a:srgbClr val="434343"/>
              </a:buClr>
              <a:buSzPts val="2400"/>
              <a:buFont typeface="Lustria"/>
              <a:buAutoNum type="arabicPeriod"/>
            </a:pPr>
            <a:r>
              <a:rPr lang="en-US" sz="2400" dirty="0">
                <a:solidFill>
                  <a:schemeClr val="bg2"/>
                </a:solidFill>
              </a:rPr>
              <a:t>Import data into MySQL database (Class 3)</a:t>
            </a:r>
            <a:endParaRPr sz="2400" dirty="0">
              <a:solidFill>
                <a:srgbClr val="434343"/>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Storing/Joining data for analysis (Class 4)</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AutoNum type="arabicPeriod"/>
            </a:pPr>
            <a:r>
              <a:rPr lang="en-US" sz="2400" dirty="0">
                <a:solidFill>
                  <a:srgbClr val="000000"/>
                </a:solidFill>
              </a:rPr>
              <a:t>Cleaning Data (Class 5)</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0000"/>
                </a:solidFill>
              </a:rPr>
              <a:t>Create Automated Processes using Stored Procedures &amp; Functions (Class 6)</a:t>
            </a:r>
          </a:p>
          <a:p>
            <a:pPr marL="494098" indent="-494098">
              <a:spcBef>
                <a:spcPts val="1000"/>
              </a:spcBef>
              <a:buClr>
                <a:srgbClr val="000000"/>
              </a:buClr>
              <a:buSzPts val="2400"/>
              <a:buFont typeface="Lustria"/>
              <a:buAutoNum type="arabicPeriod"/>
            </a:pPr>
            <a:r>
              <a:rPr lang="en-US" sz="2400" dirty="0">
                <a:solidFill>
                  <a:srgbClr val="000000"/>
                </a:solidFill>
              </a:rPr>
              <a:t>Normalize Data &amp; Create Data Model (Class 7)</a:t>
            </a:r>
            <a:endParaRPr sz="2400" dirty="0">
              <a:solidFill>
                <a:srgbClr val="00000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B050"/>
                </a:solidFill>
              </a:rPr>
              <a:t>Analyze Data Quality &amp; Create Data Dictionary (Class 8) </a:t>
            </a:r>
            <a:endParaRPr sz="2400" dirty="0">
              <a:solidFill>
                <a:srgbClr val="00B050"/>
              </a:solidFill>
            </a:endParaRPr>
          </a:p>
          <a:p>
            <a:pPr marL="494098" lvl="0" indent="-494098" algn="l" rtl="0">
              <a:lnSpc>
                <a:spcPct val="115000"/>
              </a:lnSpc>
              <a:spcBef>
                <a:spcPts val="1000"/>
              </a:spcBef>
              <a:spcAft>
                <a:spcPts val="0"/>
              </a:spcAft>
              <a:buClr>
                <a:srgbClr val="000000"/>
              </a:buClr>
              <a:buSzPts val="2400"/>
              <a:buFont typeface="Lustria"/>
              <a:buAutoNum type="arabicPeriod"/>
            </a:pPr>
            <a:r>
              <a:rPr lang="en-US" sz="2400" dirty="0">
                <a:solidFill>
                  <a:srgbClr val="00B050"/>
                </a:solidFill>
              </a:rPr>
              <a:t>Finalize Project - Connect MySQL to </a:t>
            </a:r>
            <a:r>
              <a:rPr lang="en-US" sz="2400" dirty="0" err="1">
                <a:solidFill>
                  <a:srgbClr val="00B050"/>
                </a:solidFill>
              </a:rPr>
              <a:t>PowerBI</a:t>
            </a:r>
            <a:r>
              <a:rPr lang="en-US" sz="2400" dirty="0">
                <a:solidFill>
                  <a:srgbClr val="00B050"/>
                </a:solidFill>
              </a:rPr>
              <a:t> Cloud, Answer Business Questions (Class 8)</a:t>
            </a:r>
            <a:endParaRPr sz="2400"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ctrTitle"/>
          </p:nvPr>
        </p:nvSpPr>
        <p:spPr>
          <a:xfrm>
            <a:off x="972825" y="697325"/>
            <a:ext cx="9792900" cy="1049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Class Project</a:t>
            </a:r>
            <a:endParaRPr/>
          </a:p>
        </p:txBody>
      </p:sp>
      <p:sp>
        <p:nvSpPr>
          <p:cNvPr id="256" name="Google Shape;256;p37"/>
          <p:cNvSpPr txBox="1"/>
          <p:nvPr/>
        </p:nvSpPr>
        <p:spPr>
          <a:xfrm>
            <a:off x="522975" y="1693200"/>
            <a:ext cx="6364500" cy="6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1800" b="1" u="sng"/>
              <a:t>Data Dictionary</a:t>
            </a:r>
            <a:endParaRPr sz="1800" b="1" u="sng"/>
          </a:p>
          <a:p>
            <a:pPr marL="0" lvl="0" indent="0" algn="l" rtl="0">
              <a:spcBef>
                <a:spcPts val="0"/>
              </a:spcBef>
              <a:spcAft>
                <a:spcPts val="0"/>
              </a:spcAft>
              <a:buNone/>
            </a:pPr>
            <a:r>
              <a:rPr lang="en-US" sz="1800"/>
              <a:t>1. Create a Data Dictionary for the “Consoles” schema, highlighting the original data source, database schema/table, fields values/types and business significance. </a:t>
            </a:r>
            <a:endParaRPr sz="1800"/>
          </a:p>
          <a:p>
            <a:pPr marL="0" lvl="0" indent="0" algn="l" rtl="0">
              <a:spcBef>
                <a:spcPts val="0"/>
              </a:spcBef>
              <a:spcAft>
                <a:spcPts val="0"/>
              </a:spcAft>
              <a:buNone/>
            </a:pPr>
            <a:endParaRPr sz="1800"/>
          </a:p>
          <a:p>
            <a:pPr marL="0" lvl="0" indent="0" algn="ctr" rtl="0">
              <a:spcBef>
                <a:spcPts val="0"/>
              </a:spcBef>
              <a:spcAft>
                <a:spcPts val="0"/>
              </a:spcAft>
              <a:buClr>
                <a:srgbClr val="000000"/>
              </a:buClr>
              <a:buSzPts val="1100"/>
              <a:buFont typeface="Arial"/>
              <a:buNone/>
            </a:pPr>
            <a:r>
              <a:rPr lang="en-US" sz="1800" b="1" u="sng"/>
              <a:t>Power BI - Connect</a:t>
            </a:r>
            <a:endParaRPr sz="1800"/>
          </a:p>
          <a:p>
            <a:pPr marL="0" lvl="0" indent="0" algn="l" rtl="0">
              <a:spcBef>
                <a:spcPts val="0"/>
              </a:spcBef>
              <a:spcAft>
                <a:spcPts val="0"/>
              </a:spcAft>
              <a:buNone/>
            </a:pPr>
            <a:r>
              <a:rPr lang="en-US" sz="1800"/>
              <a:t>1. Import the views you created in the “Consoles” schema  into Power BI’s “</a:t>
            </a:r>
            <a:r>
              <a:rPr lang="en-US" sz="1800" u="sng">
                <a:solidFill>
                  <a:schemeClr val="hlink"/>
                </a:solidFill>
                <a:hlinkClick r:id="rId3"/>
              </a:rPr>
              <a:t>Relationships</a:t>
            </a:r>
            <a:r>
              <a:rPr lang="en-US" sz="1800"/>
              <a:t>” view.</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US" sz="1800"/>
              <a:t>2. Re-Create the entity relationships in last week’s ERD, by adding relationships via the data modeling view in Power BI.</a:t>
            </a:r>
            <a:endParaRPr sz="1800"/>
          </a:p>
          <a:p>
            <a:pPr marL="0" lvl="0" indent="0" algn="l" rtl="0">
              <a:spcBef>
                <a:spcPts val="0"/>
              </a:spcBef>
              <a:spcAft>
                <a:spcPts val="0"/>
              </a:spcAft>
              <a:buNone/>
            </a:pPr>
            <a:endParaRPr sz="1800"/>
          </a:p>
          <a:p>
            <a:pPr marL="0" lvl="0" indent="0" algn="ctr" rtl="0">
              <a:spcBef>
                <a:spcPts val="0"/>
              </a:spcBef>
              <a:spcAft>
                <a:spcPts val="0"/>
              </a:spcAft>
              <a:buNone/>
            </a:pPr>
            <a:r>
              <a:rPr lang="en-US" sz="1800" b="1" u="sng"/>
              <a:t>Data Quality (Extra Credit)</a:t>
            </a:r>
            <a:endParaRPr sz="1800"/>
          </a:p>
          <a:p>
            <a:pPr marL="0" lvl="0" indent="0" algn="l" rtl="0">
              <a:spcBef>
                <a:spcPts val="0"/>
              </a:spcBef>
              <a:spcAft>
                <a:spcPts val="0"/>
              </a:spcAft>
              <a:buNone/>
            </a:pPr>
            <a:r>
              <a:rPr lang="en-US" sz="1800"/>
              <a:t>1. Analyze Data Quality with Python code, via the Jupyter notebook (Python_DataQuality.ipynb) located in the “Examples” folder.</a:t>
            </a:r>
            <a:endParaRPr sz="1800"/>
          </a:p>
        </p:txBody>
      </p:sp>
      <p:pic>
        <p:nvPicPr>
          <p:cNvPr id="257" name="Google Shape;257;p37"/>
          <p:cNvPicPr preferRelativeResize="0"/>
          <p:nvPr/>
        </p:nvPicPr>
        <p:blipFill>
          <a:blip r:embed="rId4">
            <a:alphaModFix/>
          </a:blip>
          <a:stretch>
            <a:fillRect/>
          </a:stretch>
        </p:blipFill>
        <p:spPr>
          <a:xfrm>
            <a:off x="7277100" y="1949750"/>
            <a:ext cx="4096275" cy="409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1026" name="Picture 2">
            <a:extLst>
              <a:ext uri="{FF2B5EF4-FFF2-40B4-BE49-F238E27FC236}">
                <a16:creationId xmlns:a16="http://schemas.microsoft.com/office/drawing/2014/main" id="{D1755135-1C39-4F3D-8222-7A8A18AA4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6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Review: Class 7</a:t>
            </a:r>
            <a:endParaRPr sz="4800" dirty="0"/>
          </a:p>
        </p:txBody>
      </p:sp>
      <p:sp>
        <p:nvSpPr>
          <p:cNvPr id="186" name="Google Shape;186;p28"/>
          <p:cNvSpPr txBox="1">
            <a:spLocks noGrp="1"/>
          </p:cNvSpPr>
          <p:nvPr>
            <p:ph type="subTitle" idx="1"/>
          </p:nvPr>
        </p:nvSpPr>
        <p:spPr>
          <a:xfrm>
            <a:off x="1077725" y="184642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0"/>
              </a:spcBef>
              <a:spcAft>
                <a:spcPts val="0"/>
              </a:spcAft>
              <a:buSzPts val="3000"/>
              <a:buNone/>
            </a:pPr>
            <a:r>
              <a:rPr lang="en-US" sz="3000" dirty="0"/>
              <a:t>Purpose of Database Modeling</a:t>
            </a:r>
            <a:endParaRPr sz="3000" dirty="0"/>
          </a:p>
          <a:p>
            <a:pPr marL="609600" lvl="0" indent="-304800" algn="l" rtl="0">
              <a:lnSpc>
                <a:spcPct val="150000"/>
              </a:lnSpc>
              <a:spcBef>
                <a:spcPts val="0"/>
              </a:spcBef>
              <a:spcAft>
                <a:spcPts val="0"/>
              </a:spcAft>
              <a:buSzPts val="3000"/>
              <a:buNone/>
            </a:pPr>
            <a:r>
              <a:rPr lang="en-US" sz="3000" dirty="0"/>
              <a:t>Entity-Relationship Diagrams</a:t>
            </a:r>
            <a:endParaRPr sz="3000" dirty="0"/>
          </a:p>
          <a:p>
            <a:pPr marL="609600" lvl="0" indent="-304800" algn="l" rtl="0">
              <a:lnSpc>
                <a:spcPct val="150000"/>
              </a:lnSpc>
              <a:spcBef>
                <a:spcPts val="1000"/>
              </a:spcBef>
              <a:spcAft>
                <a:spcPts val="0"/>
              </a:spcAft>
              <a:buSzPts val="3000"/>
              <a:buNone/>
            </a:pPr>
            <a:r>
              <a:rPr lang="en-US" sz="3000" dirty="0"/>
              <a:t>SQL Constraints &amp; Relational Database Modeling</a:t>
            </a:r>
            <a:endParaRPr sz="3000" dirty="0"/>
          </a:p>
          <a:p>
            <a:pPr marL="609600" lvl="0" indent="-304800" algn="l" rtl="0">
              <a:lnSpc>
                <a:spcPct val="150000"/>
              </a:lnSpc>
              <a:spcBef>
                <a:spcPts val="1000"/>
              </a:spcBef>
              <a:spcAft>
                <a:spcPts val="0"/>
              </a:spcAft>
              <a:buSzPts val="3000"/>
              <a:buNone/>
            </a:pPr>
            <a:r>
              <a:rPr lang="en-US" sz="3000" dirty="0"/>
              <a:t>Normal Forms: 1NF, 2NF, 3NF</a:t>
            </a:r>
          </a:p>
          <a:p>
            <a:pPr marL="609600" lvl="0" indent="-304800" algn="l" rtl="0">
              <a:lnSpc>
                <a:spcPct val="150000"/>
              </a:lnSpc>
              <a:spcBef>
                <a:spcPts val="1000"/>
              </a:spcBef>
              <a:spcAft>
                <a:spcPts val="0"/>
              </a:spcAft>
              <a:buSzPts val="3000"/>
              <a:buNone/>
            </a:pPr>
            <a:r>
              <a:rPr lang="en-US" sz="3000" dirty="0"/>
              <a:t>OLAP - Dimensional Data Modeling</a:t>
            </a:r>
          </a:p>
          <a:p>
            <a:pPr marL="609600" lvl="0" indent="-304800">
              <a:lnSpc>
                <a:spcPct val="150000"/>
              </a:lnSpc>
              <a:spcBef>
                <a:spcPts val="1000"/>
              </a:spcBef>
              <a:buSzPts val="3000"/>
            </a:pPr>
            <a:r>
              <a:rPr lang="en-US" sz="3000" dirty="0"/>
              <a:t>OLAP vs. OLTP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Class 8 Objectives</a:t>
            </a:r>
            <a:endParaRPr sz="4800" dirty="0"/>
          </a:p>
        </p:txBody>
      </p:sp>
      <p:sp>
        <p:nvSpPr>
          <p:cNvPr id="198" name="Google Shape;198;p30"/>
          <p:cNvSpPr txBox="1">
            <a:spLocks noGrp="1"/>
          </p:cNvSpPr>
          <p:nvPr>
            <p:ph type="subTitle" idx="1"/>
          </p:nvPr>
        </p:nvSpPr>
        <p:spPr>
          <a:xfrm>
            <a:off x="1021600" y="1969275"/>
            <a:ext cx="10912200" cy="40587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Autofit/>
          </a:bodyPr>
          <a:lstStyle/>
          <a:p>
            <a:pPr marL="609600" lvl="0" indent="-304800" algn="l" rtl="0">
              <a:lnSpc>
                <a:spcPct val="150000"/>
              </a:lnSpc>
              <a:spcBef>
                <a:spcPts val="1000"/>
              </a:spcBef>
              <a:spcAft>
                <a:spcPts val="0"/>
              </a:spcAft>
              <a:buSzPts val="3000"/>
              <a:buNone/>
            </a:pPr>
            <a:r>
              <a:rPr lang="en-US" sz="3000" dirty="0"/>
              <a:t>Data Storage Terminology </a:t>
            </a:r>
            <a:endParaRPr sz="3000" dirty="0"/>
          </a:p>
          <a:p>
            <a:pPr marL="609600" lvl="0" indent="-304800" algn="l" rtl="0">
              <a:lnSpc>
                <a:spcPct val="150000"/>
              </a:lnSpc>
              <a:spcBef>
                <a:spcPts val="0"/>
              </a:spcBef>
              <a:spcAft>
                <a:spcPts val="0"/>
              </a:spcAft>
              <a:buSzPts val="3000"/>
              <a:buNone/>
            </a:pPr>
            <a:r>
              <a:rPr lang="en-US" sz="3000" dirty="0"/>
              <a:t>Data Management vs. Administration (DBA)</a:t>
            </a:r>
            <a:br>
              <a:rPr lang="en-US" sz="3000" dirty="0"/>
            </a:br>
            <a:r>
              <a:rPr lang="en-US" sz="3000" dirty="0"/>
              <a:t>Data Governance &amp; Measuring Data Quality</a:t>
            </a:r>
            <a:endParaRPr sz="3000" dirty="0"/>
          </a:p>
          <a:p>
            <a:pPr marL="609600" lvl="0" indent="-304800" algn="l" rtl="0">
              <a:lnSpc>
                <a:spcPct val="150000"/>
              </a:lnSpc>
              <a:spcBef>
                <a:spcPts val="1000"/>
              </a:spcBef>
              <a:spcAft>
                <a:spcPts val="0"/>
              </a:spcAft>
              <a:buSzPts val="3000"/>
              <a:buNone/>
            </a:pPr>
            <a:r>
              <a:rPr lang="en-US" sz="3000" dirty="0"/>
              <a:t>Data Dictionaries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ctrTitle"/>
          </p:nvPr>
        </p:nvSpPr>
        <p:spPr>
          <a:xfrm>
            <a:off x="913800" y="609600"/>
            <a:ext cx="106800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200"/>
              <a:t>Types of Enterprise Data</a:t>
            </a:r>
            <a:endParaRPr sz="4200"/>
          </a:p>
        </p:txBody>
      </p:sp>
      <p:pic>
        <p:nvPicPr>
          <p:cNvPr id="204" name="Google Shape;204;p31" descr="Data Element Types" title="Data Element Types"/>
          <p:cNvPicPr preferRelativeResize="0"/>
          <p:nvPr/>
        </p:nvPicPr>
        <p:blipFill>
          <a:blip r:embed="rId3">
            <a:alphaModFix/>
          </a:blip>
          <a:stretch>
            <a:fillRect/>
          </a:stretch>
        </p:blipFill>
        <p:spPr>
          <a:xfrm>
            <a:off x="6921650" y="2464525"/>
            <a:ext cx="4861725" cy="3273100"/>
          </a:xfrm>
          <a:prstGeom prst="rect">
            <a:avLst/>
          </a:prstGeom>
          <a:noFill/>
          <a:ln w="9525" cap="flat" cmpd="sng">
            <a:solidFill>
              <a:srgbClr val="CCCCCC"/>
            </a:solidFill>
            <a:prstDash val="solid"/>
            <a:miter lim="8000"/>
            <a:headEnd type="none" w="sm" len="sm"/>
            <a:tailEnd type="none" w="sm" len="sm"/>
          </a:ln>
        </p:spPr>
      </p:pic>
      <p:sp>
        <p:nvSpPr>
          <p:cNvPr id="205" name="Google Shape;205;p31"/>
          <p:cNvSpPr txBox="1"/>
          <p:nvPr/>
        </p:nvSpPr>
        <p:spPr>
          <a:xfrm>
            <a:off x="798425" y="1782200"/>
            <a:ext cx="5831400" cy="4904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US" sz="1800" dirty="0"/>
              <a:t>All business enterprises have three varieties of physical data located within their numerous information systems.  These varieties of data are characterized by their data types and their purpose within the organization.</a:t>
            </a:r>
            <a:endParaRPr sz="1800" dirty="0"/>
          </a:p>
          <a:p>
            <a:pPr marL="0" lvl="0" indent="0" algn="l" rtl="0">
              <a:lnSpc>
                <a:spcPct val="115000"/>
              </a:lnSpc>
              <a:spcBef>
                <a:spcPts val="0"/>
              </a:spcBef>
              <a:spcAft>
                <a:spcPts val="0"/>
              </a:spcAft>
              <a:buNone/>
            </a:pPr>
            <a:endParaRPr sz="1800" dirty="0"/>
          </a:p>
          <a:p>
            <a:pPr marL="457200" lvl="0" indent="-342900" algn="l" rtl="0">
              <a:lnSpc>
                <a:spcPct val="115000"/>
              </a:lnSpc>
              <a:spcBef>
                <a:spcPts val="0"/>
              </a:spcBef>
              <a:spcAft>
                <a:spcPts val="0"/>
              </a:spcAft>
              <a:buSzPts val="1800"/>
              <a:buAutoNum type="arabicPeriod"/>
            </a:pPr>
            <a:r>
              <a:rPr lang="en-US" sz="1800" b="1" dirty="0"/>
              <a:t>Transactional Data (OLTP)</a:t>
            </a:r>
            <a:r>
              <a:rPr lang="en-US" sz="1800" dirty="0"/>
              <a:t> describes the business events of an organization </a:t>
            </a:r>
            <a:endParaRPr sz="1800" dirty="0"/>
          </a:p>
          <a:p>
            <a:pPr marL="457200" lvl="0" indent="-342900" algn="l" rtl="0">
              <a:lnSpc>
                <a:spcPct val="115000"/>
              </a:lnSpc>
              <a:spcBef>
                <a:spcPts val="1000"/>
              </a:spcBef>
              <a:spcAft>
                <a:spcPts val="0"/>
              </a:spcAft>
              <a:buSzPts val="1800"/>
              <a:buAutoNum type="arabicPeriod"/>
            </a:pPr>
            <a:r>
              <a:rPr lang="en-US" sz="1800" b="1" dirty="0"/>
              <a:t>Analytical Data (OLAP)</a:t>
            </a:r>
            <a:r>
              <a:rPr lang="en-US" sz="1800" dirty="0"/>
              <a:t> supports decision making, reporting, query, and analysis (i.e. describes business performance).</a:t>
            </a:r>
            <a:endParaRPr sz="1800" dirty="0"/>
          </a:p>
          <a:p>
            <a:pPr marL="457200" lvl="0" indent="-342900" algn="l" rtl="0">
              <a:lnSpc>
                <a:spcPct val="115000"/>
              </a:lnSpc>
              <a:spcBef>
                <a:spcPts val="1000"/>
              </a:spcBef>
              <a:spcAft>
                <a:spcPts val="0"/>
              </a:spcAft>
              <a:buSzPts val="1800"/>
              <a:buAutoNum type="arabicPeriod"/>
            </a:pPr>
            <a:r>
              <a:rPr lang="en-US" sz="1800" b="1" dirty="0"/>
              <a:t>Master Data</a:t>
            </a:r>
            <a:r>
              <a:rPr lang="en-US" sz="1800" dirty="0"/>
              <a:t> represents the key business entities upon which transactions are executed and the dimensions around which analysis is conducted (i.e. describes key business entities).</a:t>
            </a:r>
            <a:endParaRPr sz="1800" dirty="0"/>
          </a:p>
          <a:p>
            <a:pPr marL="0" lvl="0" indent="0" algn="l" rtl="0">
              <a:lnSpc>
                <a:spcPct val="115000"/>
              </a:lnSpc>
              <a:spcBef>
                <a:spcPts val="1000"/>
              </a:spcBef>
              <a:spcAft>
                <a:spcPts val="0"/>
              </a:spcAft>
              <a:buNone/>
            </a:pPr>
            <a:endParaRPr dirty="0"/>
          </a:p>
          <a:p>
            <a:pPr marL="0" lvl="0" indent="0" algn="l" rtl="0">
              <a:lnSpc>
                <a:spcPct val="115000"/>
              </a:lnSpc>
              <a:spcBef>
                <a:spcPts val="0"/>
              </a:spcBef>
              <a:spcAft>
                <a:spcPts val="0"/>
              </a:spcAft>
              <a:buNone/>
            </a:pPr>
            <a:endParaRPr sz="1000" dirty="0">
              <a:solidFill>
                <a:srgbClr val="77777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Storage Terminology</a:t>
            </a:r>
            <a:endParaRPr sz="4800"/>
          </a:p>
        </p:txBody>
      </p:sp>
      <p:sp>
        <p:nvSpPr>
          <p:cNvPr id="211" name="Google Shape;211;p32"/>
          <p:cNvSpPr txBox="1"/>
          <p:nvPr/>
        </p:nvSpPr>
        <p:spPr>
          <a:xfrm>
            <a:off x="100700" y="1622788"/>
            <a:ext cx="4445700" cy="48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OLTP </a:t>
            </a:r>
            <a:r>
              <a:rPr lang="en-US" sz="1800">
                <a:latin typeface="Lato"/>
                <a:ea typeface="Lato"/>
                <a:cs typeface="Lato"/>
                <a:sym typeface="Lato"/>
              </a:rPr>
              <a:t>- Focused on the operation of a particular system - goal is to capture events. </a:t>
            </a:r>
            <a:endParaRPr sz="1800">
              <a:latin typeface="Lato"/>
              <a:ea typeface="Lato"/>
              <a:cs typeface="Lato"/>
              <a:sym typeface="Lato"/>
            </a:endParaRPr>
          </a:p>
          <a:p>
            <a:pPr marL="0" lvl="0" indent="0" algn="l" rtl="0">
              <a:spcBef>
                <a:spcPts val="0"/>
              </a:spcBef>
              <a:spcAft>
                <a:spcPts val="0"/>
              </a:spcAft>
              <a:buNone/>
            </a:pPr>
            <a:r>
              <a:rPr lang="en-US" sz="1800">
                <a:latin typeface="Lato"/>
                <a:ea typeface="Lato"/>
                <a:cs typeface="Lato"/>
                <a:sym typeface="Lato"/>
              </a:rPr>
              <a:t> </a:t>
            </a: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ODS</a:t>
            </a:r>
            <a:r>
              <a:rPr lang="en-US" sz="1800">
                <a:latin typeface="Lato"/>
                <a:ea typeface="Lato"/>
                <a:cs typeface="Lato"/>
                <a:sym typeface="Lato"/>
              </a:rPr>
              <a:t> - “pulls together” data from multiple transaction processing systems and sources.  Usually contains cleaned, “normalized”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OLAP</a:t>
            </a:r>
            <a:r>
              <a:rPr lang="en-US" sz="1800">
                <a:latin typeface="Lato"/>
                <a:ea typeface="Lato"/>
                <a:cs typeface="Lato"/>
                <a:sym typeface="Lato"/>
              </a:rPr>
              <a:t> - capabilities to  </a:t>
            </a:r>
            <a:r>
              <a:rPr lang="en-US" sz="1800" u="sng">
                <a:latin typeface="Lato"/>
                <a:ea typeface="Lato"/>
                <a:cs typeface="Lato"/>
                <a:sym typeface="Lato"/>
              </a:rPr>
              <a:t>analyze</a:t>
            </a:r>
            <a:r>
              <a:rPr lang="en-US" sz="1800">
                <a:latin typeface="Lato"/>
                <a:ea typeface="Lato"/>
                <a:cs typeface="Lato"/>
                <a:sym typeface="Lato"/>
              </a:rPr>
              <a:t> data from multi-dimensional perspectives.   Usually contains “denormalized” data</a:t>
            </a:r>
            <a:endParaRPr sz="1800">
              <a:latin typeface="Lato"/>
              <a:ea typeface="Lato"/>
              <a:cs typeface="Lato"/>
              <a:sym typeface="Lato"/>
            </a:endParaRPr>
          </a:p>
          <a:p>
            <a:pPr marL="457200" lvl="0" indent="0" algn="l" rtl="0">
              <a:spcBef>
                <a:spcPts val="0"/>
              </a:spcBef>
              <a:spcAft>
                <a:spcPts val="0"/>
              </a:spcAft>
              <a:buNone/>
            </a:pPr>
            <a:endParaRPr sz="1800">
              <a:latin typeface="Lato"/>
              <a:ea typeface="Lato"/>
              <a:cs typeface="Lato"/>
              <a:sym typeface="Lato"/>
            </a:endParaRPr>
          </a:p>
          <a:p>
            <a:pPr marL="457200" lvl="0" indent="-342900" algn="l" rtl="0">
              <a:spcBef>
                <a:spcPts val="0"/>
              </a:spcBef>
              <a:spcAft>
                <a:spcPts val="0"/>
              </a:spcAft>
              <a:buSzPts val="1800"/>
              <a:buChar char="●"/>
            </a:pPr>
            <a:r>
              <a:rPr lang="en-US" sz="1800" b="1">
                <a:latin typeface="Lato"/>
                <a:ea typeface="Lato"/>
                <a:cs typeface="Lato"/>
                <a:sym typeface="Lato"/>
              </a:rPr>
              <a:t>MDM: </a:t>
            </a:r>
            <a:r>
              <a:rPr lang="en-US" sz="1800">
                <a:latin typeface="Lato"/>
                <a:ea typeface="Lato"/>
                <a:cs typeface="Lato"/>
                <a:sym typeface="Lato"/>
              </a:rPr>
              <a:t>Define and manage the critical data of an organization to provide, with data integration, from a single point of reference.</a:t>
            </a:r>
            <a:endParaRPr sz="1800">
              <a:latin typeface="Lato"/>
              <a:ea typeface="Lato"/>
              <a:cs typeface="Lato"/>
              <a:sym typeface="Lato"/>
            </a:endParaRPr>
          </a:p>
        </p:txBody>
      </p:sp>
      <p:pic>
        <p:nvPicPr>
          <p:cNvPr id="212" name="Google Shape;212;p32"/>
          <p:cNvPicPr preferRelativeResize="0"/>
          <p:nvPr/>
        </p:nvPicPr>
        <p:blipFill>
          <a:blip r:embed="rId3">
            <a:alphaModFix/>
          </a:blip>
          <a:stretch>
            <a:fillRect/>
          </a:stretch>
        </p:blipFill>
        <p:spPr>
          <a:xfrm>
            <a:off x="4804050" y="1505850"/>
            <a:ext cx="7130275" cy="5347700"/>
          </a:xfrm>
          <a:prstGeom prst="rect">
            <a:avLst/>
          </a:prstGeom>
          <a:noFill/>
          <a:ln>
            <a:noFill/>
          </a:ln>
        </p:spPr>
      </p:pic>
      <p:sp>
        <p:nvSpPr>
          <p:cNvPr id="213" name="Google Shape;213;p32"/>
          <p:cNvSpPr txBox="1"/>
          <p:nvPr/>
        </p:nvSpPr>
        <p:spPr>
          <a:xfrm>
            <a:off x="8231925" y="5206900"/>
            <a:ext cx="1698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Online Analytical Processing</a:t>
            </a:r>
            <a:endParaRPr sz="1800" b="1">
              <a:solidFill>
                <a:srgbClr val="FF0000"/>
              </a:solidFill>
              <a:latin typeface="Lato"/>
              <a:ea typeface="Lato"/>
              <a:cs typeface="Lato"/>
              <a:sym typeface="Lato"/>
            </a:endParaRPr>
          </a:p>
          <a:p>
            <a:pPr marL="0" lvl="0" indent="0" algn="ctr" rtl="0">
              <a:spcBef>
                <a:spcPts val="0"/>
              </a:spcBef>
              <a:spcAft>
                <a:spcPts val="0"/>
              </a:spcAft>
              <a:buNone/>
            </a:pPr>
            <a:r>
              <a:rPr lang="en-US" sz="1800" b="1">
                <a:solidFill>
                  <a:srgbClr val="FF0000"/>
                </a:solidFill>
                <a:latin typeface="Lato"/>
                <a:ea typeface="Lato"/>
                <a:cs typeface="Lato"/>
                <a:sym typeface="Lato"/>
              </a:rPr>
              <a:t>(OLAP)</a:t>
            </a:r>
            <a:endParaRPr sz="1800" b="1">
              <a:solidFill>
                <a:srgbClr val="FF0000"/>
              </a:solidFill>
              <a:latin typeface="Lato"/>
              <a:ea typeface="Lato"/>
              <a:cs typeface="Lato"/>
              <a:sym typeface="Lato"/>
            </a:endParaRPr>
          </a:p>
        </p:txBody>
      </p:sp>
      <p:sp>
        <p:nvSpPr>
          <p:cNvPr id="214" name="Google Shape;214;p32"/>
          <p:cNvSpPr txBox="1"/>
          <p:nvPr/>
        </p:nvSpPr>
        <p:spPr>
          <a:xfrm>
            <a:off x="4622250" y="5950450"/>
            <a:ext cx="2777700" cy="12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Online Transactional Processing</a:t>
            </a:r>
            <a:endParaRPr sz="1800" b="1">
              <a:solidFill>
                <a:srgbClr val="FF0000"/>
              </a:solidFill>
              <a:highlight>
                <a:srgbClr val="FFFFFF"/>
              </a:highlight>
              <a:latin typeface="Lato"/>
              <a:ea typeface="Lato"/>
              <a:cs typeface="Lato"/>
              <a:sym typeface="Lato"/>
            </a:endParaRPr>
          </a:p>
          <a:p>
            <a:pPr marL="0" lvl="0" indent="0" algn="ctr" rtl="0">
              <a:spcBef>
                <a:spcPts val="0"/>
              </a:spcBef>
              <a:spcAft>
                <a:spcPts val="0"/>
              </a:spcAft>
              <a:buNone/>
            </a:pPr>
            <a:r>
              <a:rPr lang="en-US" sz="1800" b="1">
                <a:solidFill>
                  <a:srgbClr val="FF0000"/>
                </a:solidFill>
                <a:highlight>
                  <a:srgbClr val="FFFFFF"/>
                </a:highlight>
                <a:latin typeface="Lato"/>
                <a:ea typeface="Lato"/>
                <a:cs typeface="Lato"/>
                <a:sym typeface="Lato"/>
              </a:rPr>
              <a:t>(OLTP)</a:t>
            </a:r>
            <a:endParaRPr sz="1800" b="1">
              <a:solidFill>
                <a:srgbClr val="FF0000"/>
              </a:solidFill>
              <a:highlight>
                <a:srgbClr val="FFFFFF"/>
              </a:highlight>
              <a:latin typeface="Lato"/>
              <a:ea typeface="Lato"/>
              <a:cs typeface="Lato"/>
              <a:sym typeface="Lato"/>
            </a:endParaRPr>
          </a:p>
        </p:txBody>
      </p:sp>
      <p:sp>
        <p:nvSpPr>
          <p:cNvPr id="215" name="Google Shape;215;p32"/>
          <p:cNvSpPr txBox="1"/>
          <p:nvPr/>
        </p:nvSpPr>
        <p:spPr>
          <a:xfrm>
            <a:off x="6038700" y="4303850"/>
            <a:ext cx="30000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(ODS)</a:t>
            </a:r>
            <a:endParaRPr/>
          </a:p>
        </p:txBody>
      </p:sp>
      <p:sp>
        <p:nvSpPr>
          <p:cNvPr id="216" name="Google Shape;216;p32"/>
          <p:cNvSpPr txBox="1"/>
          <p:nvPr/>
        </p:nvSpPr>
        <p:spPr>
          <a:xfrm>
            <a:off x="9993325" y="1580100"/>
            <a:ext cx="20166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solidFill>
                  <a:srgbClr val="FF0000"/>
                </a:solidFill>
                <a:latin typeface="Lato"/>
                <a:ea typeface="Lato"/>
                <a:cs typeface="Lato"/>
                <a:sym typeface="Lato"/>
              </a:rPr>
              <a:t>Semantic Layer</a:t>
            </a:r>
            <a:endParaRPr sz="1800" b="1">
              <a:solidFill>
                <a:srgbClr val="FF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What is ETL?</a:t>
            </a:r>
            <a:endParaRPr sz="4800"/>
          </a:p>
        </p:txBody>
      </p:sp>
      <p:pic>
        <p:nvPicPr>
          <p:cNvPr id="210" name="Google Shape;210;p32"/>
          <p:cNvPicPr preferRelativeResize="0"/>
          <p:nvPr/>
        </p:nvPicPr>
        <p:blipFill>
          <a:blip r:embed="rId3">
            <a:alphaModFix/>
          </a:blip>
          <a:stretch>
            <a:fillRect/>
          </a:stretch>
        </p:blipFill>
        <p:spPr>
          <a:xfrm>
            <a:off x="6322489" y="3159925"/>
            <a:ext cx="5782011" cy="2529625"/>
          </a:xfrm>
          <a:prstGeom prst="rect">
            <a:avLst/>
          </a:prstGeom>
          <a:noFill/>
          <a:ln>
            <a:noFill/>
          </a:ln>
        </p:spPr>
      </p:pic>
      <p:sp>
        <p:nvSpPr>
          <p:cNvPr id="211" name="Google Shape;211;p32"/>
          <p:cNvSpPr txBox="1"/>
          <p:nvPr/>
        </p:nvSpPr>
        <p:spPr>
          <a:xfrm>
            <a:off x="1044525" y="1739125"/>
            <a:ext cx="10625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ETL is short for Extract, Transform, and Load. These functions that let you take data from different formats, manipulate the data in a staging area, then write data to a target database.</a:t>
            </a:r>
            <a:endParaRPr sz="2000"/>
          </a:p>
          <a:p>
            <a:pPr marL="0" lvl="0" indent="0" algn="l" rtl="0">
              <a:spcBef>
                <a:spcPts val="0"/>
              </a:spcBef>
              <a:spcAft>
                <a:spcPts val="0"/>
              </a:spcAft>
              <a:buNone/>
            </a:pPr>
            <a:endParaRPr sz="1800"/>
          </a:p>
        </p:txBody>
      </p:sp>
      <p:sp>
        <p:nvSpPr>
          <p:cNvPr id="212" name="Google Shape;212;p32"/>
          <p:cNvSpPr txBox="1"/>
          <p:nvPr/>
        </p:nvSpPr>
        <p:spPr>
          <a:xfrm>
            <a:off x="65400" y="2689550"/>
            <a:ext cx="6377400" cy="30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US" sz="1800" b="1" dirty="0"/>
              <a:t>The Extract stage</a:t>
            </a:r>
            <a:r>
              <a:rPr lang="en-US" sz="1800" dirty="0"/>
              <a:t> lets you take data from different sources and allows you to pull it into a centralized staging area.</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US" sz="1800" b="1" dirty="0"/>
              <a:t>The Transform stage</a:t>
            </a:r>
            <a:r>
              <a:rPr lang="en-US" sz="1800" dirty="0"/>
              <a:t> lets you manipulate the data with certain rules applied on the extracted data. </a:t>
            </a:r>
            <a:endParaRPr sz="1800" dirty="0"/>
          </a:p>
          <a:p>
            <a:pPr marL="457200" lvl="0" indent="0" algn="l" rtl="0">
              <a:spcBef>
                <a:spcPts val="0"/>
              </a:spcBef>
              <a:spcAft>
                <a:spcPts val="0"/>
              </a:spcAft>
              <a:buNone/>
            </a:pPr>
            <a:r>
              <a:rPr lang="en-US" sz="1800" dirty="0"/>
              <a:t>The goal is to load this data into the end, target database in a </a:t>
            </a:r>
            <a:r>
              <a:rPr lang="en-US" sz="1800" u="sng" dirty="0"/>
              <a:t>cleansed</a:t>
            </a:r>
            <a:r>
              <a:rPr lang="en-US" sz="1800" dirty="0"/>
              <a:t>, </a:t>
            </a:r>
            <a:r>
              <a:rPr lang="en-US" sz="1800" u="sng" dirty="0"/>
              <a:t>uniform</a:t>
            </a:r>
            <a:r>
              <a:rPr lang="en-US" sz="1800" dirty="0"/>
              <a:t> format. </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AutoNum type="arabicPeriod"/>
            </a:pPr>
            <a:r>
              <a:rPr lang="en-US" sz="1800" b="1" dirty="0"/>
              <a:t>The Load stage</a:t>
            </a:r>
            <a:r>
              <a:rPr lang="en-US" sz="1800" dirty="0"/>
              <a:t> is the process of writing the data into the final, target database. This final target can be an </a:t>
            </a:r>
            <a:r>
              <a:rPr lang="en-US" sz="1800" u="sng" dirty="0"/>
              <a:t>operational data store</a:t>
            </a:r>
            <a:r>
              <a:rPr lang="en-US" sz="1800" dirty="0"/>
              <a:t>, </a:t>
            </a:r>
            <a:r>
              <a:rPr lang="en-US" sz="1800" u="sng" dirty="0"/>
              <a:t>data marts</a:t>
            </a:r>
            <a:r>
              <a:rPr lang="en-US" sz="1800" dirty="0"/>
              <a:t>, or a </a:t>
            </a:r>
            <a:r>
              <a:rPr lang="en-US" sz="1800" u="sng" dirty="0"/>
              <a:t>data warehouse</a:t>
            </a:r>
            <a:r>
              <a:rPr lang="en-US" sz="1800" dirty="0"/>
              <a:t>. </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ETL Using Python</a:t>
            </a:r>
            <a:endParaRPr sz="4800" dirty="0"/>
          </a:p>
        </p:txBody>
      </p:sp>
      <p:sp>
        <p:nvSpPr>
          <p:cNvPr id="303" name="Google Shape;303;p44"/>
          <p:cNvSpPr txBox="1"/>
          <p:nvPr/>
        </p:nvSpPr>
        <p:spPr>
          <a:xfrm>
            <a:off x="592075" y="1678775"/>
            <a:ext cx="11130600" cy="47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US" sz="1800" dirty="0"/>
              <a:t>You can run an ETL process with either an ETL tool or by running custom scripts. While there are many software based ETL tools on the market, it’s becoming more and more common to create ETL processes using a scripting language.</a:t>
            </a:r>
            <a:endParaRPr sz="1800" dirty="0"/>
          </a:p>
          <a:p>
            <a:pPr marL="0" lvl="0" indent="0" algn="l" rtl="0">
              <a:spcBef>
                <a:spcPts val="0"/>
              </a:spcBef>
              <a:spcAft>
                <a:spcPts val="0"/>
              </a:spcAft>
              <a:buNone/>
            </a:pPr>
            <a:endParaRPr sz="1800" dirty="0"/>
          </a:p>
          <a:p>
            <a:pPr marL="0" lvl="0" indent="0" algn="l" rtl="0">
              <a:spcBef>
                <a:spcPts val="0"/>
              </a:spcBef>
              <a:spcAft>
                <a:spcPts val="0"/>
              </a:spcAft>
              <a:buClr>
                <a:srgbClr val="000000"/>
              </a:buClr>
              <a:buSzPts val="1100"/>
              <a:buFont typeface="Arial"/>
              <a:buNone/>
            </a:pPr>
            <a:endParaRPr sz="1800" dirty="0"/>
          </a:p>
          <a:p>
            <a:pPr marL="0" lvl="0" indent="0" algn="l" rtl="0">
              <a:spcBef>
                <a:spcPts val="0"/>
              </a:spcBef>
              <a:spcAft>
                <a:spcPts val="0"/>
              </a:spcAft>
              <a:buNone/>
            </a:pPr>
            <a:endParaRPr dirty="0">
              <a:latin typeface="Lato"/>
              <a:ea typeface="Lato"/>
              <a:cs typeface="Lato"/>
              <a:sym typeface="Lato"/>
            </a:endParaRPr>
          </a:p>
        </p:txBody>
      </p:sp>
      <p:sp>
        <p:nvSpPr>
          <p:cNvPr id="304" name="Google Shape;304;p44"/>
          <p:cNvSpPr txBox="1"/>
          <p:nvPr/>
        </p:nvSpPr>
        <p:spPr>
          <a:xfrm>
            <a:off x="216975" y="2726675"/>
            <a:ext cx="516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Why Python for ETL?</a:t>
            </a:r>
            <a:endParaRPr sz="1800" b="1" dirty="0"/>
          </a:p>
          <a:p>
            <a:pPr marL="457200" lvl="0" indent="-342900" algn="l" rtl="0">
              <a:spcBef>
                <a:spcPts val="0"/>
              </a:spcBef>
              <a:spcAft>
                <a:spcPts val="0"/>
              </a:spcAft>
              <a:buSzPts val="1800"/>
              <a:buChar char="●"/>
            </a:pPr>
            <a:r>
              <a:rPr lang="en-US" sz="1800" dirty="0"/>
              <a:t>Common language for data scientists and data engineers. </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Libraries that include ETL processes and connections to a variety of data sources</a:t>
            </a:r>
            <a:endParaRPr sz="1800" dirty="0"/>
          </a:p>
          <a:p>
            <a:pPr marL="914400" lvl="1" indent="-342900" algn="l" rtl="0">
              <a:spcBef>
                <a:spcPts val="0"/>
              </a:spcBef>
              <a:spcAft>
                <a:spcPts val="0"/>
              </a:spcAft>
              <a:buSzPts val="1800"/>
              <a:buChar char="○"/>
            </a:pPr>
            <a:r>
              <a:rPr lang="en-US" sz="1800" dirty="0"/>
              <a:t>Databases, Files, APIs, etc.</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Flexible -  Adjust “on the fly” to specific project needs.</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dirty="0"/>
              <a:t>The processes are also known as “Data Pipelines”.</a:t>
            </a:r>
            <a:endParaRPr dirty="0"/>
          </a:p>
        </p:txBody>
      </p:sp>
      <p:pic>
        <p:nvPicPr>
          <p:cNvPr id="305" name="Google Shape;305;p44"/>
          <p:cNvPicPr preferRelativeResize="0"/>
          <p:nvPr/>
        </p:nvPicPr>
        <p:blipFill>
          <a:blip r:embed="rId3">
            <a:alphaModFix/>
          </a:blip>
          <a:stretch>
            <a:fillRect/>
          </a:stretch>
        </p:blipFill>
        <p:spPr>
          <a:xfrm>
            <a:off x="5287625" y="2726685"/>
            <a:ext cx="6812326" cy="3728389"/>
          </a:xfrm>
          <a:prstGeom prst="rect">
            <a:avLst/>
          </a:prstGeom>
          <a:noFill/>
          <a:ln>
            <a:noFill/>
          </a:ln>
        </p:spPr>
      </p:pic>
      <p:sp>
        <p:nvSpPr>
          <p:cNvPr id="306" name="Google Shape;306;p44"/>
          <p:cNvSpPr txBox="1"/>
          <p:nvPr/>
        </p:nvSpPr>
        <p:spPr>
          <a:xfrm>
            <a:off x="5287625" y="6455075"/>
            <a:ext cx="99054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Python ETL &amp; Data-Cleaning Example</a:t>
            </a:r>
            <a:r>
              <a:rPr lang="en-US"/>
              <a:t> - </a:t>
            </a:r>
            <a:r>
              <a:rPr lang="en-US" u="sng">
                <a:solidFill>
                  <a:schemeClr val="hlink"/>
                </a:solidFill>
                <a:hlinkClick r:id="rId4"/>
              </a:rPr>
              <a:t>Google Drive - Jupyter Notebook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a:t>Data Management vs. DBA</a:t>
            </a:r>
            <a:endParaRPr sz="4800"/>
          </a:p>
        </p:txBody>
      </p:sp>
      <p:sp>
        <p:nvSpPr>
          <p:cNvPr id="222" name="Google Shape;222;p33"/>
          <p:cNvSpPr txBox="1"/>
          <p:nvPr/>
        </p:nvSpPr>
        <p:spPr>
          <a:xfrm>
            <a:off x="151800" y="1661075"/>
            <a:ext cx="11529300" cy="10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What is Data Management?</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US"/>
              <a:t>Data Management (Stewardship) is the practice of organizing and maintaining data processes to meet ongoing information lifecycle needs.   This includes </a:t>
            </a:r>
            <a:r>
              <a:rPr lang="en-US" b="1"/>
              <a:t>data creation, storage, processing, archiving, and data destruction. </a:t>
            </a:r>
            <a:endParaRPr b="1"/>
          </a:p>
          <a:p>
            <a:pPr marL="0" lvl="0" indent="0" algn="l" rtl="0">
              <a:spcBef>
                <a:spcPts val="0"/>
              </a:spcBef>
              <a:spcAft>
                <a:spcPts val="0"/>
              </a:spcAft>
              <a:buNone/>
            </a:pP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 </a:t>
            </a:r>
            <a:endParaRPr/>
          </a:p>
        </p:txBody>
      </p:sp>
      <p:pic>
        <p:nvPicPr>
          <p:cNvPr id="223" name="Google Shape;223;p33"/>
          <p:cNvPicPr preferRelativeResize="0"/>
          <p:nvPr/>
        </p:nvPicPr>
        <p:blipFill rotWithShape="1">
          <a:blip r:embed="rId3">
            <a:alphaModFix/>
          </a:blip>
          <a:srcRect b="8792"/>
          <a:stretch/>
        </p:blipFill>
        <p:spPr>
          <a:xfrm>
            <a:off x="6610450" y="2943175"/>
            <a:ext cx="5460149" cy="3734875"/>
          </a:xfrm>
          <a:prstGeom prst="rect">
            <a:avLst/>
          </a:prstGeom>
          <a:noFill/>
          <a:ln>
            <a:noFill/>
          </a:ln>
        </p:spPr>
      </p:pic>
      <p:sp>
        <p:nvSpPr>
          <p:cNvPr id="224" name="Google Shape;224;p33"/>
          <p:cNvSpPr txBox="1"/>
          <p:nvPr/>
        </p:nvSpPr>
        <p:spPr>
          <a:xfrm>
            <a:off x="151800" y="2649775"/>
            <a:ext cx="6291900" cy="97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a:t>What is Database Administration (DBA)?</a:t>
            </a:r>
            <a:endParaRPr b="1"/>
          </a:p>
          <a:p>
            <a:pPr marL="0" lvl="0" indent="0" algn="l" rtl="0">
              <a:lnSpc>
                <a:spcPct val="115000"/>
              </a:lnSpc>
              <a:spcBef>
                <a:spcPts val="1000"/>
              </a:spcBef>
              <a:spcAft>
                <a:spcPts val="0"/>
              </a:spcAft>
              <a:buClr>
                <a:srgbClr val="000000"/>
              </a:buClr>
              <a:buSzPts val="1100"/>
              <a:buFont typeface="Arial"/>
              <a:buNone/>
            </a:pPr>
            <a:r>
              <a:rPr lang="en-US"/>
              <a:t>Database administration is the use of specialized software to store and organize data. This is the technical aspects of the planning, installation, configuration, design, migration, performance monitoring, security, troubleshooting, backup, and data recovery of a database system.</a:t>
            </a:r>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
        <p:nvSpPr>
          <p:cNvPr id="225" name="Google Shape;225;p33"/>
          <p:cNvSpPr txBox="1"/>
          <p:nvPr/>
        </p:nvSpPr>
        <p:spPr>
          <a:xfrm>
            <a:off x="151800" y="4127200"/>
            <a:ext cx="6143700" cy="26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rgbClr val="000000"/>
              </a:buClr>
              <a:buSzPts val="1100"/>
              <a:buFont typeface="Arial"/>
              <a:buNone/>
            </a:pPr>
            <a:r>
              <a:rPr lang="en-US" b="1" dirty="0"/>
              <a:t>What are the Similarities Between the Two Roles?</a:t>
            </a:r>
            <a:endParaRPr b="1" dirty="0"/>
          </a:p>
          <a:p>
            <a:pPr marL="0" lvl="0" indent="0" algn="l" rtl="0">
              <a:lnSpc>
                <a:spcPct val="115000"/>
              </a:lnSpc>
              <a:spcBef>
                <a:spcPts val="1000"/>
              </a:spcBef>
              <a:spcAft>
                <a:spcPts val="0"/>
              </a:spcAft>
              <a:buClr>
                <a:srgbClr val="000000"/>
              </a:buClr>
              <a:buSzPts val="1100"/>
              <a:buFont typeface="Arial"/>
              <a:buNone/>
            </a:pPr>
            <a:r>
              <a:rPr lang="en-US" dirty="0"/>
              <a:t>Professionals in both specializations coordinate the database planning, goals, design, and communicate actions while the project is being implemented. </a:t>
            </a:r>
            <a:endParaRPr dirty="0"/>
          </a:p>
          <a:p>
            <a:pPr marL="0" lvl="0" indent="0" algn="l" rtl="0">
              <a:lnSpc>
                <a:spcPct val="115000"/>
              </a:lnSpc>
              <a:spcBef>
                <a:spcPts val="1000"/>
              </a:spcBef>
              <a:spcAft>
                <a:spcPts val="0"/>
              </a:spcAft>
              <a:buClr>
                <a:srgbClr val="000000"/>
              </a:buClr>
              <a:buSzPts val="1100"/>
              <a:buFont typeface="Arial"/>
              <a:buNone/>
            </a:pPr>
            <a:r>
              <a:rPr lang="en-US" b="1" dirty="0"/>
              <a:t>What are the Differences?</a:t>
            </a:r>
            <a:endParaRPr b="1" dirty="0"/>
          </a:p>
          <a:p>
            <a:pPr marL="0" lvl="0" indent="0" algn="l" rtl="0">
              <a:lnSpc>
                <a:spcPct val="115000"/>
              </a:lnSpc>
              <a:spcBef>
                <a:spcPts val="1000"/>
              </a:spcBef>
              <a:spcAft>
                <a:spcPts val="0"/>
              </a:spcAft>
              <a:buClr>
                <a:srgbClr val="000000"/>
              </a:buClr>
              <a:buSzPts val="1100"/>
              <a:buFont typeface="Arial"/>
              <a:buNone/>
            </a:pPr>
            <a:r>
              <a:rPr lang="en-US" dirty="0"/>
              <a:t>Data management focuses on the “Logical” design - planning, organization, and design of a database system. DBA’s focus in the physical design of the database  performance, storage, access, backups, etc. </a:t>
            </a:r>
            <a:endParaRPr dirty="0"/>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ctrTitle"/>
          </p:nvPr>
        </p:nvSpPr>
        <p:spPr>
          <a:xfrm>
            <a:off x="913795" y="609600"/>
            <a:ext cx="10353900" cy="970500"/>
          </a:xfrm>
          <a:prstGeom prst="rect">
            <a:avLst/>
          </a:prstGeom>
          <a:noFill/>
          <a:ln>
            <a:noFill/>
          </a:ln>
          <a:effectLst>
            <a:outerShdw blurRad="25400">
              <a:srgbClr val="000000">
                <a:alpha val="4588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4000"/>
              <a:buFont typeface="Lustria"/>
              <a:buNone/>
            </a:pPr>
            <a:r>
              <a:rPr lang="en-US" sz="4800" dirty="0"/>
              <a:t>Data Governance &amp; Stewardship </a:t>
            </a:r>
            <a:endParaRPr sz="4800" dirty="0"/>
          </a:p>
        </p:txBody>
      </p:sp>
      <p:pic>
        <p:nvPicPr>
          <p:cNvPr id="231" name="Google Shape;231;p34"/>
          <p:cNvPicPr preferRelativeResize="0"/>
          <p:nvPr/>
        </p:nvPicPr>
        <p:blipFill>
          <a:blip r:embed="rId3">
            <a:alphaModFix/>
          </a:blip>
          <a:stretch>
            <a:fillRect/>
          </a:stretch>
        </p:blipFill>
        <p:spPr>
          <a:xfrm>
            <a:off x="7630004" y="1997625"/>
            <a:ext cx="4000347" cy="4018200"/>
          </a:xfrm>
          <a:prstGeom prst="rect">
            <a:avLst/>
          </a:prstGeom>
          <a:noFill/>
          <a:ln>
            <a:noFill/>
          </a:ln>
        </p:spPr>
      </p:pic>
      <p:sp>
        <p:nvSpPr>
          <p:cNvPr id="232" name="Google Shape;232;p34"/>
          <p:cNvSpPr txBox="1"/>
          <p:nvPr/>
        </p:nvSpPr>
        <p:spPr>
          <a:xfrm>
            <a:off x="801425" y="1921425"/>
            <a:ext cx="5675700" cy="46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33" name="Google Shape;233;p34"/>
          <p:cNvSpPr txBox="1"/>
          <p:nvPr/>
        </p:nvSpPr>
        <p:spPr>
          <a:xfrm>
            <a:off x="742300" y="2245128"/>
            <a:ext cx="6887700" cy="24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Lato"/>
                <a:ea typeface="Lato"/>
                <a:cs typeface="Lato"/>
                <a:sym typeface="Lato"/>
              </a:rPr>
              <a:t>What is Data Governance?</a:t>
            </a:r>
            <a:endParaRPr sz="1800" b="1" dirty="0">
              <a:latin typeface="Lato"/>
              <a:ea typeface="Lato"/>
              <a:cs typeface="Lato"/>
              <a:sym typeface="Lato"/>
            </a:endParaRPr>
          </a:p>
          <a:p>
            <a:pPr marL="0" lvl="0" indent="0" algn="l" rtl="0">
              <a:lnSpc>
                <a:spcPct val="100000"/>
              </a:lnSpc>
              <a:spcBef>
                <a:spcPts val="0"/>
              </a:spcBef>
              <a:spcAft>
                <a:spcPts val="0"/>
              </a:spcAft>
              <a:buClr>
                <a:srgbClr val="000000"/>
              </a:buClr>
              <a:buSzPts val="1100"/>
              <a:buFont typeface="Arial"/>
              <a:buNone/>
            </a:pPr>
            <a:r>
              <a:rPr lang="en-US" sz="1800" dirty="0">
                <a:latin typeface="Lato"/>
                <a:ea typeface="Lato"/>
                <a:cs typeface="Lato"/>
                <a:sym typeface="Lato"/>
              </a:rPr>
              <a:t>Data Governance is a quality control discipline for assessing, managing, using, improving, monitoring, maintaining, and protecting organizational information. </a:t>
            </a:r>
            <a:endParaRPr sz="1800" dirty="0">
              <a:latin typeface="Lato"/>
              <a:ea typeface="Lato"/>
              <a:cs typeface="Lato"/>
              <a:sym typeface="Lato"/>
            </a:endParaRPr>
          </a:p>
        </p:txBody>
      </p:sp>
      <p:sp>
        <p:nvSpPr>
          <p:cNvPr id="234" name="Google Shape;234;p34"/>
          <p:cNvSpPr txBox="1"/>
          <p:nvPr/>
        </p:nvSpPr>
        <p:spPr>
          <a:xfrm>
            <a:off x="742300" y="3514626"/>
            <a:ext cx="68877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b="1" dirty="0">
                <a:latin typeface="Lato"/>
                <a:ea typeface="Lato"/>
                <a:cs typeface="Lato"/>
                <a:sym typeface="Lato"/>
              </a:rPr>
              <a:t>What is a Data Steward?</a:t>
            </a:r>
            <a:endParaRPr sz="1800" b="1" dirty="0">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US" sz="1800" dirty="0">
                <a:latin typeface="Lato"/>
                <a:ea typeface="Lato"/>
                <a:cs typeface="Lato"/>
                <a:sym typeface="Lato"/>
              </a:rPr>
              <a:t>This is a position within an organization that ensures data governance processes are followed, guidelines are enforced, and recommends improvements to be made to data governance processes.</a:t>
            </a: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1883</Words>
  <Application>Microsoft Office PowerPoint</Application>
  <PresentationFormat>Widescreen</PresentationFormat>
  <Paragraphs>171</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Raleway</vt:lpstr>
      <vt:lpstr>Calibri</vt:lpstr>
      <vt:lpstr>Lato</vt:lpstr>
      <vt:lpstr>Arial</vt:lpstr>
      <vt:lpstr>Lustria</vt:lpstr>
      <vt:lpstr>Streamline</vt:lpstr>
      <vt:lpstr>Storing &amp; Managing Data</vt:lpstr>
      <vt:lpstr>Review: Class 7</vt:lpstr>
      <vt:lpstr>Class 8 Objectives</vt:lpstr>
      <vt:lpstr>Types of Enterprise Data</vt:lpstr>
      <vt:lpstr>Data Storage Terminology</vt:lpstr>
      <vt:lpstr>What is ETL?</vt:lpstr>
      <vt:lpstr>ETL Using Python</vt:lpstr>
      <vt:lpstr>Data Management vs. DBA</vt:lpstr>
      <vt:lpstr>Data Governance &amp; Stewardship </vt:lpstr>
      <vt:lpstr>Measuring Data Quality</vt:lpstr>
      <vt:lpstr>Data Quality Using Python</vt:lpstr>
      <vt:lpstr>Data Dictionaries</vt:lpstr>
      <vt:lpstr>Project Milestones</vt:lpstr>
      <vt:lpstr>Class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Storing &amp; Managing Data</dc:title>
  <dc:creator>JTB Ventures LLC</dc:creator>
  <cp:lastModifiedBy>Jeremy Bergmann</cp:lastModifiedBy>
  <cp:revision>18</cp:revision>
  <dcterms:modified xsi:type="dcterms:W3CDTF">2021-10-24T18:03:52Z</dcterms:modified>
</cp:coreProperties>
</file>