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88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67" r:id="rId13"/>
    <p:sldId id="274" r:id="rId14"/>
    <p:sldId id="297" r:id="rId15"/>
    <p:sldId id="260" r:id="rId16"/>
    <p:sldId id="269" r:id="rId17"/>
    <p:sldId id="285" r:id="rId18"/>
    <p:sldId id="289" r:id="rId19"/>
    <p:sldId id="298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83A39-3742-44D9-AB85-C58282E4AB93}" v="5" dt="2021-10-18T22:32:45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75" autoAdjust="0"/>
  </p:normalViewPr>
  <p:slideViewPr>
    <p:cSldViewPr snapToGrid="0">
      <p:cViewPr varScale="1">
        <p:scale>
          <a:sx n="89" d="100"/>
          <a:sy n="89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DCA83A39-3742-44D9-AB85-C58282E4AB93}"/>
    <pc:docChg chg="undo custSel addSld modSld">
      <pc:chgData name="Jeremy Bergmann" userId="2355ee0d-2b6e-4bfe-a235-383daf8df8e3" providerId="ADAL" clId="{DCA83A39-3742-44D9-AB85-C58282E4AB93}" dt="2021-10-19T01:32:57.841" v="18" actId="6549"/>
      <pc:docMkLst>
        <pc:docMk/>
      </pc:docMkLst>
      <pc:sldChg chg="modNotesTx">
        <pc:chgData name="Jeremy Bergmann" userId="2355ee0d-2b6e-4bfe-a235-383daf8df8e3" providerId="ADAL" clId="{DCA83A39-3742-44D9-AB85-C58282E4AB93}" dt="2021-10-19T01:32:57.841" v="18" actId="6549"/>
        <pc:sldMkLst>
          <pc:docMk/>
          <pc:sldMk cId="630995396" sldId="289"/>
        </pc:sldMkLst>
      </pc:sldChg>
      <pc:sldChg chg="addSp delSp modSp add mod">
        <pc:chgData name="Jeremy Bergmann" userId="2355ee0d-2b6e-4bfe-a235-383daf8df8e3" providerId="ADAL" clId="{DCA83A39-3742-44D9-AB85-C58282E4AB93}" dt="2021-10-18T22:32:45.556" v="10" actId="14100"/>
        <pc:sldMkLst>
          <pc:docMk/>
          <pc:sldMk cId="2526615778" sldId="298"/>
        </pc:sldMkLst>
        <pc:spChg chg="add del mod">
          <ac:chgData name="Jeremy Bergmann" userId="2355ee0d-2b6e-4bfe-a235-383daf8df8e3" providerId="ADAL" clId="{DCA83A39-3742-44D9-AB85-C58282E4AB93}" dt="2021-10-18T22:27:21.794" v="6" actId="478"/>
          <ac:spMkLst>
            <pc:docMk/>
            <pc:sldMk cId="2526615778" sldId="298"/>
            <ac:spMk id="3" creationId="{3AE4991A-FB73-4B78-BAE2-A55EEEBCAC1F}"/>
          </ac:spMkLst>
        </pc:spChg>
        <pc:spChg chg="add del mod">
          <ac:chgData name="Jeremy Bergmann" userId="2355ee0d-2b6e-4bfe-a235-383daf8df8e3" providerId="ADAL" clId="{DCA83A39-3742-44D9-AB85-C58282E4AB93}" dt="2021-10-18T22:27:18.241" v="4" actId="478"/>
          <ac:spMkLst>
            <pc:docMk/>
            <pc:sldMk cId="2526615778" sldId="298"/>
            <ac:spMk id="5" creationId="{2EB4123F-6692-41B4-8E56-A98BDF4C7CC2}"/>
          </ac:spMkLst>
        </pc:spChg>
        <pc:spChg chg="del">
          <ac:chgData name="Jeremy Bergmann" userId="2355ee0d-2b6e-4bfe-a235-383daf8df8e3" providerId="ADAL" clId="{DCA83A39-3742-44D9-AB85-C58282E4AB93}" dt="2021-10-18T22:27:16.436" v="3" actId="478"/>
          <ac:spMkLst>
            <pc:docMk/>
            <pc:sldMk cId="2526615778" sldId="298"/>
            <ac:spMk id="284" creationId="{00000000-0000-0000-0000-000000000000}"/>
          </ac:spMkLst>
        </pc:spChg>
        <pc:spChg chg="del mod">
          <ac:chgData name="Jeremy Bergmann" userId="2355ee0d-2b6e-4bfe-a235-383daf8df8e3" providerId="ADAL" clId="{DCA83A39-3742-44D9-AB85-C58282E4AB93}" dt="2021-10-18T22:27:14.486" v="2" actId="478"/>
          <ac:spMkLst>
            <pc:docMk/>
            <pc:sldMk cId="2526615778" sldId="298"/>
            <ac:spMk id="285" creationId="{00000000-0000-0000-0000-000000000000}"/>
          </ac:spMkLst>
        </pc:spChg>
        <pc:picChg chg="del">
          <ac:chgData name="Jeremy Bergmann" userId="2355ee0d-2b6e-4bfe-a235-383daf8df8e3" providerId="ADAL" clId="{DCA83A39-3742-44D9-AB85-C58282E4AB93}" dt="2021-10-18T22:27:19.103" v="5" actId="478"/>
          <ac:picMkLst>
            <pc:docMk/>
            <pc:sldMk cId="2526615778" sldId="298"/>
            <ac:picMk id="286" creationId="{00000000-0000-0000-0000-000000000000}"/>
          </ac:picMkLst>
        </pc:picChg>
        <pc:picChg chg="add mod">
          <ac:chgData name="Jeremy Bergmann" userId="2355ee0d-2b6e-4bfe-a235-383daf8df8e3" providerId="ADAL" clId="{DCA83A39-3742-44D9-AB85-C58282E4AB93}" dt="2021-10-18T22:32:45.556" v="10" actId="14100"/>
          <ac:picMkLst>
            <pc:docMk/>
            <pc:sldMk cId="2526615778" sldId="298"/>
            <ac:picMk id="1026" creationId="{D1755135-1C39-4F3D-8222-7A8A18AA4C5D}"/>
          </ac:picMkLst>
        </pc:picChg>
      </pc:sldChg>
    </pc:docChg>
  </pc:docChgLst>
  <pc:docChgLst>
    <pc:chgData name="Jeremy Bergmann" userId="c2589a63-7d35-4bd4-b1d6-7fbcacc677e5" providerId="ADAL" clId="{ED85BE75-8E8B-4722-9590-3937157AD407}"/>
    <pc:docChg chg="delSld delMainMaster">
      <pc:chgData name="Jeremy Bergmann" userId="c2589a63-7d35-4bd4-b1d6-7fbcacc677e5" providerId="ADAL" clId="{ED85BE75-8E8B-4722-9590-3937157AD407}" dt="2020-05-26T13:06:12.403" v="0" actId="47"/>
      <pc:docMkLst>
        <pc:docMk/>
      </pc:docMkLst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7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87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90"/>
        </pc:sldMkLst>
      </pc:sldChg>
      <pc:sldMasterChg chg="del delSldLayout">
        <pc:chgData name="Jeremy Bergmann" userId="c2589a63-7d35-4bd4-b1d6-7fbcacc677e5" providerId="ADAL" clId="{ED85BE75-8E8B-4722-9590-3937157AD407}" dt="2020-05-26T13:06:12.403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61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Format for readability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FROM: what table to read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SELECT: what columns to get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AS: rename the column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GROUP BY: combine rows by column value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ORDER BY: sort in ascending or descending order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HAVING: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aggregate function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LIMIT: constrain the number of rows displayed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24fce185_2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f24fce185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Query, Using Standards: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'Brighton'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'Edinburgh'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dirty="0"/>
              <a:t> city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dirty="0"/>
              <a:t> </a:t>
            </a:r>
            <a:r>
              <a:rPr lang="en-US" dirty="0" err="1"/>
              <a:t>office_locations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dirty="0"/>
              <a:t> country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'United Kingdom’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dirty="0" err="1"/>
              <a:t>opening_time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dirty="0"/>
              <a:t> (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'NN1'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'KW1'</a:t>
            </a:r>
            <a:r>
              <a:rPr lang="en-US" dirty="0"/>
              <a:t>);</a:t>
            </a:r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667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3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4fce185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f24fce18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214" name="Google Shape;214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4fce185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Coding Standards </a:t>
            </a:r>
            <a:endParaRPr dirty="0"/>
          </a:p>
        </p:txBody>
      </p:sp>
      <p:sp>
        <p:nvSpPr>
          <p:cNvPr id="221" name="Google Shape;221;g4f24fce185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4fce185_2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27" name="Google Shape;227;g4f24fce185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37" name="Google Shape;237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67593(v=sql.105)" TargetMode="External"/><Relationship Id="rId13" Type="http://schemas.openxmlformats.org/officeDocument/2006/relationships/hyperlink" Target="https://community.modeanalytics.com/sql/tutorial/introduction-to-sql/" TargetMode="External"/><Relationship Id="rId18" Type="http://schemas.openxmlformats.org/officeDocument/2006/relationships/hyperlink" Target="https://www.tutorialspoint.com/sql/" TargetMode="External"/><Relationship Id="rId26" Type="http://schemas.openxmlformats.org/officeDocument/2006/relationships/hyperlink" Target="http://sqlfiddle.com/" TargetMode="External"/><Relationship Id="rId3" Type="http://schemas.openxmlformats.org/officeDocument/2006/relationships/hyperlink" Target="https://www.codecademy.com/learn/learn-sql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7" Type="http://schemas.openxmlformats.org/officeDocument/2006/relationships/hyperlink" Target="https://thomaslarock.com/2018/07/databases-101/" TargetMode="External"/><Relationship Id="rId12" Type="http://schemas.openxmlformats.org/officeDocument/2006/relationships/hyperlink" Target="https://sqlzoo.net/" TargetMode="External"/><Relationship Id="rId17" Type="http://schemas.openxmlformats.org/officeDocument/2006/relationships/hyperlink" Target="https://use-the-index-luke.com/" TargetMode="External"/><Relationship Id="rId25" Type="http://schemas.openxmlformats.org/officeDocument/2006/relationships/hyperlink" Target="https://schemaverse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sqlbolt.com/" TargetMode="External"/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c/refman/5.7/en/" TargetMode="External"/><Relationship Id="rId11" Type="http://schemas.openxmlformats.org/officeDocument/2006/relationships/hyperlink" Target="https://www.w3schools.com/sql/" TargetMode="External"/><Relationship Id="rId24" Type="http://schemas.openxmlformats.org/officeDocument/2006/relationships/hyperlink" Target="https://www.khanacademy.org/computing/computer-programming/sql/sql-basics/v/welcome-to-sql" TargetMode="External"/><Relationship Id="rId5" Type="http://schemas.openxmlformats.org/officeDocument/2006/relationships/hyperlink" Target="http://www.sqlcourse2.com/" TargetMode="External"/><Relationship Id="rId15" Type="http://schemas.openxmlformats.org/officeDocument/2006/relationships/hyperlink" Target="http://www.sql-tutorial.net/" TargetMode="External"/><Relationship Id="rId23" Type="http://schemas.openxmlformats.org/officeDocument/2006/relationships/hyperlink" Target="https://www.youtube.com/watch?v=7Vtl2WggqOg" TargetMode="External"/><Relationship Id="rId10" Type="http://schemas.openxmlformats.org/officeDocument/2006/relationships/hyperlink" Target="https://www.reddit.com/r/learnSQL/" TargetMode="External"/><Relationship Id="rId19" Type="http://schemas.openxmlformats.org/officeDocument/2006/relationships/hyperlink" Target="https://www.safaribooksonline.com/library/view/head-first-sql/9780596526849/ch01.htm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14" Type="http://schemas.openxmlformats.org/officeDocument/2006/relationships/hyperlink" Target="https://www.sololearn.com/Course/SQL/" TargetMode="External"/><Relationship Id="rId22" Type="http://schemas.openxmlformats.org/officeDocument/2006/relationships/hyperlink" Target="https://www.amazon.com/Joe-Celkos-SQL-Smarties-Fifth/dp/0128007613" TargetMode="External"/><Relationship Id="rId27" Type="http://schemas.openxmlformats.org/officeDocument/2006/relationships/hyperlink" Target="https://mysqlsandbox.net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tyle.guid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4294967295"/>
          </p:nvPr>
        </p:nvSpPr>
        <p:spPr>
          <a:xfrm>
            <a:off x="297750" y="1886275"/>
            <a:ext cx="6880121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dirty="0"/>
              <a:t>Tables:  Any display of information in tabular form, with rows and/or columns named</a:t>
            </a:r>
            <a:endParaRPr sz="2400" dirty="0"/>
          </a:p>
          <a:p>
            <a:pPr marL="609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Columns (fields):  Set of named values that define the data within in a table.</a:t>
            </a:r>
            <a:endParaRPr sz="2400" dirty="0"/>
          </a:p>
          <a:p>
            <a:pPr marL="609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Rows (records): A single, implicitly structured data item in a table.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49" name="Google Shape;249;p37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>
            <p:extLst>
              <p:ext uri="{D42A27DB-BD31-4B8C-83A1-F6EECF244321}">
                <p14:modId xmlns:p14="http://schemas.microsoft.com/office/powerpoint/2010/main" val="72048887"/>
              </p:ext>
            </p:extLst>
          </p:nvPr>
        </p:nvGraphicFramePr>
        <p:xfrm>
          <a:off x="914400" y="2112963"/>
          <a:ext cx="10353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Strings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Numeric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Dates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Other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What is a Query?</a:t>
            </a:r>
            <a:endParaRPr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5E7A5-A05F-4BE6-916D-D22EAC8CDF4D}"/>
              </a:ext>
            </a:extLst>
          </p:cNvPr>
          <p:cNvSpPr/>
          <p:nvPr/>
        </p:nvSpPr>
        <p:spPr>
          <a:xfrm>
            <a:off x="491319" y="2533247"/>
            <a:ext cx="61278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A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query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is a request to the SQL Database for data, to answer a question. </a:t>
            </a:r>
          </a:p>
          <a:p>
            <a:endParaRPr lang="en-US" sz="2600" dirty="0">
              <a:solidFill>
                <a:srgbClr val="555555"/>
              </a:solidFill>
              <a:latin typeface="Lato" panose="020B0604020202020204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When we query databases, we use a common language to get information - 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SQL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or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Structured Query Language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593C7-8844-4F64-83E4-96D73B36F9E8}"/>
              </a:ext>
            </a:extLst>
          </p:cNvPr>
          <p:cNvSpPr/>
          <p:nvPr/>
        </p:nvSpPr>
        <p:spPr>
          <a:xfrm>
            <a:off x="6852762" y="1953451"/>
            <a:ext cx="51543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Lato" panose="020B0604020202020204" charset="0"/>
                <a:cs typeface="Courier New" panose="02070309020205020404" pitchFamily="49" charset="0"/>
              </a:rPr>
              <a:t>MySQL Query Syntax</a:t>
            </a:r>
          </a:p>
          <a:p>
            <a:endParaRPr lang="en-US" sz="1800" b="1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[ALL/DISTINCT]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column_list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B050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table_list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order_by_column_list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number_of_records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 lvl="0">
              <a:buSzPts val="1400"/>
              <a:defRPr/>
            </a:pPr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* Required Clauses</a:t>
            </a:r>
            <a:endParaRPr lang="en-US" sz="2000" dirty="0">
              <a:solidFill>
                <a:schemeClr val="accent3"/>
              </a:solidFill>
              <a:latin typeface="Lato" panose="020B060402020202020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Query – Clause Sequence</a:t>
            </a:r>
            <a:endParaRPr sz="4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C84E7-15DE-4480-925D-EBE3192AFCB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064705" y="4360460"/>
            <a:ext cx="32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Elbow Connector 9">
            <a:extLst>
              <a:ext uri="{FF2B5EF4-FFF2-40B4-BE49-F238E27FC236}">
                <a16:creationId xmlns:a16="http://schemas.microsoft.com/office/drawing/2014/main" id="{E779E546-74EC-4323-A275-FF91D0806F2F}"/>
              </a:ext>
            </a:extLst>
          </p:cNvPr>
          <p:cNvCxnSpPr>
            <a:endCxn id="19" idx="2"/>
          </p:cNvCxnSpPr>
          <p:nvPr/>
        </p:nvCxnSpPr>
        <p:spPr>
          <a:xfrm rot="16200000" flipH="1">
            <a:off x="1731110" y="2064836"/>
            <a:ext cx="1791977" cy="3468904"/>
          </a:xfrm>
          <a:prstGeom prst="bentConnector3">
            <a:avLst>
              <a:gd name="adj1" fmla="val 18603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90B074-EFA4-4F05-BF96-002C8CFF16B3}"/>
              </a:ext>
            </a:extLst>
          </p:cNvPr>
          <p:cNvCxnSpPr>
            <a:endCxn id="21" idx="1"/>
          </p:cNvCxnSpPr>
          <p:nvPr/>
        </p:nvCxnSpPr>
        <p:spPr>
          <a:xfrm>
            <a:off x="1595802" y="2568482"/>
            <a:ext cx="5531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F5E22-06FB-4094-B6E9-87A1966FAC91}"/>
              </a:ext>
            </a:extLst>
          </p:cNvPr>
          <p:cNvCxnSpPr>
            <a:stCxn id="21" idx="3"/>
          </p:cNvCxnSpPr>
          <p:nvPr/>
        </p:nvCxnSpPr>
        <p:spPr>
          <a:xfrm>
            <a:off x="8533610" y="2568482"/>
            <a:ext cx="2062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67">
            <a:extLst>
              <a:ext uri="{FF2B5EF4-FFF2-40B4-BE49-F238E27FC236}">
                <a16:creationId xmlns:a16="http://schemas.microsoft.com/office/drawing/2014/main" id="{4E2BADBC-BF86-4A6A-9CA6-4B0989E13119}"/>
              </a:ext>
            </a:extLst>
          </p:cNvPr>
          <p:cNvCxnSpPr>
            <a:stCxn id="18" idx="0"/>
            <a:endCxn id="21" idx="1"/>
          </p:cNvCxnSpPr>
          <p:nvPr/>
        </p:nvCxnSpPr>
        <p:spPr>
          <a:xfrm rot="5400000" flipH="1" flipV="1">
            <a:off x="4148618" y="1046964"/>
            <a:ext cx="1457159" cy="4500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77">
            <a:extLst>
              <a:ext uri="{FF2B5EF4-FFF2-40B4-BE49-F238E27FC236}">
                <a16:creationId xmlns:a16="http://schemas.microsoft.com/office/drawing/2014/main" id="{922C798B-FE1A-459B-9C1A-319B4BE07BEF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679712" y="3116232"/>
            <a:ext cx="1457160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282C80-56B2-41F8-A7A5-BE575BC4422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330253" y="4360460"/>
            <a:ext cx="32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0">
            <a:extLst>
              <a:ext uri="{FF2B5EF4-FFF2-40B4-BE49-F238E27FC236}">
                <a16:creationId xmlns:a16="http://schemas.microsoft.com/office/drawing/2014/main" id="{6EEBCC33-133A-4F9C-967E-9BF6BFDC4484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7617520" y="3116232"/>
            <a:ext cx="1457160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33">
            <a:extLst>
              <a:ext uri="{FF2B5EF4-FFF2-40B4-BE49-F238E27FC236}">
                <a16:creationId xmlns:a16="http://schemas.microsoft.com/office/drawing/2014/main" id="{D7478374-B97C-4B70-B210-3571C0CBF656}"/>
              </a:ext>
            </a:extLst>
          </p:cNvPr>
          <p:cNvCxnSpPr>
            <a:stCxn id="22" idx="3"/>
          </p:cNvCxnSpPr>
          <p:nvPr/>
        </p:nvCxnSpPr>
        <p:spPr>
          <a:xfrm flipV="1">
            <a:off x="10268062" y="2903300"/>
            <a:ext cx="1031295" cy="14571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1">
            <a:extLst>
              <a:ext uri="{FF2B5EF4-FFF2-40B4-BE49-F238E27FC236}">
                <a16:creationId xmlns:a16="http://schemas.microsoft.com/office/drawing/2014/main" id="{E0DF6256-F8FE-4BEC-967B-E4DE269CFCC6}"/>
              </a:ext>
            </a:extLst>
          </p:cNvPr>
          <p:cNvCxnSpPr>
            <a:stCxn id="19" idx="0"/>
            <a:endCxn id="21" idx="1"/>
          </p:cNvCxnSpPr>
          <p:nvPr/>
        </p:nvCxnSpPr>
        <p:spPr>
          <a:xfrm rot="5400000" flipH="1" flipV="1">
            <a:off x="5015845" y="1914189"/>
            <a:ext cx="1457159" cy="27657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88">
            <a:extLst>
              <a:ext uri="{FF2B5EF4-FFF2-40B4-BE49-F238E27FC236}">
                <a16:creationId xmlns:a16="http://schemas.microsoft.com/office/drawing/2014/main" id="{C9BE36D4-7034-4B9B-9C79-5907F68E1DAE}"/>
              </a:ext>
            </a:extLst>
          </p:cNvPr>
          <p:cNvCxnSpPr>
            <a:stCxn id="20" idx="0"/>
            <a:endCxn id="21" idx="1"/>
          </p:cNvCxnSpPr>
          <p:nvPr/>
        </p:nvCxnSpPr>
        <p:spPr>
          <a:xfrm rot="5400000" flipH="1" flipV="1">
            <a:off x="5883070" y="2781416"/>
            <a:ext cx="1457159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F28A-42BA-4474-8A68-9756D6A680BE}"/>
              </a:ext>
            </a:extLst>
          </p:cNvPr>
          <p:cNvSpPr/>
          <p:nvPr/>
        </p:nvSpPr>
        <p:spPr>
          <a:xfrm>
            <a:off x="1923941" y="4025642"/>
            <a:ext cx="1406313" cy="66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WHERE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1D675F-FF23-47A7-BBEA-1F7A0743064E}"/>
              </a:ext>
            </a:extLst>
          </p:cNvPr>
          <p:cNvSpPr/>
          <p:nvPr/>
        </p:nvSpPr>
        <p:spPr>
          <a:xfrm>
            <a:off x="3658393" y="4025642"/>
            <a:ext cx="1406313" cy="669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GROUP BY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BCF7D-E4DB-4035-9611-818384B0E526}"/>
              </a:ext>
            </a:extLst>
          </p:cNvPr>
          <p:cNvSpPr/>
          <p:nvPr/>
        </p:nvSpPr>
        <p:spPr>
          <a:xfrm>
            <a:off x="5392845" y="4025642"/>
            <a:ext cx="1406313" cy="669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HAVING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9F449B-8F4A-40C2-8579-BB6E67142D50}"/>
              </a:ext>
            </a:extLst>
          </p:cNvPr>
          <p:cNvSpPr/>
          <p:nvPr/>
        </p:nvSpPr>
        <p:spPr>
          <a:xfrm>
            <a:off x="7127297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SELECT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D85F45-DE16-4930-8BDF-214120BD6FAF}"/>
              </a:ext>
            </a:extLst>
          </p:cNvPr>
          <p:cNvSpPr/>
          <p:nvPr/>
        </p:nvSpPr>
        <p:spPr>
          <a:xfrm>
            <a:off x="8861749" y="4025642"/>
            <a:ext cx="1406313" cy="669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ORDER BY</a:t>
            </a:r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2858A39F-B949-430A-B76D-4509DDA2C5D6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273281" y="2394105"/>
            <a:ext cx="176540" cy="4875217"/>
          </a:xfrm>
          <a:prstGeom prst="rightBrace">
            <a:avLst>
              <a:gd name="adj1" fmla="val 174363"/>
              <a:gd name="adj2" fmla="val 6202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67" dirty="0">
              <a:solidFill>
                <a:schemeClr val="accent1"/>
              </a:solidFill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A23E7A31-CF10-4C41-B56E-143A1D5DF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522" y="4869311"/>
            <a:ext cx="1061333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Criteria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B559DCFE-912F-4DB7-BFC1-05466CA77F5F}"/>
              </a:ext>
            </a:extLst>
          </p:cNvPr>
          <p:cNvSpPr>
            <a:spLocks/>
          </p:cNvSpPr>
          <p:nvPr/>
        </p:nvSpPr>
        <p:spPr bwMode="auto">
          <a:xfrm rot="5400000" flipV="1">
            <a:off x="9478754" y="4130668"/>
            <a:ext cx="176535" cy="1402080"/>
          </a:xfrm>
          <a:prstGeom prst="rightBrace">
            <a:avLst>
              <a:gd name="adj1" fmla="val 17436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67" dirty="0">
              <a:solidFill>
                <a:schemeClr val="accent1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B07207AC-EB0D-4EBE-AE75-5DEDC5A5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981" y="4869311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Sort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CA4FC-6A6E-4B57-9804-070EF37A3BA3}"/>
              </a:ext>
            </a:extLst>
          </p:cNvPr>
          <p:cNvSpPr/>
          <p:nvPr/>
        </p:nvSpPr>
        <p:spPr>
          <a:xfrm>
            <a:off x="189489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FROM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83FA6580-DD1A-43B8-B17B-83E0D4E58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55" y="1867398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Tables</a:t>
            </a: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06F70745-8ED6-455A-8807-02183A62C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530" y="1865802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Columns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F96871-E0E7-412F-9863-36C4F10A263A}"/>
              </a:ext>
            </a:extLst>
          </p:cNvPr>
          <p:cNvSpPr/>
          <p:nvPr/>
        </p:nvSpPr>
        <p:spPr>
          <a:xfrm>
            <a:off x="10596198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Results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44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6" grpId="0" animBg="1"/>
      <p:bldP spid="27" grpId="0"/>
      <p:bldP spid="28" grpId="0" animBg="1"/>
      <p:bldP spid="29" grpId="0"/>
      <p:bldP spid="3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913795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4294967295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Courses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 err="1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 dirty="0"/>
              <a:t> (self-paced, free and paid)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 dirty="0"/>
              <a:t> 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5"/>
              </a:rPr>
              <a:t>SQL Course 2</a:t>
            </a:r>
            <a:endParaRPr sz="1800" dirty="0"/>
          </a:p>
          <a:p>
            <a:pPr marL="6096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dirty="0"/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Documentation and Help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6"/>
              </a:rPr>
              <a:t>MySQL Reference Manual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7"/>
              </a:rPr>
              <a:t>Databases 101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8"/>
              </a:rPr>
              <a:t>MS SQL Server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9"/>
              </a:rPr>
              <a:t>Stack Overflow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10"/>
              </a:rPr>
              <a:t>Reddit</a:t>
            </a:r>
            <a:endParaRPr sz="1800" dirty="0"/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989" dirty="0"/>
          </a:p>
          <a:p>
            <a:pPr marL="342900" lvl="0" indent="-2571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endParaRPr sz="1100" dirty="0"/>
          </a:p>
        </p:txBody>
      </p:sp>
      <p:sp>
        <p:nvSpPr>
          <p:cNvPr id="272" name="Google Shape;272;p40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40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Practice Resources</a:t>
            </a:r>
            <a:endParaRPr sz="4800"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References (mysqltutorial.org)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3"/>
              </a:rPr>
              <a:t>Data types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4"/>
              </a:rPr>
              <a:t>Aggregation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5"/>
              </a:rPr>
              <a:t>Subquery primer</a:t>
            </a:r>
            <a:endParaRPr sz="1500" dirty="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Practice: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6"/>
              </a:rPr>
              <a:t>SQLZOO</a:t>
            </a:r>
            <a:endParaRPr sz="1500" u="sng" dirty="0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(SQLite 3.2.8, </a:t>
            </a:r>
            <a:r>
              <a:rPr lang="en-US" sz="1500" dirty="0" err="1"/>
              <a:t>PostgresSQL</a:t>
            </a:r>
            <a:r>
              <a:rPr lang="en-US" sz="1500" dirty="0"/>
              <a:t> 9.6)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(DB2, MySQL, Oracle, MS SQL Server)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 err="1"/>
              <a:t>Data.world</a:t>
            </a:r>
            <a:endParaRPr lang="en-US"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Google </a:t>
            </a:r>
            <a:r>
              <a:rPr lang="en-US" sz="1500" dirty="0" err="1"/>
              <a:t>BigQuery</a:t>
            </a:r>
            <a:endParaRPr sz="2400" dirty="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3400" y="2433818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912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Appendix – SQL Coding Standards</a:t>
            </a:r>
            <a:endParaRPr sz="4800" dirty="0"/>
          </a:p>
        </p:txBody>
      </p:sp>
      <p:sp>
        <p:nvSpPr>
          <p:cNvPr id="7" name="Google Shape;205;p31">
            <a:extLst>
              <a:ext uri="{FF2B5EF4-FFF2-40B4-BE49-F238E27FC236}">
                <a16:creationId xmlns:a16="http://schemas.microsoft.com/office/drawing/2014/main" id="{86E7BA88-6414-4ADA-8711-08271F12D218}"/>
              </a:ext>
            </a:extLst>
          </p:cNvPr>
          <p:cNvSpPr txBox="1"/>
          <p:nvPr/>
        </p:nvSpPr>
        <p:spPr>
          <a:xfrm>
            <a:off x="163166" y="1992802"/>
            <a:ext cx="6415053" cy="417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Lato" panose="020B0604020202020204" charset="0"/>
              </a:rPr>
              <a:t>SQL Coding Standards vary across entities/organizations.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However, the following SQL coding “best practices” are utilized in this class.  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For a full list of “best practices” see the following resource: </a:t>
            </a:r>
            <a:r>
              <a:rPr lang="en-US" sz="2800" dirty="0">
                <a:latin typeface="Lato" panose="020B0604020202020204" charset="0"/>
                <a:hlinkClick r:id="rId3"/>
              </a:rPr>
              <a:t>SQL Style Guide</a:t>
            </a:r>
            <a:endParaRPr lang="en-US" sz="2800" dirty="0">
              <a:latin typeface="Lato" panose="020B0604020202020204" charset="0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A4CF2-0942-430A-ACE9-A28DE08168D7}"/>
              </a:ext>
            </a:extLst>
          </p:cNvPr>
          <p:cNvSpPr/>
          <p:nvPr/>
        </p:nvSpPr>
        <p:spPr>
          <a:xfrm>
            <a:off x="6489116" y="1745175"/>
            <a:ext cx="57028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Lato" panose="020B0604020202020204" charset="0"/>
              </a:rPr>
              <a:t>SQL coding “best practices”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Capitalize all SQL Clauses &amp; Keywords, Table Constraints and Agg.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Lowercase for all fields &amp;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Use “_” when defining multi-part column and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Keywords used as field names are encased in bracket ([])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SQL Clauses on Separate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995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755135-1C39-4F3D-8222-7A8A18AA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13070" y="1915698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the need and purpose behind data manipulation,    storage/retrieval, cleaning and management within Data Science projects.  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Combine disparate data sets for analysis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data extraction, cleaning/transform  and loading tasks (ETL)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basic theory behind database design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Evaluate cloud storage platforms and NoSQL alternatives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1</a:t>
            </a:r>
            <a:r>
              <a:rPr lang="en-US" sz="3000" dirty="0"/>
              <a:t>: Previous Class Review + Quiz, Topic 1 Lecture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2</a:t>
            </a:r>
            <a:r>
              <a:rPr lang="en-US" sz="3000" dirty="0"/>
              <a:t>: Topic 2 Lecture, Emphasis on Application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3/4</a:t>
            </a:r>
            <a:r>
              <a:rPr lang="en-US" sz="3000" dirty="0"/>
              <a:t>: Hands-on Exercises &amp; Class Project, Questions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1 Objectives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80305" y="195549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50000"/>
              </a:lnSpc>
              <a:buSzPts val="3000"/>
            </a:pPr>
            <a:r>
              <a:rPr lang="en-US" sz="3000" dirty="0"/>
              <a:t>What is SQL?   What is a database?</a:t>
            </a:r>
            <a:endParaRPr sz="3000" dirty="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How do you store data in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3000" dirty="0"/>
              <a:t>How do you obtain structured data using SQL clauses?</a:t>
            </a:r>
          </a:p>
          <a:p>
            <a:pPr marL="609600" lvl="0" indent="-304800">
              <a:lnSpc>
                <a:spcPct val="150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SQL Queries in  MySQL Workbench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 dirty="0"/>
            </a:b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marL="76200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41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Structured Query Language -  Structured Query Language (SQL) is a standard programming language for relational database management and data manipulation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Dialects include MySQL, SQLite, MS SQL Server, Oracle, PostgreSQL, IBM DB2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Query: statement that asks for information from the database</a:t>
            </a:r>
            <a:endParaRPr sz="2000" dirty="0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Runs locally, on a server, or in the cloud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Simple and fast - Only one data structure, Optimized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1791</Words>
  <Application>Microsoft Office PowerPoint</Application>
  <PresentationFormat>Widescreen</PresentationFormat>
  <Paragraphs>286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Raleway</vt:lpstr>
      <vt:lpstr>Lustria</vt:lpstr>
      <vt:lpstr>Lato</vt:lpstr>
      <vt:lpstr>Tahoma</vt:lpstr>
      <vt:lpstr>Courier New</vt:lpstr>
      <vt:lpstr>Calibri</vt:lpstr>
      <vt:lpstr>Arial</vt:lpstr>
      <vt:lpstr>Streamline</vt:lpstr>
      <vt:lpstr>Data Manipulation &amp; Management - Overview </vt:lpstr>
      <vt:lpstr>What are the course objectives?</vt:lpstr>
      <vt:lpstr>How is this class structured?</vt:lpstr>
      <vt:lpstr>Class 1 Objectives</vt:lpstr>
      <vt:lpstr>What is the need for data manipulation?</vt:lpstr>
      <vt:lpstr>How can you manage large amounts of data?</vt:lpstr>
      <vt:lpstr>What is SQL?</vt:lpstr>
      <vt:lpstr>SQL Components</vt:lpstr>
      <vt:lpstr>What is a database?</vt:lpstr>
      <vt:lpstr>What is a table?</vt:lpstr>
      <vt:lpstr>Common Data Types</vt:lpstr>
      <vt:lpstr>What data types can you use?</vt:lpstr>
      <vt:lpstr>What is a Query?</vt:lpstr>
      <vt:lpstr>Query – Clause Sequence</vt:lpstr>
      <vt:lpstr>Example - World Query</vt:lpstr>
      <vt:lpstr>Where can you learn more SQL?</vt:lpstr>
      <vt:lpstr>Practice Resources</vt:lpstr>
      <vt:lpstr>Appendix – SQL Coding Standards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56</cp:revision>
  <dcterms:modified xsi:type="dcterms:W3CDTF">2021-10-19T01:33:19Z</dcterms:modified>
</cp:coreProperties>
</file>