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2" r:id="rId7"/>
    <p:sldId id="258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96DC7D-18D6-495D-9E84-0E4E376F7C61}">
  <a:tblStyle styleId="{8E96DC7D-18D6-495D-9E84-0E4E376F7C61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57D52DE8-3E0F-4887-9040-D95A313F4ED3}"/>
    <pc:docChg chg="undo custSel modSld sldOrd">
      <pc:chgData name="Jeremy Bergmann" userId="2355ee0d-2b6e-4bfe-a235-383daf8df8e3" providerId="ADAL" clId="{57D52DE8-3E0F-4887-9040-D95A313F4ED3}" dt="2021-10-24T18:09:44.270" v="417"/>
      <pc:docMkLst>
        <pc:docMk/>
      </pc:docMkLst>
      <pc:sldChg chg="modSp mod ord">
        <pc:chgData name="Jeremy Bergmann" userId="2355ee0d-2b6e-4bfe-a235-383daf8df8e3" providerId="ADAL" clId="{57D52DE8-3E0F-4887-9040-D95A313F4ED3}" dt="2021-10-24T18:09:40.572" v="415"/>
        <pc:sldMkLst>
          <pc:docMk/>
          <pc:sldMk cId="0" sldId="258"/>
        </pc:sldMkLst>
        <pc:spChg chg="mod">
          <ac:chgData name="Jeremy Bergmann" userId="2355ee0d-2b6e-4bfe-a235-383daf8df8e3" providerId="ADAL" clId="{57D52DE8-3E0F-4887-9040-D95A313F4ED3}" dt="2021-10-24T17:07:57.801" v="413" actId="20577"/>
          <ac:spMkLst>
            <pc:docMk/>
            <pc:sldMk cId="0" sldId="258"/>
            <ac:spMk id="192" creationId="{00000000-0000-0000-0000-000000000000}"/>
          </ac:spMkLst>
        </pc:spChg>
      </pc:sldChg>
      <pc:sldChg chg="addSp delSp modSp mod ord">
        <pc:chgData name="Jeremy Bergmann" userId="2355ee0d-2b6e-4bfe-a235-383daf8df8e3" providerId="ADAL" clId="{57D52DE8-3E0F-4887-9040-D95A313F4ED3}" dt="2021-10-24T18:09:44.270" v="417"/>
        <pc:sldMkLst>
          <pc:docMk/>
          <pc:sldMk cId="0" sldId="261"/>
        </pc:sldMkLst>
        <pc:graphicFrameChg chg="add mod modGraphic">
          <ac:chgData name="Jeremy Bergmann" userId="2355ee0d-2b6e-4bfe-a235-383daf8df8e3" providerId="ADAL" clId="{57D52DE8-3E0F-4887-9040-D95A313F4ED3}" dt="2021-10-24T16:03:15.519" v="411" actId="20577"/>
          <ac:graphicFrameMkLst>
            <pc:docMk/>
            <pc:sldMk cId="0" sldId="261"/>
            <ac:graphicFrameMk id="4" creationId="{AD3F470C-FD5D-4AD3-9B5A-F2EA7F86CBD1}"/>
          </ac:graphicFrameMkLst>
        </pc:graphicFrameChg>
        <pc:graphicFrameChg chg="del mod modGraphic">
          <ac:chgData name="Jeremy Bergmann" userId="2355ee0d-2b6e-4bfe-a235-383daf8df8e3" providerId="ADAL" clId="{57D52DE8-3E0F-4887-9040-D95A313F4ED3}" dt="2021-10-24T16:00:35.969" v="301" actId="478"/>
          <ac:graphicFrameMkLst>
            <pc:docMk/>
            <pc:sldMk cId="0" sldId="261"/>
            <ac:graphicFrameMk id="210" creationId="{00000000-0000-0000-0000-000000000000}"/>
          </ac:graphicFrameMkLst>
        </pc:graphicFrameChg>
      </pc:sldChg>
    </pc:docChg>
  </pc:docChgLst>
  <pc:docChgLst>
    <pc:chgData name="Jeremy Bergmann" userId="c2589a63-7d35-4bd4-b1d6-7fbcacc677e5" providerId="ADAL" clId="{887CD8F2-7D4A-4CCF-9A68-48CAD67C92AE}"/>
    <pc:docChg chg="undo custSel modSld">
      <pc:chgData name="Jeremy Bergmann" userId="c2589a63-7d35-4bd4-b1d6-7fbcacc677e5" providerId="ADAL" clId="{887CD8F2-7D4A-4CCF-9A68-48CAD67C92AE}" dt="2021-11-07T18:16:03.257" v="50" actId="20577"/>
      <pc:docMkLst>
        <pc:docMk/>
      </pc:docMkLst>
      <pc:sldChg chg="addSp delSp modSp mod">
        <pc:chgData name="Jeremy Bergmann" userId="c2589a63-7d35-4bd4-b1d6-7fbcacc677e5" providerId="ADAL" clId="{887CD8F2-7D4A-4CCF-9A68-48CAD67C92AE}" dt="2021-11-07T17:44:22.135" v="36" actId="20577"/>
        <pc:sldMkLst>
          <pc:docMk/>
          <pc:sldMk cId="0" sldId="258"/>
        </pc:sldMkLst>
        <pc:spChg chg="add del">
          <ac:chgData name="Jeremy Bergmann" userId="c2589a63-7d35-4bd4-b1d6-7fbcacc677e5" providerId="ADAL" clId="{887CD8F2-7D4A-4CCF-9A68-48CAD67C92AE}" dt="2021-11-07T17:42:59.693" v="2" actId="22"/>
          <ac:spMkLst>
            <pc:docMk/>
            <pc:sldMk cId="0" sldId="258"/>
            <ac:spMk id="5" creationId="{6C3564F3-9600-4B34-8678-550EAF6A8810}"/>
          </ac:spMkLst>
        </pc:spChg>
        <pc:spChg chg="add del mod">
          <ac:chgData name="Jeremy Bergmann" userId="c2589a63-7d35-4bd4-b1d6-7fbcacc677e5" providerId="ADAL" clId="{887CD8F2-7D4A-4CCF-9A68-48CAD67C92AE}" dt="2021-11-07T17:44:22.135" v="36" actId="20577"/>
          <ac:spMkLst>
            <pc:docMk/>
            <pc:sldMk cId="0" sldId="258"/>
            <ac:spMk id="192" creationId="{00000000-0000-0000-0000-000000000000}"/>
          </ac:spMkLst>
        </pc:spChg>
      </pc:sldChg>
      <pc:sldChg chg="modSp mod">
        <pc:chgData name="Jeremy Bergmann" userId="c2589a63-7d35-4bd4-b1d6-7fbcacc677e5" providerId="ADAL" clId="{887CD8F2-7D4A-4CCF-9A68-48CAD67C92AE}" dt="2021-11-07T17:44:34.792" v="37" actId="207"/>
        <pc:sldMkLst>
          <pc:docMk/>
          <pc:sldMk cId="0" sldId="261"/>
        </pc:sldMkLst>
        <pc:graphicFrameChg chg="modGraphic">
          <ac:chgData name="Jeremy Bergmann" userId="c2589a63-7d35-4bd4-b1d6-7fbcacc677e5" providerId="ADAL" clId="{887CD8F2-7D4A-4CCF-9A68-48CAD67C92AE}" dt="2021-11-07T17:44:34.792" v="37" actId="207"/>
          <ac:graphicFrameMkLst>
            <pc:docMk/>
            <pc:sldMk cId="0" sldId="261"/>
            <ac:graphicFrameMk id="4" creationId="{AD3F470C-FD5D-4AD3-9B5A-F2EA7F86CBD1}"/>
          </ac:graphicFrameMkLst>
        </pc:graphicFrameChg>
      </pc:sldChg>
      <pc:sldChg chg="modSp mod">
        <pc:chgData name="Jeremy Bergmann" userId="c2589a63-7d35-4bd4-b1d6-7fbcacc677e5" providerId="ADAL" clId="{887CD8F2-7D4A-4CCF-9A68-48CAD67C92AE}" dt="2021-11-07T18:16:03.257" v="50" actId="20577"/>
        <pc:sldMkLst>
          <pc:docMk/>
          <pc:sldMk cId="0" sldId="262"/>
        </pc:sldMkLst>
        <pc:spChg chg="mod">
          <ac:chgData name="Jeremy Bergmann" userId="c2589a63-7d35-4bd4-b1d6-7fbcacc677e5" providerId="ADAL" clId="{887CD8F2-7D4A-4CCF-9A68-48CAD67C92AE}" dt="2021-11-07T18:16:03.257" v="50" actId="20577"/>
          <ac:spMkLst>
            <pc:docMk/>
            <pc:sldMk cId="0" sldId="262"/>
            <ac:spMk id="217" creationId="{00000000-0000-0000-0000-000000000000}"/>
          </ac:spMkLst>
        </pc:spChg>
        <pc:spChg chg="mod">
          <ac:chgData name="Jeremy Bergmann" userId="c2589a63-7d35-4bd4-b1d6-7fbcacc677e5" providerId="ADAL" clId="{887CD8F2-7D4A-4CCF-9A68-48CAD67C92AE}" dt="2021-11-07T17:44:41.788" v="38" actId="1076"/>
          <ac:spMkLst>
            <pc:docMk/>
            <pc:sldMk cId="0" sldId="262"/>
            <ac:spMk id="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e6ed41a2_0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fe6ed41a2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6ed41a2_0_4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4fe6ed41a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1d395c52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d1d395c52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3d6e9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3d6e9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e6ed41a2_0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e6ed41a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Useful questions often require basic domain knowledge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Characteristics of effective questions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Lead to action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Are specific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Clarify understanding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Focus on important features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Expose underlying issues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dirty="0"/>
              <a:t>Business Questions</a:t>
            </a:r>
            <a:endParaRPr dirty="0"/>
          </a:p>
        </p:txBody>
      </p:sp>
      <p:sp>
        <p:nvSpPr>
          <p:cNvPr id="204" name="Google Shape;204;p31"/>
          <p:cNvSpPr txBox="1"/>
          <p:nvPr/>
        </p:nvSpPr>
        <p:spPr>
          <a:xfrm>
            <a:off x="919050" y="1705100"/>
            <a:ext cx="1035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many people are seeing our ads?</a:t>
            </a:r>
            <a:endParaRPr sz="15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conversion rate?</a:t>
            </a:r>
            <a:endParaRPr sz="15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top performing salespeople / What are our top performing ads?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does it cost to make our product?</a:t>
            </a:r>
            <a:endParaRPr sz="15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products are encountering zero-inventory?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Financial Risk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customers are at risk of defaulting?</a:t>
            </a:r>
            <a:endParaRPr sz="15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exposure to catastrophic events?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Class Project - Problem Understanding &amp; Goal</a:t>
            </a:r>
            <a:endParaRPr sz="3600"/>
          </a:p>
        </p:txBody>
      </p:sp>
      <p:sp>
        <p:nvSpPr>
          <p:cNvPr id="216" name="Google Shape;216;p33"/>
          <p:cNvSpPr txBox="1"/>
          <p:nvPr/>
        </p:nvSpPr>
        <p:spPr>
          <a:xfrm>
            <a:off x="6224750" y="4556600"/>
            <a:ext cx="5611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Tonight’s Project Steps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1) Navigate to “Class Project\consoles” folder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2) Open the “</a:t>
            </a:r>
            <a:r>
              <a:rPr lang="en-US" sz="18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console_games_import.sql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” file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3) Read and execute directions in file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33"/>
          <p:cNvSpPr txBox="1"/>
          <p:nvPr/>
        </p:nvSpPr>
        <p:spPr>
          <a:xfrm>
            <a:off x="1019150" y="1677750"/>
            <a:ext cx="10353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senior leadership team at “</a:t>
            </a:r>
            <a:r>
              <a:rPr lang="en-US" sz="18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NameCo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Inc” would like to create a new smash-hit video game, intended for the video game console market.   After much brainstorming, the CEO declares that “People love drama, so let’s create a new “Barbie Adventure Game!”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the meeting, there was an uneasy feeling about investing in a “Barbie Adventure Game”.   Did historical sales information support this claim, or is the CEO just going from his “gut feeling”?  As an analyst, the COO has assigned you a project to gather, store historical gaming console data.  Additionally, the COO would like to create an information dashboard that supports/refutes this claim, using market information you’ve been asked to gather.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33"/>
          <p:cNvSpPr txBox="1"/>
          <p:nvPr/>
        </p:nvSpPr>
        <p:spPr>
          <a:xfrm>
            <a:off x="990500" y="4483302"/>
            <a:ext cx="52056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Goal(s)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dynamic information dashboard that provides senior management insight into the video game console market.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 structures that allow for the automated storage of future console/game information. 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11170" y="1812844"/>
            <a:ext cx="10816207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400" dirty="0">
                <a:solidFill>
                  <a:srgbClr val="000000"/>
                </a:solidFill>
              </a:rPr>
              <a:t>2. Query Data for Data Understanding/Relevant Information (Class 2)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400" dirty="0">
                <a:solidFill>
                  <a:srgbClr val="000000"/>
                </a:solidFill>
              </a:rPr>
              <a:t>3. Import data into MySQL database (Class 3)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400" dirty="0">
                <a:solidFill>
                  <a:srgbClr val="000000"/>
                </a:solidFill>
              </a:rPr>
              <a:t>4. Storing/Joining data for analysis (Class 4)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400" dirty="0">
                <a:solidFill>
                  <a:srgbClr val="000000"/>
                </a:solidFill>
              </a:rPr>
              <a:t>5. Cleaning Data (Class 5)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400" dirty="0">
                <a:solidFill>
                  <a:srgbClr val="000000"/>
                </a:solidFill>
              </a:rPr>
              <a:t>6. Normalize Data &amp; Create Data Model (Class 6)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400" dirty="0">
                <a:solidFill>
                  <a:srgbClr val="000000"/>
                </a:solidFill>
              </a:rPr>
              <a:t>7. Analyze Data Quality &amp; Create Data Dictionary (Class 7)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400" dirty="0">
                <a:solidFill>
                  <a:srgbClr val="000000"/>
                </a:solidFill>
              </a:rPr>
              <a:t>8. Finalize Project - MySQL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, Answer Business Questions (Class 8)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4" name="Google Shape;220;p33">
            <a:extLst>
              <a:ext uri="{FF2B5EF4-FFF2-40B4-BE49-F238E27FC236}">
                <a16:creationId xmlns:a16="http://schemas.microsoft.com/office/drawing/2014/main" id="{AD3F470C-FD5D-4AD3-9B5A-F2EA7F86C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181636"/>
              </p:ext>
            </p:extLst>
          </p:nvPr>
        </p:nvGraphicFramePr>
        <p:xfrm>
          <a:off x="771097" y="1725959"/>
          <a:ext cx="10496598" cy="4419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0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Objective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Criteria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bg2"/>
                          </a:solidFill>
                        </a:rPr>
                        <a:t>Documentation</a:t>
                      </a:r>
                      <a:endParaRPr b="1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Comments clarify complex code,  Entity names (Tables, Fields, etc.) are intuitive, Code is easy to read.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bg2"/>
                          </a:solidFill>
                        </a:rPr>
                        <a:t>Problem Formulation</a:t>
                      </a:r>
                      <a:endParaRPr b="1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Questions are relevant and answerable by the available data.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Answers enable a decision by an interested party.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</a:rPr>
                        <a:t>Database Design</a:t>
                      </a:r>
                      <a:endParaRPr b="1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All tables adhere to 1NF.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Entity-Relationship Diagram (ERD) adheres to an appropriate schema.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</a:rPr>
                        <a:t>Data Cleanliness</a:t>
                      </a:r>
                      <a:endParaRPr b="1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Data adhere to appropriate data types, Data is clean.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5094787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bg2"/>
                          </a:solidFill>
                        </a:rPr>
                        <a:t>Code Optimization</a:t>
                      </a:r>
                      <a:endParaRPr b="1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SQL code optimized for storage or performance.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8064203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</a:rPr>
                        <a:t>Database Creation</a:t>
                      </a:r>
                      <a:endParaRPr b="1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Tables have appropriate constraints.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891371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5339</TotalTime>
  <Words>574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Raleway</vt:lpstr>
      <vt:lpstr>Calibri</vt:lpstr>
      <vt:lpstr>Lustria</vt:lpstr>
      <vt:lpstr>Lato</vt:lpstr>
      <vt:lpstr>Streamline</vt:lpstr>
      <vt:lpstr>Streamline</vt:lpstr>
      <vt:lpstr>Class Project</vt:lpstr>
      <vt:lpstr>Purpose</vt:lpstr>
      <vt:lpstr>Business Questions</vt:lpstr>
      <vt:lpstr>Business Questions</vt:lpstr>
      <vt:lpstr>Class Project - Problem Understanding &amp; Goal</vt:lpstr>
      <vt:lpstr>Project Milestones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JTB Ventures LLC</dc:creator>
  <cp:lastModifiedBy>Jeremy Bergmann</cp:lastModifiedBy>
  <cp:revision>2</cp:revision>
  <dcterms:modified xsi:type="dcterms:W3CDTF">2021-11-07T18:16:26Z</dcterms:modified>
</cp:coreProperties>
</file>