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ustri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1F5046-304F-4B9D-B686-86F7DD7B58A8}">
  <a:tblStyle styleId="{CF1F5046-304F-4B9D-B686-86F7DD7B58A8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Lustria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6ed41a2_0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fe6ed41a2_0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6ed41a2_0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fe6ed41a2_0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e6ed41a2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fe6ed41a2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e6ed41a2_0_4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e6ed41a2_0_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e6ed41a2_0_4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Obj: 9, 10,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Recall the objective of learning and using SQL: ask and answer relevant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Map DBs, practice joins, extract 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fe6ed41a2_0_4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e6ed41a2_0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fe6ed41a2_0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e6ed41a2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fe6ed41a2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superdatascience.com/wp-content/uploads/2016/12/ConsoleDates.csv" TargetMode="External"/><Relationship Id="rId10" Type="http://schemas.openxmlformats.org/officeDocument/2006/relationships/hyperlink" Target="http://www.superdatascience.com/wp-content/uploads/2016/12/ConsoleGames.csv" TargetMode="Externa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u/0/folders/1PZ-_9YSAmjdQucOIvbdcFWSIiVL4JL8W?ths=true" TargetMode="External"/><Relationship Id="rId4" Type="http://schemas.openxmlformats.org/officeDocument/2006/relationships/hyperlink" Target="http://sqlzoo.net/euro2012.sql" TargetMode="External"/><Relationship Id="rId9" Type="http://schemas.openxmlformats.org/officeDocument/2006/relationships/hyperlink" Target="http://www.superdatascience.com/wp-content/uploads/2016/12/ProceduresDetails.csv" TargetMode="External"/><Relationship Id="rId5" Type="http://schemas.openxmlformats.org/officeDocument/2006/relationships/hyperlink" Target="http://www.superdatascience.com/wp-content/uploads/2016/12/ConsumerComplaints.csv" TargetMode="External"/><Relationship Id="rId6" Type="http://schemas.openxmlformats.org/officeDocument/2006/relationships/hyperlink" Target="http://www.superdatascience.com/wp-content/uploads/2016/12/Pets.csv" TargetMode="External"/><Relationship Id="rId7" Type="http://schemas.openxmlformats.org/officeDocument/2006/relationships/hyperlink" Target="http://www.superdatascience.com/wp-content/uploads/2016/12/Owners.csv" TargetMode="External"/><Relationship Id="rId8" Type="http://schemas.openxmlformats.org/officeDocument/2006/relationships/hyperlink" Target="http://www.superdatascience.com/wp-content/uploads/2016/12/ProceduresHistory-1.csv" TargetMode="Externa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wunderground.com/weather/api/" TargetMode="External"/><Relationship Id="rId11" Type="http://schemas.openxmlformats.org/officeDocument/2006/relationships/hyperlink" Target="https://www.quandl.com/search?filters=%5b%22Free%22%5d" TargetMode="External"/><Relationship Id="rId10" Type="http://schemas.openxmlformats.org/officeDocument/2006/relationships/hyperlink" Target="http://mlr.cs.umass.edu/ml/datasets.html" TargetMode="External"/><Relationship Id="rId13" Type="http://schemas.openxmlformats.org/officeDocument/2006/relationships/hyperlink" Target="https://www.data.gov/" TargetMode="External"/><Relationship Id="rId12" Type="http://schemas.openxmlformats.org/officeDocument/2006/relationships/hyperlink" Target="https://data.world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ivethirtyeight/data" TargetMode="External"/><Relationship Id="rId4" Type="http://schemas.openxmlformats.org/officeDocument/2006/relationships/hyperlink" Target="https://github.com/BuzzFeedNews" TargetMode="External"/><Relationship Id="rId9" Type="http://schemas.openxmlformats.org/officeDocument/2006/relationships/hyperlink" Target="https://www.kaggle.com/datasets" TargetMode="External"/><Relationship Id="rId15" Type="http://schemas.openxmlformats.org/officeDocument/2006/relationships/hyperlink" Target="https://www.reddit.com/r/datasets/top/?sort=top&amp;t=year" TargetMode="External"/><Relationship Id="rId14" Type="http://schemas.openxmlformats.org/officeDocument/2006/relationships/hyperlink" Target="https://data.worldbank.org/" TargetMode="External"/><Relationship Id="rId17" Type="http://schemas.openxmlformats.org/officeDocument/2006/relationships/hyperlink" Target="https://developer.twitter.com/en/docs" TargetMode="External"/><Relationship Id="rId16" Type="http://schemas.openxmlformats.org/officeDocument/2006/relationships/hyperlink" Target="http://academictorrents.com/browse.php?cat=6" TargetMode="External"/><Relationship Id="rId5" Type="http://schemas.openxmlformats.org/officeDocument/2006/relationships/hyperlink" Target="https://opendata.socrata.com/" TargetMode="External"/><Relationship Id="rId19" Type="http://schemas.openxmlformats.org/officeDocument/2006/relationships/hyperlink" Target="https://www.quantopian.com/" TargetMode="External"/><Relationship Id="rId6" Type="http://schemas.openxmlformats.org/officeDocument/2006/relationships/hyperlink" Target="https://registry.opendata.aws/" TargetMode="External"/><Relationship Id="rId18" Type="http://schemas.openxmlformats.org/officeDocument/2006/relationships/hyperlink" Target="https://developer.github.com/v3/" TargetMode="External"/><Relationship Id="rId7" Type="http://schemas.openxmlformats.org/officeDocument/2006/relationships/hyperlink" Target="https://cloud.google.com/bigquery/public-data/" TargetMode="External"/><Relationship Id="rId8" Type="http://schemas.openxmlformats.org/officeDocument/2006/relationships/hyperlink" Target="https://en.wikipedia.org/wiki/Wikipedia:Database_downlo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0700" lvl="0" marL="494099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Import data into MySQL database (Class 1)</a:t>
            </a:r>
            <a:endParaRPr sz="2400"/>
          </a:p>
          <a:p>
            <a:pPr indent="-520700" lvl="0" marL="494099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Query Data for Data Understaning/Relevant Information (Class 2) 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Import data into MySQL database</a:t>
            </a:r>
            <a:r>
              <a:rPr lang="en-US" sz="2400"/>
              <a:t>, clean data for analysis</a:t>
            </a:r>
            <a:r>
              <a:rPr lang="en-US" sz="2400"/>
              <a:t> (Class 3-4)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Analyze Data Quality &amp; Create Data Dictionary (Class 5) 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Normalize data &amp; Create Data Model (Class 6)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Automate data workflow using ETL, Python or Dataiku, Connect schema to Google Data Studio (Class 7) 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Ask questions/finish project for professional portfolio (Class 8)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questions often require basic domain knowledge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Characteristics of effective questions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Lead to action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Are specific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Clarify understanding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Focus on important features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Expose underlying issues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4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4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Data Sets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Examples</a:t>
            </a:r>
            <a:endParaRPr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1089320" y="204317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Examples</a:t>
            </a:r>
            <a:endParaRPr b="1" sz="1800" u="sng"/>
          </a:p>
          <a:p>
            <a:pPr indent="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-351402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Euro 2012</a:t>
            </a:r>
            <a:r>
              <a:rPr lang="en-US" sz="1800"/>
              <a:t> data (.sql)</a:t>
            </a:r>
            <a:endParaRPr sz="1800"/>
          </a:p>
          <a:p>
            <a:pPr indent="-351402" lvl="0" marL="3429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Consumer complaints</a:t>
            </a:r>
            <a:r>
              <a:rPr lang="en-US" sz="1800"/>
              <a:t> data (.csv)</a:t>
            </a:r>
            <a:endParaRPr sz="1800"/>
          </a:p>
          <a:p>
            <a:pPr indent="-351402" lvl="0" marL="3429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Veterinary clinic data (.csv)</a:t>
            </a:r>
            <a:endParaRPr sz="1800"/>
          </a:p>
          <a:p>
            <a:pPr indent="-322291" lvl="1" marL="719999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Pets</a:t>
            </a:r>
            <a:endParaRPr sz="1800"/>
          </a:p>
          <a:p>
            <a:pPr indent="-322291" lvl="1" marL="719999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Owners</a:t>
            </a:r>
            <a:endParaRPr sz="1800"/>
          </a:p>
          <a:p>
            <a:pPr indent="-322291" lvl="1" marL="719999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Procedures history</a:t>
            </a:r>
            <a:endParaRPr sz="1800"/>
          </a:p>
          <a:p>
            <a:pPr indent="-322291" lvl="1" marL="719999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Procedures details</a:t>
            </a:r>
            <a:endParaRPr sz="1800"/>
          </a:p>
          <a:p>
            <a:pPr indent="-351402" lvl="0" marL="34290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Console data (.csv)</a:t>
            </a:r>
            <a:endParaRPr sz="1800"/>
          </a:p>
          <a:p>
            <a:pPr indent="-322291" lvl="1" marL="719999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Game sales</a:t>
            </a:r>
            <a:endParaRPr sz="1800"/>
          </a:p>
          <a:p>
            <a:pPr indent="-322291" lvl="1" marL="719999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1"/>
              </a:rPr>
              <a:t>Console dates</a:t>
            </a:r>
            <a:endParaRPr sz="1800"/>
          </a:p>
        </p:txBody>
      </p:sp>
      <p:pic>
        <p:nvPicPr>
          <p:cNvPr descr="See the source image" id="128" name="Google Shape;128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28367" y="1986453"/>
            <a:ext cx="6635297" cy="464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269086" y="1680374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stria"/>
              <a:buNone/>
            </a:pPr>
            <a:r>
              <a:rPr b="0" i="0" lang="en-US" sz="2400" u="none" cap="none" strike="noStrike">
                <a:latin typeface="Lustria"/>
                <a:ea typeface="Lustria"/>
                <a:cs typeface="Lustria"/>
                <a:sym typeface="Lustria"/>
              </a:rPr>
              <a:t>Hospital Entities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Resources &amp; Recommendations</a:t>
            </a:r>
            <a:endParaRPr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en-US" sz="1850"/>
              <a:t>Visualizing</a:t>
            </a:r>
            <a:endParaRPr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3"/>
              </a:rPr>
              <a:t>Fivethirtyeight</a:t>
            </a:r>
            <a:endParaRPr sz="1665"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4"/>
              </a:rPr>
              <a:t>BuzzFeed</a:t>
            </a:r>
            <a:endParaRPr sz="1665"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5"/>
              </a:rPr>
              <a:t>Socrata</a:t>
            </a:r>
            <a:endParaRPr sz="1665"/>
          </a:p>
          <a:p>
            <a:pPr indent="-306000" lvl="0" marL="3429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295"/>
              <a:buChar char="●"/>
            </a:pPr>
            <a:r>
              <a:rPr lang="en-US" sz="1850"/>
              <a:t>Processing</a:t>
            </a:r>
            <a:endParaRPr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6"/>
              </a:rPr>
              <a:t>AWS</a:t>
            </a:r>
            <a:endParaRPr sz="1665"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7"/>
              </a:rPr>
              <a:t>Google BigQuery</a:t>
            </a:r>
            <a:endParaRPr sz="1665"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8"/>
              </a:rPr>
              <a:t>Wikipedia</a:t>
            </a:r>
            <a:endParaRPr sz="1665"/>
          </a:p>
          <a:p>
            <a:pPr indent="-306000" lvl="0" marL="3429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295"/>
              <a:buChar char="●"/>
            </a:pPr>
            <a:r>
              <a:rPr lang="en-US" sz="1850"/>
              <a:t>Machine Learning</a:t>
            </a:r>
            <a:endParaRPr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9"/>
              </a:rPr>
              <a:t>Kaggle</a:t>
            </a:r>
            <a:endParaRPr sz="1665"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10"/>
              </a:rPr>
              <a:t>UCI</a:t>
            </a:r>
            <a:endParaRPr sz="1665"/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166"/>
              <a:buChar char="○"/>
            </a:pPr>
            <a:r>
              <a:rPr lang="en-US" sz="1665" u="sng">
                <a:solidFill>
                  <a:schemeClr val="hlink"/>
                </a:solidFill>
                <a:hlinkClick r:id="rId11"/>
              </a:rPr>
              <a:t>Quandl</a:t>
            </a:r>
            <a:endParaRPr sz="1665"/>
          </a:p>
          <a:p>
            <a:pPr indent="0" lvl="0" marL="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723650" y="1580100"/>
            <a:ext cx="432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222" lvl="0" marL="3429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Lato"/>
              <a:buChar char="●"/>
            </a:pPr>
            <a:r>
              <a:rPr b="1" lang="en-US" sz="1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Cleaning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3998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Data.world</a:t>
            </a:r>
            <a:endParaRPr sz="16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3998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Data.gov</a:t>
            </a:r>
            <a:endParaRPr sz="16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3998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World Bank</a:t>
            </a:r>
            <a:endParaRPr sz="16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3998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Reddit</a:t>
            </a:r>
            <a:endParaRPr sz="16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3998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Academic Torrents</a:t>
            </a:r>
            <a:endParaRPr sz="16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222" lvl="0" marL="3429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ts val="1295"/>
              <a:buFont typeface="Lato"/>
              <a:buChar char="●"/>
            </a:pPr>
            <a:r>
              <a:rPr b="1" lang="en-US" sz="18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Streaming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Twitter (see the </a:t>
            </a: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API</a:t>
            </a:r>
            <a:r>
              <a:rPr lang="en-US" sz="16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 (see the </a:t>
            </a: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API</a:t>
            </a:r>
            <a:r>
              <a:rPr lang="en-US" sz="16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Quantopian</a:t>
            </a:r>
            <a:endParaRPr sz="166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166"/>
              <a:buFont typeface="Lato"/>
              <a:buChar char="○"/>
            </a:pPr>
            <a:r>
              <a:rPr lang="en-US" sz="16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Weather Underground (see the </a:t>
            </a:r>
            <a:r>
              <a:rPr lang="en-US" sz="1665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API</a:t>
            </a:r>
            <a:r>
              <a:rPr lang="en-US" sz="166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8627750" y="1630250"/>
            <a:ext cx="323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b="1" lang="en-US" sz="185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b="1" sz="185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Find some data that interests you.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Practice importing it into Workbench and cleaning it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Document the process with git and sync with your GitHub account</a:t>
            </a:r>
            <a:endParaRPr b="1" sz="18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1127550" y="1981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{CF1F5046-304F-4B9D-B686-86F7DD7B58A8}</a:tableStyleId>
              </a:tblPr>
              <a:tblGrid>
                <a:gridCol w="3375750"/>
                <a:gridCol w="6977400"/>
              </a:tblGrid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Sufficient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5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8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SQL code optimized for storage or performance.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