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9"/>
  </p:notesMasterIdLst>
  <p:sldIdLst>
    <p:sldId id="256" r:id="rId3"/>
    <p:sldId id="257" r:id="rId4"/>
    <p:sldId id="288" r:id="rId5"/>
    <p:sldId id="290" r:id="rId6"/>
    <p:sldId id="260" r:id="rId7"/>
    <p:sldId id="270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84" autoAdjust="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2BB622BB-9E71-48E8-9ACF-B60DDDB41D00}"/>
    <pc:docChg chg="delSld modSld">
      <pc:chgData name="Jeremy Bergmann" userId="c2589a63-7d35-4bd4-b1d6-7fbcacc677e5" providerId="ADAL" clId="{2BB622BB-9E71-48E8-9ACF-B60DDDB41D00}" dt="2020-05-26T11:48:44.214" v="10" actId="20577"/>
      <pc:docMkLst>
        <pc:docMk/>
      </pc:docMkLst>
      <pc:sldChg chg="del">
        <pc:chgData name="Jeremy Bergmann" userId="c2589a63-7d35-4bd4-b1d6-7fbcacc677e5" providerId="ADAL" clId="{2BB622BB-9E71-48E8-9ACF-B60DDDB41D00}" dt="2020-05-26T11:48:33.416" v="2" actId="47"/>
        <pc:sldMkLst>
          <pc:docMk/>
          <pc:sldMk cId="0" sldId="258"/>
        </pc:sldMkLst>
      </pc:sldChg>
      <pc:sldChg chg="del">
        <pc:chgData name="Jeremy Bergmann" userId="c2589a63-7d35-4bd4-b1d6-7fbcacc677e5" providerId="ADAL" clId="{2BB622BB-9E71-48E8-9ACF-B60DDDB41D00}" dt="2020-05-26T11:48:26.981" v="1" actId="47"/>
        <pc:sldMkLst>
          <pc:docMk/>
          <pc:sldMk cId="0" sldId="261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62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63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64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65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66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67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69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71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74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75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76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77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78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80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81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82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83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84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85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0" sldId="286"/>
        </pc:sldMkLst>
      </pc:sldChg>
      <pc:sldChg chg="del">
        <pc:chgData name="Jeremy Bergmann" userId="c2589a63-7d35-4bd4-b1d6-7fbcacc677e5" providerId="ADAL" clId="{2BB622BB-9E71-48E8-9ACF-B60DDDB41D00}" dt="2020-05-26T11:48:15.045" v="0" actId="47"/>
        <pc:sldMkLst>
          <pc:docMk/>
          <pc:sldMk cId="3890383680" sldId="289"/>
        </pc:sldMkLst>
      </pc:sldChg>
      <pc:sldChg chg="modSp mod">
        <pc:chgData name="Jeremy Bergmann" userId="c2589a63-7d35-4bd4-b1d6-7fbcacc677e5" providerId="ADAL" clId="{2BB622BB-9E71-48E8-9ACF-B60DDDB41D00}" dt="2020-05-26T11:48:44.214" v="10" actId="20577"/>
        <pc:sldMkLst>
          <pc:docMk/>
          <pc:sldMk cId="0" sldId="290"/>
        </pc:sldMkLst>
        <pc:spChg chg="mod">
          <ac:chgData name="Jeremy Bergmann" userId="c2589a63-7d35-4bd4-b1d6-7fbcacc677e5" providerId="ADAL" clId="{2BB622BB-9E71-48E8-9ACF-B60DDDB41D00}" dt="2020-05-26T11:48:44.214" v="10" actId="20577"/>
          <ac:spMkLst>
            <pc:docMk/>
            <pc:sldMk cId="0" sldId="290"/>
            <ac:spMk id="1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4fce185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24fce18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e6ed41a2_0_4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e6ed41a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e14f2088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5e14f20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e159aa18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5e159aa18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workbench/en/wb-admin-export-import-tabl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3513370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&amp; Management -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are the course objectives?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13070" y="1915698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the need and purpose behind data manipulation,    storage/retrieval, cleaning and management within Data Science projects.  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Combine disparate data sets for analysis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data extraction, cleaning/transform  and loading tasks (ETL)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basic theory behind database design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Evaluate cloud storage platforms and NoSQL alternatives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Class 1 Objectives</a:t>
            </a:r>
            <a:endParaRPr sz="4800"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980305" y="1955491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indent="-304800">
              <a:lnSpc>
                <a:spcPct val="150000"/>
              </a:lnSpc>
              <a:buSzPts val="3000"/>
            </a:pPr>
            <a:r>
              <a:rPr lang="en-US" sz="3000" dirty="0"/>
              <a:t>What is SQL?   What is a database?</a:t>
            </a:r>
            <a:endParaRPr sz="3000" dirty="0"/>
          </a:p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How do you store data in a Database?</a:t>
            </a:r>
          </a:p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3000" dirty="0"/>
              <a:t>How do you obtain structured data using SQL clauses?</a:t>
            </a:r>
          </a:p>
          <a:p>
            <a:pPr marL="609600" lvl="0" indent="-304800">
              <a:lnSpc>
                <a:spcPct val="150000"/>
              </a:lnSpc>
              <a:spcBef>
                <a:spcPts val="1000"/>
              </a:spcBef>
              <a:buSzPts val="3000"/>
            </a:pPr>
            <a:r>
              <a:rPr lang="en-US" sz="3000" dirty="0"/>
              <a:t>Practice SQL Queries in  MySQL Workbench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 sz="3000" dirty="0"/>
            </a:b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Purpose</a:t>
            </a:r>
            <a:endParaRPr dirty="0"/>
          </a:p>
        </p:txBody>
      </p:sp>
      <p:sp>
        <p:nvSpPr>
          <p:cNvPr id="186" name="Google Shape;186;p28"/>
          <p:cNvSpPr txBox="1"/>
          <p:nvPr/>
        </p:nvSpPr>
        <p:spPr>
          <a:xfrm>
            <a:off x="1002975" y="1589683"/>
            <a:ext cx="10569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create an end-product that’s similar to what would be produced in a business environment, utilizing the knowledge gained in this course.  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 – Data Science (CRISP-DM) Process</a:t>
            </a:r>
            <a:endParaRPr sz="24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Business Problem (What should you solve for?)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Data 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Prepare Data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Build Model/Data Flow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Test/Evaluate Process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Deployment - Answer business questions, Generate additional questions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AE9C08-2A7C-460A-A1A3-F9533E48D668}"/>
              </a:ext>
            </a:extLst>
          </p:cNvPr>
          <p:cNvSpPr/>
          <p:nvPr/>
        </p:nvSpPr>
        <p:spPr>
          <a:xfrm>
            <a:off x="2737945" y="6409352"/>
            <a:ext cx="670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Resource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“GitHub\OSDA-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DataManipulationAndManagement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\Class Project” Folder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dirty="0"/>
              <a:t>Project Milestones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4294967295"/>
          </p:nvPr>
        </p:nvSpPr>
        <p:spPr>
          <a:xfrm>
            <a:off x="1001545" y="1921836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Import data into MySQL database (Class 1)</a:t>
            </a:r>
          </a:p>
          <a:p>
            <a:pPr marL="494098" lvl="0" indent="-49409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Query Data for Data Understanding/Relevant Information (Class 1) </a:t>
            </a:r>
            <a:endParaRPr sz="2400" dirty="0">
              <a:solidFill>
                <a:srgbClr val="00B05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Storing/Joining data for analysis (Class 2)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Cleaning Data for Analysis (Class 3) 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Analyze Data Quality &amp; Create Data Dictionary (Class 3)</a:t>
            </a:r>
          </a:p>
          <a:p>
            <a:pPr marL="494098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Normalize Data &amp; Create Data Model (Class 4) 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Connect MySQL to Data Visualization Tool, Answer Business Questions, Automate data workflow using ETL (Class 5)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2782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Project - Import Console Data</a:t>
            </a:r>
            <a:endParaRPr sz="4800"/>
          </a:p>
        </p:txBody>
      </p:sp>
      <p:sp>
        <p:nvSpPr>
          <p:cNvPr id="279" name="Google Shape;279;p41"/>
          <p:cNvSpPr txBox="1"/>
          <p:nvPr/>
        </p:nvSpPr>
        <p:spPr>
          <a:xfrm>
            <a:off x="1034604" y="6339732"/>
            <a:ext cx="9261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Wizard - Tutorial: </a:t>
            </a:r>
            <a:r>
              <a:rPr lang="en-US" dirty="0">
                <a:hlinkClick r:id="rId3"/>
              </a:rPr>
              <a:t>https://dev.mysql.com/doc/workbench/en/wb-admin-export-import-table.html</a:t>
            </a:r>
            <a:endParaRPr dirty="0"/>
          </a:p>
        </p:txBody>
      </p:sp>
      <p:sp>
        <p:nvSpPr>
          <p:cNvPr id="280" name="Google Shape;280;p41"/>
          <p:cNvSpPr txBox="1"/>
          <p:nvPr/>
        </p:nvSpPr>
        <p:spPr>
          <a:xfrm>
            <a:off x="1030362" y="1626253"/>
            <a:ext cx="10833300" cy="424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55555"/>
                </a:solidFill>
              </a:rPr>
              <a:t>Utilize MySQL’s “Table Data Export and Import Wizard”</a:t>
            </a:r>
            <a:endParaRPr sz="2000" b="1" dirty="0">
              <a:solidFill>
                <a:srgbClr val="555555"/>
              </a:solidFill>
            </a:endParaRPr>
          </a:p>
          <a:p>
            <a:pPr lvl="0">
              <a:lnSpc>
                <a:spcPct val="150000"/>
              </a:lnSpc>
              <a:spcBef>
                <a:spcPts val="1100"/>
              </a:spcBef>
            </a:pPr>
            <a:r>
              <a:rPr lang="en-US" sz="2000" dirty="0">
                <a:solidFill>
                  <a:srgbClr val="555555"/>
                </a:solidFill>
              </a:rPr>
              <a:t>Step 1 – Obtain CSV files from “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GitHub\OSDA-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DataManipulationAndManagement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\Class Project\Tables” folder</a:t>
            </a:r>
            <a:endParaRPr sz="2000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55555"/>
                </a:solidFill>
              </a:rPr>
              <a:t>Step 2 - Click right-click any table in the database,  then use the “Table Data Import Wizard”</a:t>
            </a:r>
            <a:endParaRPr sz="2000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55555"/>
                </a:solidFill>
              </a:rPr>
              <a:t>Step 3 -  Select location of data from local drive</a:t>
            </a:r>
            <a:endParaRPr sz="2000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55555"/>
                </a:solidFill>
              </a:rPr>
              <a:t>Step 4 - Select Destination - “Use Existing” or “Create New Table”</a:t>
            </a:r>
            <a:endParaRPr sz="2000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55555"/>
                </a:solidFill>
              </a:rPr>
              <a:t>	Step 4a - If new table, need to define column names and SQL data types</a:t>
            </a:r>
            <a:endParaRPr sz="2000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55555"/>
                </a:solidFill>
              </a:rPr>
              <a:t>Step 5 - Execute Import and Enjoy!</a:t>
            </a:r>
            <a:endParaRPr sz="2000" dirty="0">
              <a:solidFill>
                <a:srgbClr val="55555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415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Raleway</vt:lpstr>
      <vt:lpstr>Calibri</vt:lpstr>
      <vt:lpstr>Lustria</vt:lpstr>
      <vt:lpstr>Lato</vt:lpstr>
      <vt:lpstr>Arial</vt:lpstr>
      <vt:lpstr>Streamline</vt:lpstr>
      <vt:lpstr>Streamline</vt:lpstr>
      <vt:lpstr>Data Manipulation &amp; Management - Overview </vt:lpstr>
      <vt:lpstr>What are the course objectives?</vt:lpstr>
      <vt:lpstr>Class 1 Objectives</vt:lpstr>
      <vt:lpstr>Project Purpose</vt:lpstr>
      <vt:lpstr>Project Milestones</vt:lpstr>
      <vt:lpstr>Class Project - Import Console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&amp; Management - Overview</dc:title>
  <dc:creator>JTB Ventures LLC</dc:creator>
  <cp:lastModifiedBy>Jeremy Bergmann</cp:lastModifiedBy>
  <cp:revision>26</cp:revision>
  <dcterms:modified xsi:type="dcterms:W3CDTF">2021-10-18T20:59:40Z</dcterms:modified>
</cp:coreProperties>
</file>