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8"/>
  </p:notesMasterIdLst>
  <p:sldIdLst>
    <p:sldId id="256" r:id="rId3"/>
    <p:sldId id="257" r:id="rId4"/>
    <p:sldId id="259" r:id="rId5"/>
    <p:sldId id="258" r:id="rId6"/>
    <p:sldId id="272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7994D0-9346-4728-8C4A-BCE8A998950B}">
  <a:tblStyle styleId="{537994D0-9346-4728-8C4A-BCE8A998950B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8E7"/>
          </a:solidFill>
        </a:fill>
      </a:tcStyle>
    </a:wholeTbl>
    <a:band1H>
      <a:tcTxStyle/>
      <a:tcStyle>
        <a:tcBdr/>
        <a:fill>
          <a:solidFill>
            <a:srgbClr val="E7C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C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sto MT"/>
          <a:ea typeface="Calisto MT"/>
          <a:cs typeface="Calisto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rgmann" userId="c2589a63-7d35-4bd4-b1d6-7fbcacc677e5" providerId="ADAL" clId="{D3059AE6-8BA2-4AF8-8E34-E29C4CEDD8D1}"/>
    <pc:docChg chg="delSld modSld sldOrd">
      <pc:chgData name="Jeremy Bergmann" userId="c2589a63-7d35-4bd4-b1d6-7fbcacc677e5" providerId="ADAL" clId="{D3059AE6-8BA2-4AF8-8E34-E29C4CEDD8D1}" dt="2020-05-26T11:51:29.971" v="2"/>
      <pc:docMkLst>
        <pc:docMk/>
      </pc:docMkLst>
      <pc:sldChg chg="ord">
        <pc:chgData name="Jeremy Bergmann" userId="c2589a63-7d35-4bd4-b1d6-7fbcacc677e5" providerId="ADAL" clId="{D3059AE6-8BA2-4AF8-8E34-E29C4CEDD8D1}" dt="2020-05-26T11:51:29.971" v="2"/>
        <pc:sldMkLst>
          <pc:docMk/>
          <pc:sldMk cId="0" sldId="258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0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1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2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3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4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5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6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7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8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69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70"/>
        </pc:sldMkLst>
      </pc:sldChg>
      <pc:sldChg chg="del">
        <pc:chgData name="Jeremy Bergmann" userId="c2589a63-7d35-4bd4-b1d6-7fbcacc677e5" providerId="ADAL" clId="{D3059AE6-8BA2-4AF8-8E34-E29C4CEDD8D1}" dt="2020-05-26T11:51:16.569" v="0" actId="47"/>
        <pc:sldMkLst>
          <pc:docMk/>
          <pc:sldMk cId="0" sldId="271"/>
        </pc:sldMkLst>
      </pc:sldChg>
    </pc:docChg>
  </pc:docChgLst>
  <pc:docChgLst>
    <pc:chgData name="Jeremy Bergmann" userId="2355ee0d-2b6e-4bfe-a235-383daf8df8e3" providerId="ADAL" clId="{B3FB0FBB-541D-4C9B-8803-F08CB30564CB}"/>
    <pc:docChg chg="undo custSel modSld">
      <pc:chgData name="Jeremy Bergmann" userId="2355ee0d-2b6e-4bfe-a235-383daf8df8e3" providerId="ADAL" clId="{B3FB0FBB-541D-4C9B-8803-F08CB30564CB}" dt="2021-10-20T18:48:51.784" v="41" actId="20577"/>
      <pc:docMkLst>
        <pc:docMk/>
      </pc:docMkLst>
      <pc:sldChg chg="modSp mod">
        <pc:chgData name="Jeremy Bergmann" userId="2355ee0d-2b6e-4bfe-a235-383daf8df8e3" providerId="ADAL" clId="{B3FB0FBB-541D-4C9B-8803-F08CB30564CB}" dt="2021-10-20T18:48:51.784" v="41" actId="20577"/>
        <pc:sldMkLst>
          <pc:docMk/>
          <pc:sldMk cId="0" sldId="258"/>
        </pc:sldMkLst>
        <pc:spChg chg="mod">
          <ac:chgData name="Jeremy Bergmann" userId="2355ee0d-2b6e-4bfe-a235-383daf8df8e3" providerId="ADAL" clId="{B3FB0FBB-541D-4C9B-8803-F08CB30564CB}" dt="2021-10-20T18:48:51.784" v="41" actId="20577"/>
          <ac:spMkLst>
            <pc:docMk/>
            <pc:sldMk cId="0" sldId="258"/>
            <ac:spMk id="1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38ce4af1_0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038ce4af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38ce4af1_0_3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Feynman technique: Learn -&gt; Explain -&gt; Reflect -&gt; Repeat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most important ideas from last class?</a:t>
            </a:r>
            <a:br>
              <a:rPr lang="en-US"/>
            </a:br>
            <a:br>
              <a:rPr lang="en-US"/>
            </a:br>
            <a:r>
              <a:rPr lang="en-US"/>
              <a:t>Write a summary of the information as if explaining to a 14 year old. </a:t>
            </a:r>
            <a:br>
              <a:rPr lang="en-US"/>
            </a:br>
            <a:r>
              <a:rPr lang="en-US"/>
              <a:t>Avoid jargon</a:t>
            </a:r>
            <a:br>
              <a:rPr lang="en-US"/>
            </a:br>
            <a:r>
              <a:rPr lang="en-US"/>
              <a:t>Keep the words and sentences simple</a:t>
            </a:r>
            <a:br>
              <a:rPr lang="en-US"/>
            </a:br>
            <a:r>
              <a:rPr lang="en-US"/>
              <a:t>Rely on memory</a:t>
            </a:r>
            <a:br>
              <a:rPr lang="en-US"/>
            </a:br>
            <a:r>
              <a:rPr lang="en-US"/>
              <a:t>Make the explanation visual, if possible</a:t>
            </a:r>
            <a:br>
              <a:rPr lang="en-US"/>
            </a:br>
            <a:br>
              <a:rPr lang="en-US"/>
            </a:br>
            <a:r>
              <a:rPr lang="en-US"/>
              <a:t>Note where you had difficulty or have knowledge gaps.</a:t>
            </a:r>
            <a:br>
              <a:rPr lang="en-US"/>
            </a:br>
            <a:r>
              <a:rPr lang="en-US"/>
              <a:t>These indicate things you should review, research, or ask questions about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038ce4af1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14dbad3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5e14dba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fd485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cfd485cd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5cfd485c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99" name="Google Shape;99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06" name="Google Shape;106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13" name="Google Shape;113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21" name="Google Shape;121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0" name="Google Shape;13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37" name="Google Shape;1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44" name="Google Shape;14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1107035" y="1588472"/>
            <a:ext cx="994316" cy="61102"/>
            <a:chOff x="4580561" y="2589004"/>
            <a:chExt cx="1064464" cy="25200"/>
          </a:xfrm>
        </p:grpSpPr>
        <p:sp>
          <p:nvSpPr>
            <p:cNvPr id="151" name="Google Shape;151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4"/>
          <p:cNvGrpSpPr/>
          <p:nvPr/>
        </p:nvGrpSpPr>
        <p:grpSpPr>
          <a:xfrm>
            <a:off x="1107035" y="5558971"/>
            <a:ext cx="994316" cy="61102"/>
            <a:chOff x="4580561" y="2589004"/>
            <a:chExt cx="1064464" cy="25200"/>
          </a:xfrm>
        </p:grpSpPr>
        <p:sp>
          <p:nvSpPr>
            <p:cNvPr id="162" name="Google Shape;1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4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marL="1371600" lvl="2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marL="1828800" lvl="3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marL="2743200" lvl="5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marL="3200400" lvl="6" indent="-30861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marL="3657600" lvl="7" indent="-308609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marL="4114800" lvl="8" indent="-308609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sz="37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aleway"/>
              <a:buNone/>
              <a:defRPr sz="37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ctrTitle"/>
          </p:nvPr>
        </p:nvSpPr>
        <p:spPr>
          <a:xfrm>
            <a:off x="972825" y="1763270"/>
            <a:ext cx="10250700" cy="982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Writing Queries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Review: Class 1</a:t>
            </a:r>
            <a:endParaRPr sz="4800"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1040125" y="1835850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the need for Data Manipulation &amp; Management? 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a database?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SQL? </a:t>
            </a:r>
            <a:br>
              <a:rPr lang="en-US" sz="3000"/>
            </a:br>
            <a:r>
              <a:rPr lang="en-US" sz="3000"/>
              <a:t>Why learn SQL if you know Python?</a:t>
            </a:r>
            <a:br>
              <a:rPr lang="en-US" sz="3000"/>
            </a:br>
            <a:r>
              <a:rPr lang="en-US" sz="3000"/>
              <a:t>What is ETL?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What is a table?</a:t>
            </a:r>
            <a:br>
              <a:rPr lang="en-US" sz="3000"/>
            </a:br>
            <a:r>
              <a:rPr lang="en-US" sz="3000"/>
              <a:t>How do you create a table?</a:t>
            </a:r>
            <a:br>
              <a:rPr lang="en-US" sz="3000"/>
            </a:br>
            <a:r>
              <a:rPr lang="en-US" sz="3000"/>
              <a:t>How do you insert data into a table?</a:t>
            </a:r>
            <a:br>
              <a:rPr lang="en-US" sz="3000"/>
            </a:br>
            <a:r>
              <a:rPr lang="en-US" sz="3000"/>
              <a:t>What are the most common SQL data types?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Class 2 Objectives</a:t>
            </a:r>
            <a:endParaRPr sz="48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"/>
          </p:nvPr>
        </p:nvSpPr>
        <p:spPr>
          <a:xfrm>
            <a:off x="1077725" y="1998825"/>
            <a:ext cx="10912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common SQL clauses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common aggregations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comments for debugging or explaining code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Learn SQL functions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writing subqueries</a:t>
            </a:r>
            <a:endParaRPr sz="3000"/>
          </a:p>
          <a:p>
            <a:pPr marL="6096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Practice using SQL by examples in  MySQL Workbench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 idx="4294967295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/>
              <a:t>Project Milestones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4294967295"/>
          </p:nvPr>
        </p:nvSpPr>
        <p:spPr>
          <a:xfrm>
            <a:off x="1001545" y="1995724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4098" lvl="0" indent="-4940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6AA84F"/>
                </a:solidFill>
              </a:rPr>
              <a:t>Query Data for Data Understanding/Relevant Information (Class 2) </a:t>
            </a:r>
          </a:p>
          <a:p>
            <a:pPr marL="494098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Import data into MySQL database (</a:t>
            </a:r>
            <a:r>
              <a:rPr lang="en-US" sz="2400">
                <a:solidFill>
                  <a:schemeClr val="bg2"/>
                </a:solidFill>
              </a:rPr>
              <a:t>Class 3) </a:t>
            </a:r>
            <a:endParaRPr lang="en-US" sz="2400" dirty="0">
              <a:solidFill>
                <a:schemeClr val="bg2"/>
              </a:solidFill>
            </a:endParaRPr>
          </a:p>
          <a:p>
            <a:pPr marL="494098" indent="-494098">
              <a:spcBef>
                <a:spcPts val="1000"/>
              </a:spcBef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Storing/Joining data for analysis (Class 3-4)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Cleaning Data (Class 5)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Normalize Data &amp; Create Data Model (Class 6)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Analyze Data Quality &amp; Create Data Dictionary (Class 7) </a:t>
            </a:r>
          </a:p>
          <a:p>
            <a:pPr marL="494098" lvl="0" indent="-49409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ustria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Connect Data to </a:t>
            </a:r>
            <a:r>
              <a:rPr lang="en-US" sz="2400" dirty="0" err="1">
                <a:solidFill>
                  <a:srgbClr val="000000"/>
                </a:solidFill>
              </a:rPr>
              <a:t>PowerBI</a:t>
            </a:r>
            <a:r>
              <a:rPr lang="en-US" sz="2400" dirty="0">
                <a:solidFill>
                  <a:srgbClr val="000000"/>
                </a:solidFill>
              </a:rPr>
              <a:t> Desktop/Cloud, Answer Business Questions Automate data workflow using ETL (Python - Optional) (Class 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301" name="Google Shape;301;p43"/>
          <p:cNvSpPr txBox="1"/>
          <p:nvPr/>
        </p:nvSpPr>
        <p:spPr>
          <a:xfrm>
            <a:off x="751550" y="1656925"/>
            <a:ext cx="6413100" cy="6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/>
              <a:t>Business Understanding - Queries</a:t>
            </a:r>
            <a:endParaRPr sz="17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1. Based on the collected console data, what is the newest platform in our dataset and what year was it first available?  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2. Which console had the longest lifespan (in years)?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3. Based on game data, which country has the most video game sales, over all platforms?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4. How many video games were produced for the NES platform?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5. What Genre of games had the most unit sales for the XBox 360 system?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6. Overall, what is the most popular genre of games, by unit sales? 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7. Based on this information, what type of game and/or console  would you recommend to management? </a:t>
            </a:r>
            <a:endParaRPr sz="1700"/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502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Raleway</vt:lpstr>
      <vt:lpstr>Lustria</vt:lpstr>
      <vt:lpstr>Lato</vt:lpstr>
      <vt:lpstr>Calibri</vt:lpstr>
      <vt:lpstr>Arial</vt:lpstr>
      <vt:lpstr>Streamline</vt:lpstr>
      <vt:lpstr>Streamline</vt:lpstr>
      <vt:lpstr>Writing Queries</vt:lpstr>
      <vt:lpstr>Review: Class 1</vt:lpstr>
      <vt:lpstr>Class 2 Objectives</vt:lpstr>
      <vt:lpstr>Project Milestones</vt:lpstr>
      <vt:lpstr>Class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Queries</dc:title>
  <dc:creator>JTB Ventures LLC</dc:creator>
  <cp:lastModifiedBy>Jeremy Bergmann</cp:lastModifiedBy>
  <cp:revision>2</cp:revision>
  <dcterms:modified xsi:type="dcterms:W3CDTF">2021-10-20T18:49:22Z</dcterms:modified>
</cp:coreProperties>
</file>