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4" r:id="rId14"/>
    <p:sldId id="258" r:id="rId15"/>
    <p:sldId id="270" r:id="rId16"/>
    <p:sldId id="271" r:id="rId17"/>
    <p:sldId id="2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E54F3-1C9E-4B33-9287-C955B691FBF2}" v="5" dt="2021-11-03T19:23:46.720"/>
  </p1510:revLst>
</p1510:revInfo>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docChgLst>
    <pc:chgData name="Jeremy Bergmann" userId="c2589a63-7d35-4bd4-b1d6-7fbcacc677e5" providerId="ADAL" clId="{593E54F3-1C9E-4B33-9287-C955B691FBF2}"/>
    <pc:docChg chg="undo custSel delSld modSld">
      <pc:chgData name="Jeremy Bergmann" userId="c2589a63-7d35-4bd4-b1d6-7fbcacc677e5" providerId="ADAL" clId="{593E54F3-1C9E-4B33-9287-C955B691FBF2}" dt="2021-11-04T00:40:42.056" v="89" actId="20577"/>
      <pc:docMkLst>
        <pc:docMk/>
      </pc:docMkLst>
      <pc:sldChg chg="modSp mod">
        <pc:chgData name="Jeremy Bergmann" userId="c2589a63-7d35-4bd4-b1d6-7fbcacc677e5" providerId="ADAL" clId="{593E54F3-1C9E-4B33-9287-C955B691FBF2}" dt="2021-11-03T17:45:53.202" v="4"/>
        <pc:sldMkLst>
          <pc:docMk/>
          <pc:sldMk cId="0" sldId="257"/>
        </pc:sldMkLst>
        <pc:spChg chg="mod">
          <ac:chgData name="Jeremy Bergmann" userId="c2589a63-7d35-4bd4-b1d6-7fbcacc677e5" providerId="ADAL" clId="{593E54F3-1C9E-4B33-9287-C955B691FBF2}" dt="2021-11-03T17:45:53.202" v="4"/>
          <ac:spMkLst>
            <pc:docMk/>
            <pc:sldMk cId="0" sldId="257"/>
            <ac:spMk id="187" creationId="{00000000-0000-0000-0000-000000000000}"/>
          </ac:spMkLst>
        </pc:spChg>
      </pc:sldChg>
      <pc:sldChg chg="modSp mod">
        <pc:chgData name="Jeremy Bergmann" userId="c2589a63-7d35-4bd4-b1d6-7fbcacc677e5" providerId="ADAL" clId="{593E54F3-1C9E-4B33-9287-C955B691FBF2}" dt="2021-11-01T21:29:37.963" v="3" actId="20577"/>
        <pc:sldMkLst>
          <pc:docMk/>
          <pc:sldMk cId="0" sldId="258"/>
        </pc:sldMkLst>
        <pc:spChg chg="mod">
          <ac:chgData name="Jeremy Bergmann" userId="c2589a63-7d35-4bd4-b1d6-7fbcacc677e5" providerId="ADAL" clId="{593E54F3-1C9E-4B33-9287-C955B691FBF2}" dt="2021-11-01T21:29:37.963" v="3" actId="20577"/>
          <ac:spMkLst>
            <pc:docMk/>
            <pc:sldMk cId="0" sldId="258"/>
            <ac:spMk id="193" creationId="{00000000-0000-0000-0000-000000000000}"/>
          </ac:spMkLst>
        </pc:spChg>
      </pc:sldChg>
      <pc:sldChg chg="modSp mod">
        <pc:chgData name="Jeremy Bergmann" userId="c2589a63-7d35-4bd4-b1d6-7fbcacc677e5" providerId="ADAL" clId="{593E54F3-1C9E-4B33-9287-C955B691FBF2}" dt="2021-11-03T17:53:30.731" v="63" actId="5793"/>
        <pc:sldMkLst>
          <pc:docMk/>
          <pc:sldMk cId="0" sldId="260"/>
        </pc:sldMkLst>
        <pc:spChg chg="mod">
          <ac:chgData name="Jeremy Bergmann" userId="c2589a63-7d35-4bd4-b1d6-7fbcacc677e5" providerId="ADAL" clId="{593E54F3-1C9E-4B33-9287-C955B691FBF2}" dt="2021-11-03T17:53:30.731" v="63" actId="5793"/>
          <ac:spMkLst>
            <pc:docMk/>
            <pc:sldMk cId="0" sldId="260"/>
            <ac:spMk id="205" creationId="{00000000-0000-0000-0000-000000000000}"/>
          </ac:spMkLst>
        </pc:spChg>
        <pc:spChg chg="mod">
          <ac:chgData name="Jeremy Bergmann" userId="c2589a63-7d35-4bd4-b1d6-7fbcacc677e5" providerId="ADAL" clId="{593E54F3-1C9E-4B33-9287-C955B691FBF2}" dt="2021-11-03T17:47:18.633" v="6" actId="14100"/>
          <ac:spMkLst>
            <pc:docMk/>
            <pc:sldMk cId="0" sldId="260"/>
            <ac:spMk id="206" creationId="{00000000-0000-0000-0000-000000000000}"/>
          </ac:spMkLst>
        </pc:spChg>
      </pc:sldChg>
      <pc:sldChg chg="addSp delSp modSp mod">
        <pc:chgData name="Jeremy Bergmann" userId="c2589a63-7d35-4bd4-b1d6-7fbcacc677e5" providerId="ADAL" clId="{593E54F3-1C9E-4B33-9287-C955B691FBF2}" dt="2021-11-03T17:52:15.606" v="51" actId="21"/>
        <pc:sldMkLst>
          <pc:docMk/>
          <pc:sldMk cId="0" sldId="261"/>
        </pc:sldMkLst>
        <pc:spChg chg="mod">
          <ac:chgData name="Jeremy Bergmann" userId="c2589a63-7d35-4bd4-b1d6-7fbcacc677e5" providerId="ADAL" clId="{593E54F3-1C9E-4B33-9287-C955B691FBF2}" dt="2021-11-03T17:51:07.267" v="39" actId="20577"/>
          <ac:spMkLst>
            <pc:docMk/>
            <pc:sldMk cId="0" sldId="261"/>
            <ac:spMk id="213" creationId="{00000000-0000-0000-0000-000000000000}"/>
          </ac:spMkLst>
        </pc:spChg>
        <pc:spChg chg="mod">
          <ac:chgData name="Jeremy Bergmann" userId="c2589a63-7d35-4bd4-b1d6-7fbcacc677e5" providerId="ADAL" clId="{593E54F3-1C9E-4B33-9287-C955B691FBF2}" dt="2021-11-03T17:50:53.073" v="18" actId="14100"/>
          <ac:spMkLst>
            <pc:docMk/>
            <pc:sldMk cId="0" sldId="261"/>
            <ac:spMk id="214" creationId="{00000000-0000-0000-0000-000000000000}"/>
          </ac:spMkLst>
        </pc:spChg>
        <pc:picChg chg="mod">
          <ac:chgData name="Jeremy Bergmann" userId="c2589a63-7d35-4bd4-b1d6-7fbcacc677e5" providerId="ADAL" clId="{593E54F3-1C9E-4B33-9287-C955B691FBF2}" dt="2021-11-03T17:52:15.176" v="50" actId="14100"/>
          <ac:picMkLst>
            <pc:docMk/>
            <pc:sldMk cId="0" sldId="261"/>
            <ac:picMk id="215" creationId="{00000000-0000-0000-0000-000000000000}"/>
          </ac:picMkLst>
        </pc:picChg>
        <pc:picChg chg="add del">
          <ac:chgData name="Jeremy Bergmann" userId="c2589a63-7d35-4bd4-b1d6-7fbcacc677e5" providerId="ADAL" clId="{593E54F3-1C9E-4B33-9287-C955B691FBF2}" dt="2021-11-03T17:52:15.606" v="51" actId="21"/>
          <ac:picMkLst>
            <pc:docMk/>
            <pc:sldMk cId="0" sldId="261"/>
            <ac:picMk id="216" creationId="{00000000-0000-0000-0000-000000000000}"/>
          </ac:picMkLst>
        </pc:picChg>
      </pc:sldChg>
      <pc:sldChg chg="modSp mod">
        <pc:chgData name="Jeremy Bergmann" userId="c2589a63-7d35-4bd4-b1d6-7fbcacc677e5" providerId="ADAL" clId="{593E54F3-1C9E-4B33-9287-C955B691FBF2}" dt="2021-11-03T22:33:29.152" v="78" actId="14100"/>
        <pc:sldMkLst>
          <pc:docMk/>
          <pc:sldMk cId="0" sldId="262"/>
        </pc:sldMkLst>
        <pc:spChg chg="mod">
          <ac:chgData name="Jeremy Bergmann" userId="c2589a63-7d35-4bd4-b1d6-7fbcacc677e5" providerId="ADAL" clId="{593E54F3-1C9E-4B33-9287-C955B691FBF2}" dt="2021-11-03T22:33:29.152" v="78" actId="14100"/>
          <ac:spMkLst>
            <pc:docMk/>
            <pc:sldMk cId="0" sldId="262"/>
            <ac:spMk id="223" creationId="{00000000-0000-0000-0000-000000000000}"/>
          </ac:spMkLst>
        </pc:spChg>
        <pc:spChg chg="mod">
          <ac:chgData name="Jeremy Bergmann" userId="c2589a63-7d35-4bd4-b1d6-7fbcacc677e5" providerId="ADAL" clId="{593E54F3-1C9E-4B33-9287-C955B691FBF2}" dt="2021-11-03T22:33:24.906" v="77" actId="14100"/>
          <ac:spMkLst>
            <pc:docMk/>
            <pc:sldMk cId="0" sldId="262"/>
            <ac:spMk id="224" creationId="{00000000-0000-0000-0000-000000000000}"/>
          </ac:spMkLst>
        </pc:spChg>
      </pc:sldChg>
      <pc:sldChg chg="addSp delSp modSp mod">
        <pc:chgData name="Jeremy Bergmann" userId="c2589a63-7d35-4bd4-b1d6-7fbcacc677e5" providerId="ADAL" clId="{593E54F3-1C9E-4B33-9287-C955B691FBF2}" dt="2021-11-03T17:52:52.444" v="57" actId="1076"/>
        <pc:sldMkLst>
          <pc:docMk/>
          <pc:sldMk cId="0" sldId="263"/>
        </pc:sldMkLst>
        <pc:picChg chg="add mod">
          <ac:chgData name="Jeremy Bergmann" userId="c2589a63-7d35-4bd4-b1d6-7fbcacc677e5" providerId="ADAL" clId="{593E54F3-1C9E-4B33-9287-C955B691FBF2}" dt="2021-11-03T17:52:52.444" v="57" actId="1076"/>
          <ac:picMkLst>
            <pc:docMk/>
            <pc:sldMk cId="0" sldId="263"/>
            <ac:picMk id="3" creationId="{59DDAEBF-4E63-4EE3-8A9E-3B5D7AA18308}"/>
          </ac:picMkLst>
        </pc:picChg>
        <pc:picChg chg="add del mod">
          <ac:chgData name="Jeremy Bergmann" userId="c2589a63-7d35-4bd4-b1d6-7fbcacc677e5" providerId="ADAL" clId="{593E54F3-1C9E-4B33-9287-C955B691FBF2}" dt="2021-11-03T17:52:11.870" v="46"/>
          <ac:picMkLst>
            <pc:docMk/>
            <pc:sldMk cId="0" sldId="263"/>
            <ac:picMk id="4" creationId="{42C69F99-4D2A-4EB7-A5B3-35B8816DEA20}"/>
          </ac:picMkLst>
        </pc:picChg>
        <pc:picChg chg="mod">
          <ac:chgData name="Jeremy Bergmann" userId="c2589a63-7d35-4bd4-b1d6-7fbcacc677e5" providerId="ADAL" clId="{593E54F3-1C9E-4B33-9287-C955B691FBF2}" dt="2021-11-03T17:48:43.116" v="11" actId="1076"/>
          <ac:picMkLst>
            <pc:docMk/>
            <pc:sldMk cId="0" sldId="263"/>
            <ac:picMk id="230" creationId="{00000000-0000-0000-0000-000000000000}"/>
          </ac:picMkLst>
        </pc:picChg>
      </pc:sldChg>
      <pc:sldChg chg="modSp mod modNotesTx">
        <pc:chgData name="Jeremy Bergmann" userId="c2589a63-7d35-4bd4-b1d6-7fbcacc677e5" providerId="ADAL" clId="{593E54F3-1C9E-4B33-9287-C955B691FBF2}" dt="2021-11-03T19:12:54.009" v="64" actId="20577"/>
        <pc:sldMkLst>
          <pc:docMk/>
          <pc:sldMk cId="0" sldId="269"/>
        </pc:sldMkLst>
        <pc:spChg chg="mod">
          <ac:chgData name="Jeremy Bergmann" userId="c2589a63-7d35-4bd4-b1d6-7fbcacc677e5" providerId="ADAL" clId="{593E54F3-1C9E-4B33-9287-C955B691FBF2}" dt="2021-11-03T17:49:35.707" v="14" actId="20577"/>
          <ac:spMkLst>
            <pc:docMk/>
            <pc:sldMk cId="0" sldId="269"/>
            <ac:spMk id="278" creationId="{00000000-0000-0000-0000-000000000000}"/>
          </ac:spMkLst>
        </pc:spChg>
        <pc:spChg chg="mod">
          <ac:chgData name="Jeremy Bergmann" userId="c2589a63-7d35-4bd4-b1d6-7fbcacc677e5" providerId="ADAL" clId="{593E54F3-1C9E-4B33-9287-C955B691FBF2}" dt="2021-11-03T19:12:54.009" v="64" actId="20577"/>
          <ac:spMkLst>
            <pc:docMk/>
            <pc:sldMk cId="0" sldId="269"/>
            <ac:spMk id="280" creationId="{00000000-0000-0000-0000-000000000000}"/>
          </ac:spMkLst>
        </pc:spChg>
      </pc:sldChg>
      <pc:sldChg chg="modSp mod">
        <pc:chgData name="Jeremy Bergmann" userId="c2589a63-7d35-4bd4-b1d6-7fbcacc677e5" providerId="ADAL" clId="{593E54F3-1C9E-4B33-9287-C955B691FBF2}" dt="2021-11-04T00:40:42.056" v="89" actId="20577"/>
        <pc:sldMkLst>
          <pc:docMk/>
          <pc:sldMk cId="0" sldId="270"/>
        </pc:sldMkLst>
        <pc:spChg chg="mod">
          <ac:chgData name="Jeremy Bergmann" userId="c2589a63-7d35-4bd4-b1d6-7fbcacc677e5" providerId="ADAL" clId="{593E54F3-1C9E-4B33-9287-C955B691FBF2}" dt="2021-11-04T00:40:42.056" v="89" actId="20577"/>
          <ac:spMkLst>
            <pc:docMk/>
            <pc:sldMk cId="0" sldId="270"/>
            <ac:spMk id="292" creationId="{00000000-0000-0000-0000-000000000000}"/>
          </ac:spMkLst>
        </pc:spChg>
      </pc:sldChg>
      <pc:sldChg chg="del">
        <pc:chgData name="Jeremy Bergmann" userId="c2589a63-7d35-4bd4-b1d6-7fbcacc677e5" providerId="ADAL" clId="{593E54F3-1C9E-4B33-9287-C955B691FBF2}" dt="2021-11-03T17:47:51.231" v="10" actId="47"/>
        <pc:sldMkLst>
          <pc:docMk/>
          <pc:sldMk cId="0" sldId="273"/>
        </pc:sldMkLst>
      </pc:sldChg>
    </pc:docChg>
  </pc:docChgLst>
  <pc:docChgLst>
    <pc:chgData name="Jeremy Bergmann" userId="2355ee0d-2b6e-4bfe-a235-383daf8df8e3" providerId="ADAL" clId="{593E54F3-1C9E-4B33-9287-C955B691FBF2}"/>
    <pc:docChg chg="custSel addSld modSld">
      <pc:chgData name="Jeremy Bergmann" userId="2355ee0d-2b6e-4bfe-a235-383daf8df8e3" providerId="ADAL" clId="{593E54F3-1C9E-4B33-9287-C955B691FBF2}" dt="2021-10-24T18:33:47.470" v="160" actId="20577"/>
      <pc:docMkLst>
        <pc:docMk/>
      </pc:docMkLst>
      <pc:sldChg chg="add">
        <pc:chgData name="Jeremy Bergmann" userId="2355ee0d-2b6e-4bfe-a235-383daf8df8e3" providerId="ADAL" clId="{593E54F3-1C9E-4B33-9287-C955B691FBF2}" dt="2021-10-24T17:50:55.965" v="1"/>
        <pc:sldMkLst>
          <pc:docMk/>
          <pc:sldMk cId="0" sldId="258"/>
        </pc:sldMkLst>
      </pc:sldChg>
      <pc:sldChg chg="modSp add mod">
        <pc:chgData name="Jeremy Bergmann" userId="2355ee0d-2b6e-4bfe-a235-383daf8df8e3" providerId="ADAL" clId="{593E54F3-1C9E-4B33-9287-C955B691FBF2}" dt="2021-10-24T18:33:47.470" v="160" actId="20577"/>
        <pc:sldMkLst>
          <pc:docMk/>
          <pc:sldMk cId="0" sldId="270"/>
        </pc:sldMkLst>
        <pc:spChg chg="mod">
          <ac:chgData name="Jeremy Bergmann" userId="2355ee0d-2b6e-4bfe-a235-383daf8df8e3" providerId="ADAL" clId="{593E54F3-1C9E-4B33-9287-C955B691FBF2}" dt="2021-10-24T18:33:47.470" v="160" actId="20577"/>
          <ac:spMkLst>
            <pc:docMk/>
            <pc:sldMk cId="0" sldId="270"/>
            <ac:spMk id="292" creationId="{00000000-0000-0000-0000-000000000000}"/>
          </ac:spMkLst>
        </pc:spChg>
      </pc:sldChg>
      <pc:sldChg chg="add">
        <pc:chgData name="Jeremy Bergmann" userId="2355ee0d-2b6e-4bfe-a235-383daf8df8e3" providerId="ADAL" clId="{593E54F3-1C9E-4B33-9287-C955B691FBF2}" dt="2021-10-19T22:09:38.527"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 </a:t>
            </a:r>
          </a:p>
          <a:p>
            <a:r>
              <a:rPr lang="en-US" sz="1200" b="0" i="0" u="none" strike="noStrike" cap="none" dirty="0">
                <a:solidFill>
                  <a:schemeClr val="dk1"/>
                </a:solidFill>
                <a:effectLst/>
                <a:latin typeface="Calibri"/>
                <a:ea typeface="Calibri"/>
                <a:cs typeface="Calibri"/>
                <a:sym typeface="Calibri"/>
              </a:rPr>
              <a:t>The 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a:p>
            <a:endParaRPr lang="en-US" sz="1200" b="0" i="0" u="none" strike="noStrike" cap="none" dirty="0">
              <a:solidFill>
                <a:schemeClr val="dk1"/>
              </a:solidFill>
              <a:effectLst/>
              <a:latin typeface="Calibri"/>
              <a:ea typeface="Calibri"/>
              <a:cs typeface="Calibri"/>
              <a:sym typeface="Calibri"/>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dirty="0">
                <a:latin typeface="Lato"/>
                <a:ea typeface="Lato"/>
                <a:cs typeface="Lato"/>
                <a:sym typeface="Lato"/>
              </a:rPr>
              <a:t>Data modeling is a process for creating a database’s data model that focuses on the data. (vs. Data Science Modeling)</a:t>
            </a:r>
          </a:p>
          <a:p>
            <a:endParaRPr lang="en-US" sz="1200" b="0" i="0" u="none" strike="noStrike" cap="none" dirty="0">
              <a:solidFill>
                <a:schemeClr val="dk1"/>
              </a:solidFill>
              <a:effectLst/>
              <a:latin typeface="Calibri"/>
              <a:ea typeface="Calibri"/>
              <a:cs typeface="Calibri"/>
              <a:sym typeface="Calibri"/>
            </a:endParaRP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ee1f394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dee1f394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pp.diagrams.net/#G1Y9GhKlDneFCqDSSHyWLC09beGWrC0qp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drive.google.com/file/d/1Y9GhKlDneFCqDSSHyWLC09beGWrC0qpc/vie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dirty="0"/>
            </a:br>
            <a:r>
              <a:rPr lang="en-US" sz="1800" b="1" u="sng" dirty="0"/>
              <a:t>Requirement</a:t>
            </a:r>
            <a:r>
              <a:rPr lang="en-US" sz="1800" b="1" dirty="0"/>
              <a:t>: The table(s) are in 1NF</a:t>
            </a:r>
            <a:br>
              <a:rPr lang="en-US" sz="1800" b="1" dirty="0"/>
            </a:br>
            <a:endParaRPr sz="1800" b="1" dirty="0"/>
          </a:p>
          <a:p>
            <a:pPr marL="0" lvl="0" indent="0" algn="l" rtl="0">
              <a:spcBef>
                <a:spcPts val="0"/>
              </a:spcBef>
              <a:spcAft>
                <a:spcPts val="0"/>
              </a:spcAft>
              <a:buNone/>
            </a:pPr>
            <a:r>
              <a:rPr lang="en-US" sz="1800" b="1" u="sng" dirty="0"/>
              <a:t>Rules</a:t>
            </a:r>
            <a:r>
              <a:rPr lang="en-US" sz="1800" b="1" dirty="0"/>
              <a:t>: </a:t>
            </a:r>
            <a:endParaRPr sz="1800" b="1" dirty="0"/>
          </a:p>
          <a:p>
            <a:pPr marL="0" lvl="0" indent="0" algn="l" rtl="0">
              <a:lnSpc>
                <a:spcPct val="115000"/>
              </a:lnSpc>
              <a:spcBef>
                <a:spcPts val="0"/>
              </a:spcBef>
              <a:spcAft>
                <a:spcPts val="0"/>
              </a:spcAft>
              <a:buNone/>
            </a:pPr>
            <a:r>
              <a:rPr lang="en-US" sz="1800" dirty="0"/>
              <a:t>A relation is in second normal form (2NF) if all of its non-key attributes are dependent on all of the key.</a:t>
            </a:r>
            <a:br>
              <a:rPr lang="en-US" sz="1800" dirty="0"/>
            </a:br>
            <a:endParaRPr sz="1800" dirty="0"/>
          </a:p>
          <a:p>
            <a:pPr marL="0" lvl="0" indent="0" algn="l" rtl="0">
              <a:lnSpc>
                <a:spcPct val="115000"/>
              </a:lnSpc>
              <a:spcBef>
                <a:spcPts val="0"/>
              </a:spcBef>
              <a:spcAft>
                <a:spcPts val="0"/>
              </a:spcAft>
              <a:buNone/>
            </a:pPr>
            <a:r>
              <a:rPr lang="en-US" sz="1800" dirty="0"/>
              <a:t>Another way to say this: A relation is in second normal form if it is free from partial-key dependencies</a:t>
            </a:r>
            <a:br>
              <a:rPr lang="en-US" sz="1800" dirty="0"/>
            </a:br>
            <a:endParaRPr sz="1800" dirty="0"/>
          </a:p>
          <a:p>
            <a:pPr marL="0" lvl="0" indent="0" algn="l" rtl="0">
              <a:lnSpc>
                <a:spcPct val="115000"/>
              </a:lnSpc>
              <a:spcBef>
                <a:spcPts val="0"/>
              </a:spcBef>
              <a:spcAft>
                <a:spcPts val="0"/>
              </a:spcAft>
              <a:buNone/>
            </a:pPr>
            <a:r>
              <a:rPr lang="en-US" sz="1800" dirty="0"/>
              <a:t>Relations that have a single attribute for a key are automatically in 2NF.</a:t>
            </a:r>
            <a:endParaRPr sz="1800" dirty="0"/>
          </a:p>
          <a:p>
            <a:pPr marL="0" lvl="0" indent="0" algn="l" rtl="0">
              <a:lnSpc>
                <a:spcPct val="115000"/>
              </a:lnSpc>
              <a:spcBef>
                <a:spcPts val="0"/>
              </a:spcBef>
              <a:spcAft>
                <a:spcPts val="0"/>
              </a:spcAft>
              <a:buNone/>
            </a:pPr>
            <a:br>
              <a:rPr lang="en-US" sz="1800" dirty="0"/>
            </a:br>
            <a:r>
              <a:rPr lang="en-US" sz="1800" dirty="0"/>
              <a:t>This is one reason why we often use artificial identifiers (non-composite keys) as keys.</a:t>
            </a:r>
            <a:br>
              <a:rPr lang="en-US" sz="1800" dirty="0"/>
            </a:br>
            <a:br>
              <a:rPr lang="en-US" sz="1800" dirty="0"/>
            </a:b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endParaRPr lang="en-US"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Import data into MySQL database (Class 1)</a:t>
            </a:r>
            <a:endParaRPr sz="2400" dirty="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Query Data for Data Understanding/Relevant Information (Class 2)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3-4)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 </a:t>
            </a: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38761D"/>
                </a:solidFill>
              </a:rPr>
              <a:t>Normalize Data &amp; Create Data Model (Class 6)</a:t>
            </a:r>
            <a:endParaRPr sz="2400" dirty="0">
              <a:solidFill>
                <a:srgbClr val="38761D"/>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7)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Connect Data to </a:t>
            </a:r>
            <a:r>
              <a:rPr lang="en-US" sz="2400" dirty="0" err="1">
                <a:solidFill>
                  <a:srgbClr val="000000"/>
                </a:solidFill>
              </a:rPr>
              <a:t>PowerBI</a:t>
            </a:r>
            <a:r>
              <a:rPr lang="en-US" sz="2400" dirty="0">
                <a:solidFill>
                  <a:srgbClr val="000000"/>
                </a:solidFill>
              </a:rPr>
              <a:t> Desktop/Cloud, Answer Business Questions (Class 8)</a:t>
            </a:r>
            <a:endParaRPr sz="24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632458" y="1654767"/>
            <a:ext cx="6672300" cy="50740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t>ERD using Diagram.net</a:t>
            </a:r>
            <a:endParaRPr sz="1800" b="1" u="sng" dirty="0"/>
          </a:p>
          <a:p>
            <a:pPr marL="0" lvl="0" indent="0" algn="ctr" rtl="0">
              <a:spcBef>
                <a:spcPts val="0"/>
              </a:spcBef>
              <a:spcAft>
                <a:spcPts val="0"/>
              </a:spcAft>
              <a:buNone/>
            </a:pPr>
            <a:r>
              <a:rPr lang="en-US" sz="1700" b="1" u="sng" dirty="0"/>
              <a:t>Entity Relationship Diagram</a:t>
            </a:r>
            <a:endParaRPr sz="1700" b="1" u="sng" dirty="0"/>
          </a:p>
          <a:p>
            <a:pPr marL="0" lvl="0" indent="0" algn="l" rtl="0">
              <a:spcBef>
                <a:spcPts val="0"/>
              </a:spcBef>
              <a:spcAft>
                <a:spcPts val="0"/>
              </a:spcAft>
              <a:buNone/>
            </a:pPr>
            <a:r>
              <a:rPr lang="en-US" sz="1700" dirty="0"/>
              <a:t>1. Identifies the Entities (Nouns), Attributes (Adjectives) and relationships (verbs) in the “console” schema.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Create an ERD diagram in </a:t>
            </a:r>
            <a:r>
              <a:rPr lang="en-US" sz="1700" dirty="0">
                <a:hlinkClick r:id="rId3"/>
              </a:rPr>
              <a:t>diagrams.net</a:t>
            </a:r>
            <a:endParaRPr sz="1700" dirty="0"/>
          </a:p>
          <a:p>
            <a:pPr marL="0" lvl="0" indent="0" algn="l" rtl="0">
              <a:spcBef>
                <a:spcPts val="0"/>
              </a:spcBef>
              <a:spcAft>
                <a:spcPts val="0"/>
              </a:spcAft>
              <a:buNone/>
            </a:pPr>
            <a:endParaRPr sz="1700" dirty="0"/>
          </a:p>
          <a:p>
            <a:pPr marL="0" lvl="0" indent="0" algn="ctr" rtl="0">
              <a:spcBef>
                <a:spcPts val="0"/>
              </a:spcBef>
              <a:spcAft>
                <a:spcPts val="0"/>
              </a:spcAft>
              <a:buNone/>
            </a:pPr>
            <a:r>
              <a:rPr lang="en-US" sz="1700" b="1" u="sng" dirty="0"/>
              <a:t>Relational Database Modeling</a:t>
            </a:r>
            <a:endParaRPr sz="1700" b="1" u="sng" dirty="0"/>
          </a:p>
          <a:p>
            <a:pPr marL="0" lvl="0" indent="0" algn="l" rtl="0">
              <a:spcBef>
                <a:spcPts val="0"/>
              </a:spcBef>
              <a:spcAft>
                <a:spcPts val="0"/>
              </a:spcAft>
              <a:buNone/>
            </a:pPr>
            <a:r>
              <a:rPr lang="en-US" sz="1700" dirty="0"/>
              <a:t>1. Convert the ERD diagram to a relational model, using draw.io</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Convert the relation model to an OLAP dimensional model, identifying the business entities (dimensions) and measures (facts)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3. Once designing and normalization of the database is complete, create the SQL code (via views) that creates the OLAP relationship between tables.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Example at:  </a:t>
            </a:r>
            <a:r>
              <a:rPr lang="en-US" u="sng" dirty="0">
                <a:solidFill>
                  <a:schemeClr val="hlink"/>
                </a:solidFill>
                <a:hlinkClick r:id="rId4"/>
              </a:rPr>
              <a:t>https://drive.google.com/file/d/1Y9GhKlDneFCqDSSHyWLC09beGWrC0qpc/view</a:t>
            </a:r>
            <a:endParaRPr dirty="0"/>
          </a:p>
        </p:txBody>
      </p:sp>
      <p:pic>
        <p:nvPicPr>
          <p:cNvPr id="293" name="Google Shape;293;p41"/>
          <p:cNvPicPr preferRelativeResize="0"/>
          <p:nvPr/>
        </p:nvPicPr>
        <p:blipFill>
          <a:blip r:embed="rId5">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dirty="0"/>
              <a:t>Creation/Extraction</a:t>
            </a:r>
            <a:endParaRPr sz="2400" dirty="0"/>
          </a:p>
          <a:p>
            <a:pPr marL="0" lvl="0" indent="0" algn="l" rtl="0">
              <a:spcBef>
                <a:spcPts val="1000"/>
              </a:spcBef>
              <a:spcAft>
                <a:spcPts val="0"/>
              </a:spcAft>
              <a:buNone/>
            </a:pPr>
            <a:endParaRPr sz="2400" dirty="0"/>
          </a:p>
          <a:p>
            <a:pPr marL="0" lvl="0" indent="0" algn="l" rtl="0">
              <a:spcBef>
                <a:spcPts val="1000"/>
              </a:spcBef>
              <a:spcAft>
                <a:spcPts val="0"/>
              </a:spcAft>
              <a:buNone/>
            </a:pPr>
            <a:endParaRPr sz="2400" dirty="0"/>
          </a:p>
          <a:p>
            <a:pPr marL="342900" lvl="0" indent="-369500" algn="l" rtl="0">
              <a:spcBef>
                <a:spcPts val="1000"/>
              </a:spcBef>
              <a:spcAft>
                <a:spcPts val="0"/>
              </a:spcAft>
              <a:buSzPts val="2400"/>
              <a:buChar char="●"/>
            </a:pPr>
            <a:r>
              <a:rPr lang="en-US" sz="2400" dirty="0"/>
              <a:t>Transformation data</a:t>
            </a:r>
            <a:endParaRPr sz="2400" dirty="0"/>
          </a:p>
          <a:p>
            <a:pPr marL="0" lvl="0" indent="0" algn="l" rtl="0">
              <a:spcBef>
                <a:spcPts val="1000"/>
              </a:spcBef>
              <a:spcAft>
                <a:spcPts val="0"/>
              </a:spcAft>
              <a:buSzPts val="1400"/>
              <a:buNone/>
            </a:pPr>
            <a:endParaRPr sz="2400" dirty="0"/>
          </a:p>
          <a:p>
            <a:pPr marL="342900" lvl="0" indent="-369500" algn="l" rtl="0">
              <a:spcBef>
                <a:spcPts val="1000"/>
              </a:spcBef>
              <a:spcAft>
                <a:spcPts val="0"/>
              </a:spcAft>
              <a:buSzPts val="2400"/>
              <a:buChar char="●"/>
            </a:pPr>
            <a:r>
              <a:rPr lang="en-US" sz="2400" dirty="0"/>
              <a:t>Manipulating data</a:t>
            </a:r>
            <a:br>
              <a:rPr lang="en-US" sz="2400" dirty="0"/>
            </a:br>
            <a:endParaRPr sz="2400" dirty="0"/>
          </a:p>
          <a:p>
            <a:pPr marL="342900" lvl="0" indent="-369500" algn="l" rtl="0">
              <a:spcBef>
                <a:spcPts val="1000"/>
              </a:spcBef>
              <a:spcAft>
                <a:spcPts val="0"/>
              </a:spcAft>
              <a:buSzPts val="2400"/>
              <a:buChar char="●"/>
            </a:pPr>
            <a:r>
              <a:rPr lang="en-US" sz="2400" dirty="0"/>
              <a:t>Storage &amp; Retrieval</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498271"/>
            <a:ext cx="4950300" cy="34208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p>
          <a:p>
            <a:pPr marL="457200" lvl="0" indent="-342900" algn="l" rtl="0">
              <a:spcBef>
                <a:spcPts val="0"/>
              </a:spcBef>
              <a:spcAft>
                <a:spcPts val="0"/>
              </a:spcAft>
              <a:buSzPts val="1800"/>
              <a:buChar char="●"/>
            </a:pPr>
            <a:endParaRPr lang="en-US" sz="1800" b="1" dirty="0">
              <a:latin typeface="Lato"/>
              <a:ea typeface="Lato"/>
              <a:cs typeface="Lato"/>
              <a:sym typeface="Lato"/>
            </a:endParaRPr>
          </a:p>
          <a:p>
            <a:pPr marL="457200" indent="-342900">
              <a:buSzPts val="1800"/>
              <a:buFont typeface="Arial"/>
              <a:buChar char="●"/>
            </a:pPr>
            <a:r>
              <a:rPr lang="en-US" sz="1800" b="1" dirty="0">
                <a:latin typeface="Lato"/>
                <a:ea typeface="Lato"/>
                <a:cs typeface="Lato"/>
                <a:sym typeface="Lato"/>
              </a:rPr>
              <a:t>A map of a database schema</a:t>
            </a:r>
          </a:p>
          <a:p>
            <a:pPr marL="114300" lvl="0" algn="l" rtl="0">
              <a:spcBef>
                <a:spcPts val="0"/>
              </a:spcBef>
              <a:spcAft>
                <a:spcPts val="0"/>
              </a:spcAft>
              <a:buSzPts val="1800"/>
            </a:pP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9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457200" lvl="0" indent="-342900" algn="l" rtl="0">
              <a:lnSpc>
                <a:spcPct val="115000"/>
              </a:lnSpc>
              <a:spcBef>
                <a:spcPts val="0"/>
              </a:spcBef>
              <a:spcAft>
                <a:spcPts val="0"/>
              </a:spcAft>
              <a:buSzPts val="1800"/>
              <a:buAutoNum type="arabicPeriod"/>
            </a:pPr>
            <a:r>
              <a:rPr lang="en-US" sz="1800" b="1" dirty="0"/>
              <a:t>Entities</a:t>
            </a:r>
            <a:r>
              <a:rPr lang="en-US" sz="1800" dirty="0"/>
              <a:t> (Nouns)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Attributes</a:t>
            </a:r>
            <a:r>
              <a:rPr lang="en-US" sz="1800" dirty="0"/>
              <a:t> (Adjectives)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Relationships</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
        <p:nvSpPr>
          <p:cNvPr id="214" name="Google Shape;214;p32"/>
          <p:cNvSpPr txBox="1"/>
          <p:nvPr/>
        </p:nvSpPr>
        <p:spPr>
          <a:xfrm>
            <a:off x="498500" y="1683625"/>
            <a:ext cx="5922000" cy="1173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ERD Diagrams </a:t>
            </a:r>
            <a:r>
              <a:rPr lang="en-US" sz="2000" dirty="0">
                <a:latin typeface="Lato"/>
                <a:ea typeface="Lato"/>
                <a:cs typeface="Lato"/>
                <a:sym typeface="Lato"/>
              </a:rPr>
              <a:t>describes interrelated entities of interest in a specific domain of knowledge, along with the relationships that exists between them.  </a:t>
            </a:r>
            <a:endParaRPr sz="2000" dirty="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8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Owner</a:t>
            </a:r>
            <a:r>
              <a:rPr lang="en-US" sz="1600" i="1" dirty="0">
                <a:latin typeface="Calibri"/>
                <a:ea typeface="Calibri"/>
                <a:cs typeface="Calibri"/>
                <a:sym typeface="Calibri"/>
              </a:rPr>
              <a:t> can approve multiple </a:t>
            </a:r>
            <a:r>
              <a:rPr lang="en-US" sz="1600" b="1" dirty="0">
                <a:latin typeface="Calibri"/>
                <a:ea typeface="Calibri"/>
                <a:cs typeface="Calibri"/>
                <a:sym typeface="Calibri"/>
              </a:rPr>
              <a:t>service</a:t>
            </a:r>
            <a:r>
              <a:rPr lang="en-US" sz="1600" i="1" dirty="0">
                <a:latin typeface="Calibri"/>
                <a:ea typeface="Calibri"/>
                <a:cs typeface="Calibri"/>
                <a:sym typeface="Calibri"/>
              </a:rPr>
              <a:t> records or no </a:t>
            </a:r>
            <a:r>
              <a:rPr lang="en-US" sz="1600" b="1" dirty="0">
                <a:latin typeface="Calibri"/>
                <a:ea typeface="Calibri"/>
                <a:cs typeface="Calibri"/>
                <a:sym typeface="Calibri"/>
              </a:rPr>
              <a:t>service </a:t>
            </a:r>
            <a:r>
              <a:rPr lang="en-US" sz="1600" i="1" dirty="0">
                <a:latin typeface="Calibri"/>
                <a:ea typeface="Calibri"/>
                <a:cs typeface="Calibri"/>
                <a:sym typeface="Calibri"/>
              </a:rPr>
              <a:t>records at all.”</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service</a:t>
            </a:r>
            <a:r>
              <a:rPr lang="en-US" sz="1600" i="1" dirty="0">
                <a:latin typeface="Calibri"/>
                <a:ea typeface="Calibri"/>
                <a:cs typeface="Calibri"/>
                <a:sym typeface="Calibri"/>
              </a:rPr>
              <a:t> can be approved by only one </a:t>
            </a:r>
            <a:r>
              <a:rPr lang="en-US" sz="1600" b="1" dirty="0">
                <a:latin typeface="Calibri"/>
                <a:ea typeface="Calibri"/>
                <a:cs typeface="Calibri"/>
                <a:sym typeface="Calibri"/>
              </a:rPr>
              <a:t>Owner</a:t>
            </a:r>
            <a:r>
              <a:rPr lang="en-US" sz="1600" i="1" dirty="0">
                <a:latin typeface="Calibri"/>
                <a:ea typeface="Calibri"/>
                <a:cs typeface="Calibri"/>
                <a:sym typeface="Calibri"/>
              </a:rPr>
              <a:t>”</a:t>
            </a:r>
            <a:endParaRPr sz="1600" i="1" dirty="0">
              <a:latin typeface="Calibri"/>
              <a:ea typeface="Calibri"/>
              <a:cs typeface="Calibri"/>
              <a:sym typeface="Calibri"/>
            </a:endParaRPr>
          </a:p>
          <a:p>
            <a:pPr marL="0" lvl="0" indent="0" algn="l" rtl="0">
              <a:spcBef>
                <a:spcPts val="0"/>
              </a:spcBef>
              <a:spcAft>
                <a:spcPts val="0"/>
              </a:spcAft>
              <a:buNone/>
            </a:pPr>
            <a:r>
              <a:rPr lang="en-US"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vendor</a:t>
            </a:r>
            <a:r>
              <a:rPr lang="en-US" sz="1600" i="1" dirty="0">
                <a:latin typeface="Calibri"/>
                <a:ea typeface="Calibri"/>
                <a:cs typeface="Calibri"/>
                <a:sym typeface="Calibri"/>
              </a:rPr>
              <a:t> must register for at least one (or many) </a:t>
            </a:r>
            <a:r>
              <a:rPr lang="en-US" sz="1600" b="1" dirty="0">
                <a:latin typeface="Calibri"/>
                <a:ea typeface="Calibri"/>
                <a:cs typeface="Calibri"/>
                <a:sym typeface="Calibri"/>
              </a:rPr>
              <a:t>accounts</a:t>
            </a:r>
            <a:r>
              <a:rPr lang="en-US" sz="1600" i="1" dirty="0">
                <a:latin typeface="Calibri"/>
                <a:ea typeface="Calibri"/>
                <a:cs typeface="Calibri"/>
                <a:sym typeface="Calibri"/>
              </a:rPr>
              <a:t>”</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 “</a:t>
            </a:r>
            <a:r>
              <a:rPr lang="en-US" sz="1600" i="1" dirty="0">
                <a:latin typeface="Calibri"/>
                <a:ea typeface="Calibri"/>
                <a:cs typeface="Calibri"/>
                <a:sym typeface="Calibri"/>
              </a:rPr>
              <a:t>Multiple </a:t>
            </a:r>
            <a:r>
              <a:rPr lang="en-US" sz="1600" b="1" dirty="0">
                <a:latin typeface="Calibri"/>
                <a:ea typeface="Calibri"/>
                <a:cs typeface="Calibri"/>
                <a:sym typeface="Calibri"/>
              </a:rPr>
              <a:t>accounts</a:t>
            </a:r>
            <a:r>
              <a:rPr lang="en-US" sz="1600" i="1" dirty="0">
                <a:latin typeface="Calibri"/>
                <a:ea typeface="Calibri"/>
                <a:cs typeface="Calibri"/>
                <a:sym typeface="Calibri"/>
              </a:rPr>
              <a:t> must be registered by only one </a:t>
            </a:r>
            <a:r>
              <a:rPr lang="en-US" sz="1600" b="1" dirty="0">
                <a:latin typeface="Calibri"/>
                <a:ea typeface="Calibri"/>
                <a:cs typeface="Calibri"/>
                <a:sym typeface="Calibri"/>
              </a:rPr>
              <a:t>vendor</a:t>
            </a:r>
            <a:r>
              <a:rPr lang="en-US" sz="1600" i="1" dirty="0">
                <a:latin typeface="Calibri"/>
                <a:ea typeface="Calibri"/>
                <a:cs typeface="Calibri"/>
                <a:sym typeface="Calibri"/>
              </a:rPr>
              <a:t> record”</a:t>
            </a:r>
            <a:endParaRPr sz="1600" i="1" dirty="0">
              <a:latin typeface="Calibri"/>
              <a:ea typeface="Calibri"/>
              <a:cs typeface="Calibri"/>
              <a:sym typeface="Calibri"/>
            </a:endParaRPr>
          </a:p>
          <a:p>
            <a:pPr marL="0" lvl="0" indent="0" algn="l" rtl="0">
              <a:spcBef>
                <a:spcPts val="0"/>
              </a:spcBef>
              <a:spcAft>
                <a:spcPts val="0"/>
              </a:spcAft>
              <a:buNone/>
            </a:pPr>
            <a:r>
              <a:rPr lang="en-US"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repair subject </a:t>
            </a:r>
            <a:r>
              <a:rPr lang="en-US" sz="1600" i="1" dirty="0">
                <a:latin typeface="Calibri"/>
                <a:ea typeface="Calibri"/>
                <a:cs typeface="Calibri"/>
                <a:sym typeface="Calibri"/>
              </a:rPr>
              <a:t>can be contained in multiple </a:t>
            </a:r>
            <a:r>
              <a:rPr lang="en-US" sz="1600" b="1" dirty="0">
                <a:latin typeface="Calibri"/>
                <a:ea typeface="Calibri"/>
                <a:cs typeface="Calibri"/>
                <a:sym typeface="Calibri"/>
              </a:rPr>
              <a:t>service </a:t>
            </a:r>
            <a:r>
              <a:rPr lang="en-US" sz="1600" i="1" dirty="0">
                <a:latin typeface="Calibri"/>
                <a:ea typeface="Calibri"/>
                <a:cs typeface="Calibri"/>
                <a:sym typeface="Calibri"/>
              </a:rPr>
              <a:t>records, but must have at least one </a:t>
            </a:r>
            <a:r>
              <a:rPr lang="en-US" sz="1600" b="1" dirty="0">
                <a:latin typeface="Calibri"/>
                <a:ea typeface="Calibri"/>
                <a:cs typeface="Calibri"/>
                <a:sym typeface="Calibri"/>
              </a:rPr>
              <a:t>service </a:t>
            </a:r>
            <a:r>
              <a:rPr lang="en-US" sz="1600" i="1" dirty="0">
                <a:latin typeface="Calibri"/>
                <a:ea typeface="Calibri"/>
                <a:cs typeface="Calibri"/>
                <a:sym typeface="Calibri"/>
              </a:rPr>
              <a:t>record.”</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service </a:t>
            </a:r>
            <a:r>
              <a:rPr lang="en-US" sz="1600" i="1" dirty="0">
                <a:latin typeface="Calibri"/>
                <a:ea typeface="Calibri"/>
                <a:cs typeface="Calibri"/>
                <a:sym typeface="Calibri"/>
              </a:rPr>
              <a:t>record must service only one</a:t>
            </a:r>
            <a:r>
              <a:rPr lang="en-US" sz="1600" b="1" i="1" dirty="0">
                <a:latin typeface="Calibri"/>
                <a:ea typeface="Calibri"/>
                <a:cs typeface="Calibri"/>
                <a:sym typeface="Calibri"/>
              </a:rPr>
              <a:t> repair </a:t>
            </a:r>
            <a:r>
              <a:rPr lang="en-US" sz="1600" b="1" dirty="0">
                <a:latin typeface="Calibri"/>
                <a:ea typeface="Calibri"/>
                <a:cs typeface="Calibri"/>
                <a:sym typeface="Calibri"/>
              </a:rPr>
              <a:t>subject</a:t>
            </a:r>
            <a:r>
              <a:rPr lang="en-US" sz="1600" i="1" dirty="0">
                <a:latin typeface="Calibri"/>
                <a:ea typeface="Calibri"/>
                <a:cs typeface="Calibri"/>
                <a:sym typeface="Calibri"/>
              </a:rPr>
              <a:t>.”</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 </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t>
            </a:r>
            <a:r>
              <a:rPr lang="en-US" sz="1600" b="1" dirty="0">
                <a:latin typeface="Calibri"/>
                <a:ea typeface="Calibri"/>
                <a:cs typeface="Calibri"/>
                <a:sym typeface="Calibri"/>
              </a:rPr>
              <a:t>Vendors</a:t>
            </a:r>
            <a:r>
              <a:rPr lang="en-US" sz="1600" i="1" dirty="0">
                <a:latin typeface="Calibri"/>
                <a:ea typeface="Calibri"/>
                <a:cs typeface="Calibri"/>
                <a:sym typeface="Calibri"/>
              </a:rPr>
              <a:t> can run multiple advertising/market </a:t>
            </a:r>
            <a:r>
              <a:rPr lang="en-US" sz="1600" b="1" dirty="0">
                <a:latin typeface="Calibri"/>
                <a:ea typeface="Calibri"/>
                <a:cs typeface="Calibri"/>
                <a:sym typeface="Calibri"/>
              </a:rPr>
              <a:t>campaigns </a:t>
            </a:r>
            <a:r>
              <a:rPr lang="en-US" sz="1600" i="1" dirty="0">
                <a:latin typeface="Calibri"/>
                <a:ea typeface="Calibri"/>
                <a:cs typeface="Calibri"/>
                <a:sym typeface="Calibri"/>
              </a:rPr>
              <a:t>or </a:t>
            </a:r>
            <a:r>
              <a:rPr lang="en-US" sz="1600" b="1" dirty="0">
                <a:latin typeface="Calibri"/>
                <a:ea typeface="Calibri"/>
                <a:cs typeface="Calibri"/>
                <a:sym typeface="Calibri"/>
              </a:rPr>
              <a:t>no campaigns</a:t>
            </a:r>
            <a:r>
              <a:rPr lang="en-US" sz="1600" i="1" dirty="0">
                <a:latin typeface="Calibri"/>
                <a:ea typeface="Calibri"/>
                <a:cs typeface="Calibri"/>
                <a:sym typeface="Calibri"/>
              </a:rPr>
              <a:t> at all.”</a:t>
            </a:r>
            <a:endParaRPr sz="1600" dirty="0"/>
          </a:p>
        </p:txBody>
      </p:sp>
      <p:sp>
        <p:nvSpPr>
          <p:cNvPr id="224" name="Google Shape;224;p33"/>
          <p:cNvSpPr txBox="1"/>
          <p:nvPr/>
        </p:nvSpPr>
        <p:spPr>
          <a:xfrm>
            <a:off x="259400" y="2280325"/>
            <a:ext cx="5576700" cy="38190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dirty="0">
                <a:latin typeface="Calibri"/>
                <a:ea typeface="Calibri"/>
                <a:cs typeface="Calibri"/>
                <a:sym typeface="Calibri"/>
              </a:rPr>
              <a:t>“Multiple </a:t>
            </a:r>
            <a:r>
              <a:rPr lang="en-US" sz="1600" b="1" dirty="0">
                <a:latin typeface="Calibri"/>
                <a:ea typeface="Calibri"/>
                <a:cs typeface="Calibri"/>
                <a:sym typeface="Calibri"/>
              </a:rPr>
              <a:t>vendors</a:t>
            </a:r>
            <a:r>
              <a:rPr lang="en-US" sz="1600" i="1" dirty="0">
                <a:latin typeface="Calibri"/>
                <a:ea typeface="Calibri"/>
                <a:cs typeface="Calibri"/>
                <a:sym typeface="Calibri"/>
              </a:rPr>
              <a:t> can have </a:t>
            </a:r>
            <a:r>
              <a:rPr lang="en-US" sz="1600" b="1" dirty="0">
                <a:latin typeface="Calibri"/>
                <a:ea typeface="Calibri"/>
                <a:cs typeface="Calibri"/>
                <a:sym typeface="Calibri"/>
              </a:rPr>
              <a:t>relationships</a:t>
            </a:r>
            <a:r>
              <a:rPr lang="en-US" sz="1600" i="1" dirty="0">
                <a:latin typeface="Calibri"/>
                <a:ea typeface="Calibri"/>
                <a:cs typeface="Calibri"/>
                <a:sym typeface="Calibri"/>
              </a:rPr>
              <a:t> with multiple </a:t>
            </a:r>
            <a:r>
              <a:rPr lang="en-US" sz="1600" b="1" dirty="0">
                <a:latin typeface="Calibri"/>
                <a:ea typeface="Calibri"/>
                <a:cs typeface="Calibri"/>
                <a:sym typeface="Calibri"/>
              </a:rPr>
              <a:t>owners,</a:t>
            </a:r>
            <a:r>
              <a:rPr lang="en-US" sz="1600" i="1" dirty="0">
                <a:latin typeface="Calibri"/>
                <a:ea typeface="Calibri"/>
                <a:cs typeface="Calibri"/>
                <a:sym typeface="Calibri"/>
              </a:rPr>
              <a:t> or no </a:t>
            </a:r>
            <a:r>
              <a:rPr lang="en-US" sz="1600" b="1" dirty="0">
                <a:latin typeface="Calibri"/>
                <a:ea typeface="Calibri"/>
                <a:cs typeface="Calibri"/>
                <a:sym typeface="Calibri"/>
              </a:rPr>
              <a:t>owners </a:t>
            </a:r>
            <a:r>
              <a:rPr lang="en-US" sz="1600" i="1" dirty="0">
                <a:latin typeface="Calibri"/>
                <a:ea typeface="Calibri"/>
                <a:cs typeface="Calibri"/>
                <a:sym typeface="Calibri"/>
              </a:rPr>
              <a:t>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“Multiple </a:t>
            </a:r>
            <a:r>
              <a:rPr lang="en-US" sz="1600" b="1" dirty="0">
                <a:latin typeface="Calibri"/>
                <a:ea typeface="Calibri"/>
                <a:cs typeface="Calibri"/>
                <a:sym typeface="Calibri"/>
              </a:rPr>
              <a:t>owners</a:t>
            </a:r>
            <a:r>
              <a:rPr lang="en-US" sz="1600" i="1" dirty="0">
                <a:latin typeface="Calibri"/>
                <a:ea typeface="Calibri"/>
                <a:cs typeface="Calibri"/>
                <a:sym typeface="Calibri"/>
              </a:rPr>
              <a:t> can have </a:t>
            </a:r>
            <a:r>
              <a:rPr lang="en-US" sz="1600" b="1" dirty="0">
                <a:latin typeface="Calibri"/>
                <a:ea typeface="Calibri"/>
                <a:cs typeface="Calibri"/>
                <a:sym typeface="Calibri"/>
              </a:rPr>
              <a:t>relationships</a:t>
            </a:r>
            <a:r>
              <a:rPr lang="en-US" sz="1600" i="1" dirty="0">
                <a:latin typeface="Calibri"/>
                <a:ea typeface="Calibri"/>
                <a:cs typeface="Calibri"/>
                <a:sym typeface="Calibri"/>
              </a:rPr>
              <a:t> with multiple </a:t>
            </a:r>
            <a:r>
              <a:rPr lang="en-US" sz="1600" b="1" dirty="0">
                <a:latin typeface="Calibri"/>
                <a:ea typeface="Calibri"/>
                <a:cs typeface="Calibri"/>
                <a:sym typeface="Calibri"/>
              </a:rPr>
              <a:t>vendors, </a:t>
            </a:r>
            <a:r>
              <a:rPr lang="en-US" sz="1600" i="1" dirty="0">
                <a:latin typeface="Calibri"/>
                <a:ea typeface="Calibri"/>
                <a:cs typeface="Calibri"/>
                <a:sym typeface="Calibri"/>
              </a:rPr>
              <a:t>or none 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 </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vendor</a:t>
            </a:r>
            <a:r>
              <a:rPr lang="en-US" sz="1600" i="1" dirty="0">
                <a:latin typeface="Calibri"/>
                <a:ea typeface="Calibri"/>
                <a:cs typeface="Calibri"/>
                <a:sym typeface="Calibri"/>
              </a:rPr>
              <a:t> can generate multiple </a:t>
            </a:r>
            <a:r>
              <a:rPr lang="en-US" sz="1600" b="1" dirty="0">
                <a:latin typeface="Calibri"/>
                <a:ea typeface="Calibri"/>
                <a:cs typeface="Calibri"/>
                <a:sym typeface="Calibri"/>
              </a:rPr>
              <a:t>service </a:t>
            </a:r>
            <a:r>
              <a:rPr lang="en-US" sz="1600" i="1" dirty="0">
                <a:latin typeface="Calibri"/>
                <a:ea typeface="Calibri"/>
                <a:cs typeface="Calibri"/>
                <a:sym typeface="Calibri"/>
              </a:rPr>
              <a:t>records or no </a:t>
            </a:r>
            <a:r>
              <a:rPr lang="en-US" sz="1600" b="1" dirty="0">
                <a:latin typeface="Calibri"/>
                <a:ea typeface="Calibri"/>
                <a:cs typeface="Calibri"/>
                <a:sym typeface="Calibri"/>
              </a:rPr>
              <a:t>service </a:t>
            </a:r>
            <a:r>
              <a:rPr lang="en-US" sz="1600" i="1" dirty="0">
                <a:latin typeface="Calibri"/>
                <a:ea typeface="Calibri"/>
                <a:cs typeface="Calibri"/>
                <a:sym typeface="Calibri"/>
              </a:rPr>
              <a:t>records 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service </a:t>
            </a:r>
            <a:r>
              <a:rPr lang="en-US" sz="1600" i="1" dirty="0">
                <a:latin typeface="Calibri"/>
                <a:ea typeface="Calibri"/>
                <a:cs typeface="Calibri"/>
                <a:sym typeface="Calibri"/>
              </a:rPr>
              <a:t>record must be attributed to only one </a:t>
            </a:r>
            <a:r>
              <a:rPr lang="en-US" sz="1600" b="1" dirty="0">
                <a:latin typeface="Calibri"/>
                <a:ea typeface="Calibri"/>
                <a:cs typeface="Calibri"/>
                <a:sym typeface="Calibri"/>
              </a:rPr>
              <a:t>business</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dirty="0">
                <a:highlight>
                  <a:srgbClr val="FFFF00"/>
                </a:highlight>
                <a:latin typeface="Calibri"/>
                <a:ea typeface="Calibri"/>
                <a:cs typeface="Calibri"/>
                <a:sym typeface="Calibri"/>
              </a:rPr>
              <a:t> </a:t>
            </a:r>
            <a:endParaRPr sz="1600" dirty="0">
              <a:highlight>
                <a:srgbClr val="FFFF00"/>
              </a:highlight>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 “</a:t>
            </a:r>
            <a:r>
              <a:rPr lang="en-US" sz="1600" i="1" dirty="0">
                <a:latin typeface="Calibri"/>
                <a:ea typeface="Calibri"/>
                <a:cs typeface="Calibri"/>
                <a:sym typeface="Calibri"/>
              </a:rPr>
              <a:t>A </a:t>
            </a:r>
            <a:r>
              <a:rPr lang="en-US" sz="1600" b="1" dirty="0">
                <a:latin typeface="Calibri"/>
                <a:ea typeface="Calibri"/>
                <a:cs typeface="Calibri"/>
                <a:sym typeface="Calibri"/>
              </a:rPr>
              <a:t>service record</a:t>
            </a:r>
            <a:r>
              <a:rPr lang="en-US" sz="1600" i="1" dirty="0">
                <a:latin typeface="Calibri"/>
                <a:ea typeface="Calibri"/>
                <a:cs typeface="Calibri"/>
                <a:sym typeface="Calibri"/>
              </a:rPr>
              <a:t> may contain many</a:t>
            </a:r>
            <a:r>
              <a:rPr lang="en-US" sz="1600" b="1" dirty="0">
                <a:latin typeface="Calibri"/>
                <a:ea typeface="Calibri"/>
                <a:cs typeface="Calibri"/>
                <a:sym typeface="Calibri"/>
              </a:rPr>
              <a:t> invoices</a:t>
            </a:r>
            <a:r>
              <a:rPr lang="en-US" sz="1600" dirty="0">
                <a:latin typeface="Calibri"/>
                <a:ea typeface="Calibri"/>
                <a:cs typeface="Calibri"/>
                <a:sym typeface="Calibri"/>
              </a:rPr>
              <a:t>, </a:t>
            </a:r>
            <a:r>
              <a:rPr lang="en-US" sz="1600" i="1" dirty="0">
                <a:latin typeface="Calibri"/>
                <a:ea typeface="Calibri"/>
                <a:cs typeface="Calibri"/>
                <a:sym typeface="Calibri"/>
              </a:rPr>
              <a:t>or none at all”</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multiple </a:t>
            </a:r>
            <a:r>
              <a:rPr lang="en-US" sz="1600" b="1" dirty="0">
                <a:latin typeface="Calibri"/>
                <a:ea typeface="Calibri"/>
                <a:cs typeface="Calibri"/>
                <a:sym typeface="Calibri"/>
              </a:rPr>
              <a:t>invoices</a:t>
            </a:r>
            <a:r>
              <a:rPr lang="en-US" sz="1600" i="1" dirty="0">
                <a:latin typeface="Calibri"/>
                <a:ea typeface="Calibri"/>
                <a:cs typeface="Calibri"/>
                <a:sym typeface="Calibri"/>
              </a:rPr>
              <a:t> must belong to only one</a:t>
            </a:r>
            <a:r>
              <a:rPr lang="en-US" sz="1600" b="1" dirty="0">
                <a:latin typeface="Calibri"/>
                <a:ea typeface="Calibri"/>
                <a:cs typeface="Calibri"/>
                <a:sym typeface="Calibri"/>
              </a:rPr>
              <a:t> service </a:t>
            </a:r>
            <a:r>
              <a:rPr lang="en-US" sz="1600" dirty="0">
                <a:latin typeface="Calibri"/>
                <a:ea typeface="Calibri"/>
                <a:cs typeface="Calibri"/>
                <a:sym typeface="Calibri"/>
              </a:rPr>
              <a:t>record</a:t>
            </a:r>
            <a:r>
              <a:rPr lang="en-US" sz="1600" i="1" dirty="0">
                <a:latin typeface="Calibri"/>
                <a:ea typeface="Calibri"/>
                <a:cs typeface="Calibri"/>
                <a:sym typeface="Calibri"/>
              </a:rPr>
              <a:t>”</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 </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An </a:t>
            </a:r>
            <a:r>
              <a:rPr lang="en-US" sz="1600" b="1" dirty="0">
                <a:latin typeface="Calibri"/>
                <a:ea typeface="Calibri"/>
                <a:cs typeface="Calibri"/>
                <a:sym typeface="Calibri"/>
              </a:rPr>
              <a:t>invoice </a:t>
            </a:r>
            <a:r>
              <a:rPr lang="en-US" sz="1600" i="1" dirty="0">
                <a:latin typeface="Calibri"/>
                <a:ea typeface="Calibri"/>
                <a:cs typeface="Calibri"/>
                <a:sym typeface="Calibri"/>
              </a:rPr>
              <a:t>may contain many repair</a:t>
            </a:r>
            <a:r>
              <a:rPr lang="en-US" sz="1600" b="1" dirty="0">
                <a:latin typeface="Calibri"/>
                <a:ea typeface="Calibri"/>
                <a:cs typeface="Calibri"/>
                <a:sym typeface="Calibri"/>
              </a:rPr>
              <a:t> images</a:t>
            </a:r>
            <a:r>
              <a:rPr lang="en-US" sz="1600" i="1" dirty="0">
                <a:latin typeface="Calibri"/>
                <a:ea typeface="Calibri"/>
                <a:cs typeface="Calibri"/>
                <a:sym typeface="Calibri"/>
              </a:rPr>
              <a:t>, or no repair</a:t>
            </a:r>
            <a:r>
              <a:rPr lang="en-US" sz="1600" b="1" dirty="0">
                <a:latin typeface="Calibri"/>
                <a:ea typeface="Calibri"/>
                <a:cs typeface="Calibri"/>
                <a:sym typeface="Calibri"/>
              </a:rPr>
              <a:t> images </a:t>
            </a:r>
            <a:r>
              <a:rPr lang="en-US" sz="1600" i="1" dirty="0">
                <a:latin typeface="Calibri"/>
                <a:ea typeface="Calibri"/>
                <a:cs typeface="Calibri"/>
                <a:sym typeface="Calibri"/>
              </a:rPr>
              <a:t>at all”</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Multiple repair</a:t>
            </a:r>
            <a:r>
              <a:rPr lang="en-US" sz="1600" b="1" dirty="0">
                <a:latin typeface="Calibri"/>
                <a:ea typeface="Calibri"/>
                <a:cs typeface="Calibri"/>
                <a:sym typeface="Calibri"/>
              </a:rPr>
              <a:t> images</a:t>
            </a:r>
            <a:r>
              <a:rPr lang="en-US" sz="1600" i="1" dirty="0">
                <a:latin typeface="Calibri"/>
                <a:ea typeface="Calibri"/>
                <a:cs typeface="Calibri"/>
                <a:sym typeface="Calibri"/>
              </a:rPr>
              <a:t> must belong to only one </a:t>
            </a:r>
            <a:r>
              <a:rPr lang="en-US" sz="1600" b="1" dirty="0">
                <a:latin typeface="Calibri"/>
                <a:ea typeface="Calibri"/>
                <a:cs typeface="Calibri"/>
                <a:sym typeface="Calibri"/>
              </a:rPr>
              <a:t>invoice</a:t>
            </a:r>
            <a:r>
              <a:rPr lang="en-US" sz="1600" i="1" dirty="0">
                <a:latin typeface="Calibri"/>
                <a:ea typeface="Calibri"/>
                <a:cs typeface="Calibri"/>
                <a:sym typeface="Calibri"/>
              </a:rPr>
              <a:t> record”</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231360" y="1757932"/>
            <a:ext cx="8942450" cy="4881100"/>
          </a:xfrm>
          <a:prstGeom prst="rect">
            <a:avLst/>
          </a:prstGeom>
          <a:noFill/>
          <a:ln>
            <a:noFill/>
          </a:ln>
        </p:spPr>
      </p:pic>
      <p:pic>
        <p:nvPicPr>
          <p:cNvPr id="3" name="Picture 2">
            <a:extLst>
              <a:ext uri="{FF2B5EF4-FFF2-40B4-BE49-F238E27FC236}">
                <a16:creationId xmlns:a16="http://schemas.microsoft.com/office/drawing/2014/main" id="{59DDAEBF-4E63-4EE3-8A9E-3B5D7AA18308}"/>
              </a:ext>
            </a:extLst>
          </p:cNvPr>
          <p:cNvPicPr>
            <a:picLocks noChangeAspect="1"/>
          </p:cNvPicPr>
          <p:nvPr/>
        </p:nvPicPr>
        <p:blipFill>
          <a:blip r:embed="rId4"/>
          <a:stretch>
            <a:fillRect/>
          </a:stretch>
        </p:blipFill>
        <p:spPr>
          <a:xfrm>
            <a:off x="9427708" y="3025548"/>
            <a:ext cx="2532932" cy="21693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2038</Words>
  <Application>Microsoft Office PowerPoint</Application>
  <PresentationFormat>Widescreen</PresentationFormat>
  <Paragraphs>329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Lustria</vt:lpstr>
      <vt:lpstr>Raleway</vt:lpstr>
      <vt:lpstr>Arial</vt:lpstr>
      <vt:lpstr>Lato</vt:lpstr>
      <vt:lpstr>Calibri</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Relational Database Modeling</vt:lpstr>
      <vt:lpstr>Normal Forms</vt:lpstr>
      <vt:lpstr>1st Normal Form</vt:lpstr>
      <vt:lpstr>2nd Normal Form</vt:lpstr>
      <vt:lpstr>OLAP - Dimensional Data Modeling</vt:lpstr>
      <vt:lpstr>Exercise – Sakila Schema</vt:lpstr>
      <vt:lpstr>Project Milestones</vt:lpstr>
      <vt:lpstr>Class Project </vt:lpstr>
      <vt:lpstr>Appendix - 3rd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2021-11-04T00:41:10Z</dcterms:modified>
</cp:coreProperties>
</file>