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7" r:id="rId3"/>
    <p:sldId id="259" r:id="rId4"/>
    <p:sldId id="260" r:id="rId5"/>
    <p:sldId id="261" r:id="rId6"/>
    <p:sldId id="262" r:id="rId7"/>
    <p:sldId id="263" r:id="rId8"/>
    <p:sldId id="273" r:id="rId9"/>
    <p:sldId id="265" r:id="rId10"/>
    <p:sldId id="266" r:id="rId11"/>
    <p:sldId id="267" r:id="rId12"/>
    <p:sldId id="268" r:id="rId13"/>
    <p:sldId id="269" r:id="rId14"/>
    <p:sldId id="274" r:id="rId15"/>
    <p:sldId id="258" r:id="rId16"/>
    <p:sldId id="270" r:id="rId17"/>
    <p:sldId id="271" r:id="rId18"/>
    <p:sldId id="298"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E54F3-1C9E-4B33-9287-C955B691FBF2}" v="2" dt="2021-10-24T17:50:55.967"/>
  </p1510:revLst>
</p1510:revInfo>
</file>

<file path=ppt/tableStyles.xml><?xml version="1.0" encoding="utf-8"?>
<a:tblStyleLst xmlns:a="http://schemas.openxmlformats.org/drawingml/2006/main" def="{05FB120B-6FD2-4ECF-9174-02819020AEE5}">
  <a:tblStyle styleId="{05FB120B-6FD2-4ECF-9174-02819020AE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64" autoAdjust="0"/>
  </p:normalViewPr>
  <p:slideViewPr>
    <p:cSldViewPr snapToGrid="0">
      <p:cViewPr varScale="1">
        <p:scale>
          <a:sx n="86" d="100"/>
          <a:sy n="86" d="100"/>
        </p:scale>
        <p:origin x="5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4396820C-35DC-42A8-97B2-9A55E703A813}"/>
    <pc:docChg chg="undo redo custSel addSld delSld modSld addMainMaster delMainMaster">
      <pc:chgData name="Jeremy Bergmann" userId="c2589a63-7d35-4bd4-b1d6-7fbcacc677e5" providerId="ADAL" clId="{4396820C-35DC-42A8-97B2-9A55E703A813}" dt="2020-05-26T14:40:14.658" v="27" actId="14100"/>
      <pc:docMkLst>
        <pc:docMk/>
      </pc:docMkLst>
      <pc:sldChg chg="modSp mod">
        <pc:chgData name="Jeremy Bergmann" userId="c2589a63-7d35-4bd4-b1d6-7fbcacc677e5" providerId="ADAL" clId="{4396820C-35DC-42A8-97B2-9A55E703A813}" dt="2020-05-26T14:40:14.658" v="27" actId="14100"/>
        <pc:sldMkLst>
          <pc:docMk/>
          <pc:sldMk cId="0" sldId="257"/>
        </pc:sldMkLst>
        <pc:spChg chg="mod">
          <ac:chgData name="Jeremy Bergmann" userId="c2589a63-7d35-4bd4-b1d6-7fbcacc677e5" providerId="ADAL" clId="{4396820C-35DC-42A8-97B2-9A55E703A813}" dt="2020-05-26T14:40:14.658" v="27" actId="14100"/>
          <ac:spMkLst>
            <pc:docMk/>
            <pc:sldMk cId="0" sldId="257"/>
            <ac:spMk id="185" creationId="{00000000-0000-0000-0000-000000000000}"/>
          </ac:spMkLst>
        </pc:spChg>
      </pc:sldChg>
      <pc:sldChg chg="add del">
        <pc:chgData name="Jeremy Bergmann" userId="c2589a63-7d35-4bd4-b1d6-7fbcacc677e5" providerId="ADAL" clId="{4396820C-35DC-42A8-97B2-9A55E703A813}" dt="2020-05-26T13:11:54.849" v="2" actId="47"/>
        <pc:sldMkLst>
          <pc:docMk/>
          <pc:sldMk cId="0" sldId="258"/>
        </pc:sldMkLst>
      </pc:sldChg>
      <pc:sldChg chg="del">
        <pc:chgData name="Jeremy Bergmann" userId="c2589a63-7d35-4bd4-b1d6-7fbcacc677e5" providerId="ADAL" clId="{4396820C-35DC-42A8-97B2-9A55E703A813}" dt="2020-05-26T13:12:46.978" v="3" actId="47"/>
        <pc:sldMkLst>
          <pc:docMk/>
          <pc:sldMk cId="0" sldId="270"/>
        </pc:sldMkLst>
      </pc:sldChg>
      <pc:sldMasterChg chg="add del addSldLayout delSldLayout">
        <pc:chgData name="Jeremy Bergmann" userId="c2589a63-7d35-4bd4-b1d6-7fbcacc677e5" providerId="ADAL" clId="{4396820C-35DC-42A8-97B2-9A55E703A813}" dt="2020-05-26T13:11:54.849" v="2" actId="47"/>
        <pc:sldMasterMkLst>
          <pc:docMk/>
          <pc:sldMasterMk cId="0" sldId="2147483673"/>
        </pc:sldMasterMkLst>
        <pc:sldLayoutChg chg="add del">
          <pc:chgData name="Jeremy Bergmann" userId="c2589a63-7d35-4bd4-b1d6-7fbcacc677e5" providerId="ADAL" clId="{4396820C-35DC-42A8-97B2-9A55E703A813}" dt="2020-05-26T13:11:54.849" v="2" actId="47"/>
          <pc:sldLayoutMkLst>
            <pc:docMk/>
            <pc:sldMasterMk cId="0" sldId="2147483673"/>
            <pc:sldLayoutMk cId="0" sldId="214748366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1"/>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2"/>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3"/>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4"/>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5"/>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6"/>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7"/>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8"/>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9"/>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1"/>
          </pc:sldLayoutMkLst>
        </pc:sldLayoutChg>
      </pc:sldMasterChg>
    </pc:docChg>
  </pc:docChgLst>
  <pc:docChgLst>
    <pc:chgData name="Jeremy Bergmann" userId="c2589a63-7d35-4bd4-b1d6-7fbcacc677e5" providerId="ADAL" clId="{593E54F3-1C9E-4B33-9287-C955B691FBF2}"/>
    <pc:docChg chg="modSld">
      <pc:chgData name="Jeremy Bergmann" userId="c2589a63-7d35-4bd4-b1d6-7fbcacc677e5" providerId="ADAL" clId="{593E54F3-1C9E-4B33-9287-C955B691FBF2}" dt="2021-11-01T21:29:37.963" v="3" actId="20577"/>
      <pc:docMkLst>
        <pc:docMk/>
      </pc:docMkLst>
      <pc:sldChg chg="modSp mod">
        <pc:chgData name="Jeremy Bergmann" userId="c2589a63-7d35-4bd4-b1d6-7fbcacc677e5" providerId="ADAL" clId="{593E54F3-1C9E-4B33-9287-C955B691FBF2}" dt="2021-11-01T21:29:37.963" v="3" actId="20577"/>
        <pc:sldMkLst>
          <pc:docMk/>
          <pc:sldMk cId="0" sldId="258"/>
        </pc:sldMkLst>
        <pc:spChg chg="mod">
          <ac:chgData name="Jeremy Bergmann" userId="c2589a63-7d35-4bd4-b1d6-7fbcacc677e5" providerId="ADAL" clId="{593E54F3-1C9E-4B33-9287-C955B691FBF2}" dt="2021-11-01T21:29:37.963" v="3" actId="20577"/>
          <ac:spMkLst>
            <pc:docMk/>
            <pc:sldMk cId="0" sldId="258"/>
            <ac:spMk id="193" creationId="{00000000-0000-0000-0000-000000000000}"/>
          </ac:spMkLst>
        </pc:spChg>
      </pc:sldChg>
    </pc:docChg>
  </pc:docChgLst>
  <pc:docChgLst>
    <pc:chgData name="Jeremy Bergmann" userId="2355ee0d-2b6e-4bfe-a235-383daf8df8e3" providerId="ADAL" clId="{593E54F3-1C9E-4B33-9287-C955B691FBF2}"/>
    <pc:docChg chg="custSel addSld modSld">
      <pc:chgData name="Jeremy Bergmann" userId="2355ee0d-2b6e-4bfe-a235-383daf8df8e3" providerId="ADAL" clId="{593E54F3-1C9E-4B33-9287-C955B691FBF2}" dt="2021-10-24T18:33:47.470" v="160" actId="20577"/>
      <pc:docMkLst>
        <pc:docMk/>
      </pc:docMkLst>
      <pc:sldChg chg="add">
        <pc:chgData name="Jeremy Bergmann" userId="2355ee0d-2b6e-4bfe-a235-383daf8df8e3" providerId="ADAL" clId="{593E54F3-1C9E-4B33-9287-C955B691FBF2}" dt="2021-10-24T17:50:55.965" v="1"/>
        <pc:sldMkLst>
          <pc:docMk/>
          <pc:sldMk cId="0" sldId="258"/>
        </pc:sldMkLst>
      </pc:sldChg>
      <pc:sldChg chg="modSp add mod">
        <pc:chgData name="Jeremy Bergmann" userId="2355ee0d-2b6e-4bfe-a235-383daf8df8e3" providerId="ADAL" clId="{593E54F3-1C9E-4B33-9287-C955B691FBF2}" dt="2021-10-24T18:33:47.470" v="160" actId="20577"/>
        <pc:sldMkLst>
          <pc:docMk/>
          <pc:sldMk cId="0" sldId="270"/>
        </pc:sldMkLst>
        <pc:spChg chg="mod">
          <ac:chgData name="Jeremy Bergmann" userId="2355ee0d-2b6e-4bfe-a235-383daf8df8e3" providerId="ADAL" clId="{593E54F3-1C9E-4B33-9287-C955B691FBF2}" dt="2021-10-24T18:33:47.470" v="160" actId="20577"/>
          <ac:spMkLst>
            <pc:docMk/>
            <pc:sldMk cId="0" sldId="270"/>
            <ac:spMk id="292" creationId="{00000000-0000-0000-0000-000000000000}"/>
          </ac:spMkLst>
        </pc:spChg>
      </pc:sldChg>
      <pc:sldChg chg="add">
        <pc:chgData name="Jeremy Bergmann" userId="2355ee0d-2b6e-4bfe-a235-383daf8df8e3" providerId="ADAL" clId="{593E54F3-1C9E-4B33-9287-C955B691FBF2}" dt="2021-10-19T22:09:38.527" v="0"/>
        <pc:sldMkLst>
          <pc:docMk/>
          <pc:sldMk cId="252661577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mysql.com/doc/sakila/e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opensource.org/licenses/bsd-license.php"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base.guide/what-is-oltp/#:~:text=OLTP%20(Online%20Transactional%20Processing)%20is,a%20large%20number%20of%20user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1dcfa8b8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1dcfa8b8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203a960a5_1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203a960a5_1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03a960a5_1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203a960a5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What is difference between OLAP and OLTP?</a:t>
            </a:r>
          </a:p>
          <a:p>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 transactional processing while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analytical processing system. </a:t>
            </a:r>
            <a:r>
              <a:rPr lang="en-US" sz="1200" b="0" i="0" u="none" strike="noStrike" cap="none">
                <a:solidFill>
                  <a:schemeClr val="dk1"/>
                </a:solidFill>
                <a:effectLst/>
                <a:latin typeface="Calibri"/>
                <a:ea typeface="Calibri"/>
                <a:cs typeface="Calibri"/>
                <a:sym typeface="Calibri"/>
              </a:rPr>
              <a:t>... </a:t>
            </a:r>
          </a:p>
          <a:p>
            <a:r>
              <a:rPr lang="en-US" sz="1200" b="0" i="0" u="none" strike="noStrike" cap="none">
                <a:solidFill>
                  <a:schemeClr val="dk1"/>
                </a:solidFill>
                <a:effectLst/>
                <a:latin typeface="Calibri"/>
                <a:ea typeface="Calibri"/>
                <a:cs typeface="Calibri"/>
                <a:sym typeface="Calibri"/>
              </a:rPr>
              <a:t>The </a:t>
            </a:r>
            <a:r>
              <a:rPr lang="en-US" sz="1200" b="0" i="0" u="none" strike="noStrike" cap="none" dirty="0">
                <a:solidFill>
                  <a:schemeClr val="dk1"/>
                </a:solidFill>
                <a:effectLst/>
                <a:latin typeface="Calibri"/>
                <a:ea typeface="Calibri"/>
                <a:cs typeface="Calibri"/>
                <a:sym typeface="Calibri"/>
              </a:rPr>
              <a:t>basic </a:t>
            </a:r>
            <a:r>
              <a:rPr lang="en-US" sz="1200" b="1" i="0" u="none" strike="noStrike" cap="none" dirty="0">
                <a:solidFill>
                  <a:schemeClr val="dk1"/>
                </a:solidFill>
                <a:effectLst/>
                <a:latin typeface="Calibri"/>
                <a:ea typeface="Calibri"/>
                <a:cs typeface="Calibri"/>
                <a:sym typeface="Calibri"/>
              </a:rPr>
              <a:t>difference between OLTP</a:t>
            </a:r>
            <a:r>
              <a:rPr lang="en-US" sz="1200" b="0" i="0" u="none" strike="noStrike" cap="none" dirty="0">
                <a:solidFill>
                  <a:schemeClr val="dk1"/>
                </a:solidFill>
                <a:effectLst/>
                <a:latin typeface="Calibri"/>
                <a:ea typeface="Calibri"/>
                <a:cs typeface="Calibri"/>
                <a:sym typeface="Calibri"/>
              </a:rPr>
              <a:t> and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that </a:t>
            </a:r>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an online database modifying system, whereas,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online database query answering system.</a:t>
            </a:r>
          </a:p>
        </p:txBody>
      </p:sp>
      <p:sp>
        <p:nvSpPr>
          <p:cNvPr id="276" name="Google Shape;276;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fontAlgn="base"/>
            <a:r>
              <a:rPr lang="en-US" sz="1200" b="0" i="0" u="none" strike="noStrike" cap="none" dirty="0">
                <a:solidFill>
                  <a:schemeClr val="dk1"/>
                </a:solidFill>
                <a:effectLst/>
                <a:latin typeface="Calibri"/>
                <a:ea typeface="Calibri"/>
                <a:cs typeface="Calibri"/>
                <a:sym typeface="Calibri"/>
              </a:rPr>
              <a:t>One of the best example databases out there is the </a:t>
            </a:r>
            <a:r>
              <a:rPr lang="en-US" sz="1200" b="0" i="0" u="none" strike="noStrike" cap="none" dirty="0" err="1">
                <a:solidFill>
                  <a:schemeClr val="dk1"/>
                </a:solidFill>
                <a:effectLst/>
                <a:latin typeface="Calibri"/>
                <a:ea typeface="Calibri"/>
                <a:cs typeface="Calibri"/>
                <a:sym typeface="Calibri"/>
                <a:hlinkClick r:id="rId3"/>
              </a:rPr>
              <a:t>Sakila</a:t>
            </a:r>
            <a:r>
              <a:rPr lang="en-US" sz="1200" b="0" i="0" u="none" strike="noStrike" cap="none" dirty="0">
                <a:solidFill>
                  <a:schemeClr val="dk1"/>
                </a:solidFill>
                <a:effectLst/>
                <a:latin typeface="Calibri"/>
                <a:ea typeface="Calibri"/>
                <a:cs typeface="Calibri"/>
                <a:sym typeface="Calibri"/>
                <a:hlinkClick r:id="rId3"/>
              </a:rPr>
              <a:t> Database</a:t>
            </a:r>
            <a:r>
              <a:rPr lang="en-US" sz="1200" b="0" i="0" u="none" strike="noStrike" cap="none" dirty="0">
                <a:solidFill>
                  <a:schemeClr val="dk1"/>
                </a:solidFill>
                <a:effectLst/>
                <a:latin typeface="Calibri"/>
                <a:ea typeface="Calibri"/>
                <a:cs typeface="Calibri"/>
                <a:sym typeface="Calibri"/>
              </a:rPr>
              <a:t>, which was originally created by MySQL and has been open sourced under the terms of the </a:t>
            </a:r>
            <a:r>
              <a:rPr lang="en-US" sz="1200" b="0" i="0" u="none" strike="noStrike" cap="none" dirty="0">
                <a:solidFill>
                  <a:schemeClr val="dk1"/>
                </a:solidFill>
                <a:effectLst/>
                <a:latin typeface="Calibri"/>
                <a:ea typeface="Calibri"/>
                <a:cs typeface="Calibri"/>
                <a:sym typeface="Calibri"/>
                <a:hlinkClick r:id="rId4"/>
              </a:rPr>
              <a:t>BSD License</a:t>
            </a:r>
            <a:r>
              <a:rPr lang="en-US" sz="1200" b="0" i="0" u="none" strike="noStrike" cap="none" dirty="0">
                <a:solidFill>
                  <a:schemeClr val="dk1"/>
                </a:solidFill>
                <a:effectLst/>
                <a:latin typeface="Calibri"/>
                <a:ea typeface="Calibri"/>
                <a:cs typeface="Calibri"/>
                <a:sym typeface="Calibri"/>
              </a:rPr>
              <a:t>.</a:t>
            </a:r>
          </a:p>
          <a:p>
            <a:pPr fontAlgn="base"/>
            <a:r>
              <a:rPr lang="en-US" sz="1200" b="0" i="0" u="none" strike="noStrike" cap="none" dirty="0">
                <a:solidFill>
                  <a:schemeClr val="dk1"/>
                </a:solidFill>
                <a:effectLst/>
                <a:latin typeface="Calibri"/>
                <a:ea typeface="Calibri"/>
                <a:cs typeface="Calibri"/>
                <a:sym typeface="Calibri"/>
              </a:rPr>
              <a:t>The </a:t>
            </a:r>
            <a:r>
              <a:rPr lang="en-US" sz="1200" b="0" i="0" u="none" strike="noStrike" cap="none" dirty="0" err="1">
                <a:solidFill>
                  <a:schemeClr val="dk1"/>
                </a:solidFill>
                <a:effectLst/>
                <a:latin typeface="Calibri"/>
                <a:ea typeface="Calibri"/>
                <a:cs typeface="Calibri"/>
                <a:sym typeface="Calibri"/>
              </a:rPr>
              <a:t>Sakila</a:t>
            </a:r>
            <a:r>
              <a:rPr lang="en-US" sz="1200" b="0" i="0" u="none" strike="noStrike" cap="none" dirty="0">
                <a:solidFill>
                  <a:schemeClr val="dk1"/>
                </a:solidFill>
                <a:effectLst/>
                <a:latin typeface="Calibri"/>
                <a:ea typeface="Calibri"/>
                <a:cs typeface="Calibri"/>
                <a:sym typeface="Calibri"/>
              </a:rPr>
              <a:t> database is a nicely </a:t>
            </a:r>
            <a:r>
              <a:rPr lang="en-US" sz="1200" b="0" i="0" u="none" strike="noStrike" cap="none" dirty="0" err="1">
                <a:solidFill>
                  <a:schemeClr val="dk1"/>
                </a:solidFill>
                <a:effectLst/>
                <a:latin typeface="Calibri"/>
                <a:ea typeface="Calibri"/>
                <a:cs typeface="Calibri"/>
                <a:sym typeface="Calibri"/>
              </a:rPr>
              <a:t>normalised</a:t>
            </a:r>
            <a:r>
              <a:rPr lang="en-US" sz="1200" b="0" i="0" u="none" strike="noStrike" cap="none" dirty="0">
                <a:solidFill>
                  <a:schemeClr val="dk1"/>
                </a:solidFill>
                <a:effectLst/>
                <a:latin typeface="Calibri"/>
                <a:ea typeface="Calibri"/>
                <a:cs typeface="Calibri"/>
                <a:sym typeface="Calibri"/>
              </a:rPr>
              <a:t> schema modelling a DVD rental store, featuring things like films, actors, film-actor relationships, and a central inventory table that connects films, stores, and rentals.</a:t>
            </a: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56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dee1f3947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5dee1f394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dd891ab24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dd891ab24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5dd891ab24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38ce4af1_0_3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g5038ce4af1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43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91ab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d891ab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6" name="Google Shape;196;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Relationship:   OLTP = Source for OLAP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Definition:  </a:t>
            </a:r>
            <a:r>
              <a:rPr lang="en-US" dirty="0">
                <a:hlinkClick r:id="rId3"/>
              </a:rPr>
              <a:t>https://database.guide/what-is-oltp/#:~:text=OLTP%20(Online%20Transactional%20Processing)%20is,a%20large%20number%20of%20users.</a:t>
            </a:r>
            <a:endParaRPr lang="en-US" dirty="0"/>
          </a:p>
          <a:p>
            <a:r>
              <a:rPr lang="en-US" sz="1200" b="0" i="1"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(Online Transactional Processing) is a category of data processing that is focused on transaction-oriented tasks. OLTP typically involves inserting, updating, and/or deleting small amounts of data in a database.</a:t>
            </a:r>
          </a:p>
          <a:p>
            <a:r>
              <a:rPr lang="en-US" sz="1200" b="0" i="0" u="none" strike="noStrike" cap="none" dirty="0">
                <a:solidFill>
                  <a:schemeClr val="dk1"/>
                </a:solidFill>
                <a:effectLst/>
                <a:latin typeface="Calibri"/>
                <a:ea typeface="Calibri"/>
                <a:cs typeface="Calibri"/>
                <a:sym typeface="Calibri"/>
              </a:rPr>
              <a:t>OLTP mainly deals with large numbers of transactions by a large number of users.</a:t>
            </a:r>
          </a:p>
          <a:p>
            <a:pPr marL="0" lvl="0" indent="0" algn="l" rtl="0">
              <a:spcBef>
                <a:spcPts val="0"/>
              </a:spcBef>
              <a:spcAft>
                <a:spcPts val="0"/>
              </a:spcAft>
              <a:buNone/>
            </a:pPr>
            <a:endParaRPr dirty="0"/>
          </a:p>
        </p:txBody>
      </p:sp>
      <p:sp>
        <p:nvSpPr>
          <p:cNvPr id="202" name="Google Shape;202;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0" name="Google Shape;210;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d891ab24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9" name="Google Shape;219;g5dd891ab24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203a960a5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27" name="Google Shape;227;g5203a960a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c8617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33" name="Google Shape;233;g527c8617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38ce4af1_0_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Y9GhKlDneFCqDSSHyWLC09beGWrC0qpc/view"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4" y="1513075"/>
            <a:ext cx="4904375" cy="5590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2400" dirty="0"/>
            </a:br>
            <a:r>
              <a:rPr lang="en-US" sz="2400" dirty="0"/>
              <a:t>Normal forms are standard rules for structuring a database to reduce redundancy and increase data integrity.</a:t>
            </a:r>
            <a:br>
              <a:rPr lang="en-US" sz="2400" dirty="0"/>
            </a:br>
            <a:br>
              <a:rPr lang="en-US" sz="2400" dirty="0"/>
            </a:br>
            <a:r>
              <a:rPr lang="en-US" sz="2400" dirty="0"/>
              <a:t>In essence, the rules serve to minimize space costs and error costs.</a:t>
            </a:r>
            <a:br>
              <a:rPr lang="en-US" sz="2400" dirty="0"/>
            </a:br>
            <a:br>
              <a:rPr lang="en-US" sz="2400" dirty="0"/>
            </a:br>
            <a:r>
              <a:rPr lang="en-US" sz="2400" dirty="0"/>
              <a:t>Denormalization involves selectively increasing redundancy to improve speed performance and reduce query complexity.</a:t>
            </a:r>
            <a:br>
              <a:rPr lang="en-US" sz="2400" b="1" dirty="0"/>
            </a:br>
            <a:endParaRPr sz="24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 </a:t>
            </a:r>
            <a:endParaRPr sz="1800" dirty="0"/>
          </a:p>
        </p:txBody>
      </p:sp>
      <p:sp>
        <p:nvSpPr>
          <p:cNvPr id="252" name="Google Shape;252;p37"/>
          <p:cNvSpPr txBox="1"/>
          <p:nvPr/>
        </p:nvSpPr>
        <p:spPr>
          <a:xfrm>
            <a:off x="5208900" y="2604000"/>
            <a:ext cx="6983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000" dirty="0"/>
              <a:t>E</a:t>
            </a:r>
            <a:r>
              <a:rPr lang="en-US" sz="2200" dirty="0"/>
              <a:t>very non-prime key attribute must provide a fact about</a:t>
            </a:r>
            <a:r>
              <a:rPr lang="en-US" sz="2200" dirty="0">
                <a:solidFill>
                  <a:srgbClr val="DADADA"/>
                </a:solidFill>
              </a:rPr>
              <a:t> </a:t>
            </a:r>
            <a:r>
              <a:rPr lang="en-US" sz="2200" dirty="0">
                <a:solidFill>
                  <a:srgbClr val="FF0000"/>
                </a:solidFill>
              </a:rPr>
              <a:t>the key</a:t>
            </a:r>
            <a:r>
              <a:rPr lang="en-US" sz="2200" dirty="0">
                <a:solidFill>
                  <a:srgbClr val="DADADA"/>
                </a:solidFill>
              </a:rPr>
              <a:t>, </a:t>
            </a:r>
            <a:r>
              <a:rPr lang="en-US" sz="2200" dirty="0">
                <a:solidFill>
                  <a:srgbClr val="00B050"/>
                </a:solidFill>
              </a:rPr>
              <a:t>the whole key</a:t>
            </a:r>
            <a:r>
              <a:rPr lang="en-US" sz="2200" dirty="0">
                <a:solidFill>
                  <a:srgbClr val="DADADA"/>
                </a:solidFill>
              </a:rPr>
              <a:t>, </a:t>
            </a:r>
            <a:r>
              <a:rPr lang="en-US" sz="2200" dirty="0"/>
              <a:t>and</a:t>
            </a:r>
            <a:r>
              <a:rPr lang="en-US" sz="2200" dirty="0">
                <a:solidFill>
                  <a:srgbClr val="DADADA"/>
                </a:solidFill>
              </a:rPr>
              <a:t> </a:t>
            </a:r>
            <a:r>
              <a:rPr lang="en-US" sz="2200" dirty="0">
                <a:solidFill>
                  <a:srgbClr val="00B0F0"/>
                </a:solidFill>
              </a:rPr>
              <a:t>nothing but the key</a:t>
            </a:r>
            <a:r>
              <a:rPr lang="en-US" sz="2200" dirty="0">
                <a:solidFill>
                  <a:srgbClr val="DADADA"/>
                </a:solidFill>
              </a:rPr>
              <a:t>.</a:t>
            </a:r>
            <a:endParaRPr sz="2200" dirty="0">
              <a:solidFill>
                <a:srgbClr val="DADADA"/>
              </a:solidFill>
            </a:endParaRPr>
          </a:p>
          <a:p>
            <a:pPr marL="0" lvl="0" indent="0" algn="ctr" rtl="0">
              <a:lnSpc>
                <a:spcPct val="115000"/>
              </a:lnSpc>
              <a:spcBef>
                <a:spcPts val="600"/>
              </a:spcBef>
              <a:spcAft>
                <a:spcPts val="0"/>
              </a:spcAft>
              <a:buNone/>
            </a:pPr>
            <a:r>
              <a:rPr lang="en-US" sz="2200" dirty="0">
                <a:solidFill>
                  <a:srgbClr val="FF0000"/>
                </a:solidFill>
              </a:rPr>
              <a:t>1NF: first normal form</a:t>
            </a:r>
            <a:endParaRPr sz="2200" dirty="0">
              <a:solidFill>
                <a:srgbClr val="FF0000"/>
              </a:solidFill>
            </a:endParaRPr>
          </a:p>
          <a:p>
            <a:pPr marL="0" lvl="0" indent="0" algn="ctr" rtl="0">
              <a:lnSpc>
                <a:spcPct val="115000"/>
              </a:lnSpc>
              <a:spcBef>
                <a:spcPts val="600"/>
              </a:spcBef>
              <a:spcAft>
                <a:spcPts val="0"/>
              </a:spcAft>
              <a:buNone/>
            </a:pPr>
            <a:r>
              <a:rPr lang="en-US" sz="2200" dirty="0">
                <a:solidFill>
                  <a:srgbClr val="00B050"/>
                </a:solidFill>
              </a:rPr>
              <a:t>2NF: second normal form</a:t>
            </a:r>
            <a:endParaRPr sz="2200" dirty="0">
              <a:solidFill>
                <a:srgbClr val="00B050"/>
              </a:solidFill>
            </a:endParaRPr>
          </a:p>
          <a:p>
            <a:pPr marL="0" lvl="0" indent="0" algn="ctr" rtl="0">
              <a:lnSpc>
                <a:spcPct val="115000"/>
              </a:lnSpc>
              <a:spcBef>
                <a:spcPts val="600"/>
              </a:spcBef>
              <a:spcAft>
                <a:spcPts val="600"/>
              </a:spcAft>
              <a:buNone/>
            </a:pPr>
            <a:r>
              <a:rPr lang="en-US" sz="2200" dirty="0">
                <a:solidFill>
                  <a:srgbClr val="00B0F0"/>
                </a:solidFill>
              </a:rPr>
              <a:t>3NF: third normal form</a:t>
            </a:r>
            <a:endParaRPr sz="2200"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 has a primary key</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Redmond, WA</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ORCL</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24.33</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table(s) are in 1NF</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A relation is in second normal form (2NF) if all of its non-key attributes are dependent on all of the key.</a:t>
            </a:r>
            <a:br>
              <a:rPr lang="en-US" sz="1800"/>
            </a:br>
            <a:endParaRPr sz="1800"/>
          </a:p>
          <a:p>
            <a:pPr marL="0" lvl="0" indent="0" algn="l" rtl="0">
              <a:lnSpc>
                <a:spcPct val="115000"/>
              </a:lnSpc>
              <a:spcBef>
                <a:spcPts val="0"/>
              </a:spcBef>
              <a:spcAft>
                <a:spcPts val="0"/>
              </a:spcAft>
              <a:buNone/>
            </a:pPr>
            <a:r>
              <a:rPr lang="en-US" sz="1800"/>
              <a:t>Another way to say this: A relation is in second normal form if it is free from partial-key dependencies</a:t>
            </a:r>
            <a:br>
              <a:rPr lang="en-US" sz="1800"/>
            </a:br>
            <a:endParaRPr sz="1800"/>
          </a:p>
          <a:p>
            <a:pPr marL="0" lvl="0" indent="0" algn="l" rtl="0">
              <a:lnSpc>
                <a:spcPct val="115000"/>
              </a:lnSpc>
              <a:spcBef>
                <a:spcPts val="0"/>
              </a:spcBef>
              <a:spcAft>
                <a:spcPts val="0"/>
              </a:spcAft>
              <a:buNone/>
            </a:pPr>
            <a:r>
              <a:rPr lang="en-US" sz="1800"/>
              <a:t>Relations that have a single attribute for a key are automatically in 2NF.</a:t>
            </a:r>
            <a:endParaRPr sz="1800"/>
          </a:p>
          <a:p>
            <a:pPr marL="0" lvl="0" indent="0" algn="l" rtl="0">
              <a:lnSpc>
                <a:spcPct val="115000"/>
              </a:lnSpc>
              <a:spcBef>
                <a:spcPts val="0"/>
              </a:spcBef>
              <a:spcAft>
                <a:spcPts val="0"/>
              </a:spcAft>
              <a:buNone/>
            </a:pPr>
            <a:br>
              <a:rPr lang="en-US" sz="1800"/>
            </a:br>
            <a:r>
              <a:rPr lang="en-US" sz="1800"/>
              <a:t>This is one reason why we often use artificial identifiers (non-composite keys) as keys.</a:t>
            </a:r>
            <a:br>
              <a:rPr lang="en-US" sz="1800"/>
            </a:b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graphicFrame>
        <p:nvGraphicFramePr>
          <p:cNvPr id="267" name="Google Shape;267;p39"/>
          <p:cNvGraphicFramePr/>
          <p:nvPr/>
        </p:nvGraphicFramePr>
        <p:xfrm>
          <a:off x="6641163" y="1884900"/>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8" name="Google Shape;268;p39"/>
          <p:cNvSpPr txBox="1"/>
          <p:nvPr/>
        </p:nvSpPr>
        <p:spPr>
          <a:xfrm>
            <a:off x="8675775" y="1429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1NF</a:t>
            </a:r>
            <a:endParaRPr sz="1800" b="1" u="sng"/>
          </a:p>
        </p:txBody>
      </p:sp>
      <p:graphicFrame>
        <p:nvGraphicFramePr>
          <p:cNvPr id="269" name="Google Shape;269;p39"/>
          <p:cNvGraphicFramePr/>
          <p:nvPr/>
        </p:nvGraphicFramePr>
        <p:xfrm>
          <a:off x="6260175" y="43028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0" name="Google Shape;270;p39"/>
          <p:cNvSpPr txBox="1"/>
          <p:nvPr/>
        </p:nvSpPr>
        <p:spPr>
          <a:xfrm>
            <a:off x="6260175" y="53551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272" name="Google Shape;272;p39"/>
          <p:cNvGraphicFramePr/>
          <p:nvPr/>
        </p:nvGraphicFramePr>
        <p:xfrm>
          <a:off x="9378875" y="43208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73" name="Google Shape;273;p39"/>
          <p:cNvSpPr txBox="1"/>
          <p:nvPr/>
        </p:nvSpPr>
        <p:spPr>
          <a:xfrm>
            <a:off x="9378875" y="629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OLAP - Dimensional Data Modeling</a:t>
            </a:r>
            <a:br>
              <a:rPr lang="en-US" sz="4800" dirty="0"/>
            </a:br>
            <a:endParaRPr sz="4800" dirty="0"/>
          </a:p>
        </p:txBody>
      </p:sp>
      <p:sp>
        <p:nvSpPr>
          <p:cNvPr id="279" name="Google Shape;279;p40"/>
          <p:cNvSpPr txBox="1"/>
          <p:nvPr/>
        </p:nvSpPr>
        <p:spPr>
          <a:xfrm>
            <a:off x="0" y="2400475"/>
            <a:ext cx="5866200" cy="40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u="sng" dirty="0"/>
          </a:p>
          <a:p>
            <a:pPr marL="0" lvl="0" indent="0" algn="l" rtl="0">
              <a:lnSpc>
                <a:spcPct val="115000"/>
              </a:lnSpc>
              <a:spcBef>
                <a:spcPts val="0"/>
              </a:spcBef>
              <a:spcAft>
                <a:spcPts val="0"/>
              </a:spcAft>
              <a:buNone/>
            </a:pPr>
            <a:r>
              <a:rPr lang="en-US" sz="1800" b="1" u="sng" dirty="0"/>
              <a:t>Advantage</a:t>
            </a:r>
            <a:r>
              <a:rPr lang="en-US" sz="1800" dirty="0"/>
              <a:t>: Simple to model and understand, Simple queries, Fast. </a:t>
            </a:r>
            <a:endParaRPr sz="1800" dirty="0"/>
          </a:p>
          <a:p>
            <a:pPr marL="0" lvl="0" indent="0" algn="l" rtl="0">
              <a:lnSpc>
                <a:spcPct val="115000"/>
              </a:lnSpc>
              <a:spcBef>
                <a:spcPts val="0"/>
              </a:spcBef>
              <a:spcAft>
                <a:spcPts val="0"/>
              </a:spcAft>
              <a:buNone/>
            </a:pPr>
            <a:r>
              <a:rPr lang="en-US" sz="1800" b="1" u="sng" dirty="0"/>
              <a:t>Disadvantage</a:t>
            </a:r>
            <a:r>
              <a:rPr lang="en-US" sz="1800" dirty="0"/>
              <a:t>: Increased space cost and  data integrity risk due to redundancies.</a:t>
            </a:r>
            <a:endParaRPr dirty="0"/>
          </a:p>
        </p:txBody>
      </p:sp>
      <p:sp>
        <p:nvSpPr>
          <p:cNvPr id="281" name="Google Shape;281;p40"/>
          <p:cNvSpPr txBox="1"/>
          <p:nvPr/>
        </p:nvSpPr>
        <p:spPr>
          <a:xfrm>
            <a:off x="5873588" y="5411600"/>
            <a:ext cx="5866200" cy="20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u="sng"/>
              <a:t>Advantage</a:t>
            </a:r>
            <a:r>
              <a:rPr lang="en-US" sz="1800"/>
              <a:t>: Low data integrity risk,Minimal space cost.</a:t>
            </a:r>
            <a:endParaRPr sz="1800" b="1" u="sng"/>
          </a:p>
          <a:p>
            <a:pPr marL="0" lvl="0" indent="0" algn="l" rtl="0">
              <a:lnSpc>
                <a:spcPct val="115000"/>
              </a:lnSpc>
              <a:spcBef>
                <a:spcPts val="0"/>
              </a:spcBef>
              <a:spcAft>
                <a:spcPts val="0"/>
              </a:spcAft>
              <a:buNone/>
            </a:pPr>
            <a:r>
              <a:rPr lang="en-US" sz="1800" b="1"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Star Schema</a:t>
            </a:r>
            <a:endParaRPr/>
          </a:p>
        </p:txBody>
      </p:sp>
      <p:sp>
        <p:nvSpPr>
          <p:cNvPr id="285" name="Google Shape;285;p40"/>
          <p:cNvSpPr txBox="1"/>
          <p:nvPr/>
        </p:nvSpPr>
        <p:spPr>
          <a:xfrm>
            <a:off x="7306700" y="1612650"/>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Snowflake Schema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Exercise – </a:t>
            </a:r>
            <a:r>
              <a:rPr lang="en-US" sz="4800" dirty="0" err="1"/>
              <a:t>Sakila</a:t>
            </a:r>
            <a:r>
              <a:rPr lang="en-US" sz="4800" dirty="0"/>
              <a:t> Schema</a:t>
            </a:r>
            <a:endParaRPr sz="4800" dirty="0"/>
          </a:p>
        </p:txBody>
      </p:sp>
      <p:sp>
        <p:nvSpPr>
          <p:cNvPr id="299" name="Google Shape;299;p42"/>
          <p:cNvSpPr txBox="1"/>
          <p:nvPr/>
        </p:nvSpPr>
        <p:spPr>
          <a:xfrm>
            <a:off x="234892" y="1880292"/>
            <a:ext cx="3866592" cy="46775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dirty="0">
                <a:latin typeface="Lato"/>
                <a:ea typeface="Lato"/>
                <a:cs typeface="Lato"/>
                <a:sym typeface="Lato"/>
              </a:rPr>
              <a:t>Objective</a:t>
            </a:r>
            <a:r>
              <a:rPr lang="en-US" sz="1800" b="1" dirty="0">
                <a:latin typeface="Lato"/>
                <a:ea typeface="Lato"/>
                <a:cs typeface="Lato"/>
                <a:sym typeface="Lato"/>
              </a:rPr>
              <a:t>  - </a:t>
            </a:r>
            <a:r>
              <a:rPr lang="en-US" sz="1800" dirty="0">
                <a:latin typeface="Lato"/>
                <a:ea typeface="Lato"/>
                <a:cs typeface="Lato"/>
                <a:sym typeface="Lato"/>
              </a:rPr>
              <a:t>Utilize the </a:t>
            </a:r>
            <a:r>
              <a:rPr lang="en-US" sz="1800" dirty="0" err="1">
                <a:latin typeface="Lato"/>
                <a:ea typeface="Lato"/>
                <a:cs typeface="Lato"/>
                <a:sym typeface="Lato"/>
              </a:rPr>
              <a:t>Sakila</a:t>
            </a:r>
            <a:r>
              <a:rPr lang="en-US" sz="1800" dirty="0">
                <a:latin typeface="Lato"/>
                <a:ea typeface="Lato"/>
                <a:cs typeface="Lato"/>
                <a:sym typeface="Lato"/>
              </a:rPr>
              <a:t> Schema to identify the following: </a:t>
            </a:r>
          </a:p>
          <a:p>
            <a:pPr marL="0" lvl="0" indent="0" algn="l" rtl="0">
              <a:spcBef>
                <a:spcPts val="0"/>
              </a:spcBef>
              <a:spcAft>
                <a:spcPts val="0"/>
              </a:spcAft>
              <a:buClr>
                <a:srgbClr val="000000"/>
              </a:buClr>
              <a:buSzPts val="1100"/>
              <a:buFont typeface="Arial"/>
              <a:buNone/>
            </a:pPr>
            <a:endParaRPr lang="en-US"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1. Identify the ENTITIES and ATTRIBUTES of the schema. </a:t>
            </a:r>
            <a:br>
              <a:rPr lang="en-US" sz="1800" b="1" dirty="0">
                <a:latin typeface="Lato"/>
                <a:ea typeface="Lato"/>
                <a:cs typeface="Lato"/>
                <a:sym typeface="Lato"/>
              </a:rPr>
            </a:br>
            <a:endParaRPr lang="en-US" sz="1600" b="1" dirty="0">
              <a:latin typeface="Lato"/>
              <a:ea typeface="Lato"/>
              <a:cs typeface="Lato"/>
              <a:sym typeface="Lato"/>
            </a:endParaRPr>
          </a:p>
          <a:p>
            <a:pPr lvl="0">
              <a:buSzPts val="1100"/>
            </a:pPr>
            <a:r>
              <a:rPr lang="en-US" sz="1800" b="1" dirty="0">
                <a:latin typeface="Lato"/>
                <a:ea typeface="Lato"/>
                <a:cs typeface="Lato"/>
                <a:sym typeface="Lato"/>
              </a:rPr>
              <a:t>2. Is the FILM table in 1</a:t>
            </a:r>
            <a:r>
              <a:rPr lang="en-US" sz="1800" b="1" baseline="30000" dirty="0">
                <a:latin typeface="Lato"/>
                <a:ea typeface="Lato"/>
                <a:cs typeface="Lato"/>
                <a:sym typeface="Lato"/>
              </a:rPr>
              <a:t>st</a:t>
            </a:r>
            <a:r>
              <a:rPr lang="en-US" sz="1800" b="1" dirty="0">
                <a:latin typeface="Lato"/>
                <a:ea typeface="Lato"/>
                <a:cs typeface="Lato"/>
                <a:sym typeface="Lato"/>
              </a:rPr>
              <a:t> normal form?   If so, why? </a:t>
            </a:r>
          </a:p>
          <a:p>
            <a:pPr lvl="0">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3. Can you name a relationship that is in (at least) 2</a:t>
            </a:r>
            <a:r>
              <a:rPr lang="en-US" sz="1800" b="1" baseline="30000" dirty="0">
                <a:latin typeface="Lato"/>
                <a:ea typeface="Lato"/>
                <a:cs typeface="Lato"/>
                <a:sym typeface="Lato"/>
              </a:rPr>
              <a:t>nd</a:t>
            </a:r>
            <a:r>
              <a:rPr lang="en-US" sz="1800" b="1" dirty="0">
                <a:latin typeface="Lato"/>
                <a:ea typeface="Lato"/>
                <a:cs typeface="Lato"/>
                <a:sym typeface="Lato"/>
              </a:rPr>
              <a:t> normal form? </a:t>
            </a:r>
          </a:p>
          <a:p>
            <a:pPr>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4.  Find the following relationships in the schema:  </a:t>
            </a:r>
          </a:p>
          <a:p>
            <a:pPr>
              <a:buSzPts val="1100"/>
            </a:pPr>
            <a:r>
              <a:rPr lang="en-US" sz="1800" b="1" dirty="0">
                <a:latin typeface="Lato"/>
                <a:ea typeface="Lato"/>
                <a:cs typeface="Lato"/>
                <a:sym typeface="Lato"/>
              </a:rPr>
              <a:t>a) Mandatory One</a:t>
            </a:r>
            <a:r>
              <a:rPr lang="en-US" sz="1800" b="1" dirty="0">
                <a:latin typeface="Lato"/>
                <a:ea typeface="Lato"/>
                <a:cs typeface="Lato"/>
                <a:sym typeface="Wingdings" panose="05000000000000000000" pitchFamily="2" charset="2"/>
              </a:rPr>
              <a:t> Optional </a:t>
            </a:r>
            <a:r>
              <a:rPr lang="en-US" sz="1800" b="1" dirty="0">
                <a:latin typeface="Lato"/>
                <a:ea typeface="Lato"/>
                <a:cs typeface="Lato"/>
                <a:sym typeface="Lato"/>
              </a:rPr>
              <a:t>Many</a:t>
            </a:r>
          </a:p>
          <a:p>
            <a:pPr lvl="0">
              <a:buSzPts val="1100"/>
            </a:pPr>
            <a:r>
              <a:rPr lang="en-US" sz="1800" b="1" dirty="0">
                <a:latin typeface="Lato"/>
                <a:ea typeface="Lato"/>
                <a:cs typeface="Lato"/>
                <a:sym typeface="Lato"/>
              </a:rPr>
              <a:t>b) Optional One </a:t>
            </a:r>
            <a:r>
              <a:rPr lang="en-US" sz="1800" b="1" dirty="0">
                <a:latin typeface="Lato"/>
                <a:ea typeface="Lato"/>
                <a:cs typeface="Lato"/>
                <a:sym typeface="Wingdings" panose="05000000000000000000" pitchFamily="2" charset="2"/>
              </a:rPr>
              <a:t> Optional Many</a:t>
            </a:r>
          </a:p>
        </p:txBody>
      </p:sp>
      <p:pic>
        <p:nvPicPr>
          <p:cNvPr id="1026" name="Picture 2" descr="The Sakila Database ERD">
            <a:extLst>
              <a:ext uri="{FF2B5EF4-FFF2-40B4-BE49-F238E27FC236}">
                <a16:creationId xmlns:a16="http://schemas.microsoft.com/office/drawing/2014/main" id="{D608062B-D37D-479E-9C1A-F1271643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402" y="1580100"/>
            <a:ext cx="7992598" cy="52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55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3" name="Google Shape;193;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Import data into MySQL database (Class 1)</a:t>
            </a:r>
            <a:endParaRPr sz="2400" dirty="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Query Data for Data Understanding/Relevant Information (Class 2)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3-4)</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000000"/>
                </a:solidFill>
              </a:rPr>
              <a:t>Cleaning Data (Class 5) </a:t>
            </a: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38761D"/>
                </a:solidFill>
              </a:rPr>
              <a:t>Normalize Data &amp; Create Data Model (Class 6)</a:t>
            </a:r>
            <a:endParaRPr sz="2400" dirty="0">
              <a:solidFill>
                <a:srgbClr val="38761D"/>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Analyze Data Quality &amp; Create Data Dictionary (Class 7)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Connect Data to </a:t>
            </a:r>
            <a:r>
              <a:rPr lang="en-US" sz="2400" dirty="0" err="1">
                <a:solidFill>
                  <a:srgbClr val="000000"/>
                </a:solidFill>
              </a:rPr>
              <a:t>PowerBI</a:t>
            </a:r>
            <a:r>
              <a:rPr lang="en-US" sz="2400" dirty="0">
                <a:solidFill>
                  <a:srgbClr val="000000"/>
                </a:solidFill>
              </a:rPr>
              <a:t> Desktop/Cloud, Answer Business Questions (Class 8)</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972825" y="544917"/>
            <a:ext cx="10250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292" name="Google Shape;292;p41"/>
          <p:cNvSpPr txBox="1"/>
          <p:nvPr/>
        </p:nvSpPr>
        <p:spPr>
          <a:xfrm>
            <a:off x="632458" y="1654767"/>
            <a:ext cx="6672300" cy="50740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dirty="0"/>
              <a:t>ERD using Draw.IO</a:t>
            </a:r>
            <a:endParaRPr sz="1800" b="1" u="sng" dirty="0"/>
          </a:p>
          <a:p>
            <a:pPr marL="0" lvl="0" indent="0" algn="ctr" rtl="0">
              <a:spcBef>
                <a:spcPts val="0"/>
              </a:spcBef>
              <a:spcAft>
                <a:spcPts val="0"/>
              </a:spcAft>
              <a:buNone/>
            </a:pPr>
            <a:r>
              <a:rPr lang="en-US" sz="1700" b="1" u="sng" dirty="0"/>
              <a:t>Entity Relationship Diagram</a:t>
            </a:r>
            <a:endParaRPr sz="1700" b="1" u="sng" dirty="0"/>
          </a:p>
          <a:p>
            <a:pPr marL="0" lvl="0" indent="0" algn="l" rtl="0">
              <a:spcBef>
                <a:spcPts val="0"/>
              </a:spcBef>
              <a:spcAft>
                <a:spcPts val="0"/>
              </a:spcAft>
              <a:buNone/>
            </a:pPr>
            <a:r>
              <a:rPr lang="en-US" sz="1700" dirty="0"/>
              <a:t>1. Identifies the Entities (Nouns), Attributes (Adjectives) and relationships (verbs) in the “console” schema.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Create an ERD diagram in draw.io </a:t>
            </a:r>
            <a:endParaRPr sz="1700" dirty="0"/>
          </a:p>
          <a:p>
            <a:pPr marL="0" lvl="0" indent="0" algn="l" rtl="0">
              <a:spcBef>
                <a:spcPts val="0"/>
              </a:spcBef>
              <a:spcAft>
                <a:spcPts val="0"/>
              </a:spcAft>
              <a:buNone/>
            </a:pPr>
            <a:endParaRPr sz="1700" dirty="0"/>
          </a:p>
          <a:p>
            <a:pPr marL="0" lvl="0" indent="0" algn="ctr" rtl="0">
              <a:spcBef>
                <a:spcPts val="0"/>
              </a:spcBef>
              <a:spcAft>
                <a:spcPts val="0"/>
              </a:spcAft>
              <a:buNone/>
            </a:pPr>
            <a:r>
              <a:rPr lang="en-US" sz="1700" b="1" u="sng" dirty="0"/>
              <a:t>Relational Database Modeling</a:t>
            </a:r>
            <a:endParaRPr sz="1700" b="1" u="sng" dirty="0"/>
          </a:p>
          <a:p>
            <a:pPr marL="0" lvl="0" indent="0" algn="l" rtl="0">
              <a:spcBef>
                <a:spcPts val="0"/>
              </a:spcBef>
              <a:spcAft>
                <a:spcPts val="0"/>
              </a:spcAft>
              <a:buNone/>
            </a:pPr>
            <a:r>
              <a:rPr lang="en-US" sz="1700" dirty="0"/>
              <a:t>1. Convert the ERD diagram to a relational model, using draw.io</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Convert the relation model to an OLAP dimensional model, identifying the business entities (dimensions) and measures (facts)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a:t>3. Once </a:t>
            </a:r>
            <a:r>
              <a:rPr lang="en-US" sz="1700" dirty="0"/>
              <a:t>designing and normalization of the database is complete, create the SQL code (via views) that creates </a:t>
            </a:r>
            <a:r>
              <a:rPr lang="en-US" sz="1700"/>
              <a:t>the OLAP relationship </a:t>
            </a:r>
            <a:r>
              <a:rPr lang="en-US" sz="1700" dirty="0"/>
              <a:t>between tables.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Example at:  </a:t>
            </a:r>
            <a:r>
              <a:rPr lang="en-US" u="sng" dirty="0">
                <a:solidFill>
                  <a:schemeClr val="hlink"/>
                </a:solidFill>
                <a:hlinkClick r:id="rId3"/>
              </a:rPr>
              <a:t>https://drive.google.com/file/d/1Y9GhKlDneFCqDSSHyWLC09beGWrC0qpc/view</a:t>
            </a:r>
            <a:endParaRPr dirty="0"/>
          </a:p>
        </p:txBody>
      </p:sp>
      <p:pic>
        <p:nvPicPr>
          <p:cNvPr id="293" name="Google Shape;293;p41"/>
          <p:cNvPicPr preferRelativeResize="0"/>
          <p:nvPr/>
        </p:nvPicPr>
        <p:blipFill>
          <a:blip r:embed="rId4">
            <a:alphaModFix/>
          </a:blip>
          <a:stretch>
            <a:fillRect/>
          </a:stretch>
        </p:blipFill>
        <p:spPr>
          <a:xfrm>
            <a:off x="7446050" y="2184467"/>
            <a:ext cx="3636183" cy="36361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- 3rd Normal Form</a:t>
            </a:r>
            <a:endParaRPr sz="4800"/>
          </a:p>
        </p:txBody>
      </p:sp>
      <p:sp>
        <p:nvSpPr>
          <p:cNvPr id="299" name="Google Shape;299;p42"/>
          <p:cNvSpPr txBox="1"/>
          <p:nvPr/>
        </p:nvSpPr>
        <p:spPr>
          <a:xfrm>
            <a:off x="785850" y="2108775"/>
            <a:ext cx="4815300" cy="3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lang="en-US" sz="1800" b="1"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Stated otherwise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dependency</a:t>
            </a:r>
            <a:br>
              <a:rPr lang="en-US" sz="1800" b="1">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1" name="Google Shape;301;p42"/>
          <p:cNvSpPr txBox="1"/>
          <p:nvPr/>
        </p:nvSpPr>
        <p:spPr>
          <a:xfrm>
            <a:off x="6260175" y="27643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303" name="Google Shape;303;p42"/>
          <p:cNvGraphicFramePr/>
          <p:nvPr/>
        </p:nvGraphicFramePr>
        <p:xfrm>
          <a:off x="9378875" y="17300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4" name="Google Shape;304;p42"/>
          <p:cNvSpPr txBox="1"/>
          <p:nvPr/>
        </p:nvSpPr>
        <p:spPr>
          <a:xfrm>
            <a:off x="9378875" y="37081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3NF</a:t>
            </a:r>
            <a:endParaRPr sz="1800" b="1" u="sng"/>
          </a:p>
        </p:txBody>
      </p:sp>
      <p:graphicFrame>
        <p:nvGraphicFramePr>
          <p:cNvPr id="306" name="Google Shape;306;p42"/>
          <p:cNvGraphicFramePr/>
          <p:nvPr/>
        </p:nvGraphicFramePr>
        <p:xfrm>
          <a:off x="6260175" y="4784263"/>
          <a:ext cx="1495425" cy="824484"/>
        </p:xfrm>
        <a:graphic>
          <a:graphicData uri="http://schemas.openxmlformats.org/drawingml/2006/table">
            <a:tbl>
              <a:tblPr>
                <a:noFill/>
                <a:tableStyleId>{05FB120B-6FD2-4ECF-9174-02819020AEE5}</a:tableStyleId>
              </a:tblPr>
              <a:tblGrid>
                <a:gridCol w="83820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Symbol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7" name="Google Shape;307;p42"/>
          <p:cNvGraphicFramePr/>
          <p:nvPr/>
        </p:nvGraphicFramePr>
        <p:xfrm>
          <a:off x="8607350" y="4784263"/>
          <a:ext cx="2360025" cy="824484"/>
        </p:xfrm>
        <a:graphic>
          <a:graphicData uri="http://schemas.openxmlformats.org/drawingml/2006/table">
            <a:tbl>
              <a:tblPr>
                <a:noFill/>
                <a:tableStyleId>{05FB120B-6FD2-4ECF-9174-02819020AEE5}</a:tableStyleId>
              </a:tblPr>
              <a:tblGrid>
                <a:gridCol w="1003975">
                  <a:extLst>
                    <a:ext uri="{9D8B030D-6E8A-4147-A177-3AD203B41FA5}">
                      <a16:colId xmlns:a16="http://schemas.microsoft.com/office/drawing/2014/main" val="20000"/>
                    </a:ext>
                  </a:extLst>
                </a:gridCol>
                <a:gridCol w="1356050">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08" name="Google Shape;308;p42"/>
          <p:cNvCxnSpPr/>
          <p:nvPr/>
        </p:nvCxnSpPr>
        <p:spPr>
          <a:xfrm flipH="1">
            <a:off x="6993050" y="3378750"/>
            <a:ext cx="830400" cy="12795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42"/>
          <p:cNvCxnSpPr/>
          <p:nvPr/>
        </p:nvCxnSpPr>
        <p:spPr>
          <a:xfrm>
            <a:off x="7857125" y="3367525"/>
            <a:ext cx="954000" cy="13584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42"/>
          <p:cNvSpPr txBox="1"/>
          <p:nvPr/>
        </p:nvSpPr>
        <p:spPr>
          <a:xfrm>
            <a:off x="6179150"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STOCK_SYMBOLS Relation</a:t>
            </a:r>
            <a:endParaRPr sz="1200"/>
          </a:p>
          <a:p>
            <a:pPr marL="0" lvl="0" indent="0" algn="l" rtl="0">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t>COMPANY_HEADQUARTERS</a:t>
            </a:r>
            <a:endParaRPr sz="1200"/>
          </a:p>
          <a:p>
            <a:pPr marL="0" lvl="0" indent="0" algn="l" rtl="0">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1026" name="Picture 2">
            <a:extLst>
              <a:ext uri="{FF2B5EF4-FFF2-40B4-BE49-F238E27FC236}">
                <a16:creationId xmlns:a16="http://schemas.microsoft.com/office/drawing/2014/main" id="{D1755135-1C39-4F3D-8222-7A8A18AA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598311" y="609600"/>
            <a:ext cx="11509389"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3-5 – Data Manipulation</a:t>
            </a:r>
            <a:endParaRPr sz="4200" dirty="0"/>
          </a:p>
        </p:txBody>
      </p:sp>
      <p:sp>
        <p:nvSpPr>
          <p:cNvPr id="186" name="Google Shape;186;p28"/>
          <p:cNvSpPr txBox="1">
            <a:spLocks noGrp="1"/>
          </p:cNvSpPr>
          <p:nvPr>
            <p:ph type="subTitle" idx="1"/>
          </p:nvPr>
        </p:nvSpPr>
        <p:spPr>
          <a:xfrm>
            <a:off x="9253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7" name="Google Shape;187;p28"/>
          <p:cNvSpPr txBox="1">
            <a:spLocks noGrp="1"/>
          </p:cNvSpPr>
          <p:nvPr>
            <p:ph type="body" idx="4294967295"/>
          </p:nvPr>
        </p:nvSpPr>
        <p:spPr>
          <a:xfrm>
            <a:off x="7014125" y="1998825"/>
            <a:ext cx="38577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6 Objectives</a:t>
            </a:r>
            <a:endParaRPr sz="4800"/>
          </a:p>
        </p:txBody>
      </p:sp>
      <p:sp>
        <p:nvSpPr>
          <p:cNvPr id="199" name="Google Shape;199;p30"/>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endParaRPr sz="3000" dirty="0"/>
          </a:p>
          <a:p>
            <a:pPr marL="609600" indent="-304800">
              <a:lnSpc>
                <a:spcPct val="150000"/>
              </a:lnSpc>
              <a:spcBef>
                <a:spcPts val="1000"/>
              </a:spcBef>
              <a:buSzPts val="3000"/>
            </a:pPr>
            <a:r>
              <a:rPr lang="en-US" sz="3000" dirty="0"/>
              <a:t>Analytical Processing - Dimensional Data Modeling</a:t>
            </a:r>
          </a:p>
          <a:p>
            <a:pPr marL="609600" indent="-304800">
              <a:lnSpc>
                <a:spcPct val="150000"/>
              </a:lnSpc>
              <a:spcBef>
                <a:spcPts val="1000"/>
              </a:spcBef>
              <a:buSzPts val="3000"/>
            </a:pPr>
            <a:r>
              <a:rPr lang="en-US" sz="3000" dirty="0"/>
              <a:t>Database Modeling – </a:t>
            </a:r>
            <a:r>
              <a:rPr lang="en-US" sz="3000" dirty="0" err="1"/>
              <a:t>Sakila</a:t>
            </a:r>
            <a:r>
              <a:rPr lang="en-US" sz="3000" dirty="0"/>
              <a:t> Database, Covid-19 Dataset</a:t>
            </a:r>
          </a:p>
          <a:p>
            <a:pPr marL="609600" indent="-304800">
              <a:lnSpc>
                <a:spcPct val="150000"/>
              </a:lnSpc>
              <a:spcBef>
                <a:spcPts val="1000"/>
              </a:spcBef>
              <a:buSzPts val="3000"/>
            </a:pP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467825" y="2146791"/>
            <a:ext cx="4950300" cy="11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Lato"/>
              <a:ea typeface="Lato"/>
              <a:cs typeface="Lato"/>
              <a:sym typeface="Lato"/>
            </a:endParaRPr>
          </a:p>
          <a:p>
            <a:pPr marL="457200" lvl="0" indent="0" algn="l" rtl="0">
              <a:spcBef>
                <a:spcPts val="0"/>
              </a:spcBef>
              <a:spcAft>
                <a:spcPts val="0"/>
              </a:spcAft>
              <a:buNone/>
            </a:pPr>
            <a:endParaRPr sz="1800"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A map of a database schema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Data modeling is a process for creating a database’s data model that focuses on the data. (vs. Data Science Modeling)</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The model maps how information is stored and relates to other data.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Entity-relationship (ER) diagrams are formal mapping processes.</a:t>
            </a:r>
            <a:br>
              <a:rPr lang="en-US" sz="1800" b="1" dirty="0">
                <a:latin typeface="Lato"/>
                <a:ea typeface="Lato"/>
                <a:cs typeface="Lato"/>
                <a:sym typeface="Lato"/>
              </a:rPr>
            </a:br>
            <a:endParaRPr sz="1800" dirty="0">
              <a:latin typeface="Lato"/>
              <a:ea typeface="Lato"/>
              <a:cs typeface="Lato"/>
              <a:sym typeface="Lato"/>
            </a:endParaRPr>
          </a:p>
        </p:txBody>
      </p:sp>
      <p:sp>
        <p:nvSpPr>
          <p:cNvPr id="206" name="Google Shape;206;p31"/>
          <p:cNvSpPr txBox="1"/>
          <p:nvPr/>
        </p:nvSpPr>
        <p:spPr>
          <a:xfrm>
            <a:off x="779125" y="1649975"/>
            <a:ext cx="9473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Lato"/>
                <a:ea typeface="Lato"/>
                <a:cs typeface="Lato"/>
                <a:sym typeface="Lato"/>
              </a:rPr>
              <a:t>On-Line Transaction Processing (OLTP) Database Modeling </a:t>
            </a:r>
            <a:r>
              <a:rPr lang="en-US" sz="2000" dirty="0">
                <a:latin typeface="Lato"/>
                <a:ea typeface="Lato"/>
                <a:cs typeface="Lato"/>
                <a:sym typeface="Lato"/>
              </a:rPr>
              <a:t>is focused on the operation of a particular system - goal is to design a DBMS that captures events. </a:t>
            </a:r>
            <a:endParaRPr sz="2000" dirty="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b="1"/>
              <a:t>Entities</a:t>
            </a:r>
            <a:r>
              <a:rPr lang="en-US" sz="1800"/>
              <a:t> describes the business events of an organization </a:t>
            </a:r>
            <a:endParaRPr sz="1800"/>
          </a:p>
          <a:p>
            <a:pPr marL="457200" lvl="0" indent="-342900" algn="l" rtl="0">
              <a:lnSpc>
                <a:spcPct val="115000"/>
              </a:lnSpc>
              <a:spcBef>
                <a:spcPts val="1000"/>
              </a:spcBef>
              <a:spcAft>
                <a:spcPts val="0"/>
              </a:spcAft>
              <a:buSzPts val="1800"/>
              <a:buAutoNum type="arabicPeriod"/>
            </a:pPr>
            <a:r>
              <a:rPr lang="en-US" sz="1800" b="1"/>
              <a:t>Attributes</a:t>
            </a:r>
            <a:r>
              <a:rPr lang="en-US" sz="1800"/>
              <a:t> supports decision making, reporting, query, and analysis (i.e. describes business performance).</a:t>
            </a:r>
            <a:endParaRPr sz="1800"/>
          </a:p>
          <a:p>
            <a:pPr marL="457200" lvl="0" indent="-342900" algn="l" rtl="0">
              <a:lnSpc>
                <a:spcPct val="115000"/>
              </a:lnSpc>
              <a:spcBef>
                <a:spcPts val="1000"/>
              </a:spcBef>
              <a:spcAft>
                <a:spcPts val="0"/>
              </a:spcAft>
              <a:buSzPts val="1800"/>
              <a:buAutoNum type="arabicPeriod"/>
            </a:pPr>
            <a:r>
              <a:rPr lang="en-US" sz="1800" b="1"/>
              <a:t>Relationships</a:t>
            </a:r>
            <a:r>
              <a:rPr lang="en-US" sz="1800"/>
              <a:t> represents the key business entities upon which transactions are executed and the dimensions around which analysis is conducted (i.e. describes key business entities).</a:t>
            </a:r>
            <a:endParaRPr sz="1800"/>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sz="1000">
              <a:solidFill>
                <a:srgbClr val="777777"/>
              </a:solidFill>
            </a:endParaRPr>
          </a:p>
        </p:txBody>
      </p:sp>
      <p:sp>
        <p:nvSpPr>
          <p:cNvPr id="214" name="Google Shape;214;p32"/>
          <p:cNvSpPr txBox="1"/>
          <p:nvPr/>
        </p:nvSpPr>
        <p:spPr>
          <a:xfrm>
            <a:off x="498500" y="1683625"/>
            <a:ext cx="5922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ERD Diagrams </a:t>
            </a:r>
            <a:r>
              <a:rPr lang="en-US" sz="2000">
                <a:latin typeface="Lato"/>
                <a:ea typeface="Lato"/>
                <a:cs typeface="Lato"/>
                <a:sym typeface="Lato"/>
              </a:rPr>
              <a:t>describes interrelated entities of interest in a specific domain of knowledge, along with the relationships that exists between them.  </a:t>
            </a:r>
            <a:endParaRPr sz="200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lang="en-US" sz="1600" b="1">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p:txBody>
      </p:sp>
      <p:sp>
        <p:nvSpPr>
          <p:cNvPr id="223" name="Google Shape;223;p33"/>
          <p:cNvSpPr txBox="1"/>
          <p:nvPr/>
        </p:nvSpPr>
        <p:spPr>
          <a:xfrm>
            <a:off x="6080000" y="2355600"/>
            <a:ext cx="5951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Owner</a:t>
            </a:r>
            <a:r>
              <a:rPr lang="en-US" sz="1600" i="1">
                <a:latin typeface="Calibri"/>
                <a:ea typeface="Calibri"/>
                <a:cs typeface="Calibri"/>
                <a:sym typeface="Calibri"/>
              </a:rPr>
              <a:t> can approve multiple </a:t>
            </a:r>
            <a:r>
              <a:rPr lang="en-US" sz="1600" b="1">
                <a:latin typeface="Calibri"/>
                <a:ea typeface="Calibri"/>
                <a:cs typeface="Calibri"/>
                <a:sym typeface="Calibri"/>
              </a:rPr>
              <a:t>service</a:t>
            </a:r>
            <a:r>
              <a:rPr lang="en-US" sz="1600" i="1">
                <a:latin typeface="Calibri"/>
                <a:ea typeface="Calibri"/>
                <a:cs typeface="Calibri"/>
                <a:sym typeface="Calibri"/>
              </a:rPr>
              <a:t> 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a:t>
            </a:r>
            <a:r>
              <a:rPr lang="en-US" sz="1600" i="1">
                <a:latin typeface="Calibri"/>
                <a:ea typeface="Calibri"/>
                <a:cs typeface="Calibri"/>
                <a:sym typeface="Calibri"/>
              </a:rPr>
              <a:t> can be approved by only one </a:t>
            </a:r>
            <a:r>
              <a:rPr lang="en-US" sz="1600" b="1">
                <a:latin typeface="Calibri"/>
                <a:ea typeface="Calibri"/>
                <a:cs typeface="Calibri"/>
                <a:sym typeface="Calibri"/>
              </a:rPr>
              <a:t>Owner</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must register for at least one (or many) </a:t>
            </a:r>
            <a:r>
              <a:rPr lang="en-US" sz="1600" b="1">
                <a:latin typeface="Calibri"/>
                <a:ea typeface="Calibri"/>
                <a:cs typeface="Calibri"/>
                <a:sym typeface="Calibri"/>
              </a:rPr>
              <a:t>accounts</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Multiple </a:t>
            </a:r>
            <a:r>
              <a:rPr lang="en-US" sz="1600" b="1">
                <a:latin typeface="Calibri"/>
                <a:ea typeface="Calibri"/>
                <a:cs typeface="Calibri"/>
                <a:sym typeface="Calibri"/>
              </a:rPr>
              <a:t>accounts</a:t>
            </a:r>
            <a:r>
              <a:rPr lang="en-US" sz="1600" i="1">
                <a:latin typeface="Calibri"/>
                <a:ea typeface="Calibri"/>
                <a:cs typeface="Calibri"/>
                <a:sym typeface="Calibri"/>
              </a:rPr>
              <a:t> must be registered by only one </a:t>
            </a:r>
            <a:r>
              <a:rPr lang="en-US" sz="1600" b="1">
                <a:latin typeface="Calibri"/>
                <a:ea typeface="Calibri"/>
                <a:cs typeface="Calibri"/>
                <a:sym typeface="Calibri"/>
              </a:rPr>
              <a:t>vendor</a:t>
            </a:r>
            <a:r>
              <a:rPr lang="en-US" sz="1600" i="1">
                <a:latin typeface="Calibri"/>
                <a:ea typeface="Calibri"/>
                <a:cs typeface="Calibri"/>
                <a:sym typeface="Calibri"/>
              </a:rPr>
              <a:t> record”</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repair subject </a:t>
            </a:r>
            <a:r>
              <a:rPr lang="en-US" sz="1600" i="1">
                <a:latin typeface="Calibri"/>
                <a:ea typeface="Calibri"/>
                <a:cs typeface="Calibri"/>
                <a:sym typeface="Calibri"/>
              </a:rPr>
              <a:t>can be contained in multiple </a:t>
            </a:r>
            <a:r>
              <a:rPr lang="en-US" sz="1600" b="1">
                <a:latin typeface="Calibri"/>
                <a:ea typeface="Calibri"/>
                <a:cs typeface="Calibri"/>
                <a:sym typeface="Calibri"/>
              </a:rPr>
              <a:t>service </a:t>
            </a:r>
            <a:r>
              <a:rPr lang="en-US" sz="1600" i="1">
                <a:latin typeface="Calibri"/>
                <a:ea typeface="Calibri"/>
                <a:cs typeface="Calibri"/>
                <a:sym typeface="Calibri"/>
              </a:rPr>
              <a:t>records, but must have at least one </a:t>
            </a:r>
            <a:r>
              <a:rPr lang="en-US" sz="1600" b="1">
                <a:latin typeface="Calibri"/>
                <a:ea typeface="Calibri"/>
                <a:cs typeface="Calibri"/>
                <a:sym typeface="Calibri"/>
              </a:rPr>
              <a:t>service </a:t>
            </a:r>
            <a:r>
              <a:rPr lang="en-US" sz="1600" i="1">
                <a:latin typeface="Calibri"/>
                <a:ea typeface="Calibri"/>
                <a:cs typeface="Calibri"/>
                <a:sym typeface="Calibri"/>
              </a:rPr>
              <a:t>record.”</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service only one</a:t>
            </a:r>
            <a:r>
              <a:rPr lang="en-US" sz="1600" b="1" i="1">
                <a:latin typeface="Calibri"/>
                <a:ea typeface="Calibri"/>
                <a:cs typeface="Calibri"/>
                <a:sym typeface="Calibri"/>
              </a:rPr>
              <a:t> repair </a:t>
            </a:r>
            <a:r>
              <a:rPr lang="en-US" sz="1600" b="1">
                <a:latin typeface="Calibri"/>
                <a:ea typeface="Calibri"/>
                <a:cs typeface="Calibri"/>
                <a:sym typeface="Calibri"/>
              </a:rPr>
              <a:t>subject</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t>
            </a:r>
            <a:r>
              <a:rPr lang="en-US" sz="1600" b="1">
                <a:latin typeface="Calibri"/>
                <a:ea typeface="Calibri"/>
                <a:cs typeface="Calibri"/>
                <a:sym typeface="Calibri"/>
              </a:rPr>
              <a:t>Vendors</a:t>
            </a:r>
            <a:r>
              <a:rPr lang="en-US" sz="1600" i="1">
                <a:latin typeface="Calibri"/>
                <a:ea typeface="Calibri"/>
                <a:cs typeface="Calibri"/>
                <a:sym typeface="Calibri"/>
              </a:rPr>
              <a:t> can run multiple advertising/market </a:t>
            </a:r>
            <a:r>
              <a:rPr lang="en-US" sz="1600" b="1">
                <a:latin typeface="Calibri"/>
                <a:ea typeface="Calibri"/>
                <a:cs typeface="Calibri"/>
                <a:sym typeface="Calibri"/>
              </a:rPr>
              <a:t>campaigns </a:t>
            </a:r>
            <a:r>
              <a:rPr lang="en-US" sz="1600" i="1">
                <a:latin typeface="Calibri"/>
                <a:ea typeface="Calibri"/>
                <a:cs typeface="Calibri"/>
                <a:sym typeface="Calibri"/>
              </a:rPr>
              <a:t>or </a:t>
            </a:r>
            <a:r>
              <a:rPr lang="en-US" sz="1600" b="1">
                <a:latin typeface="Calibri"/>
                <a:ea typeface="Calibri"/>
                <a:cs typeface="Calibri"/>
                <a:sym typeface="Calibri"/>
              </a:rPr>
              <a:t>no campaigns</a:t>
            </a:r>
            <a:r>
              <a:rPr lang="en-US" sz="1600" i="1">
                <a:latin typeface="Calibri"/>
                <a:ea typeface="Calibri"/>
                <a:cs typeface="Calibri"/>
                <a:sym typeface="Calibri"/>
              </a:rPr>
              <a:t> at all.”</a:t>
            </a:r>
            <a:endParaRPr sz="1600"/>
          </a:p>
        </p:txBody>
      </p:sp>
      <p:sp>
        <p:nvSpPr>
          <p:cNvPr id="224" name="Google Shape;224;p33"/>
          <p:cNvSpPr txBox="1"/>
          <p:nvPr/>
        </p:nvSpPr>
        <p:spPr>
          <a:xfrm>
            <a:off x="259400" y="2280325"/>
            <a:ext cx="557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vendors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owners,</a:t>
            </a:r>
            <a:r>
              <a:rPr lang="en-US" sz="1600" i="1">
                <a:latin typeface="Calibri"/>
                <a:ea typeface="Calibri"/>
                <a:cs typeface="Calibri"/>
                <a:sym typeface="Calibri"/>
              </a:rPr>
              <a:t> or no </a:t>
            </a:r>
            <a:r>
              <a:rPr lang="en-US" sz="1600" b="1">
                <a:latin typeface="Calibri"/>
                <a:ea typeface="Calibri"/>
                <a:cs typeface="Calibri"/>
                <a:sym typeface="Calibri"/>
              </a:rPr>
              <a:t>owners </a:t>
            </a:r>
            <a:r>
              <a:rPr lang="en-US" sz="1600" i="1">
                <a:latin typeface="Calibri"/>
                <a:ea typeface="Calibri"/>
                <a:cs typeface="Calibri"/>
                <a:sym typeface="Calibri"/>
              </a:rPr>
              <a:t>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owners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vendors, </a:t>
            </a:r>
            <a:r>
              <a:rPr lang="en-US" sz="1600" i="1">
                <a:latin typeface="Calibri"/>
                <a:ea typeface="Calibri"/>
                <a:cs typeface="Calibri"/>
                <a:sym typeface="Calibri"/>
              </a:rPr>
              <a:t>or none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can generate multiple </a:t>
            </a:r>
            <a:r>
              <a:rPr lang="en-US" sz="1600" b="1">
                <a:latin typeface="Calibri"/>
                <a:ea typeface="Calibri"/>
                <a:cs typeface="Calibri"/>
                <a:sym typeface="Calibri"/>
              </a:rPr>
              <a:t>service </a:t>
            </a:r>
            <a:r>
              <a:rPr lang="en-US" sz="1600" i="1">
                <a:latin typeface="Calibri"/>
                <a:ea typeface="Calibri"/>
                <a:cs typeface="Calibri"/>
                <a:sym typeface="Calibri"/>
              </a:rPr>
              <a:t>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be attributed to only one </a:t>
            </a:r>
            <a:r>
              <a:rPr lang="en-US" sz="1600" b="1">
                <a:latin typeface="Calibri"/>
                <a:ea typeface="Calibri"/>
                <a:cs typeface="Calibri"/>
                <a:sym typeface="Calibri"/>
              </a:rPr>
              <a:t>business</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a:highlight>
                  <a:srgbClr val="FFFF00"/>
                </a:highlight>
                <a:latin typeface="Calibri"/>
                <a:ea typeface="Calibri"/>
                <a:cs typeface="Calibri"/>
                <a:sym typeface="Calibri"/>
              </a:rPr>
              <a:t> </a:t>
            </a:r>
            <a:endParaRPr sz="1600">
              <a:highlight>
                <a:srgbClr val="FFFF00"/>
              </a:highlight>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A </a:t>
            </a:r>
            <a:r>
              <a:rPr lang="en-US" sz="1600" b="1">
                <a:latin typeface="Calibri"/>
                <a:ea typeface="Calibri"/>
                <a:cs typeface="Calibri"/>
                <a:sym typeface="Calibri"/>
              </a:rPr>
              <a:t>service record</a:t>
            </a:r>
            <a:r>
              <a:rPr lang="en-US" sz="1600" i="1">
                <a:latin typeface="Calibri"/>
                <a:ea typeface="Calibri"/>
                <a:cs typeface="Calibri"/>
                <a:sym typeface="Calibri"/>
              </a:rPr>
              <a:t> may contain many</a:t>
            </a:r>
            <a:r>
              <a:rPr lang="en-US" sz="1600" b="1">
                <a:latin typeface="Calibri"/>
                <a:ea typeface="Calibri"/>
                <a:cs typeface="Calibri"/>
                <a:sym typeface="Calibri"/>
              </a:rPr>
              <a:t> invoices</a:t>
            </a:r>
            <a:r>
              <a:rPr lang="en-US" sz="1600">
                <a:latin typeface="Calibri"/>
                <a:ea typeface="Calibri"/>
                <a:cs typeface="Calibri"/>
                <a:sym typeface="Calibri"/>
              </a:rPr>
              <a:t>, </a:t>
            </a:r>
            <a:r>
              <a:rPr lang="en-US" sz="1600" i="1">
                <a:latin typeface="Calibri"/>
                <a:ea typeface="Calibri"/>
                <a:cs typeface="Calibri"/>
                <a:sym typeface="Calibri"/>
              </a:rPr>
              <a:t>or none 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a:t>
            </a:r>
            <a:r>
              <a:rPr lang="en-US" sz="1600" b="1">
                <a:latin typeface="Calibri"/>
                <a:ea typeface="Calibri"/>
                <a:cs typeface="Calibri"/>
                <a:sym typeface="Calibri"/>
              </a:rPr>
              <a:t>invoices</a:t>
            </a:r>
            <a:r>
              <a:rPr lang="en-US" sz="1600" i="1">
                <a:latin typeface="Calibri"/>
                <a:ea typeface="Calibri"/>
                <a:cs typeface="Calibri"/>
                <a:sym typeface="Calibri"/>
              </a:rPr>
              <a:t> must belong to only one</a:t>
            </a:r>
            <a:r>
              <a:rPr lang="en-US" sz="1600" b="1">
                <a:latin typeface="Calibri"/>
                <a:ea typeface="Calibri"/>
                <a:cs typeface="Calibri"/>
                <a:sym typeface="Calibri"/>
              </a:rPr>
              <a:t> service </a:t>
            </a:r>
            <a:r>
              <a:rPr lang="en-US" sz="1600">
                <a:latin typeface="Calibri"/>
                <a:ea typeface="Calibri"/>
                <a:cs typeface="Calibri"/>
                <a:sym typeface="Calibri"/>
              </a:rPr>
              <a:t>record</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An </a:t>
            </a:r>
            <a:r>
              <a:rPr lang="en-US" sz="1600" b="1">
                <a:latin typeface="Calibri"/>
                <a:ea typeface="Calibri"/>
                <a:cs typeface="Calibri"/>
                <a:sym typeface="Calibri"/>
              </a:rPr>
              <a:t>invoice </a:t>
            </a:r>
            <a:r>
              <a:rPr lang="en-US" sz="1600" i="1">
                <a:latin typeface="Calibri"/>
                <a:ea typeface="Calibri"/>
                <a:cs typeface="Calibri"/>
                <a:sym typeface="Calibri"/>
              </a:rPr>
              <a:t>may contain many repair</a:t>
            </a:r>
            <a:r>
              <a:rPr lang="en-US" sz="1600" b="1">
                <a:latin typeface="Calibri"/>
                <a:ea typeface="Calibri"/>
                <a:cs typeface="Calibri"/>
                <a:sym typeface="Calibri"/>
              </a:rPr>
              <a:t> images</a:t>
            </a:r>
            <a:r>
              <a:rPr lang="en-US" sz="1600" i="1">
                <a:latin typeface="Calibri"/>
                <a:ea typeface="Calibri"/>
                <a:cs typeface="Calibri"/>
                <a:sym typeface="Calibri"/>
              </a:rPr>
              <a:t>, or no repair</a:t>
            </a:r>
            <a:r>
              <a:rPr lang="en-US" sz="1600" b="1">
                <a:latin typeface="Calibri"/>
                <a:ea typeface="Calibri"/>
                <a:cs typeface="Calibri"/>
                <a:sym typeface="Calibri"/>
              </a:rPr>
              <a:t> images </a:t>
            </a:r>
            <a:r>
              <a:rPr lang="en-US" sz="1600" i="1">
                <a:latin typeface="Calibri"/>
                <a:ea typeface="Calibri"/>
                <a:cs typeface="Calibri"/>
                <a:sym typeface="Calibri"/>
              </a:rPr>
              <a:t>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repair</a:t>
            </a:r>
            <a:r>
              <a:rPr lang="en-US" sz="1600" b="1">
                <a:latin typeface="Calibri"/>
                <a:ea typeface="Calibri"/>
                <a:cs typeface="Calibri"/>
                <a:sym typeface="Calibri"/>
              </a:rPr>
              <a:t> images</a:t>
            </a:r>
            <a:r>
              <a:rPr lang="en-US" sz="1600" i="1">
                <a:latin typeface="Calibri"/>
                <a:ea typeface="Calibri"/>
                <a:cs typeface="Calibri"/>
                <a:sym typeface="Calibri"/>
              </a:rPr>
              <a:t> must belong to only one </a:t>
            </a:r>
            <a:r>
              <a:rPr lang="en-US" sz="1600" b="1">
                <a:latin typeface="Calibri"/>
                <a:ea typeface="Calibri"/>
                <a:cs typeface="Calibri"/>
                <a:sym typeface="Calibri"/>
              </a:rPr>
              <a:t>invoice</a:t>
            </a:r>
            <a:r>
              <a:rPr lang="en-US" sz="1600" i="1">
                <a:latin typeface="Calibri"/>
                <a:ea typeface="Calibri"/>
                <a:cs typeface="Calibri"/>
                <a:sym typeface="Calibri"/>
              </a:rPr>
              <a:t> record”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1782575" y="1782425"/>
            <a:ext cx="8942450" cy="48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SQL Constraints</a:t>
            </a:r>
            <a:endParaRPr sz="4800"/>
          </a:p>
        </p:txBody>
      </p:sp>
      <p:sp>
        <p:nvSpPr>
          <p:cNvPr id="236" name="Google Shape;236;p35"/>
          <p:cNvSpPr txBox="1"/>
          <p:nvPr/>
        </p:nvSpPr>
        <p:spPr>
          <a:xfrm>
            <a:off x="548400" y="3421725"/>
            <a:ext cx="5704800" cy="3131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800" b="1"/>
              <a:t> </a:t>
            </a:r>
            <a:endParaRPr sz="1800" b="1"/>
          </a:p>
          <a:p>
            <a:pPr marL="0" lvl="0" indent="0" algn="l" rtl="0">
              <a:lnSpc>
                <a:spcPct val="100000"/>
              </a:lnSpc>
              <a:spcBef>
                <a:spcPts val="1000"/>
              </a:spcBef>
              <a:spcAft>
                <a:spcPts val="0"/>
              </a:spcAft>
              <a:buNone/>
            </a:pPr>
            <a:r>
              <a:rPr lang="en-US" sz="1800" b="1"/>
              <a:t>NOT NULL Constraint − Ensures that a column cannot have NULL value.</a:t>
            </a:r>
            <a:br>
              <a:rPr lang="en-US" sz="1800" b="1"/>
            </a:br>
            <a:br>
              <a:rPr lang="en-US" sz="1800" b="1"/>
            </a:br>
            <a:r>
              <a:rPr lang="en-US" sz="1800" b="1"/>
              <a:t>DEFAULT Constraint − Provides a default value for a column when none is specified.</a:t>
            </a:r>
            <a:br>
              <a:rPr lang="en-US" sz="1800" b="1"/>
            </a:br>
            <a:br>
              <a:rPr lang="en-US" sz="1800" b="1"/>
            </a:br>
            <a:r>
              <a:rPr lang="en-US" sz="1800" b="1"/>
              <a:t>UNIQUE Constraint − Ensures that all values in a column are different.</a:t>
            </a:r>
            <a:endParaRPr sz="1800" b="1"/>
          </a:p>
          <a:p>
            <a:pPr marL="0" lvl="0" indent="0" algn="l" rtl="0">
              <a:lnSpc>
                <a:spcPct val="100000"/>
              </a:lnSpc>
              <a:spcBef>
                <a:spcPts val="1000"/>
              </a:spcBef>
              <a:spcAft>
                <a:spcPts val="0"/>
              </a:spcAft>
              <a:buNone/>
            </a:pPr>
            <a:endParaRPr sz="1800" b="1"/>
          </a:p>
          <a:p>
            <a:pPr marL="0" lvl="0" indent="0" algn="l" rtl="0">
              <a:lnSpc>
                <a:spcPct val="100000"/>
              </a:lnSpc>
              <a:spcBef>
                <a:spcPts val="1000"/>
              </a:spcBef>
              <a:spcAft>
                <a:spcPts val="0"/>
              </a:spcAft>
              <a:buClr>
                <a:srgbClr val="000000"/>
              </a:buClr>
              <a:buSzPts val="1100"/>
              <a:buFont typeface="Arial"/>
              <a:buNone/>
            </a:pPr>
            <a:r>
              <a:rPr lang="en-US" sz="1800" b="1"/>
              <a:t>INDEX − Used to create and retrieve data from the database very quickly.</a:t>
            </a:r>
            <a:endParaRPr sz="1800"/>
          </a:p>
          <a:p>
            <a:pPr marL="0" lvl="0" indent="0" algn="l" rtl="0">
              <a:lnSpc>
                <a:spcPct val="115000"/>
              </a:lnSpc>
              <a:spcBef>
                <a:spcPts val="1000"/>
              </a:spcBef>
              <a:spcAft>
                <a:spcPts val="0"/>
              </a:spcAft>
              <a:buNone/>
            </a:pPr>
            <a:br>
              <a:rPr lang="en-US" sz="1800" b="1"/>
            </a:br>
            <a:br>
              <a:rPr lang="en-US" sz="1800" b="1"/>
            </a:br>
            <a:endParaRPr/>
          </a:p>
          <a:p>
            <a:pPr marL="0" lvl="0" indent="0" algn="l" rtl="0">
              <a:lnSpc>
                <a:spcPct val="115000"/>
              </a:lnSpc>
              <a:spcBef>
                <a:spcPts val="1000"/>
              </a:spcBef>
              <a:spcAft>
                <a:spcPts val="0"/>
              </a:spcAft>
              <a:buNone/>
            </a:pPr>
            <a:endParaRPr sz="1000">
              <a:solidFill>
                <a:srgbClr val="777777"/>
              </a:solidFill>
            </a:endParaRPr>
          </a:p>
        </p:txBody>
      </p:sp>
      <p:sp>
        <p:nvSpPr>
          <p:cNvPr id="237" name="Google Shape;237;p35"/>
          <p:cNvSpPr txBox="1"/>
          <p:nvPr/>
        </p:nvSpPr>
        <p:spPr>
          <a:xfrm>
            <a:off x="548400" y="1866925"/>
            <a:ext cx="110952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Lato"/>
                <a:ea typeface="Lato"/>
                <a:cs typeface="Lato"/>
                <a:sym typeface="Lato"/>
              </a:rPr>
              <a:t>Constraints are the rules enforced on the data columns of a table. These are used to limit the type of data that can go into a table. This ensures the accuracy and reliability of the data in the database. </a:t>
            </a:r>
            <a:endParaRPr sz="2000"/>
          </a:p>
        </p:txBody>
      </p:sp>
      <p:sp>
        <p:nvSpPr>
          <p:cNvPr id="238" name="Google Shape;238;p35"/>
          <p:cNvSpPr txBox="1"/>
          <p:nvPr/>
        </p:nvSpPr>
        <p:spPr>
          <a:xfrm>
            <a:off x="5939575" y="2878650"/>
            <a:ext cx="5976900" cy="3000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000"/>
              </a:spcAft>
              <a:buNone/>
            </a:pPr>
            <a:r>
              <a:rPr lang="en-US" sz="1800" b="1"/>
              <a:t>PRIMARY Key − Uniquely identifies each row/record in a database table.</a:t>
            </a:r>
            <a:br>
              <a:rPr lang="en-US" sz="1800" b="1"/>
            </a:br>
            <a:br>
              <a:rPr lang="en-US" sz="1800" b="1"/>
            </a:br>
            <a:r>
              <a:rPr lang="en-US" sz="1800" b="1"/>
              <a:t>FOREIGN Key − Uniquely identifies a row/record in any of the given database table.</a:t>
            </a:r>
            <a:br>
              <a:rPr lang="en-US" sz="1800" b="1"/>
            </a:br>
            <a:br>
              <a:rPr lang="en-US" sz="1800" b="1"/>
            </a:br>
            <a:r>
              <a:rPr lang="en-US" sz="1800" b="1"/>
              <a:t>CHECK Constraint - The CHECK constraint ensures that all the values in a column satisfies certain conditions.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Relational Database models convert the conceptual representation of entities (ERD) to a model that can be implemented directly in a database (Physical Model).</a:t>
            </a:r>
            <a:endParaRPr sz="2000" dirty="0"/>
          </a:p>
          <a:p>
            <a:pPr marL="0" lvl="0" indent="0" algn="l" rtl="0">
              <a:spcBef>
                <a:spcPts val="0"/>
              </a:spcBef>
              <a:spcAft>
                <a:spcPts val="0"/>
              </a:spcAft>
              <a:buNone/>
            </a:pPr>
            <a:endParaRPr sz="1800" dirty="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2192</Words>
  <Application>Microsoft Office PowerPoint</Application>
  <PresentationFormat>Widescreen</PresentationFormat>
  <Paragraphs>336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Lustria</vt:lpstr>
      <vt:lpstr>Raleway</vt:lpstr>
      <vt:lpstr>Arial</vt:lpstr>
      <vt:lpstr>Lato</vt:lpstr>
      <vt:lpstr>Calibri</vt:lpstr>
      <vt:lpstr>Streamline</vt:lpstr>
      <vt:lpstr>Structuring &amp; Modeling Data</vt:lpstr>
      <vt:lpstr>Review: Class 3-5 – Data Manipulation</vt:lpstr>
      <vt:lpstr>Class 6 Objectives</vt:lpstr>
      <vt:lpstr>Database Modeling</vt:lpstr>
      <vt:lpstr>Entity-Relationship Diagrams (ERD)</vt:lpstr>
      <vt:lpstr>ERD Example - Business Rules</vt:lpstr>
      <vt:lpstr>ERD Example - Diagram</vt:lpstr>
      <vt:lpstr>SQL Constraints</vt:lpstr>
      <vt:lpstr>Relational Database Modeling</vt:lpstr>
      <vt:lpstr>Normal Forms</vt:lpstr>
      <vt:lpstr>1st Normal Form</vt:lpstr>
      <vt:lpstr>2nd Normal Form</vt:lpstr>
      <vt:lpstr>OLAP - Dimensional Data Modeling </vt:lpstr>
      <vt:lpstr>Exercise – Sakila Schema</vt:lpstr>
      <vt:lpstr>Project Milestones</vt:lpstr>
      <vt:lpstr>Class Project </vt:lpstr>
      <vt:lpstr>Appendix - 3rd Normal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Modeling Data</dc:title>
  <dc:creator>JTB Ventures LLC</dc:creator>
  <cp:lastModifiedBy>Jeremy Bergmann</cp:lastModifiedBy>
  <cp:revision>11</cp:revision>
  <dcterms:modified xsi:type="dcterms:W3CDTF">2021-11-01T21:29:46Z</dcterms:modified>
</cp:coreProperties>
</file>