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2" r:id="rId6"/>
    <p:sldId id="273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Lato" panose="020B0604020202020204" charset="0"/>
      <p:regular r:id="rId22"/>
      <p:bold r:id="rId23"/>
      <p:italic r:id="rId24"/>
      <p:boldItalic r:id="rId25"/>
    </p:embeddedFont>
    <p:embeddedFont>
      <p:font typeface="Raleway" panose="020B0604020202020204" charset="0"/>
      <p:regular r:id="rId26"/>
      <p:bold r:id="rId27"/>
      <p:italic r:id="rId28"/>
      <p:boldItalic r:id="rId29"/>
    </p:embeddedFont>
    <p:embeddedFont>
      <p:font typeface="Verdana" panose="020B060403050404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850C8C-EF03-47EF-9891-38054A360123}" v="21" dt="2020-05-26T14:19:46.541"/>
  </p1510:revLst>
</p1510:revInfo>
</file>

<file path=ppt/tableStyles.xml><?xml version="1.0" encoding="utf-8"?>
<a:tblStyleLst xmlns:a="http://schemas.openxmlformats.org/drawingml/2006/main" def="{3FFB74CC-DCDB-4D84-8F7D-45C7636C0263}">
  <a:tblStyle styleId="{3FFB74CC-DCDB-4D84-8F7D-45C7636C02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809" autoAdjust="0"/>
  </p:normalViewPr>
  <p:slideViewPr>
    <p:cSldViewPr snapToGrid="0">
      <p:cViewPr varScale="1">
        <p:scale>
          <a:sx n="94" d="100"/>
          <a:sy n="94" d="100"/>
        </p:scale>
        <p:origin x="11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microsoft.com/office/2015/10/relationships/revisionInfo" Target="revisionInfo.xml"/><Relationship Id="rId21" Type="http://schemas.openxmlformats.org/officeDocument/2006/relationships/font" Target="fonts/font4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Bergmann" userId="c2589a63-7d35-4bd4-b1d6-7fbcacc677e5" providerId="ADAL" clId="{DB850C8C-EF03-47EF-9891-38054A360123}"/>
    <pc:docChg chg="undo custSel addSld delSld modSld delMainMaster">
      <pc:chgData name="Jeremy Bergmann" userId="c2589a63-7d35-4bd4-b1d6-7fbcacc677e5" providerId="ADAL" clId="{DB850C8C-EF03-47EF-9891-38054A360123}" dt="2020-05-26T14:42:39.714" v="1037" actId="20577"/>
      <pc:docMkLst>
        <pc:docMk/>
      </pc:docMkLst>
      <pc:sldChg chg="modSp mod">
        <pc:chgData name="Jeremy Bergmann" userId="c2589a63-7d35-4bd4-b1d6-7fbcacc677e5" providerId="ADAL" clId="{DB850C8C-EF03-47EF-9891-38054A360123}" dt="2020-05-26T14:42:17.026" v="1031" actId="20577"/>
        <pc:sldMkLst>
          <pc:docMk/>
          <pc:sldMk cId="0" sldId="256"/>
        </pc:sldMkLst>
        <pc:spChg chg="mod">
          <ac:chgData name="Jeremy Bergmann" userId="c2589a63-7d35-4bd4-b1d6-7fbcacc677e5" providerId="ADAL" clId="{DB850C8C-EF03-47EF-9891-38054A360123}" dt="2020-05-26T14:42:17.026" v="1031" actId="20577"/>
          <ac:spMkLst>
            <pc:docMk/>
            <pc:sldMk cId="0" sldId="256"/>
            <ac:spMk id="179" creationId="{00000000-0000-0000-0000-000000000000}"/>
          </ac:spMkLst>
        </pc:spChg>
      </pc:sldChg>
      <pc:sldChg chg="modSp mod">
        <pc:chgData name="Jeremy Bergmann" userId="c2589a63-7d35-4bd4-b1d6-7fbcacc677e5" providerId="ADAL" clId="{DB850C8C-EF03-47EF-9891-38054A360123}" dt="2020-05-26T14:17:13.700" v="991" actId="1076"/>
        <pc:sldMkLst>
          <pc:docMk/>
          <pc:sldMk cId="0" sldId="257"/>
        </pc:sldMkLst>
        <pc:spChg chg="mod">
          <ac:chgData name="Jeremy Bergmann" userId="c2589a63-7d35-4bd4-b1d6-7fbcacc677e5" providerId="ADAL" clId="{DB850C8C-EF03-47EF-9891-38054A360123}" dt="2020-05-26T14:17:13.700" v="991" actId="1076"/>
          <ac:spMkLst>
            <pc:docMk/>
            <pc:sldMk cId="0" sldId="257"/>
            <ac:spMk id="186" creationId="{00000000-0000-0000-0000-000000000000}"/>
          </ac:spMkLst>
        </pc:spChg>
      </pc:sldChg>
      <pc:sldChg chg="del">
        <pc:chgData name="Jeremy Bergmann" userId="c2589a63-7d35-4bd4-b1d6-7fbcacc677e5" providerId="ADAL" clId="{DB850C8C-EF03-47EF-9891-38054A360123}" dt="2020-05-26T13:17:06.835" v="0" actId="47"/>
        <pc:sldMkLst>
          <pc:docMk/>
          <pc:sldMk cId="0" sldId="258"/>
        </pc:sldMkLst>
      </pc:sldChg>
      <pc:sldChg chg="addSp delSp modSp mod">
        <pc:chgData name="Jeremy Bergmann" userId="c2589a63-7d35-4bd4-b1d6-7fbcacc677e5" providerId="ADAL" clId="{DB850C8C-EF03-47EF-9891-38054A360123}" dt="2020-05-26T14:19:46.524" v="1005" actId="1076"/>
        <pc:sldMkLst>
          <pc:docMk/>
          <pc:sldMk cId="0" sldId="259"/>
        </pc:sldMkLst>
        <pc:spChg chg="del mod">
          <ac:chgData name="Jeremy Bergmann" userId="c2589a63-7d35-4bd4-b1d6-7fbcacc677e5" providerId="ADAL" clId="{DB850C8C-EF03-47EF-9891-38054A360123}" dt="2020-05-26T14:19:16.144" v="1000" actId="478"/>
          <ac:spMkLst>
            <pc:docMk/>
            <pc:sldMk cId="0" sldId="259"/>
            <ac:spMk id="199" creationId="{00000000-0000-0000-0000-000000000000}"/>
          </ac:spMkLst>
        </pc:spChg>
        <pc:spChg chg="del">
          <ac:chgData name="Jeremy Bergmann" userId="c2589a63-7d35-4bd4-b1d6-7fbcacc677e5" providerId="ADAL" clId="{DB850C8C-EF03-47EF-9891-38054A360123}" dt="2020-05-26T14:16:50.794" v="990" actId="478"/>
          <ac:spMkLst>
            <pc:docMk/>
            <pc:sldMk cId="0" sldId="259"/>
            <ac:spMk id="200" creationId="{00000000-0000-0000-0000-000000000000}"/>
          </ac:spMkLst>
        </pc:spChg>
        <pc:spChg chg="mod">
          <ac:chgData name="Jeremy Bergmann" userId="c2589a63-7d35-4bd4-b1d6-7fbcacc677e5" providerId="ADAL" clId="{DB850C8C-EF03-47EF-9891-38054A360123}" dt="2020-05-26T14:19:18.361" v="1001" actId="1076"/>
          <ac:spMkLst>
            <pc:docMk/>
            <pc:sldMk cId="0" sldId="259"/>
            <ac:spMk id="201" creationId="{00000000-0000-0000-0000-000000000000}"/>
          </ac:spMkLst>
        </pc:spChg>
        <pc:picChg chg="add del mod">
          <ac:chgData name="Jeremy Bergmann" userId="c2589a63-7d35-4bd4-b1d6-7fbcacc677e5" providerId="ADAL" clId="{DB850C8C-EF03-47EF-9891-38054A360123}" dt="2020-05-26T14:19:29.569" v="1003" actId="478"/>
          <ac:picMkLst>
            <pc:docMk/>
            <pc:sldMk cId="0" sldId="259"/>
            <ac:picMk id="7" creationId="{2FD476B1-9ECE-437E-99D2-9A515D517E1A}"/>
          </ac:picMkLst>
        </pc:picChg>
        <pc:picChg chg="add mod">
          <ac:chgData name="Jeremy Bergmann" userId="c2589a63-7d35-4bd4-b1d6-7fbcacc677e5" providerId="ADAL" clId="{DB850C8C-EF03-47EF-9891-38054A360123}" dt="2020-05-26T14:19:46.524" v="1005" actId="1076"/>
          <ac:picMkLst>
            <pc:docMk/>
            <pc:sldMk cId="0" sldId="259"/>
            <ac:picMk id="1026" creationId="{BBA3FD21-1B41-4F1D-92D8-50081331DC2E}"/>
          </ac:picMkLst>
        </pc:picChg>
      </pc:sldChg>
      <pc:sldChg chg="modSp mod">
        <pc:chgData name="Jeremy Bergmann" userId="c2589a63-7d35-4bd4-b1d6-7fbcacc677e5" providerId="ADAL" clId="{DB850C8C-EF03-47EF-9891-38054A360123}" dt="2020-05-26T14:42:39.714" v="1037" actId="20577"/>
        <pc:sldMkLst>
          <pc:docMk/>
          <pc:sldMk cId="0" sldId="260"/>
        </pc:sldMkLst>
        <pc:spChg chg="mod">
          <ac:chgData name="Jeremy Bergmann" userId="c2589a63-7d35-4bd4-b1d6-7fbcacc677e5" providerId="ADAL" clId="{DB850C8C-EF03-47EF-9891-38054A360123}" dt="2020-05-26T14:16:16.456" v="987" actId="14100"/>
          <ac:spMkLst>
            <pc:docMk/>
            <pc:sldMk cId="0" sldId="260"/>
            <ac:spMk id="207" creationId="{00000000-0000-0000-0000-000000000000}"/>
          </ac:spMkLst>
        </pc:spChg>
        <pc:spChg chg="mod">
          <ac:chgData name="Jeremy Bergmann" userId="c2589a63-7d35-4bd4-b1d6-7fbcacc677e5" providerId="ADAL" clId="{DB850C8C-EF03-47EF-9891-38054A360123}" dt="2020-05-26T14:42:39.714" v="1037" actId="20577"/>
          <ac:spMkLst>
            <pc:docMk/>
            <pc:sldMk cId="0" sldId="260"/>
            <ac:spMk id="209" creationId="{00000000-0000-0000-0000-000000000000}"/>
          </ac:spMkLst>
        </pc:spChg>
      </pc:sldChg>
      <pc:sldChg chg="delSp del mod">
        <pc:chgData name="Jeremy Bergmann" userId="c2589a63-7d35-4bd4-b1d6-7fbcacc677e5" providerId="ADAL" clId="{DB850C8C-EF03-47EF-9891-38054A360123}" dt="2020-05-26T14:19:49.202" v="1006" actId="47"/>
        <pc:sldMkLst>
          <pc:docMk/>
          <pc:sldMk cId="0" sldId="261"/>
        </pc:sldMkLst>
        <pc:picChg chg="del">
          <ac:chgData name="Jeremy Bergmann" userId="c2589a63-7d35-4bd4-b1d6-7fbcacc677e5" providerId="ADAL" clId="{DB850C8C-EF03-47EF-9891-38054A360123}" dt="2020-05-26T14:18:57.443" v="992" actId="21"/>
          <ac:picMkLst>
            <pc:docMk/>
            <pc:sldMk cId="0" sldId="261"/>
            <ac:picMk id="215" creationId="{00000000-0000-0000-0000-000000000000}"/>
          </ac:picMkLst>
        </pc:picChg>
      </pc:sldChg>
      <pc:sldChg chg="del">
        <pc:chgData name="Jeremy Bergmann" userId="c2589a63-7d35-4bd4-b1d6-7fbcacc677e5" providerId="ADAL" clId="{DB850C8C-EF03-47EF-9891-38054A360123}" dt="2020-05-26T13:17:13.364" v="1" actId="47"/>
        <pc:sldMkLst>
          <pc:docMk/>
          <pc:sldMk cId="2110584022" sldId="270"/>
        </pc:sldMkLst>
        <pc:spChg chg="add del mod">
          <ac:chgData name="Jeremy Bergmann" userId="c2589a63-7d35-4bd4-b1d6-7fbcacc677e5" providerId="ADAL" clId="{DB850C8C-EF03-47EF-9891-38054A360123}" dt="2020-05-26T13:39:36.290" v="386"/>
          <ac:spMkLst>
            <pc:docMk/>
            <pc:sldMk cId="2110584022" sldId="270"/>
            <ac:spMk id="3" creationId="{717883C3-F396-4212-89C0-C23A32A63BF3}"/>
          </ac:spMkLst>
        </pc:spChg>
        <pc:spChg chg="add del mod">
          <ac:chgData name="Jeremy Bergmann" userId="c2589a63-7d35-4bd4-b1d6-7fbcacc677e5" providerId="ADAL" clId="{DB850C8C-EF03-47EF-9891-38054A360123}" dt="2020-05-26T13:41:25.777" v="429"/>
          <ac:spMkLst>
            <pc:docMk/>
            <pc:sldMk cId="2110584022" sldId="270"/>
            <ac:spMk id="4" creationId="{1584EDA1-6B56-449E-A671-1AE269900275}"/>
          </ac:spMkLst>
        </pc:spChg>
        <pc:spChg chg="add mod">
          <ac:chgData name="Jeremy Bergmann" userId="c2589a63-7d35-4bd4-b1d6-7fbcacc677e5" providerId="ADAL" clId="{DB850C8C-EF03-47EF-9891-38054A360123}" dt="2020-05-26T13:37:41.493" v="345" actId="1076"/>
          <ac:spMkLst>
            <pc:docMk/>
            <pc:sldMk cId="2110584022" sldId="270"/>
            <ac:spMk id="6" creationId="{DE5AC372-ECFF-4985-AFE6-A772DB5DC527}"/>
          </ac:spMkLst>
        </pc:spChg>
        <pc:spChg chg="add mod">
          <ac:chgData name="Jeremy Bergmann" userId="c2589a63-7d35-4bd4-b1d6-7fbcacc677e5" providerId="ADAL" clId="{DB850C8C-EF03-47EF-9891-38054A360123}" dt="2020-05-26T13:53:47.346" v="983" actId="1076"/>
          <ac:spMkLst>
            <pc:docMk/>
            <pc:sldMk cId="2110584022" sldId="270"/>
            <ac:spMk id="8" creationId="{C2AF4288-EF23-4A7E-80AF-410291B879BE}"/>
          </ac:spMkLst>
        </pc:spChg>
        <pc:spChg chg="add mod">
          <ac:chgData name="Jeremy Bergmann" userId="c2589a63-7d35-4bd4-b1d6-7fbcacc677e5" providerId="ADAL" clId="{DB850C8C-EF03-47EF-9891-38054A360123}" dt="2020-05-26T13:53:52.146" v="985" actId="1076"/>
          <ac:spMkLst>
            <pc:docMk/>
            <pc:sldMk cId="2110584022" sldId="270"/>
            <ac:spMk id="11" creationId="{B0432C92-961A-4D06-B9F2-FF82A2ED768F}"/>
          </ac:spMkLst>
        </pc:spChg>
        <pc:spChg chg="mod">
          <ac:chgData name="Jeremy Bergmann" userId="c2589a63-7d35-4bd4-b1d6-7fbcacc677e5" providerId="ADAL" clId="{DB850C8C-EF03-47EF-9891-38054A360123}" dt="2020-05-26T13:31:51.953" v="29" actId="20577"/>
          <ac:spMkLst>
            <pc:docMk/>
            <pc:sldMk cId="2110584022" sldId="270"/>
            <ac:spMk id="273" creationId="{00000000-0000-0000-0000-000000000000}"/>
          </ac:spMkLst>
        </pc:spChg>
        <pc:spChg chg="del">
          <ac:chgData name="Jeremy Bergmann" userId="c2589a63-7d35-4bd4-b1d6-7fbcacc677e5" providerId="ADAL" clId="{DB850C8C-EF03-47EF-9891-38054A360123}" dt="2020-05-26T13:31:59.806" v="30" actId="478"/>
          <ac:spMkLst>
            <pc:docMk/>
            <pc:sldMk cId="2110584022" sldId="270"/>
            <ac:spMk id="274" creationId="{00000000-0000-0000-0000-000000000000}"/>
          </ac:spMkLst>
        </pc:spChg>
        <pc:spChg chg="del">
          <ac:chgData name="Jeremy Bergmann" userId="c2589a63-7d35-4bd4-b1d6-7fbcacc677e5" providerId="ADAL" clId="{DB850C8C-EF03-47EF-9891-38054A360123}" dt="2020-05-26T13:32:02.806" v="31" actId="478"/>
          <ac:spMkLst>
            <pc:docMk/>
            <pc:sldMk cId="2110584022" sldId="270"/>
            <ac:spMk id="275" creationId="{00000000-0000-0000-0000-000000000000}"/>
          </ac:spMkLst>
        </pc:spChg>
        <pc:spChg chg="del">
          <ac:chgData name="Jeremy Bergmann" userId="c2589a63-7d35-4bd4-b1d6-7fbcacc677e5" providerId="ADAL" clId="{DB850C8C-EF03-47EF-9891-38054A360123}" dt="2020-05-26T13:32:04.853" v="32" actId="478"/>
          <ac:spMkLst>
            <pc:docMk/>
            <pc:sldMk cId="2110584022" sldId="270"/>
            <ac:spMk id="276" creationId="{00000000-0000-0000-0000-000000000000}"/>
          </ac:spMkLst>
        </pc:spChg>
        <pc:picChg chg="add mod">
          <ac:chgData name="Jeremy Bergmann" userId="c2589a63-7d35-4bd4-b1d6-7fbcacc677e5" providerId="ADAL" clId="{DB850C8C-EF03-47EF-9891-38054A360123}" dt="2020-05-26T13:53:49.787" v="984" actId="1076"/>
          <ac:picMkLst>
            <pc:docMk/>
            <pc:sldMk cId="2110584022" sldId="270"/>
            <ac:picMk id="2" creationId="{59AB57A5-4B58-4CFB-99B9-B8811877AE2E}"/>
          </ac:picMkLst>
        </pc:picChg>
      </pc:sldChg>
      <pc:sldMasterChg chg="del delSldLayout">
        <pc:chgData name="Jeremy Bergmann" userId="c2589a63-7d35-4bd4-b1d6-7fbcacc677e5" providerId="ADAL" clId="{DB850C8C-EF03-47EF-9891-38054A360123}" dt="2020-05-26T13:17:06.835" v="0" actId="47"/>
        <pc:sldMasterMkLst>
          <pc:docMk/>
          <pc:sldMasterMk cId="0" sldId="2147483673"/>
        </pc:sldMasterMkLst>
        <pc:sldLayoutChg chg="del">
          <pc:chgData name="Jeremy Bergmann" userId="c2589a63-7d35-4bd4-b1d6-7fbcacc677e5" providerId="ADAL" clId="{DB850C8C-EF03-47EF-9891-38054A360123}" dt="2020-05-26T13:17:06.835" v="0" actId="47"/>
          <pc:sldLayoutMkLst>
            <pc:docMk/>
            <pc:sldMasterMk cId="0" sldId="2147483673"/>
            <pc:sldLayoutMk cId="0" sldId="2147483660"/>
          </pc:sldLayoutMkLst>
        </pc:sldLayoutChg>
        <pc:sldLayoutChg chg="del">
          <pc:chgData name="Jeremy Bergmann" userId="c2589a63-7d35-4bd4-b1d6-7fbcacc677e5" providerId="ADAL" clId="{DB850C8C-EF03-47EF-9891-38054A360123}" dt="2020-05-26T13:17:06.835" v="0" actId="47"/>
          <pc:sldLayoutMkLst>
            <pc:docMk/>
            <pc:sldMasterMk cId="0" sldId="2147483673"/>
            <pc:sldLayoutMk cId="0" sldId="2147483661"/>
          </pc:sldLayoutMkLst>
        </pc:sldLayoutChg>
        <pc:sldLayoutChg chg="del">
          <pc:chgData name="Jeremy Bergmann" userId="c2589a63-7d35-4bd4-b1d6-7fbcacc677e5" providerId="ADAL" clId="{DB850C8C-EF03-47EF-9891-38054A360123}" dt="2020-05-26T13:17:06.835" v="0" actId="47"/>
          <pc:sldLayoutMkLst>
            <pc:docMk/>
            <pc:sldMasterMk cId="0" sldId="2147483673"/>
            <pc:sldLayoutMk cId="0" sldId="2147483662"/>
          </pc:sldLayoutMkLst>
        </pc:sldLayoutChg>
        <pc:sldLayoutChg chg="del">
          <pc:chgData name="Jeremy Bergmann" userId="c2589a63-7d35-4bd4-b1d6-7fbcacc677e5" providerId="ADAL" clId="{DB850C8C-EF03-47EF-9891-38054A360123}" dt="2020-05-26T13:17:06.835" v="0" actId="47"/>
          <pc:sldLayoutMkLst>
            <pc:docMk/>
            <pc:sldMasterMk cId="0" sldId="2147483673"/>
            <pc:sldLayoutMk cId="0" sldId="2147483663"/>
          </pc:sldLayoutMkLst>
        </pc:sldLayoutChg>
        <pc:sldLayoutChg chg="del">
          <pc:chgData name="Jeremy Bergmann" userId="c2589a63-7d35-4bd4-b1d6-7fbcacc677e5" providerId="ADAL" clId="{DB850C8C-EF03-47EF-9891-38054A360123}" dt="2020-05-26T13:17:06.835" v="0" actId="47"/>
          <pc:sldLayoutMkLst>
            <pc:docMk/>
            <pc:sldMasterMk cId="0" sldId="2147483673"/>
            <pc:sldLayoutMk cId="0" sldId="2147483664"/>
          </pc:sldLayoutMkLst>
        </pc:sldLayoutChg>
        <pc:sldLayoutChg chg="del">
          <pc:chgData name="Jeremy Bergmann" userId="c2589a63-7d35-4bd4-b1d6-7fbcacc677e5" providerId="ADAL" clId="{DB850C8C-EF03-47EF-9891-38054A360123}" dt="2020-05-26T13:17:06.835" v="0" actId="47"/>
          <pc:sldLayoutMkLst>
            <pc:docMk/>
            <pc:sldMasterMk cId="0" sldId="2147483673"/>
            <pc:sldLayoutMk cId="0" sldId="2147483665"/>
          </pc:sldLayoutMkLst>
        </pc:sldLayoutChg>
        <pc:sldLayoutChg chg="del">
          <pc:chgData name="Jeremy Bergmann" userId="c2589a63-7d35-4bd4-b1d6-7fbcacc677e5" providerId="ADAL" clId="{DB850C8C-EF03-47EF-9891-38054A360123}" dt="2020-05-26T13:17:06.835" v="0" actId="47"/>
          <pc:sldLayoutMkLst>
            <pc:docMk/>
            <pc:sldMasterMk cId="0" sldId="2147483673"/>
            <pc:sldLayoutMk cId="0" sldId="2147483666"/>
          </pc:sldLayoutMkLst>
        </pc:sldLayoutChg>
        <pc:sldLayoutChg chg="del">
          <pc:chgData name="Jeremy Bergmann" userId="c2589a63-7d35-4bd4-b1d6-7fbcacc677e5" providerId="ADAL" clId="{DB850C8C-EF03-47EF-9891-38054A360123}" dt="2020-05-26T13:17:06.835" v="0" actId="47"/>
          <pc:sldLayoutMkLst>
            <pc:docMk/>
            <pc:sldMasterMk cId="0" sldId="2147483673"/>
            <pc:sldLayoutMk cId="0" sldId="2147483667"/>
          </pc:sldLayoutMkLst>
        </pc:sldLayoutChg>
        <pc:sldLayoutChg chg="del">
          <pc:chgData name="Jeremy Bergmann" userId="c2589a63-7d35-4bd4-b1d6-7fbcacc677e5" providerId="ADAL" clId="{DB850C8C-EF03-47EF-9891-38054A360123}" dt="2020-05-26T13:17:06.835" v="0" actId="47"/>
          <pc:sldLayoutMkLst>
            <pc:docMk/>
            <pc:sldMasterMk cId="0" sldId="2147483673"/>
            <pc:sldLayoutMk cId="0" sldId="2147483668"/>
          </pc:sldLayoutMkLst>
        </pc:sldLayoutChg>
        <pc:sldLayoutChg chg="del">
          <pc:chgData name="Jeremy Bergmann" userId="c2589a63-7d35-4bd4-b1d6-7fbcacc677e5" providerId="ADAL" clId="{DB850C8C-EF03-47EF-9891-38054A360123}" dt="2020-05-26T13:17:06.835" v="0" actId="47"/>
          <pc:sldLayoutMkLst>
            <pc:docMk/>
            <pc:sldMasterMk cId="0" sldId="2147483673"/>
            <pc:sldLayoutMk cId="0" sldId="2147483669"/>
          </pc:sldLayoutMkLst>
        </pc:sldLayoutChg>
        <pc:sldLayoutChg chg="del">
          <pc:chgData name="Jeremy Bergmann" userId="c2589a63-7d35-4bd4-b1d6-7fbcacc677e5" providerId="ADAL" clId="{DB850C8C-EF03-47EF-9891-38054A360123}" dt="2020-05-26T13:17:06.835" v="0" actId="47"/>
          <pc:sldLayoutMkLst>
            <pc:docMk/>
            <pc:sldMasterMk cId="0" sldId="2147483673"/>
            <pc:sldLayoutMk cId="0" sldId="2147483670"/>
          </pc:sldLayoutMkLst>
        </pc:sldLayoutChg>
        <pc:sldLayoutChg chg="del">
          <pc:chgData name="Jeremy Bergmann" userId="c2589a63-7d35-4bd4-b1d6-7fbcacc677e5" providerId="ADAL" clId="{DB850C8C-EF03-47EF-9891-38054A360123}" dt="2020-05-26T13:17:06.835" v="0" actId="47"/>
          <pc:sldLayoutMkLst>
            <pc:docMk/>
            <pc:sldMasterMk cId="0" sldId="2147483673"/>
            <pc:sldLayoutMk cId="0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00896a7f1_1_1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u="none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UPDATE  </a:t>
            </a:r>
            <a:r>
              <a:rPr lang="en-US" sz="1200" u="none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classicmodels.customers</a:t>
            </a:r>
            <a:r>
              <a:rPr lang="en-US" sz="1200" u="none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u="none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SET city = 'Omaha', state = 'NE’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u="none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WHERE </a:t>
            </a:r>
            <a:r>
              <a:rPr lang="en-US" sz="1200" u="none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customer_number</a:t>
            </a:r>
            <a:r>
              <a:rPr lang="en-US" sz="1200" u="none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= 103;</a:t>
            </a:r>
            <a:endParaRPr u="none" dirty="0"/>
          </a:p>
        </p:txBody>
      </p:sp>
      <p:sp>
        <p:nvSpPr>
          <p:cNvPr id="257" name="Google Shape;257;g500896a7f1_1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00896a7f1_1_1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DELETE FROM</a:t>
            </a: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sz="12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classicmodels.customers</a:t>
            </a:r>
            <a:endParaRPr lang="en-US" sz="12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WHERE</a:t>
            </a: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customer_number</a:t>
            </a: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= 112;</a:t>
            </a:r>
            <a:endParaRPr lang="en-US" sz="12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4" name="Google Shape;264;g500896a7f1_1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d39b7d912_0_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CREATE VIEW </a:t>
            </a:r>
            <a:r>
              <a:rPr lang="en-US" dirty="0" err="1">
                <a:solidFill>
                  <a:srgbClr val="000000"/>
                </a:solidFill>
              </a:rPr>
              <a:t>world.vw_countries_asia</a:t>
            </a:r>
            <a:r>
              <a:rPr lang="en-US" dirty="0">
                <a:solidFill>
                  <a:srgbClr val="000000"/>
                </a:solidFill>
              </a:rPr>
              <a:t> AS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SELECT  </a:t>
            </a:r>
            <a:r>
              <a:rPr lang="en-US" dirty="0" err="1">
                <a:solidFill>
                  <a:srgbClr val="000000"/>
                </a:solidFill>
              </a:rPr>
              <a:t>tbl</a:t>
            </a:r>
            <a:r>
              <a:rPr lang="en-US" dirty="0">
                <a:solidFill>
                  <a:srgbClr val="000000"/>
                </a:solidFill>
              </a:rPr>
              <a:t>.`Name` AS country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FROM </a:t>
            </a:r>
            <a:r>
              <a:rPr lang="en-US" dirty="0" err="1">
                <a:solidFill>
                  <a:srgbClr val="000000"/>
                </a:solidFill>
              </a:rPr>
              <a:t>world.country</a:t>
            </a:r>
            <a:r>
              <a:rPr lang="en-US" dirty="0">
                <a:solidFill>
                  <a:srgbClr val="000000"/>
                </a:solidFill>
              </a:rPr>
              <a:t> AS </a:t>
            </a:r>
            <a:r>
              <a:rPr lang="en-US" dirty="0" err="1">
                <a:solidFill>
                  <a:srgbClr val="000000"/>
                </a:solidFill>
              </a:rPr>
              <a:t>tbl</a:t>
            </a:r>
            <a:r>
              <a:rPr lang="en-US" dirty="0">
                <a:solidFill>
                  <a:srgbClr val="000000"/>
                </a:solidFill>
              </a:rPr>
              <a:t>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WHERE  (</a:t>
            </a:r>
            <a:r>
              <a:rPr lang="en-US" dirty="0" err="1">
                <a:solidFill>
                  <a:srgbClr val="000000"/>
                </a:solidFill>
              </a:rPr>
              <a:t>tbl.continent</a:t>
            </a:r>
            <a:r>
              <a:rPr lang="en-US" dirty="0">
                <a:solidFill>
                  <a:srgbClr val="000000"/>
                </a:solidFill>
              </a:rPr>
              <a:t> = 'Asia’);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;SELECT  country  FROM </a:t>
            </a:r>
            <a:r>
              <a:rPr lang="en-US" dirty="0" err="1">
                <a:solidFill>
                  <a:srgbClr val="000000"/>
                </a:solidFill>
              </a:rPr>
              <a:t>world.vw_countries_asia</a:t>
            </a:r>
            <a:r>
              <a:rPr lang="en-US" dirty="0">
                <a:solidFill>
                  <a:srgbClr val="000000"/>
                </a:solidFill>
              </a:rPr>
              <a:t>  WHERE  Country IN ('India', 'China', 'Nepal');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71" name="Google Shape;271;g5d39b7d912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09d03fa30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09d03fa30_2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marR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101094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Solutions: “Exercises/Class 3 Exercise – Extracting &amp; Storing </a:t>
            </a:r>
            <a:r>
              <a:rPr lang="en-US" sz="1000" dirty="0" err="1">
                <a:solidFill>
                  <a:srgbClr val="101094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Data.sql</a:t>
            </a:r>
            <a:r>
              <a:rPr lang="en-US" sz="1000" dirty="0">
                <a:solidFill>
                  <a:srgbClr val="101094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endParaRPr sz="1000" dirty="0">
              <a:solidFill>
                <a:srgbClr val="303336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0" name="Google Shape;280;g509d03fa30_2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09d03fa30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09d03fa30_2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0" name="Google Shape;280;g509d03fa30_2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81492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09d03fa30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09d03fa30_2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0" name="Google Shape;280;g509d03fa30_2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71899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076864104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2100" algn="l" rtl="0">
              <a:lnSpc>
                <a:spcPct val="157500"/>
              </a:lnSpc>
              <a:spcBef>
                <a:spcPts val="300"/>
              </a:spcBef>
              <a:spcAft>
                <a:spcPts val="0"/>
              </a:spcAft>
              <a:buSzPts val="1000"/>
              <a:buFont typeface="Verdana"/>
              <a:buAutoNum type="arabicPeriod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SELECT column  </a:t>
            </a:r>
            <a:endParaRPr sz="10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92100" algn="l" rtl="0">
              <a:lnSpc>
                <a:spcPct val="157500"/>
              </a:lnSpc>
              <a:spcBef>
                <a:spcPts val="0"/>
              </a:spcBef>
              <a:spcAft>
                <a:spcPts val="0"/>
              </a:spcAft>
              <a:buSzPts val="1000"/>
              <a:buFont typeface="Verdana"/>
              <a:buAutoNum type="arabicPeriod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FROM </a:t>
            </a:r>
            <a:r>
              <a:rPr lang="en-US" sz="1000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table_name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endParaRPr sz="10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92100" algn="l" rtl="0">
              <a:lnSpc>
                <a:spcPct val="157500"/>
              </a:lnSpc>
              <a:spcBef>
                <a:spcPts val="0"/>
              </a:spcBef>
              <a:spcAft>
                <a:spcPts val="0"/>
              </a:spcAft>
              <a:buSzPts val="1000"/>
              <a:buFont typeface="Verdana"/>
              <a:buAutoNum type="arabicPeriod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WHERE conditions   </a:t>
            </a:r>
            <a:endParaRPr sz="10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92100" algn="l" rtl="0">
              <a:lnSpc>
                <a:spcPct val="157500"/>
              </a:lnSpc>
              <a:spcBef>
                <a:spcPts val="0"/>
              </a:spcBef>
              <a:spcAft>
                <a:spcPts val="0"/>
              </a:spcAft>
              <a:buSzPts val="1000"/>
              <a:buFont typeface="Verdana"/>
              <a:buAutoNum type="arabicPeriod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GROUP BY column  </a:t>
            </a:r>
            <a:endParaRPr sz="10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92100" algn="l" rtl="0">
              <a:lnSpc>
                <a:spcPct val="157500"/>
              </a:lnSpc>
              <a:spcBef>
                <a:spcPts val="0"/>
              </a:spcBef>
              <a:spcAft>
                <a:spcPts val="0"/>
              </a:spcAft>
              <a:buSzPts val="1000"/>
              <a:buFont typeface="Verdana"/>
              <a:buAutoNum type="arabicPeriod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ORDER BY column  </a:t>
            </a:r>
            <a:endParaRPr sz="10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br>
              <a:rPr lang="en-US" dirty="0"/>
            </a:br>
            <a:br>
              <a:rPr lang="en-US" dirty="0"/>
            </a:br>
            <a:r>
              <a:rPr lang="en-US" dirty="0"/>
              <a:t>Write a summary of the information as if explaining to a 14 year old. </a:t>
            </a:r>
            <a:br>
              <a:rPr lang="en-US" dirty="0"/>
            </a:br>
            <a:r>
              <a:rPr lang="en-US" dirty="0"/>
              <a:t>Avoid jargon</a:t>
            </a:r>
            <a:br>
              <a:rPr lang="en-US" dirty="0"/>
            </a:br>
            <a:r>
              <a:rPr lang="en-US" dirty="0"/>
              <a:t>Keep the words and sentences simple</a:t>
            </a:r>
            <a:br>
              <a:rPr lang="en-US" dirty="0"/>
            </a:br>
            <a:r>
              <a:rPr lang="en-US" dirty="0"/>
              <a:t>Rely on memory</a:t>
            </a:r>
            <a:br>
              <a:rPr lang="en-US" dirty="0"/>
            </a:br>
            <a:r>
              <a:rPr lang="en-US" dirty="0"/>
              <a:t>Make the explanation visual, if possible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Note where you had difficulty or have knowledge gaps.</a:t>
            </a:r>
            <a:br>
              <a:rPr lang="en-US" dirty="0"/>
            </a:br>
            <a:r>
              <a:rPr lang="en-US" dirty="0"/>
              <a:t>These indicate things you should review, research, or ask questions about</a:t>
            </a:r>
            <a:br>
              <a:rPr lang="en-US" dirty="0"/>
            </a:b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" name="Google Shape;183;g507686410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076864104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5" name="Google Shape;195;g507686410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f24fce185_2_1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</a:rPr>
              <a:t>Creation: creating tables and databases, the things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</a:rPr>
              <a:t>Storage: where data are stored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</a:rPr>
              <a:t>Cleaning: adding, removing, or modifying data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</a:rPr>
              <a:t>Retrieval: selecting only the data you want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4" name="Google Shape;204;g4f24fce185_2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f24fce185_2_1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CREATE DATABASE </a:t>
            </a:r>
            <a:r>
              <a:rPr lang="en-US" sz="12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classicmodels</a:t>
            </a: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USE </a:t>
            </a:r>
            <a:r>
              <a:rPr lang="en-US" sz="12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classicmodels</a:t>
            </a: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3" name="Google Shape;223;g4f24fce185_2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27c8617b6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527c8617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076864104_0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USE </a:t>
            </a: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classicmodels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;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CREATE TABLE customers (	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customer_number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INT NOT NULL UNIQUE,	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customer_name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VARCHAR(50) NOT NULL,     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contact_lastname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VARCHAR(50) NOT NULL,   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contact_firstname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VARCHAR(50) NOT NULL,    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phone VARCHAR(50) NOT NULL,    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addressline1 VARCHAR(50) NOT NULL,   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 addressline2 VARCHAR(50) DEFAULT NULL,    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city VARCHAR(50) NOT NULL,   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state CHAR(2) DEFAULT NULL,    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postalcode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VARCHAR(15) DEFAULT NULL,    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country CHAR(3) NOT NULL DEFAULT 'USA',    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salesrep_employeenumber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INT DEFAULT NULL,    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creditlimit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DECIMAL(10,2) CHECK (</a:t>
            </a: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creditlimit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&lt; 1000000),   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 PRIMARY KEY (</a:t>
            </a: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customer_number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)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);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/* Constraints are the rules enforced on the data columns of a table.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Types of Constraints:  https://www.tutorialspoINT.com/sql/sql-constraINTs.htm */</a:t>
            </a:r>
            <a:endParaRPr dirty="0"/>
          </a:p>
        </p:txBody>
      </p:sp>
      <p:sp>
        <p:nvSpPr>
          <p:cNvPr id="232" name="Google Shape;232;g5076864104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076864104_0_1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/>
              <a:t>ALTER TABLE customers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/>
              <a:t>ADD </a:t>
            </a:r>
            <a:r>
              <a:rPr lang="en-US" sz="1200" dirty="0" err="1"/>
              <a:t>column_name</a:t>
            </a:r>
            <a:r>
              <a:rPr lang="en-US" sz="1200" dirty="0"/>
              <a:t> VARCHAR(255);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ALTER TABLE customer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DROP </a:t>
            </a:r>
            <a:r>
              <a:rPr lang="en-US" sz="1200" dirty="0" err="1"/>
              <a:t>column_name</a:t>
            </a:r>
            <a:r>
              <a:rPr lang="en-US" sz="1200" dirty="0"/>
              <a:t>;</a:t>
            </a:r>
            <a:endParaRPr lang="en-US" sz="1200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DROP CONSTRAINT customers_ibfk_1;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sz="1200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/>
              <a:t>DROP TABLE IF EXISTS customers;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0" name="Google Shape;240;g5076864104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076864104_0_1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INSERT  INTO </a:t>
            </a:r>
            <a:r>
              <a:rPr lang="en-US" dirty="0" err="1"/>
              <a:t>classicmodels.customers</a:t>
            </a:r>
            <a:r>
              <a:rPr lang="en-US" dirty="0"/>
              <a:t> (</a:t>
            </a:r>
            <a:r>
              <a:rPr lang="en-US" dirty="0" err="1"/>
              <a:t>customer_number</a:t>
            </a:r>
            <a:r>
              <a:rPr lang="en-US" dirty="0"/>
              <a:t>, </a:t>
            </a:r>
            <a:r>
              <a:rPr lang="en-US" dirty="0" err="1"/>
              <a:t>customer_name</a:t>
            </a:r>
            <a:r>
              <a:rPr lang="en-US" dirty="0"/>
              <a:t>, </a:t>
            </a:r>
            <a:r>
              <a:rPr lang="en-US" dirty="0" err="1"/>
              <a:t>contact_lastname</a:t>
            </a:r>
            <a:r>
              <a:rPr lang="en-US" dirty="0"/>
              <a:t>, </a:t>
            </a:r>
            <a:r>
              <a:rPr lang="en-US" dirty="0" err="1"/>
              <a:t>contact_firstname</a:t>
            </a:r>
            <a:r>
              <a:rPr lang="en-US" dirty="0"/>
              <a:t>, phone, addressline1, addressline2, city, state, </a:t>
            </a:r>
            <a:r>
              <a:rPr lang="en-US" dirty="0" err="1"/>
              <a:t>postalcode</a:t>
            </a:r>
            <a:r>
              <a:rPr lang="en-US" dirty="0"/>
              <a:t>, country, </a:t>
            </a:r>
            <a:r>
              <a:rPr lang="en-US" dirty="0" err="1"/>
              <a:t>salesrep_employeenumber</a:t>
            </a:r>
            <a:r>
              <a:rPr lang="en-US" dirty="0"/>
              <a:t>, </a:t>
            </a:r>
            <a:r>
              <a:rPr lang="en-US" dirty="0" err="1"/>
              <a:t>creditlimit</a:t>
            </a:r>
            <a:r>
              <a:rPr lang="en-US" dirty="0"/>
              <a:t>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VALUES (103,'Atelier </a:t>
            </a:r>
            <a:r>
              <a:rPr lang="en-US" dirty="0" err="1"/>
              <a:t>graphique</a:t>
            </a:r>
            <a:r>
              <a:rPr lang="en-US" dirty="0"/>
              <a:t>','</a:t>
            </a:r>
            <a:r>
              <a:rPr lang="en-US" dirty="0" err="1"/>
              <a:t>Schmitt','Carine</a:t>
            </a:r>
            <a:r>
              <a:rPr lang="en-US" dirty="0"/>
              <a:t> ','40.32.25','54, rue Royale',NULL,'Nantes',NULL,'44000','France',1370,2100.00),(112,'Signal Gift Stores','King','Jean','7025551838','8489 Strong </a:t>
            </a:r>
            <a:r>
              <a:rPr lang="en-US" dirty="0" err="1"/>
              <a:t>St.',NULL,’Las</a:t>
            </a:r>
            <a:r>
              <a:rPr lang="en-US" dirty="0"/>
              <a:t> Vegas','NV','83030','USA',1166,'71800.00')</a:t>
            </a:r>
            <a:endParaRPr dirty="0"/>
          </a:p>
        </p:txBody>
      </p:sp>
      <p:sp>
        <p:nvSpPr>
          <p:cNvPr id="250" name="Google Shape;250;g5076864104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9" name="Google Shape;79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11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3" name="Google Shape;23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37;p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8" name="Google Shape;38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7" name="Google Shape;47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4" name="Google Shape;54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8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61" name="Google Shape;61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8" name="Google Shape;6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5.7/en/create-view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sqltutorial.org/mysql-sample-database.asp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www.tutorialspoint.com/sql/sql-create-table.htm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sql/sql-constraints.ht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ctrTitle"/>
          </p:nvPr>
        </p:nvSpPr>
        <p:spPr>
          <a:xfrm>
            <a:off x="970650" y="2700745"/>
            <a:ext cx="10250700" cy="906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en-US" dirty="0"/>
              <a:t>Extracting &amp; Storing Data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endParaRPr dirty="0"/>
          </a:p>
        </p:txBody>
      </p:sp>
      <p:sp>
        <p:nvSpPr>
          <p:cNvPr id="180" name="Google Shape;180;p27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/>
              <a:t>Jeremy Bergmann - Omaha Data Science Academy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7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Update Existing Values in Table</a:t>
            </a:r>
            <a:endParaRPr sz="3600"/>
          </a:p>
        </p:txBody>
      </p:sp>
      <p:sp>
        <p:nvSpPr>
          <p:cNvPr id="260" name="Google Shape;260;p37"/>
          <p:cNvSpPr txBox="1"/>
          <p:nvPr/>
        </p:nvSpPr>
        <p:spPr>
          <a:xfrm>
            <a:off x="1026625" y="1775209"/>
            <a:ext cx="107157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 -  Update existing (or missing) values based on known changes to the data set/profile.  </a:t>
            </a:r>
            <a:endParaRPr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UPDATE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sz="20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classicmodels.customers</a:t>
            </a:r>
            <a:r>
              <a:rPr lang="en-US" sz="2000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2000" u="sng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Lato"/>
                <a:ea typeface="Lato"/>
                <a:cs typeface="Lato"/>
                <a:sym typeface="Lato"/>
              </a:rPr>
              <a:t>SET city = 'Omaha’</a:t>
            </a:r>
            <a:endParaRPr sz="2000" b="1" dirty="0">
              <a:solidFill>
                <a:schemeClr val="accent3">
                  <a:lumMod val="60000"/>
                  <a:lumOff val="4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WHERE </a:t>
            </a:r>
            <a:r>
              <a:rPr lang="en-US" sz="20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customer_number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= 103;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Result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 Changes the top (Old) record value to bottom (New) values specified in “SET” keyword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5C9753-9A4D-463C-8055-4031FF715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44" y="4872607"/>
            <a:ext cx="12098956" cy="8063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4E59095-7B45-4ED2-8ED0-C52B4B8132E1}"/>
              </a:ext>
            </a:extLst>
          </p:cNvPr>
          <p:cNvSpPr/>
          <p:nvPr/>
        </p:nvSpPr>
        <p:spPr>
          <a:xfrm>
            <a:off x="7315200" y="5112091"/>
            <a:ext cx="721895" cy="2299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Delete Records in Table</a:t>
            </a:r>
            <a:endParaRPr sz="3600"/>
          </a:p>
        </p:txBody>
      </p:sp>
      <p:sp>
        <p:nvSpPr>
          <p:cNvPr id="267" name="Google Shape;267;p38"/>
          <p:cNvSpPr txBox="1"/>
          <p:nvPr/>
        </p:nvSpPr>
        <p:spPr>
          <a:xfrm>
            <a:off x="588675" y="1688575"/>
            <a:ext cx="115143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 -  Remove/Delete existing records in a table.</a:t>
            </a:r>
            <a:endParaRPr sz="24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DELETE FROM</a:t>
            </a: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sz="24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classicmodels.customers</a:t>
            </a: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      </a:t>
            </a:r>
            <a:r>
              <a:rPr lang="en-US" sz="24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WHERE</a:t>
            </a: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customer_number</a:t>
            </a: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= 112;</a:t>
            </a:r>
            <a:endParaRPr sz="24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Result</a:t>
            </a: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 Select * from customers (Excludes </a:t>
            </a:r>
            <a:r>
              <a:rPr lang="en-US" sz="24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RED </a:t>
            </a: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record)</a:t>
            </a:r>
            <a:endParaRPr sz="24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A28C10-7270-4FA5-B304-4620CB503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7" y="4882195"/>
            <a:ext cx="12098956" cy="8063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2638F9-A3FE-4F59-8818-242CB960A152}"/>
              </a:ext>
            </a:extLst>
          </p:cNvPr>
          <p:cNvSpPr/>
          <p:nvPr/>
        </p:nvSpPr>
        <p:spPr>
          <a:xfrm>
            <a:off x="346509" y="5285343"/>
            <a:ext cx="11636944" cy="1914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What is a View?</a:t>
            </a:r>
            <a:endParaRPr sz="3600"/>
          </a:p>
        </p:txBody>
      </p:sp>
      <p:sp>
        <p:nvSpPr>
          <p:cNvPr id="274" name="Google Shape;274;p39"/>
          <p:cNvSpPr txBox="1"/>
          <p:nvPr/>
        </p:nvSpPr>
        <p:spPr>
          <a:xfrm>
            <a:off x="1001550" y="1580100"/>
            <a:ext cx="101784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ato"/>
                <a:ea typeface="Lato"/>
                <a:cs typeface="Lato"/>
                <a:sym typeface="Lato"/>
              </a:rPr>
              <a:t>Purpose -  A view is a “virtual table” based on the result-set of an SQL statement, saved as a database object for future data creation/extraction.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5" name="Google Shape;275;p39"/>
          <p:cNvSpPr txBox="1"/>
          <p:nvPr/>
        </p:nvSpPr>
        <p:spPr>
          <a:xfrm>
            <a:off x="1001550" y="2595200"/>
            <a:ext cx="5766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>
                <a:latin typeface="Lato"/>
                <a:ea typeface="Lato"/>
                <a:cs typeface="Lato"/>
                <a:sym typeface="Lato"/>
              </a:rPr>
              <a:t>SQL Views have the following properties</a:t>
            </a:r>
            <a:r>
              <a:rPr lang="en-US" sz="2000" dirty="0">
                <a:latin typeface="Lato"/>
                <a:ea typeface="Lato"/>
                <a:cs typeface="Lato"/>
                <a:sym typeface="Lato"/>
              </a:rPr>
              <a:t>: 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A view is a named derived table.</a:t>
            </a:r>
            <a:endParaRPr sz="2000" dirty="0"/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sz="2000" u="sng" dirty="0">
                <a:hlinkClick r:id="rId3"/>
              </a:rPr>
              <a:t>CREATE/ALTER/DROP VIEW</a:t>
            </a:r>
            <a:r>
              <a:rPr lang="en-US" sz="2000" dirty="0"/>
              <a:t> clauses</a:t>
            </a:r>
            <a:endParaRPr sz="2000" dirty="0"/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View data is not stored, and its query must be run every time it is needed.</a:t>
            </a:r>
            <a:endParaRPr sz="2000" dirty="0"/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Used to call up data without changing its underlying base tables.</a:t>
            </a:r>
            <a:endParaRPr dirty="0"/>
          </a:p>
        </p:txBody>
      </p:sp>
      <p:sp>
        <p:nvSpPr>
          <p:cNvPr id="276" name="Google Shape;276;p39"/>
          <p:cNvSpPr txBox="1"/>
          <p:nvPr/>
        </p:nvSpPr>
        <p:spPr>
          <a:xfrm>
            <a:off x="6544200" y="2595200"/>
            <a:ext cx="5647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>
                <a:latin typeface="Lato"/>
                <a:ea typeface="Lato"/>
                <a:cs typeface="Lato"/>
                <a:sym typeface="Lato"/>
              </a:rPr>
              <a:t>Example</a:t>
            </a:r>
            <a:r>
              <a:rPr lang="en-US" sz="2000" dirty="0">
                <a:latin typeface="Lato"/>
                <a:ea typeface="Lato"/>
                <a:cs typeface="Lato"/>
                <a:sym typeface="Lato"/>
              </a:rPr>
              <a:t> 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CREATE VIEW </a:t>
            </a:r>
            <a:r>
              <a:rPr lang="en-US" sz="2000" b="1" dirty="0" err="1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world.countries_asia</a:t>
            </a:r>
            <a:r>
              <a:rPr lang="en-US" sz="2000" b="1" dirty="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 AS</a:t>
            </a:r>
            <a:endParaRPr sz="2000" b="1" dirty="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sz="2000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SELECT  </a:t>
            </a:r>
            <a:r>
              <a:rPr lang="en-US" sz="2000" dirty="0" err="1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tbl</a:t>
            </a:r>
            <a:r>
              <a:rPr lang="en-US" sz="2000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.`name` AS country</a:t>
            </a:r>
            <a:endParaRPr sz="2000" dirty="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  FROM </a:t>
            </a:r>
            <a:r>
              <a:rPr lang="en-US" sz="2000" dirty="0" err="1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world.country</a:t>
            </a:r>
            <a:r>
              <a:rPr lang="en-US" sz="2000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 AS </a:t>
            </a:r>
            <a:r>
              <a:rPr lang="en-US" sz="2000" dirty="0" err="1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tbl</a:t>
            </a:r>
            <a:endParaRPr sz="2000" dirty="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  <a:p>
            <a:pPr lvl="0">
              <a:lnSpc>
                <a:spcPct val="115000"/>
              </a:lnSpc>
            </a:pPr>
            <a:r>
              <a:rPr lang="en-US" sz="2000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  WHERE  (</a:t>
            </a:r>
            <a:r>
              <a:rPr lang="en-US" sz="2000" dirty="0" err="1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tbl.continent</a:t>
            </a:r>
            <a:r>
              <a:rPr lang="en-US" sz="2000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 = 'Asia')</a:t>
            </a:r>
            <a:endParaRPr sz="2000" dirty="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>
                <a:latin typeface="Lato"/>
                <a:ea typeface="Lato"/>
                <a:cs typeface="Lato"/>
                <a:sym typeface="Lato"/>
              </a:rPr>
              <a:t>View Usage</a:t>
            </a:r>
            <a:endParaRPr sz="2000" b="1" dirty="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Lato"/>
                <a:ea typeface="Lato"/>
                <a:cs typeface="Lato"/>
                <a:sym typeface="Lato"/>
              </a:rPr>
              <a:t>  SELECT  </a:t>
            </a:r>
            <a:r>
              <a:rPr lang="en-US" sz="2000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country</a:t>
            </a:r>
            <a:endParaRPr sz="2000" b="1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Lato"/>
                <a:ea typeface="Lato"/>
                <a:cs typeface="Lato"/>
                <a:sym typeface="Lato"/>
              </a:rPr>
              <a:t>  FROM </a:t>
            </a:r>
            <a:r>
              <a:rPr lang="en-US" sz="2000" b="1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world.vw_countries_asia</a:t>
            </a:r>
            <a:endParaRPr sz="2000" b="1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Lato"/>
                <a:ea typeface="Lato"/>
                <a:cs typeface="Lato"/>
                <a:sym typeface="Lato"/>
              </a:rPr>
              <a:t>  WHERE country IN ('India', 'China', 'Nepal')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0"/>
          <p:cNvSpPr txBox="1">
            <a:spLocks noGrp="1"/>
          </p:cNvSpPr>
          <p:nvPr>
            <p:ph type="ctrTitle"/>
          </p:nvPr>
        </p:nvSpPr>
        <p:spPr>
          <a:xfrm>
            <a:off x="972825" y="69731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Exercises</a:t>
            </a:r>
            <a:endParaRPr/>
          </a:p>
        </p:txBody>
      </p:sp>
      <p:sp>
        <p:nvSpPr>
          <p:cNvPr id="283" name="Google Shape;283;p40"/>
          <p:cNvSpPr txBox="1"/>
          <p:nvPr/>
        </p:nvSpPr>
        <p:spPr>
          <a:xfrm>
            <a:off x="972825" y="1612175"/>
            <a:ext cx="6157200" cy="69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 dirty="0"/>
              <a:t>Data Storage &amp; Manipulation</a:t>
            </a:r>
            <a:endParaRPr sz="1800" b="1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1. Create a schema named “</a:t>
            </a:r>
            <a:r>
              <a:rPr lang="en-US" sz="1800" dirty="0" err="1"/>
              <a:t>missingpersons</a:t>
            </a:r>
            <a:r>
              <a:rPr lang="en-US" sz="1800" dirty="0"/>
              <a:t>”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2. Create a table in “</a:t>
            </a:r>
            <a:r>
              <a:rPr lang="en-US" sz="1800" dirty="0" err="1"/>
              <a:t>missingpersons</a:t>
            </a:r>
            <a:r>
              <a:rPr lang="en-US" sz="1800" dirty="0"/>
              <a:t>” schema named “Person”, with the following qualities:  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Fields:  ID, </a:t>
            </a:r>
            <a:r>
              <a:rPr lang="en-US" sz="1800" dirty="0" err="1"/>
              <a:t>lastname</a:t>
            </a:r>
            <a:r>
              <a:rPr lang="en-US" sz="1800" dirty="0"/>
              <a:t>, </a:t>
            </a:r>
            <a:r>
              <a:rPr lang="en-US" sz="1800" dirty="0" err="1"/>
              <a:t>firstname</a:t>
            </a:r>
            <a:r>
              <a:rPr lang="en-US" sz="1800" dirty="0"/>
              <a:t>, age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Primary Key: ID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Field Constraints: Not Nullable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 dirty="0"/>
            </a:br>
            <a:r>
              <a:rPr lang="en-US" sz="1800" dirty="0"/>
              <a:t>3.  Alter the table to include (add) a “Gender” field. 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4.  Insert the following records into the table: 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(1,'Doe','Jane',42,’F’) ,(2,'Doe','John',57,’M’),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(3,'Presley','Elvis',82,’M') ,(4,'Shakur','Tupac',49,’M’)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5.  Delete the record with “</a:t>
            </a:r>
            <a:r>
              <a:rPr lang="en-US" sz="1800" dirty="0" err="1"/>
              <a:t>lastname</a:t>
            </a:r>
            <a:r>
              <a:rPr lang="en-US" sz="1800" dirty="0"/>
              <a:t>” = “Presley” </a:t>
            </a:r>
            <a:br>
              <a:rPr lang="en-US" sz="1800" dirty="0"/>
            </a:b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pic>
        <p:nvPicPr>
          <p:cNvPr id="284" name="Google Shape;28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1925" y="831342"/>
            <a:ext cx="4745334" cy="3636184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40"/>
          <p:cNvSpPr txBox="1"/>
          <p:nvPr/>
        </p:nvSpPr>
        <p:spPr>
          <a:xfrm>
            <a:off x="7066400" y="4535575"/>
            <a:ext cx="5125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6. Update the </a:t>
            </a:r>
            <a:r>
              <a:rPr lang="en-US" sz="1800" dirty="0" err="1"/>
              <a:t>lastname</a:t>
            </a:r>
            <a:r>
              <a:rPr lang="en-US" sz="1800" dirty="0"/>
              <a:t> in the record that contains “ID” = 4 to </a:t>
            </a:r>
            <a:r>
              <a:rPr lang="en-US" sz="1800" dirty="0" err="1"/>
              <a:t>lastname</a:t>
            </a:r>
            <a:r>
              <a:rPr lang="en-US" sz="1800" dirty="0"/>
              <a:t> = ‘Crooks’ </a:t>
            </a:r>
            <a:br>
              <a:rPr lang="en-US" sz="1800" dirty="0"/>
            </a:b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7. Drop the column “</a:t>
            </a:r>
            <a:r>
              <a:rPr lang="en-US" sz="1800" dirty="0" err="1"/>
              <a:t>firstname</a:t>
            </a:r>
            <a:r>
              <a:rPr lang="en-US" sz="1800" dirty="0"/>
              <a:t>” from the table 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8. Drop the “person” table from the “</a:t>
            </a:r>
            <a:r>
              <a:rPr lang="en-US" sz="1800" dirty="0" err="1"/>
              <a:t>pissingpersons</a:t>
            </a:r>
            <a:r>
              <a:rPr lang="en-US" sz="1800" dirty="0"/>
              <a:t>” schema.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0"/>
          <p:cNvSpPr txBox="1">
            <a:spLocks noGrp="1"/>
          </p:cNvSpPr>
          <p:nvPr>
            <p:ph type="ctrTitle"/>
          </p:nvPr>
        </p:nvSpPr>
        <p:spPr>
          <a:xfrm>
            <a:off x="972825" y="69731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Appendix A – Stored Procedures</a:t>
            </a:r>
            <a:endParaRPr sz="4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B4BAF3-50DB-4C6B-8297-FDD3A9D2D227}"/>
              </a:ext>
            </a:extLst>
          </p:cNvPr>
          <p:cNvSpPr/>
          <p:nvPr/>
        </p:nvSpPr>
        <p:spPr>
          <a:xfrm>
            <a:off x="360608" y="1807167"/>
            <a:ext cx="11552350" cy="4117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en-US" sz="2000" b="1" dirty="0">
                <a:latin typeface="Lato" panose="020B0604020202020204" charset="0"/>
              </a:rPr>
              <a:t>Definition:</a:t>
            </a:r>
            <a:r>
              <a:rPr lang="en-US" altLang="en-US" sz="2000" dirty="0">
                <a:latin typeface="Lato" panose="020B0604020202020204" charset="0"/>
              </a:rPr>
              <a:t> routines that do not return values and can take input or output parameters; called explicitly</a:t>
            </a:r>
          </a:p>
          <a:p>
            <a:pPr>
              <a:lnSpc>
                <a:spcPct val="120000"/>
              </a:lnSpc>
            </a:pPr>
            <a:endParaRPr lang="en-US" altLang="en-US" sz="2000" dirty="0">
              <a:solidFill>
                <a:srgbClr val="383DBA"/>
              </a:solidFill>
              <a:latin typeface="Lato" panose="020B0604020202020204" charset="0"/>
              <a:ea typeface="ヒラギノ角ゴ Pro W3" pitchFamily="-105" charset="-128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en-US" sz="2000" dirty="0">
                <a:solidFill>
                  <a:srgbClr val="383DBA"/>
                </a:solidFill>
                <a:latin typeface="Lato" panose="020B0604020202020204" charset="0"/>
                <a:ea typeface="ヒラギノ角ゴ Pro W3" pitchFamily="-105" charset="-128"/>
                <a:cs typeface="Courier New" panose="02070309020205020404" pitchFamily="49" charset="0"/>
              </a:rPr>
              <a:t>CREATE</a:t>
            </a:r>
            <a:r>
              <a:rPr lang="en-US" altLang="en-US" sz="2000" dirty="0">
                <a:latin typeface="Lato" panose="020B0604020202020204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383DBA"/>
                </a:solidFill>
                <a:latin typeface="Lato" panose="020B0604020202020204" charset="0"/>
                <a:ea typeface="ヒラギノ角ゴ Pro W3" pitchFamily="-105" charset="-128"/>
                <a:cs typeface="Courier New" panose="02070309020205020404" pitchFamily="49" charset="0"/>
              </a:rPr>
              <a:t>PROCEDURE</a:t>
            </a:r>
            <a:r>
              <a:rPr lang="en-US" altLang="en-US" sz="2000" dirty="0">
                <a:latin typeface="Lato" panose="020B0604020202020204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rgbClr val="555555"/>
                </a:solidFill>
                <a:latin typeface="Lato" panose="020B0604020202020204" charset="0"/>
                <a:cs typeface="Courier New" panose="02070309020205020404" pitchFamily="49" charset="0"/>
              </a:rPr>
              <a:t>procedure_name</a:t>
            </a:r>
            <a:r>
              <a:rPr lang="en-US" altLang="en-US" sz="2000" dirty="0">
                <a:solidFill>
                  <a:srgbClr val="555555"/>
                </a:solidFill>
                <a:latin typeface="Lato" panose="020B0604020202020204" charset="0"/>
                <a:cs typeface="Courier New" panose="02070309020205020404" pitchFamily="49" charset="0"/>
              </a:rPr>
              <a:t>(</a:t>
            </a:r>
            <a:r>
              <a:rPr lang="en-US" altLang="en-US" sz="2000" dirty="0">
                <a:solidFill>
                  <a:srgbClr val="383DBA"/>
                </a:solidFill>
                <a:latin typeface="Lato" panose="020B0604020202020204" charset="0"/>
                <a:ea typeface="ヒラギノ角ゴ Pro W3" pitchFamily="-105" charset="-128"/>
                <a:cs typeface="Courier New" panose="02070309020205020404" pitchFamily="49" charset="0"/>
              </a:rPr>
              <a:t>IN</a:t>
            </a:r>
            <a:r>
              <a:rPr lang="en-US" altLang="en-US" sz="2000" dirty="0">
                <a:solidFill>
                  <a:srgbClr val="555555"/>
                </a:solidFill>
                <a:latin typeface="Lato" panose="020B0604020202020204" charset="0"/>
                <a:cs typeface="Courier New" panose="02070309020205020404" pitchFamily="49" charset="0"/>
              </a:rPr>
              <a:t>|</a:t>
            </a:r>
            <a:r>
              <a:rPr lang="en-US" altLang="en-US" sz="2000" dirty="0">
                <a:solidFill>
                  <a:srgbClr val="383DBA"/>
                </a:solidFill>
                <a:latin typeface="Lato" panose="020B0604020202020204" charset="0"/>
                <a:ea typeface="ヒラギノ角ゴ Pro W3" pitchFamily="-105" charset="-128"/>
                <a:cs typeface="Courier New" panose="02070309020205020404" pitchFamily="49" charset="0"/>
              </a:rPr>
              <a:t>OUT</a:t>
            </a:r>
            <a:r>
              <a:rPr lang="en-US" altLang="en-US" sz="2000" dirty="0">
                <a:solidFill>
                  <a:srgbClr val="555555"/>
                </a:solidFill>
                <a:latin typeface="Lato" panose="020B0604020202020204" charset="0"/>
                <a:cs typeface="Courier New" panose="02070309020205020404" pitchFamily="49" charset="0"/>
              </a:rPr>
              <a:t>|</a:t>
            </a:r>
            <a:r>
              <a:rPr lang="en-US" altLang="en-US" sz="2000" dirty="0">
                <a:solidFill>
                  <a:srgbClr val="383DBA"/>
                </a:solidFill>
                <a:latin typeface="Lato" panose="020B0604020202020204" charset="0"/>
                <a:ea typeface="ヒラギノ角ゴ Pro W3" pitchFamily="-105" charset="-128"/>
                <a:cs typeface="Courier New" panose="02070309020205020404" pitchFamily="49" charset="0"/>
              </a:rPr>
              <a:t>INOUT</a:t>
            </a:r>
            <a:r>
              <a:rPr lang="en-US" altLang="en-US" sz="2000" dirty="0">
                <a:latin typeface="Lato" panose="020B0604020202020204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rgbClr val="555555"/>
                </a:solidFill>
                <a:latin typeface="Lato" panose="020B0604020202020204" charset="0"/>
                <a:cs typeface="Courier New" panose="02070309020205020404" pitchFamily="49" charset="0"/>
              </a:rPr>
              <a:t>variable_name</a:t>
            </a:r>
            <a:r>
              <a:rPr lang="en-US" altLang="en-US" sz="2000" dirty="0">
                <a:solidFill>
                  <a:srgbClr val="555555"/>
                </a:solidFill>
                <a:latin typeface="Lato" panose="020B0604020202020204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rgbClr val="383DBA"/>
                </a:solidFill>
                <a:latin typeface="Lato" panose="020B0604020202020204" charset="0"/>
                <a:ea typeface="ヒラギノ角ゴ Pro W3" pitchFamily="-105" charset="-128"/>
                <a:cs typeface="Courier New" panose="02070309020205020404" pitchFamily="49" charset="0"/>
              </a:rPr>
              <a:t>data_type</a:t>
            </a:r>
            <a:r>
              <a:rPr lang="en-US" altLang="en-US" sz="2000" dirty="0">
                <a:solidFill>
                  <a:srgbClr val="555555"/>
                </a:solidFill>
                <a:latin typeface="Lato" panose="020B0604020202020204" charset="0"/>
                <a:cs typeface="Courier New" panose="02070309020205020404" pitchFamily="49" charset="0"/>
              </a:rPr>
              <a:t>, ...)</a:t>
            </a:r>
          </a:p>
          <a:p>
            <a:pPr>
              <a:lnSpc>
                <a:spcPct val="120000"/>
              </a:lnSpc>
            </a:pPr>
            <a:r>
              <a:rPr lang="en-US" altLang="en-US" sz="2000" dirty="0">
                <a:solidFill>
                  <a:srgbClr val="383DBA"/>
                </a:solidFill>
                <a:latin typeface="Lato" panose="020B0604020202020204" charset="0"/>
                <a:ea typeface="ヒラギノ角ゴ Pro W3" pitchFamily="-105" charset="-128"/>
                <a:cs typeface="Courier New" panose="02070309020205020404" pitchFamily="49" charset="0"/>
              </a:rPr>
              <a:t>BEGIN</a:t>
            </a:r>
            <a:r>
              <a:rPr lang="en-US" altLang="en-US" sz="2000" dirty="0">
                <a:latin typeface="Lato" panose="020B0604020202020204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en-US" sz="2000" dirty="0">
                <a:latin typeface="Lato" panose="020B0604020202020204" charset="0"/>
                <a:cs typeface="Courier New" panose="02070309020205020404" pitchFamily="49" charset="0"/>
              </a:rPr>
              <a:t>  </a:t>
            </a:r>
            <a:r>
              <a:rPr lang="en-US" altLang="en-US" sz="2000" dirty="0">
                <a:solidFill>
                  <a:srgbClr val="383DBA"/>
                </a:solidFill>
                <a:latin typeface="Lato" panose="020B0604020202020204" charset="0"/>
                <a:ea typeface="ヒラギノ角ゴ Pro W3" pitchFamily="-105" charset="-128"/>
                <a:cs typeface="Courier New" panose="02070309020205020404" pitchFamily="49" charset="0"/>
              </a:rPr>
              <a:t>DECLARE</a:t>
            </a:r>
            <a:r>
              <a:rPr lang="en-US" altLang="en-US" sz="2000" dirty="0">
                <a:latin typeface="Lato" panose="020B0604020202020204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rgbClr val="555555"/>
                </a:solidFill>
                <a:latin typeface="Lato" panose="020B0604020202020204" charset="0"/>
                <a:cs typeface="Courier New" panose="02070309020205020404" pitchFamily="49" charset="0"/>
              </a:rPr>
              <a:t>variables|cursors|constants</a:t>
            </a:r>
            <a:r>
              <a:rPr lang="en-US" altLang="en-US" sz="2000" dirty="0">
                <a:solidFill>
                  <a:srgbClr val="555555"/>
                </a:solidFill>
                <a:latin typeface="Lato" panose="020B0604020202020204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en-US" sz="2000" dirty="0">
                <a:latin typeface="Lato" panose="020B0604020202020204" charset="0"/>
                <a:cs typeface="Courier New" panose="02070309020205020404" pitchFamily="49" charset="0"/>
              </a:rPr>
              <a:t>  </a:t>
            </a:r>
            <a:r>
              <a:rPr lang="en-US" altLang="en-US" sz="2000" dirty="0">
                <a:solidFill>
                  <a:srgbClr val="555555"/>
                </a:solidFill>
                <a:latin typeface="Lato" panose="020B0604020202020204" charset="0"/>
                <a:cs typeface="Courier New" panose="02070309020205020404" pitchFamily="49" charset="0"/>
              </a:rPr>
              <a:t>... Add SQL code here</a:t>
            </a:r>
          </a:p>
          <a:p>
            <a:pPr>
              <a:lnSpc>
                <a:spcPct val="120000"/>
              </a:lnSpc>
            </a:pPr>
            <a:r>
              <a:rPr lang="en-US" altLang="en-US" sz="2000" dirty="0">
                <a:solidFill>
                  <a:srgbClr val="383DBA"/>
                </a:solidFill>
                <a:latin typeface="Lato" panose="020B0604020202020204" charset="0"/>
                <a:ea typeface="ヒラギノ角ゴ Pro W3" pitchFamily="-105" charset="-128"/>
                <a:cs typeface="Courier New" panose="02070309020205020404" pitchFamily="49" charset="0"/>
              </a:rPr>
              <a:t>END</a:t>
            </a:r>
            <a:r>
              <a:rPr lang="en-US" altLang="en-US" sz="2000" dirty="0">
                <a:solidFill>
                  <a:srgbClr val="555555"/>
                </a:solidFill>
                <a:latin typeface="Lato" panose="020B0604020202020204" charset="0"/>
                <a:cs typeface="Courier New" panose="02070309020205020404" pitchFamily="49" charset="0"/>
              </a:rPr>
              <a:t>$$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383DBA"/>
                </a:solidFill>
                <a:latin typeface="Lato" panose="020B0604020202020204" charset="0"/>
                <a:ea typeface="ヒラギノ角ゴ Pro W3" pitchFamily="-105" charset="-128"/>
                <a:cs typeface="Courier New" panose="02070309020205020404" pitchFamily="49" charset="0"/>
              </a:rPr>
              <a:t>DELIMITER</a:t>
            </a:r>
            <a:r>
              <a:rPr lang="en-US" sz="2000" dirty="0">
                <a:solidFill>
                  <a:srgbClr val="555555"/>
                </a:solidFill>
                <a:latin typeface="Lato" panose="020B0604020202020204" charset="0"/>
                <a:cs typeface="Courier New" panose="02070309020205020404" pitchFamily="49" charset="0"/>
              </a:rPr>
              <a:t> ;</a:t>
            </a:r>
            <a:endParaRPr lang="en-US" altLang="en-US" sz="2000" dirty="0">
              <a:solidFill>
                <a:srgbClr val="555555"/>
              </a:solidFill>
              <a:latin typeface="Lato" panose="020B0604020202020204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endParaRPr lang="en-US" sz="2000" dirty="0">
              <a:latin typeface="Lato" panose="020B0604020202020204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en-US" sz="2000" dirty="0">
                <a:latin typeface="Lato" panose="020B0604020202020204" charset="0"/>
              </a:rPr>
              <a:t>Call the procedure: 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383DBA"/>
                </a:solidFill>
                <a:latin typeface="Lato" panose="020B0604020202020204" charset="0"/>
                <a:ea typeface="ヒラギノ角ゴ Pro W3" pitchFamily="-105" charset="-128"/>
                <a:cs typeface="Courier New" panose="02070309020205020404" pitchFamily="49" charset="0"/>
              </a:rPr>
              <a:t>CALL</a:t>
            </a:r>
            <a:r>
              <a:rPr lang="en-US" altLang="en-US" sz="2000" dirty="0">
                <a:latin typeface="Lato" panose="020B0604020202020204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rgbClr val="555555"/>
                </a:solidFill>
                <a:latin typeface="Lato" panose="020B0604020202020204" charset="0"/>
                <a:cs typeface="Courier New" panose="02070309020205020404" pitchFamily="49" charset="0"/>
              </a:rPr>
              <a:t>procedure_name</a:t>
            </a:r>
            <a:r>
              <a:rPr lang="en-US" altLang="en-US" sz="2000" dirty="0">
                <a:solidFill>
                  <a:srgbClr val="555555"/>
                </a:solidFill>
                <a:latin typeface="Lato" panose="020B0604020202020204" charset="0"/>
                <a:cs typeface="Courier New" panose="02070309020205020404" pitchFamily="49" charset="0"/>
              </a:rPr>
              <a:t>(variable1, variable2, ...);</a:t>
            </a:r>
            <a:endParaRPr lang="en-US" sz="2000" dirty="0">
              <a:latin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471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0"/>
          <p:cNvSpPr txBox="1">
            <a:spLocks noGrp="1"/>
          </p:cNvSpPr>
          <p:nvPr>
            <p:ph type="ctrTitle"/>
          </p:nvPr>
        </p:nvSpPr>
        <p:spPr>
          <a:xfrm>
            <a:off x="972825" y="69731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Appendix B – Functions</a:t>
            </a:r>
            <a:endParaRPr sz="4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B4BAF3-50DB-4C6B-8297-FDD3A9D2D227}"/>
              </a:ext>
            </a:extLst>
          </p:cNvPr>
          <p:cNvSpPr/>
          <p:nvPr/>
        </p:nvSpPr>
        <p:spPr>
          <a:xfrm>
            <a:off x="360608" y="1807167"/>
            <a:ext cx="11552350" cy="4855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en-US" sz="2000" b="1" dirty="0">
                <a:latin typeface="Lato" panose="020B0604020202020204" charset="0"/>
              </a:rPr>
              <a:t>Definition:</a:t>
            </a:r>
            <a:r>
              <a:rPr lang="en-US" altLang="en-US" sz="2000" dirty="0">
                <a:latin typeface="Lato" panose="020B0604020202020204" charset="0"/>
              </a:rPr>
              <a:t> routines that return values (usually in select statement) and may take input parameters, called explicitly.</a:t>
            </a:r>
          </a:p>
          <a:p>
            <a:pPr>
              <a:lnSpc>
                <a:spcPct val="120000"/>
              </a:lnSpc>
            </a:pPr>
            <a:endParaRPr lang="en-US" altLang="en-US" sz="2000" dirty="0">
              <a:latin typeface="Lato" panose="020B0604020202020204" charset="0"/>
            </a:endParaRPr>
          </a:p>
          <a:p>
            <a:pPr>
              <a:lnSpc>
                <a:spcPct val="120000"/>
              </a:lnSpc>
            </a:pPr>
            <a:r>
              <a:rPr lang="en-US" altLang="en-US" sz="2000" dirty="0">
                <a:solidFill>
                  <a:srgbClr val="383DBA"/>
                </a:solidFill>
                <a:latin typeface="Lato" panose="020B0604020202020204" charset="0"/>
                <a:ea typeface="ヒラギノ角ゴ Pro W3" pitchFamily="-105" charset="-128"/>
                <a:cs typeface="Courier New" panose="02070309020205020404" pitchFamily="49" charset="0"/>
              </a:rPr>
              <a:t>CREATE</a:t>
            </a:r>
            <a:r>
              <a:rPr lang="en-US" altLang="en-US" sz="2000" dirty="0">
                <a:latin typeface="Lato" panose="020B0604020202020204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383DBA"/>
                </a:solidFill>
                <a:latin typeface="Lato" panose="020B0604020202020204" charset="0"/>
                <a:ea typeface="ヒラギノ角ゴ Pro W3" pitchFamily="-105" charset="-128"/>
                <a:cs typeface="Courier New" panose="02070309020205020404" pitchFamily="49" charset="0"/>
              </a:rPr>
              <a:t>FUNCTION</a:t>
            </a:r>
            <a:r>
              <a:rPr lang="en-US" altLang="en-US" sz="2000" dirty="0">
                <a:solidFill>
                  <a:srgbClr val="555555"/>
                </a:solidFill>
                <a:latin typeface="Lato" panose="020B0604020202020204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rgbClr val="555555"/>
                </a:solidFill>
                <a:latin typeface="Lato" panose="020B0604020202020204" charset="0"/>
                <a:cs typeface="Courier New" panose="02070309020205020404" pitchFamily="49" charset="0"/>
              </a:rPr>
              <a:t>function_name</a:t>
            </a:r>
            <a:r>
              <a:rPr lang="en-US" altLang="en-US" sz="2000" dirty="0">
                <a:solidFill>
                  <a:srgbClr val="555555"/>
                </a:solidFill>
                <a:latin typeface="Lato" panose="020B0604020202020204" charset="0"/>
                <a:cs typeface="Courier New" panose="02070309020205020404" pitchFamily="49" charset="0"/>
              </a:rPr>
              <a:t>(</a:t>
            </a:r>
            <a:r>
              <a:rPr lang="en-US" altLang="en-US" sz="2000" dirty="0" err="1">
                <a:solidFill>
                  <a:srgbClr val="555555"/>
                </a:solidFill>
                <a:latin typeface="Lato" panose="020B0604020202020204" charset="0"/>
                <a:cs typeface="Courier New" panose="02070309020205020404" pitchFamily="49" charset="0"/>
              </a:rPr>
              <a:t>variable_name</a:t>
            </a:r>
            <a:r>
              <a:rPr lang="en-US" altLang="en-US" sz="2000" dirty="0">
                <a:solidFill>
                  <a:srgbClr val="555555"/>
                </a:solidFill>
                <a:latin typeface="Lato" panose="020B0604020202020204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rgbClr val="383DBA"/>
                </a:solidFill>
                <a:latin typeface="Lato" panose="020B0604020202020204" charset="0"/>
                <a:ea typeface="ヒラギノ角ゴ Pro W3" pitchFamily="-105" charset="-128"/>
                <a:cs typeface="Courier New" panose="02070309020205020404" pitchFamily="49" charset="0"/>
              </a:rPr>
              <a:t>data_type</a:t>
            </a:r>
            <a:r>
              <a:rPr lang="en-US" altLang="en-US" sz="2000" dirty="0">
                <a:solidFill>
                  <a:srgbClr val="555555"/>
                </a:solidFill>
                <a:latin typeface="Lato" panose="020B0604020202020204" charset="0"/>
                <a:cs typeface="Courier New" panose="02070309020205020404" pitchFamily="49" charset="0"/>
              </a:rPr>
              <a:t>, ...) </a:t>
            </a:r>
            <a:r>
              <a:rPr lang="en-US" altLang="en-US" sz="2000" dirty="0">
                <a:solidFill>
                  <a:srgbClr val="383DBA"/>
                </a:solidFill>
                <a:latin typeface="Lato" panose="020B0604020202020204" charset="0"/>
                <a:ea typeface="ヒラギノ角ゴ Pro W3" pitchFamily="-105" charset="-128"/>
                <a:cs typeface="Courier New" panose="02070309020205020404" pitchFamily="49" charset="0"/>
              </a:rPr>
              <a:t>RETURNS</a:t>
            </a:r>
            <a:r>
              <a:rPr lang="en-US" altLang="en-US" sz="2000" dirty="0">
                <a:latin typeface="Lato" panose="020B0604020202020204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rgbClr val="383DBA"/>
                </a:solidFill>
                <a:latin typeface="Lato" panose="020B0604020202020204" charset="0"/>
                <a:ea typeface="ヒラギノ角ゴ Pro W3" pitchFamily="-105" charset="-128"/>
                <a:cs typeface="Courier New" panose="02070309020205020404" pitchFamily="49" charset="0"/>
              </a:rPr>
              <a:t>data_type</a:t>
            </a:r>
            <a:endParaRPr lang="en-US" altLang="en-US" sz="2000" dirty="0">
              <a:solidFill>
                <a:srgbClr val="383DBA"/>
              </a:solidFill>
              <a:latin typeface="Lato" panose="020B0604020202020204" charset="0"/>
              <a:ea typeface="ヒラギノ角ゴ Pro W3" pitchFamily="-105" charset="-128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en-US" sz="2000" dirty="0">
                <a:solidFill>
                  <a:srgbClr val="383DBA"/>
                </a:solidFill>
                <a:latin typeface="Lato" panose="020B0604020202020204" charset="0"/>
                <a:ea typeface="ヒラギノ角ゴ Pro W3" pitchFamily="-105" charset="-128"/>
                <a:cs typeface="Courier New" panose="02070309020205020404" pitchFamily="49" charset="0"/>
              </a:rPr>
              <a:t>BEGIN</a:t>
            </a:r>
          </a:p>
          <a:p>
            <a:pPr>
              <a:lnSpc>
                <a:spcPct val="120000"/>
              </a:lnSpc>
            </a:pPr>
            <a:r>
              <a:rPr lang="en-US" altLang="en-US" sz="2000" dirty="0">
                <a:latin typeface="Lato" panose="020B0604020202020204" charset="0"/>
                <a:cs typeface="Courier New" panose="02070309020205020404" pitchFamily="49" charset="0"/>
              </a:rPr>
              <a:t>  </a:t>
            </a:r>
            <a:r>
              <a:rPr lang="en-US" altLang="en-US" sz="2000" dirty="0">
                <a:solidFill>
                  <a:srgbClr val="383DBA"/>
                </a:solidFill>
                <a:latin typeface="Lato" panose="020B0604020202020204" charset="0"/>
                <a:ea typeface="ヒラギノ角ゴ Pro W3" pitchFamily="-105" charset="-128"/>
                <a:cs typeface="Courier New" panose="02070309020205020404" pitchFamily="49" charset="0"/>
              </a:rPr>
              <a:t>DECLARE</a:t>
            </a:r>
            <a:r>
              <a:rPr lang="en-US" altLang="en-US" sz="2000" dirty="0">
                <a:latin typeface="Lato" panose="020B0604020202020204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rgbClr val="555555"/>
                </a:solidFill>
                <a:latin typeface="Lato" panose="020B0604020202020204" charset="0"/>
                <a:cs typeface="Courier New" panose="02070309020205020404" pitchFamily="49" charset="0"/>
              </a:rPr>
              <a:t>variables|cursors|constants</a:t>
            </a:r>
            <a:r>
              <a:rPr lang="en-US" altLang="en-US" sz="2000" dirty="0">
                <a:solidFill>
                  <a:srgbClr val="555555"/>
                </a:solidFill>
                <a:latin typeface="Lato" panose="020B0604020202020204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en-US" sz="2000" dirty="0">
                <a:solidFill>
                  <a:srgbClr val="555555"/>
                </a:solidFill>
                <a:latin typeface="Lato" panose="020B0604020202020204" charset="0"/>
                <a:cs typeface="Courier New" panose="02070309020205020404" pitchFamily="49" charset="0"/>
              </a:rPr>
              <a:t>  ... Insert your code here</a:t>
            </a:r>
          </a:p>
          <a:p>
            <a:pPr>
              <a:lnSpc>
                <a:spcPct val="120000"/>
              </a:lnSpc>
            </a:pPr>
            <a:r>
              <a:rPr lang="en-US" altLang="en-US" sz="2000" dirty="0">
                <a:latin typeface="Lato" panose="020B0604020202020204" charset="0"/>
                <a:cs typeface="Courier New" panose="02070309020205020404" pitchFamily="49" charset="0"/>
              </a:rPr>
              <a:t>  </a:t>
            </a:r>
            <a:r>
              <a:rPr lang="en-US" altLang="en-US" sz="2000" dirty="0">
                <a:solidFill>
                  <a:srgbClr val="383DBA"/>
                </a:solidFill>
                <a:latin typeface="Lato" panose="020B0604020202020204" charset="0"/>
                <a:ea typeface="ヒラギノ角ゴ Pro W3" pitchFamily="-105" charset="-128"/>
                <a:cs typeface="Courier New" panose="02070309020205020404" pitchFamily="49" charset="0"/>
              </a:rPr>
              <a:t>RETURN</a:t>
            </a:r>
            <a:r>
              <a:rPr lang="en-US" altLang="en-US" sz="2000" dirty="0">
                <a:solidFill>
                  <a:srgbClr val="555555"/>
                </a:solidFill>
                <a:latin typeface="Lato" panose="020B0604020202020204" charset="0"/>
                <a:cs typeface="Courier New" panose="02070309020205020404" pitchFamily="49" charset="0"/>
              </a:rPr>
              <a:t> (variable);</a:t>
            </a:r>
          </a:p>
          <a:p>
            <a:pPr>
              <a:lnSpc>
                <a:spcPct val="120000"/>
              </a:lnSpc>
            </a:pPr>
            <a:r>
              <a:rPr lang="en-US" altLang="en-US" sz="2000" dirty="0">
                <a:solidFill>
                  <a:srgbClr val="383DBA"/>
                </a:solidFill>
                <a:latin typeface="Lato" panose="020B0604020202020204" charset="0"/>
                <a:ea typeface="ヒラギノ角ゴ Pro W3" pitchFamily="-105" charset="-128"/>
                <a:cs typeface="Courier New" panose="02070309020205020404" pitchFamily="49" charset="0"/>
              </a:rPr>
              <a:t>END</a:t>
            </a:r>
            <a:r>
              <a:rPr lang="en-US" altLang="en-US" sz="2000" dirty="0">
                <a:solidFill>
                  <a:srgbClr val="555555"/>
                </a:solidFill>
                <a:latin typeface="Lato" panose="020B0604020202020204" charset="0"/>
                <a:cs typeface="Courier New" panose="02070309020205020404" pitchFamily="49" charset="0"/>
              </a:rPr>
              <a:t>$$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383DBA"/>
                </a:solidFill>
                <a:latin typeface="Lato" panose="020B0604020202020204" charset="0"/>
                <a:ea typeface="ヒラギノ角ゴ Pro W3" pitchFamily="-105" charset="-128"/>
                <a:cs typeface="Courier New" panose="02070309020205020404" pitchFamily="49" charset="0"/>
              </a:rPr>
              <a:t>DELIMITER</a:t>
            </a:r>
            <a:r>
              <a:rPr lang="en-US" sz="2000" dirty="0">
                <a:solidFill>
                  <a:srgbClr val="555555"/>
                </a:solidFill>
                <a:latin typeface="Lato" panose="020B0604020202020204" charset="0"/>
                <a:cs typeface="Courier New" panose="02070309020205020404" pitchFamily="49" charset="0"/>
              </a:rPr>
              <a:t> ;</a:t>
            </a:r>
            <a:endParaRPr lang="en-US" altLang="en-US" sz="2000" dirty="0">
              <a:solidFill>
                <a:srgbClr val="555555"/>
              </a:solidFill>
              <a:latin typeface="Lato" panose="020B0604020202020204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endParaRPr lang="en-US" sz="2000" dirty="0">
              <a:latin typeface="Lato" panose="020B0604020202020204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en-US" sz="2000" dirty="0">
                <a:latin typeface="Lato" panose="020B0604020202020204" charset="0"/>
              </a:rPr>
              <a:t>Call the function:</a:t>
            </a:r>
            <a:r>
              <a:rPr lang="en-US" altLang="en-US" sz="2000" i="1" dirty="0">
                <a:latin typeface="Lato" panose="020B0604020202020204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383DBA"/>
                </a:solidFill>
                <a:latin typeface="Lato" panose="020B0604020202020204" charset="0"/>
                <a:ea typeface="ヒラギノ角ゴ Pro W3" pitchFamily="-105" charset="-128"/>
                <a:cs typeface="Courier New" panose="02070309020205020404" pitchFamily="49" charset="0"/>
              </a:rPr>
              <a:t>SELECT</a:t>
            </a:r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latin typeface="Lato" panose="020B0604020202020204" charset="0"/>
                <a:cs typeface="Courier New" panose="02070309020205020404" pitchFamily="49" charset="0"/>
              </a:rPr>
              <a:t>function_name</a:t>
            </a:r>
            <a:r>
              <a:rPr lang="en-US" sz="2000" dirty="0">
                <a:solidFill>
                  <a:srgbClr val="555555"/>
                </a:solidFill>
                <a:latin typeface="Lato" panose="020B0604020202020204" charset="0"/>
                <a:cs typeface="Courier New" panose="02070309020205020404" pitchFamily="49" charset="0"/>
              </a:rPr>
              <a:t>(variable</a:t>
            </a:r>
            <a:r>
              <a:rPr lang="en-US" altLang="en-US" sz="2000" dirty="0">
                <a:solidFill>
                  <a:srgbClr val="555555"/>
                </a:solidFill>
                <a:latin typeface="Lato" panose="020B0604020202020204" charset="0"/>
                <a:cs typeface="Courier New" panose="02070309020205020404" pitchFamily="49" charset="0"/>
              </a:rPr>
              <a:t>) </a:t>
            </a:r>
            <a:r>
              <a:rPr lang="en-US" altLang="en-US" sz="2000" dirty="0">
                <a:solidFill>
                  <a:srgbClr val="383DBA"/>
                </a:solidFill>
                <a:latin typeface="Lato" panose="020B0604020202020204" charset="0"/>
                <a:ea typeface="ヒラギノ角ゴ Pro W3" pitchFamily="-105" charset="-128"/>
                <a:cs typeface="Courier New" panose="02070309020205020404" pitchFamily="49" charset="0"/>
              </a:rPr>
              <a:t>FROM DUAL</a:t>
            </a:r>
            <a:r>
              <a:rPr lang="en-US" altLang="en-US" sz="2000" dirty="0">
                <a:solidFill>
                  <a:srgbClr val="555555"/>
                </a:solidFill>
                <a:latin typeface="Lato" panose="020B0604020202020204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64790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Review: Class 2 - Writing Queries</a:t>
            </a:r>
            <a:endParaRPr sz="4800"/>
          </a:p>
        </p:txBody>
      </p:sp>
      <p:sp>
        <p:nvSpPr>
          <p:cNvPr id="186" name="Google Shape;186;p28"/>
          <p:cNvSpPr txBox="1">
            <a:spLocks noGrp="1"/>
          </p:cNvSpPr>
          <p:nvPr>
            <p:ph type="subTitle" idx="1"/>
          </p:nvPr>
        </p:nvSpPr>
        <p:spPr>
          <a:xfrm>
            <a:off x="634645" y="2189700"/>
            <a:ext cx="10912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dirty="0"/>
              <a:t>What are the common SQL clauses?</a:t>
            </a:r>
            <a:endParaRPr sz="2400" dirty="0"/>
          </a:p>
          <a:p>
            <a:pPr marL="6096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-US" sz="2400" dirty="0"/>
            </a:br>
            <a:r>
              <a:rPr lang="en-US" sz="2400" dirty="0"/>
              <a:t>What are the common aggregations/functions? </a:t>
            </a:r>
            <a:br>
              <a:rPr lang="en-US" sz="2400" dirty="0"/>
            </a:br>
            <a:endParaRPr sz="2400" dirty="0"/>
          </a:p>
          <a:p>
            <a:pPr marL="6096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dirty="0"/>
              <a:t>How to you utilize comments for debugging or explaining code?</a:t>
            </a:r>
            <a:br>
              <a:rPr lang="en-US" sz="2400" dirty="0"/>
            </a:br>
            <a:endParaRPr sz="2400" dirty="0"/>
          </a:p>
          <a:p>
            <a:pPr marL="6096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dirty="0"/>
              <a:t>What are the various SQL function types?  </a:t>
            </a:r>
            <a:endParaRPr sz="2400" dirty="0"/>
          </a:p>
          <a:p>
            <a:pPr marL="6096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-US" sz="2400" dirty="0"/>
            </a:br>
            <a:r>
              <a:rPr lang="en-US" sz="2400" dirty="0"/>
              <a:t>What is a subquery, and what is its purpose?  </a:t>
            </a:r>
            <a:br>
              <a:rPr lang="en-US" sz="2400" dirty="0"/>
            </a:br>
            <a:br>
              <a:rPr lang="en-US" sz="2400" dirty="0"/>
            </a:b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Class 3 Objectives</a:t>
            </a:r>
            <a:endParaRPr sz="4800"/>
          </a:p>
        </p:txBody>
      </p:sp>
      <p:sp>
        <p:nvSpPr>
          <p:cNvPr id="198" name="Google Shape;198;p30"/>
          <p:cNvSpPr txBox="1"/>
          <p:nvPr/>
        </p:nvSpPr>
        <p:spPr>
          <a:xfrm>
            <a:off x="8285450" y="2016100"/>
            <a:ext cx="14967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00FF00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30"/>
          <p:cNvSpPr txBox="1"/>
          <p:nvPr/>
        </p:nvSpPr>
        <p:spPr>
          <a:xfrm>
            <a:off x="238159" y="2016100"/>
            <a:ext cx="51882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400" b="1" u="sng" dirty="0"/>
              <a:t>Data Storage</a:t>
            </a:r>
            <a:endParaRPr sz="2400" b="1" u="sng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Create and delete databases</a:t>
            </a:r>
            <a:endParaRPr sz="24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Create and delete tables</a:t>
            </a:r>
            <a:endParaRPr sz="24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Create tables with constraints</a:t>
            </a:r>
            <a:endParaRPr sz="24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Add and delete table fields</a:t>
            </a:r>
            <a:endParaRPr sz="24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Add and delete table constraints</a:t>
            </a:r>
            <a:endParaRPr sz="24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Insert data manually into tables</a:t>
            </a:r>
            <a:endParaRPr sz="24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Import data from SQL and CSV files</a:t>
            </a:r>
            <a:endParaRPr sz="24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sz="2400" dirty="0"/>
          </a:p>
        </p:txBody>
      </p:sp>
      <p:pic>
        <p:nvPicPr>
          <p:cNvPr id="1026" name="Picture 2" descr="SQL ddl | Data Definition Language in SQL - sql - sql tutorial ...">
            <a:extLst>
              <a:ext uri="{FF2B5EF4-FFF2-40B4-BE49-F238E27FC236}">
                <a16:creationId xmlns:a16="http://schemas.microsoft.com/office/drawing/2014/main" id="{BBA3FD21-1B41-4F1D-92D8-50081331D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044" y="2016100"/>
            <a:ext cx="609600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>
            <a:spLocks noGrp="1"/>
          </p:cNvSpPr>
          <p:nvPr>
            <p:ph type="ctrTitle"/>
          </p:nvPr>
        </p:nvSpPr>
        <p:spPr>
          <a:xfrm>
            <a:off x="913800" y="609600"/>
            <a:ext cx="1119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200"/>
              <a:t>What is the need for data manipulation?</a:t>
            </a:r>
            <a:endParaRPr sz="4200"/>
          </a:p>
        </p:txBody>
      </p:sp>
      <p:sp>
        <p:nvSpPr>
          <p:cNvPr id="207" name="Google Shape;207;p31"/>
          <p:cNvSpPr/>
          <p:nvPr/>
        </p:nvSpPr>
        <p:spPr>
          <a:xfrm>
            <a:off x="1228375" y="5554133"/>
            <a:ext cx="8941800" cy="83456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208" name="Google Shape;208;p31"/>
          <p:cNvSpPr txBox="1">
            <a:spLocks noGrp="1"/>
          </p:cNvSpPr>
          <p:nvPr>
            <p:ph type="subTitle" idx="1"/>
          </p:nvPr>
        </p:nvSpPr>
        <p:spPr>
          <a:xfrm>
            <a:off x="1077723" y="1998825"/>
            <a:ext cx="5479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171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Creating new datasets &amp; Combine disparate data sets</a:t>
            </a: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Perform common queries, aggregations, and joins</a:t>
            </a: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Adding, removing, or modifying data</a:t>
            </a:r>
            <a:endParaRPr sz="2400" dirty="0"/>
          </a:p>
          <a:p>
            <a:pPr marL="36899" lvl="0" indent="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Extracting and Storing Data</a:t>
            </a:r>
            <a:endParaRPr sz="2400" dirty="0"/>
          </a:p>
        </p:txBody>
      </p:sp>
      <p:sp>
        <p:nvSpPr>
          <p:cNvPr id="209" name="Google Shape;209;p31"/>
          <p:cNvSpPr txBox="1">
            <a:spLocks noGrp="1"/>
          </p:cNvSpPr>
          <p:nvPr>
            <p:ph type="body" idx="4294967295"/>
          </p:nvPr>
        </p:nvSpPr>
        <p:spPr>
          <a:xfrm>
            <a:off x="6556923" y="1998825"/>
            <a:ext cx="5550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695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Creation/Extraction</a:t>
            </a: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/>
          </a:p>
          <a:p>
            <a:pPr marL="342900" lvl="0" indent="-3695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Transforming </a:t>
            </a:r>
            <a:r>
              <a:rPr lang="en-US" sz="2400" dirty="0"/>
              <a:t>data</a:t>
            </a: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 dirty="0"/>
          </a:p>
          <a:p>
            <a:pPr marL="342900" lvl="0" indent="-3695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Cleaning data</a:t>
            </a:r>
            <a:br>
              <a:rPr lang="en-US" sz="2400" dirty="0"/>
            </a:br>
            <a:endParaRPr sz="2400" dirty="0"/>
          </a:p>
          <a:p>
            <a:pPr marL="342900" lvl="0" indent="-3695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Storage &amp; Retrieval</a:t>
            </a:r>
            <a:endParaRPr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Create a New Database/Schema</a:t>
            </a:r>
            <a:endParaRPr sz="3600"/>
          </a:p>
        </p:txBody>
      </p:sp>
      <p:sp>
        <p:nvSpPr>
          <p:cNvPr id="226" name="Google Shape;226;p33"/>
          <p:cNvSpPr txBox="1"/>
          <p:nvPr/>
        </p:nvSpPr>
        <p:spPr>
          <a:xfrm>
            <a:off x="1045875" y="1792350"/>
            <a:ext cx="101784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 -  Creating a container for persistent Data Storage &amp; Retrieval.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Database Description</a:t>
            </a:r>
            <a:endParaRPr sz="2000" b="1" u="sng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</a:t>
            </a:r>
            <a:r>
              <a:rPr lang="en-US" sz="20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classicmodels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database is a retailer of scale models of classic cars database. It contains typical business data such as customers, products, sales orders, sales order line items, etc.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 b="1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Code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CREATE DATABASE </a:t>
            </a:r>
            <a:r>
              <a:rPr lang="en-US" sz="20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classicmodels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;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USE </a:t>
            </a:r>
            <a:r>
              <a:rPr lang="en-US" sz="20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classicmodels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;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" name="Google Shape;227;p33"/>
          <p:cNvSpPr txBox="1"/>
          <p:nvPr/>
        </p:nvSpPr>
        <p:spPr>
          <a:xfrm>
            <a:off x="1045875" y="6254250"/>
            <a:ext cx="70467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Source: </a:t>
            </a:r>
            <a:r>
              <a:rPr lang="en-US" dirty="0">
                <a:hlinkClick r:id="rId3"/>
              </a:rPr>
              <a:t>http://www.mysqltutorial.org/mysql-sample-database.aspx</a:t>
            </a:r>
            <a:endParaRPr lang="en-US" dirty="0"/>
          </a:p>
          <a:p>
            <a:pPr lvl="0"/>
            <a:r>
              <a:rPr lang="en-US" dirty="0"/>
              <a:t>Create Table Syntax:  </a:t>
            </a:r>
            <a:r>
              <a:rPr lang="en-US" dirty="0">
                <a:hlinkClick r:id="rId4"/>
              </a:rPr>
              <a:t>https://www.tutorialspoINT.com/sql/sql-create-table.htm</a:t>
            </a:r>
            <a:endParaRPr dirty="0"/>
          </a:p>
        </p:txBody>
      </p:sp>
      <p:pic>
        <p:nvPicPr>
          <p:cNvPr id="228" name="Google Shape;22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8917" y="3840092"/>
            <a:ext cx="2971200" cy="2903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9" name="Google Shape;229;p33"/>
          <p:cNvCxnSpPr>
            <a:cxnSpLocks/>
          </p:cNvCxnSpPr>
          <p:nvPr/>
        </p:nvCxnSpPr>
        <p:spPr>
          <a:xfrm>
            <a:off x="5244900" y="4914750"/>
            <a:ext cx="2304017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>
            <a:spLocks noGrp="1"/>
          </p:cNvSpPr>
          <p:nvPr>
            <p:ph type="ctrTitle"/>
          </p:nvPr>
        </p:nvSpPr>
        <p:spPr>
          <a:xfrm>
            <a:off x="913800" y="609600"/>
            <a:ext cx="106800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SQL Constraints</a:t>
            </a:r>
            <a:endParaRPr sz="4800"/>
          </a:p>
        </p:txBody>
      </p:sp>
      <p:sp>
        <p:nvSpPr>
          <p:cNvPr id="236" name="Google Shape;236;p35"/>
          <p:cNvSpPr txBox="1"/>
          <p:nvPr/>
        </p:nvSpPr>
        <p:spPr>
          <a:xfrm>
            <a:off x="548400" y="3421725"/>
            <a:ext cx="5704800" cy="31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 </a:t>
            </a: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/>
              <a:t>NOT NULL Constraint − Ensures that a column cannot have NULL value.</a:t>
            </a:r>
            <a:br>
              <a:rPr lang="en-US" sz="1800" b="1"/>
            </a:br>
            <a:br>
              <a:rPr lang="en-US" sz="1800" b="1"/>
            </a:br>
            <a:r>
              <a:rPr lang="en-US" sz="1800" b="1"/>
              <a:t>DEFAULT Constraint − Provides a default value for a column when none is specified.</a:t>
            </a:r>
            <a:br>
              <a:rPr lang="en-US" sz="1800" b="1"/>
            </a:br>
            <a:br>
              <a:rPr lang="en-US" sz="1800" b="1"/>
            </a:br>
            <a:r>
              <a:rPr lang="en-US" sz="1800" b="1"/>
              <a:t>UNIQUE Constraint − Ensures that all values in a column are different.</a:t>
            </a: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/>
              <a:t>INDEX − Used to create and retrieve data from the database very quickly.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br>
              <a:rPr lang="en-US" sz="1800" b="1"/>
            </a:br>
            <a:br>
              <a:rPr lang="en-US" sz="1800" b="1"/>
            </a:br>
            <a:endParaRPr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000">
              <a:solidFill>
                <a:srgbClr val="777777"/>
              </a:solidFill>
            </a:endParaRPr>
          </a:p>
        </p:txBody>
      </p:sp>
      <p:sp>
        <p:nvSpPr>
          <p:cNvPr id="237" name="Google Shape;237;p35"/>
          <p:cNvSpPr txBox="1"/>
          <p:nvPr/>
        </p:nvSpPr>
        <p:spPr>
          <a:xfrm>
            <a:off x="548400" y="1866925"/>
            <a:ext cx="110952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Constraints are the rules enforced on the data columns of a table. These are used to limit the type of data that can go into a table. This ensures the accuracy and reliability of the data in the database. </a:t>
            </a:r>
            <a:endParaRPr sz="2000"/>
          </a:p>
        </p:txBody>
      </p:sp>
      <p:sp>
        <p:nvSpPr>
          <p:cNvPr id="238" name="Google Shape;238;p35"/>
          <p:cNvSpPr txBox="1"/>
          <p:nvPr/>
        </p:nvSpPr>
        <p:spPr>
          <a:xfrm>
            <a:off x="5939575" y="2878650"/>
            <a:ext cx="5976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b="1"/>
              <a:t>PRIMARY Key − Uniquely identifies each row/record in a database table.</a:t>
            </a:r>
            <a:br>
              <a:rPr lang="en-US" sz="1800" b="1"/>
            </a:br>
            <a:br>
              <a:rPr lang="en-US" sz="1800" b="1"/>
            </a:br>
            <a:r>
              <a:rPr lang="en-US" sz="1800" b="1"/>
              <a:t>FOREIGN Key − Uniquely identifies a row/record in any of the given database table.</a:t>
            </a:r>
            <a:br>
              <a:rPr lang="en-US" sz="1800" b="1"/>
            </a:br>
            <a:br>
              <a:rPr lang="en-US" sz="1800" b="1"/>
            </a:br>
            <a:r>
              <a:rPr lang="en-US" sz="1800" b="1"/>
              <a:t>CHECK Constraint - The CHECK constraint ensures that all the values in a column satisfies certain conditions.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 dirty="0"/>
              <a:t>Creating Tables</a:t>
            </a:r>
            <a:endParaRPr sz="3600" dirty="0"/>
          </a:p>
        </p:txBody>
      </p:sp>
      <p:sp>
        <p:nvSpPr>
          <p:cNvPr id="235" name="Google Shape;235;p34"/>
          <p:cNvSpPr txBox="1"/>
          <p:nvPr/>
        </p:nvSpPr>
        <p:spPr>
          <a:xfrm>
            <a:off x="1045875" y="1688574"/>
            <a:ext cx="10178400" cy="455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 -  Creating a tabular structure for persistent Data Storage &amp; Retrieval.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use </a:t>
            </a: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classicmodels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;</a:t>
            </a: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457200" lvl="0">
              <a:lnSpc>
                <a:spcPct val="115000"/>
              </a:lnSpc>
            </a:pP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CREATE TABLE customers (</a:t>
            </a:r>
            <a:b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b="1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customer_number</a:t>
            </a: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INT </a:t>
            </a:r>
            <a:r>
              <a:rPr lang="en-US" b="1" dirty="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NOT NULL,</a:t>
            </a:r>
            <a:b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b="1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customer_name</a:t>
            </a: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VARCHAR(50) </a:t>
            </a:r>
            <a:r>
              <a:rPr lang="en-US" b="1" dirty="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NOT NULL,</a:t>
            </a:r>
            <a:br>
              <a:rPr lang="en-US" b="1" dirty="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b="1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contact_lastname</a:t>
            </a: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VARCHAR(50) </a:t>
            </a:r>
            <a:r>
              <a:rPr lang="en-US" b="1" dirty="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NOT NULL,</a:t>
            </a:r>
            <a:br>
              <a:rPr lang="en-US" b="1" dirty="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b="1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contact_firstname</a:t>
            </a: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VARCHAR(50) </a:t>
            </a:r>
            <a:r>
              <a:rPr lang="en-US" b="1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NOT NULL,</a:t>
            </a:r>
            <a:br>
              <a:rPr lang="en-US" b="1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phone VARCHAR(50) </a:t>
            </a:r>
            <a:r>
              <a:rPr lang="en-US" b="1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NOT NULL,</a:t>
            </a:r>
            <a:br>
              <a:rPr lang="en-US" b="1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addressline1 VARCHAR(50) </a:t>
            </a:r>
            <a:r>
              <a:rPr lang="en-US" b="1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NOT NULL,</a:t>
            </a:r>
            <a:br>
              <a:rPr lang="en-US" b="1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addressline2 VARCHAR(50) </a:t>
            </a:r>
            <a:r>
              <a:rPr lang="en-US" b="1" dirty="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DEFAULT NULL,</a:t>
            </a:r>
            <a:b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city VARCHAR(50) </a:t>
            </a:r>
            <a:r>
              <a:rPr lang="en-US" b="1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NOT NULL,</a:t>
            </a:r>
            <a:br>
              <a:rPr lang="en-US" b="1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state CHAR(2) </a:t>
            </a:r>
            <a:r>
              <a:rPr lang="en-US" b="1" dirty="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DEFAULT ‘NE’,</a:t>
            </a:r>
            <a:b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b="1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postalcode</a:t>
            </a: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VARCHAR(15) </a:t>
            </a:r>
            <a:r>
              <a:rPr lang="en-US" b="1" dirty="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DEFAULT NULL,</a:t>
            </a:r>
            <a:b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country CHAR(3)</a:t>
            </a:r>
            <a:r>
              <a:rPr lang="en-US" b="1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NOT NULL DEFAULT 'USA', </a:t>
            </a:r>
            <a:br>
              <a:rPr lang="en-US" b="1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b="1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salesrep_employeenumber</a:t>
            </a: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INT </a:t>
            </a:r>
            <a:r>
              <a:rPr lang="en-US" b="1" dirty="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DEFAULT NULL,</a:t>
            </a:r>
            <a:b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b="1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creditlimit</a:t>
            </a: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DECIMAL(10,2) </a:t>
            </a:r>
            <a:r>
              <a:rPr lang="en-US" b="1" dirty="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CHECK (</a:t>
            </a:r>
            <a:r>
              <a:rPr lang="en-US" b="1" dirty="0" err="1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creditlimit</a:t>
            </a:r>
            <a:r>
              <a:rPr lang="en-US" b="1" dirty="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 &lt; 1000000), </a:t>
            </a:r>
            <a:b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b="1" dirty="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PRIMARY KEY (</a:t>
            </a:r>
            <a:r>
              <a:rPr lang="en-US" b="1" dirty="0" err="1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customer_number</a:t>
            </a:r>
            <a:r>
              <a:rPr lang="en-US" b="1" dirty="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));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" name="Google Shape;236;p34"/>
          <p:cNvSpPr txBox="1"/>
          <p:nvPr/>
        </p:nvSpPr>
        <p:spPr>
          <a:xfrm>
            <a:off x="207500" y="2854050"/>
            <a:ext cx="1452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Table &amp; Field Names</a:t>
            </a:r>
            <a:endParaRPr sz="1500" b="1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Constraints</a:t>
            </a:r>
            <a:endParaRPr sz="1500" b="1" dirty="0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Table Keys - Primary &amp; Foreign</a:t>
            </a:r>
            <a:endParaRPr sz="1500" b="1" dirty="0"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8AB280-A6F8-4E2C-9614-0B308D7503A3}"/>
              </a:ext>
            </a:extLst>
          </p:cNvPr>
          <p:cNvSpPr/>
          <p:nvPr/>
        </p:nvSpPr>
        <p:spPr>
          <a:xfrm>
            <a:off x="6239932" y="5849400"/>
            <a:ext cx="7078133" cy="532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endParaRPr lang="en-US" b="1" dirty="0">
              <a:solidFill>
                <a:srgbClr val="6AA84F"/>
              </a:solidFill>
              <a:latin typeface="Lato" panose="020B0604020202020204" charset="0"/>
              <a:ea typeface="Lato"/>
              <a:cs typeface="Lato"/>
              <a:sym typeface="Lato"/>
            </a:endParaRPr>
          </a:p>
          <a:p>
            <a:pPr>
              <a:lnSpc>
                <a:spcPct val="115000"/>
              </a:lnSpc>
            </a:pPr>
            <a:r>
              <a:rPr lang="en-US" sz="1200" dirty="0">
                <a:solidFill>
                  <a:schemeClr val="bg2"/>
                </a:solidFill>
                <a:latin typeface="Lato" panose="020B0604020202020204" charset="0"/>
                <a:ea typeface="Lato"/>
                <a:cs typeface="Calibri"/>
                <a:sym typeface="Calibri"/>
              </a:rPr>
              <a:t>Types of Constraints:  </a:t>
            </a:r>
            <a:r>
              <a:rPr lang="en-US" sz="1200" dirty="0">
                <a:latin typeface="Lato" panose="020B0604020202020204" charset="0"/>
                <a:hlinkClick r:id="rId3"/>
              </a:rPr>
              <a:t>https://www.tutorialspoINT.com/sql/sql-constraINTs.htm</a:t>
            </a:r>
            <a:endParaRPr lang="en-US" sz="1200" dirty="0">
              <a:latin typeface="Lato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39D413-AAD9-45B0-98FA-EA2A57267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8186" y="2349436"/>
            <a:ext cx="2774852" cy="362946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Modifying &amp; Deleting Tables</a:t>
            </a:r>
            <a:endParaRPr sz="3600"/>
          </a:p>
        </p:txBody>
      </p:sp>
      <p:sp>
        <p:nvSpPr>
          <p:cNvPr id="243" name="Google Shape;243;p35"/>
          <p:cNvSpPr txBox="1"/>
          <p:nvPr/>
        </p:nvSpPr>
        <p:spPr>
          <a:xfrm>
            <a:off x="1045875" y="1688575"/>
            <a:ext cx="101784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 -  Change (Modify) or Delete (Drop) a tabular structure from the database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u="sng" dirty="0"/>
              <a:t>Add Column </a:t>
            </a:r>
            <a:endParaRPr sz="1800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dirty="0"/>
              <a:t>ALTER TABLE customers</a:t>
            </a:r>
            <a:br>
              <a:rPr lang="en-US" sz="1800" dirty="0"/>
            </a:br>
            <a:r>
              <a:rPr lang="en-US" sz="1800" dirty="0"/>
              <a:t>ADD </a:t>
            </a:r>
            <a:r>
              <a:rPr lang="en-US" sz="1800" dirty="0" err="1"/>
              <a:t>column_name</a:t>
            </a:r>
            <a:r>
              <a:rPr lang="en-US" sz="1800" dirty="0"/>
              <a:t> VARCHAR(255);</a:t>
            </a: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/>
              <a:t>Drop Column </a:t>
            </a:r>
            <a:endParaRPr sz="1800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ALTER TABLE customers</a:t>
            </a:r>
            <a:br>
              <a:rPr lang="en-US" sz="1800" dirty="0"/>
            </a:br>
            <a:r>
              <a:rPr lang="en-US" sz="1800" dirty="0"/>
              <a:t>DROP </a:t>
            </a:r>
            <a:r>
              <a:rPr lang="en-US" sz="1800" dirty="0" err="1"/>
              <a:t>column_name</a:t>
            </a:r>
            <a:r>
              <a:rPr lang="en-US" sz="1800" dirty="0"/>
              <a:t>;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/>
              <a:t>Drop Constraint </a:t>
            </a:r>
            <a:endParaRPr sz="1800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DROP CONSTRAINT customers_ibfk_1;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u="sng" dirty="0"/>
              <a:t>Delete</a:t>
            </a:r>
            <a:endParaRPr sz="1800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dirty="0"/>
              <a:t>DROP TABLE IF EXISTS customers;</a:t>
            </a:r>
            <a:endParaRPr sz="1800" dirty="0"/>
          </a:p>
        </p:txBody>
      </p:sp>
      <p:pic>
        <p:nvPicPr>
          <p:cNvPr id="244" name="Google Shape;24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9275" y="5274900"/>
            <a:ext cx="2828925" cy="148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Google Shape;245;p35"/>
          <p:cNvCxnSpPr>
            <a:endCxn id="244" idx="1"/>
          </p:cNvCxnSpPr>
          <p:nvPr/>
        </p:nvCxnSpPr>
        <p:spPr>
          <a:xfrm rot="10800000" flipH="1">
            <a:off x="6141075" y="6017850"/>
            <a:ext cx="1888200" cy="5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46" name="Google Shape;24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7875" y="2178053"/>
            <a:ext cx="2551724" cy="300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7" name="Google Shape;247;p35"/>
          <p:cNvCxnSpPr/>
          <p:nvPr/>
        </p:nvCxnSpPr>
        <p:spPr>
          <a:xfrm>
            <a:off x="4615550" y="3048000"/>
            <a:ext cx="4129200" cy="192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 dirty="0"/>
              <a:t>Manually Insert Values into Table</a:t>
            </a:r>
            <a:endParaRPr sz="3600" dirty="0"/>
          </a:p>
        </p:txBody>
      </p:sp>
      <p:sp>
        <p:nvSpPr>
          <p:cNvPr id="253" name="Google Shape;253;p36"/>
          <p:cNvSpPr txBox="1"/>
          <p:nvPr/>
        </p:nvSpPr>
        <p:spPr>
          <a:xfrm>
            <a:off x="1045875" y="1688575"/>
            <a:ext cx="104532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-  Store persistent values that allow for the Creation/Extraction of data</a:t>
            </a:r>
            <a:endParaRPr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lvl="0">
              <a:lnSpc>
                <a:spcPct val="115000"/>
              </a:lnSpc>
              <a:buSzPts val="1100"/>
            </a:pPr>
            <a:r>
              <a:rPr lang="en-US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INSERT</a:t>
            </a:r>
            <a:r>
              <a:rPr lang="en-US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INTO </a:t>
            </a:r>
            <a:r>
              <a:rPr lang="en-US" u="sng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classicmodels.customers</a:t>
            </a:r>
            <a:r>
              <a:rPr lang="en-US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-US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customer_number</a:t>
            </a:r>
            <a:r>
              <a:rPr lang="en-US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US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customer_name</a:t>
            </a:r>
            <a:r>
              <a:rPr lang="en-US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US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contact_lastname</a:t>
            </a:r>
            <a:r>
              <a:rPr lang="en-US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US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contact_firstname</a:t>
            </a:r>
            <a:r>
              <a:rPr lang="en-US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phone, addressline1, addressline2, city, state, </a:t>
            </a:r>
            <a:r>
              <a:rPr lang="en-US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postalcode</a:t>
            </a:r>
            <a:r>
              <a:rPr lang="en-US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country, </a:t>
            </a:r>
            <a:r>
              <a:rPr lang="en-US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salesrep_employeenumber</a:t>
            </a:r>
            <a:r>
              <a:rPr lang="en-US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US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creditlimit</a:t>
            </a:r>
            <a:r>
              <a:rPr lang="en-US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) </a:t>
            </a:r>
          </a:p>
          <a:p>
            <a:pPr lvl="0">
              <a:lnSpc>
                <a:spcPct val="115000"/>
              </a:lnSpc>
              <a:buSzPts val="1100"/>
            </a:pPr>
            <a:endParaRPr lang="en-US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VALUES</a:t>
            </a:r>
            <a:r>
              <a:rPr lang="en-US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(103,'Atelier </a:t>
            </a:r>
            <a:r>
              <a:rPr lang="en-US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graphique</a:t>
            </a:r>
            <a:r>
              <a:rPr lang="en-US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','</a:t>
            </a:r>
            <a:r>
              <a:rPr lang="en-US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Schmitt','Carine</a:t>
            </a:r>
            <a:r>
              <a:rPr lang="en-US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','40.32.25','54, rue Royale',NULL,'Nantes',NULL,'44000','France',1370,’2100.00'),</a:t>
            </a:r>
            <a:endParaRPr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(112,'Signal Gift Stores','King','Jean','7025551838','8489 Strong </a:t>
            </a:r>
            <a:r>
              <a:rPr lang="en-US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St.',NULL,'Las</a:t>
            </a:r>
            <a:r>
              <a:rPr lang="en-US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Vegas','NV','83030','USA',1166,'71800.00’)</a:t>
            </a:r>
            <a:endParaRPr lang="en-US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u="sng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Result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 Select * from customers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A20A80-02C1-483E-9E9F-B513D89FB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6" y="4797050"/>
            <a:ext cx="12042888" cy="8254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1913</Words>
  <Application>Microsoft Office PowerPoint</Application>
  <PresentationFormat>Widescreen</PresentationFormat>
  <Paragraphs>239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Lato</vt:lpstr>
      <vt:lpstr>Raleway</vt:lpstr>
      <vt:lpstr>Calibri</vt:lpstr>
      <vt:lpstr>Lustria</vt:lpstr>
      <vt:lpstr>Arial</vt:lpstr>
      <vt:lpstr>Courier New</vt:lpstr>
      <vt:lpstr>Verdana</vt:lpstr>
      <vt:lpstr>Streamline</vt:lpstr>
      <vt:lpstr>Extracting &amp; Storing Data </vt:lpstr>
      <vt:lpstr>Review: Class 2 - Writing Queries</vt:lpstr>
      <vt:lpstr>Class 3 Objectives</vt:lpstr>
      <vt:lpstr>What is the need for data manipulation?</vt:lpstr>
      <vt:lpstr>Create a New Database/Schema</vt:lpstr>
      <vt:lpstr>SQL Constraints</vt:lpstr>
      <vt:lpstr>Creating Tables</vt:lpstr>
      <vt:lpstr>Modifying &amp; Deleting Tables</vt:lpstr>
      <vt:lpstr>Manually Insert Values into Table</vt:lpstr>
      <vt:lpstr>Update Existing Values in Table</vt:lpstr>
      <vt:lpstr>Delete Records in Table</vt:lpstr>
      <vt:lpstr>What is a View?</vt:lpstr>
      <vt:lpstr>Exercises</vt:lpstr>
      <vt:lpstr>Appendix A – Stored Procedures</vt:lpstr>
      <vt:lpstr>Appendix B –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Manipulation - Part 1</dc:title>
  <dc:creator>JTB Ventures LLC</dc:creator>
  <cp:lastModifiedBy>Jeremy Bergmann</cp:lastModifiedBy>
  <cp:revision>40</cp:revision>
  <dcterms:modified xsi:type="dcterms:W3CDTF">2020-06-16T18:03:19Z</dcterms:modified>
</cp:coreProperties>
</file>