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7"/>
  </p:notesMasterIdLst>
  <p:sldIdLst>
    <p:sldId id="256" r:id="rId2"/>
    <p:sldId id="257" r:id="rId3"/>
    <p:sldId id="259" r:id="rId4"/>
    <p:sldId id="260" r:id="rId5"/>
    <p:sldId id="261" r:id="rId6"/>
    <p:sldId id="262" r:id="rId7"/>
    <p:sldId id="263" r:id="rId8"/>
    <p:sldId id="273" r:id="rId9"/>
    <p:sldId id="265" r:id="rId10"/>
    <p:sldId id="266" r:id="rId11"/>
    <p:sldId id="267" r:id="rId12"/>
    <p:sldId id="268" r:id="rId13"/>
    <p:sldId id="269" r:id="rId14"/>
    <p:sldId id="274" r:id="rId15"/>
    <p:sldId id="271"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Lato" panose="020B0604020202020204" charset="0"/>
      <p:regular r:id="rId22"/>
      <p:bold r:id="rId23"/>
      <p:italic r:id="rId24"/>
      <p:boldItalic r:id="rId25"/>
    </p:embeddedFont>
    <p:embeddedFont>
      <p:font typeface="Raleway"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FB120B-6FD2-4ECF-9174-02819020AEE5}">
  <a:tblStyle styleId="{05FB120B-6FD2-4ECF-9174-02819020AEE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64" autoAdjust="0"/>
  </p:normalViewPr>
  <p:slideViewPr>
    <p:cSldViewPr snapToGrid="0">
      <p:cViewPr varScale="1">
        <p:scale>
          <a:sx n="103" d="100"/>
          <a:sy n="103"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rgmann" userId="c2589a63-7d35-4bd4-b1d6-7fbcacc677e5" providerId="ADAL" clId="{4396820C-35DC-42A8-97B2-9A55E703A813}"/>
    <pc:docChg chg="undo redo custSel addSld delSld modSld addMainMaster delMainMaster">
      <pc:chgData name="Jeremy Bergmann" userId="c2589a63-7d35-4bd4-b1d6-7fbcacc677e5" providerId="ADAL" clId="{4396820C-35DC-42A8-97B2-9A55E703A813}" dt="2020-05-26T14:40:14.658" v="27" actId="14100"/>
      <pc:docMkLst>
        <pc:docMk/>
      </pc:docMkLst>
      <pc:sldChg chg="modSp mod">
        <pc:chgData name="Jeremy Bergmann" userId="c2589a63-7d35-4bd4-b1d6-7fbcacc677e5" providerId="ADAL" clId="{4396820C-35DC-42A8-97B2-9A55E703A813}" dt="2020-05-26T14:40:14.658" v="27" actId="14100"/>
        <pc:sldMkLst>
          <pc:docMk/>
          <pc:sldMk cId="0" sldId="257"/>
        </pc:sldMkLst>
        <pc:spChg chg="mod">
          <ac:chgData name="Jeremy Bergmann" userId="c2589a63-7d35-4bd4-b1d6-7fbcacc677e5" providerId="ADAL" clId="{4396820C-35DC-42A8-97B2-9A55E703A813}" dt="2020-05-26T14:40:14.658" v="27" actId="14100"/>
          <ac:spMkLst>
            <pc:docMk/>
            <pc:sldMk cId="0" sldId="257"/>
            <ac:spMk id="185" creationId="{00000000-0000-0000-0000-000000000000}"/>
          </ac:spMkLst>
        </pc:spChg>
      </pc:sldChg>
      <pc:sldChg chg="add del">
        <pc:chgData name="Jeremy Bergmann" userId="c2589a63-7d35-4bd4-b1d6-7fbcacc677e5" providerId="ADAL" clId="{4396820C-35DC-42A8-97B2-9A55E703A813}" dt="2020-05-26T13:11:54.849" v="2" actId="47"/>
        <pc:sldMkLst>
          <pc:docMk/>
          <pc:sldMk cId="0" sldId="258"/>
        </pc:sldMkLst>
      </pc:sldChg>
      <pc:sldChg chg="del">
        <pc:chgData name="Jeremy Bergmann" userId="c2589a63-7d35-4bd4-b1d6-7fbcacc677e5" providerId="ADAL" clId="{4396820C-35DC-42A8-97B2-9A55E703A813}" dt="2020-05-26T13:12:46.978" v="3" actId="47"/>
        <pc:sldMkLst>
          <pc:docMk/>
          <pc:sldMk cId="0" sldId="270"/>
        </pc:sldMkLst>
      </pc:sldChg>
      <pc:sldMasterChg chg="add del addSldLayout delSldLayout">
        <pc:chgData name="Jeremy Bergmann" userId="c2589a63-7d35-4bd4-b1d6-7fbcacc677e5" providerId="ADAL" clId="{4396820C-35DC-42A8-97B2-9A55E703A813}" dt="2020-05-26T13:11:54.849" v="2" actId="47"/>
        <pc:sldMasterMkLst>
          <pc:docMk/>
          <pc:sldMasterMk cId="0" sldId="2147483673"/>
        </pc:sldMasterMkLst>
        <pc:sldLayoutChg chg="add del">
          <pc:chgData name="Jeremy Bergmann" userId="c2589a63-7d35-4bd4-b1d6-7fbcacc677e5" providerId="ADAL" clId="{4396820C-35DC-42A8-97B2-9A55E703A813}" dt="2020-05-26T13:11:54.849" v="2" actId="47"/>
          <pc:sldLayoutMkLst>
            <pc:docMk/>
            <pc:sldMasterMk cId="0" sldId="2147483673"/>
            <pc:sldLayoutMk cId="0" sldId="2147483660"/>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1"/>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2"/>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3"/>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4"/>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5"/>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6"/>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7"/>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8"/>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69"/>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70"/>
          </pc:sldLayoutMkLst>
        </pc:sldLayoutChg>
        <pc:sldLayoutChg chg="add del">
          <pc:chgData name="Jeremy Bergmann" userId="c2589a63-7d35-4bd4-b1d6-7fbcacc677e5" providerId="ADAL" clId="{4396820C-35DC-42A8-97B2-9A55E703A813}" dt="2020-05-26T13:11:54.849" v="2" actId="47"/>
          <pc:sldLayoutMkLst>
            <pc:docMk/>
            <pc:sldMasterMk cId="0" sldId="2147483673"/>
            <pc:sldLayoutMk cId="0"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v.mysql.com/doc/sakila/en/"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opensource.org/licenses/bsd-license.php"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atabase.guide/what-is-oltp/#:~:text=OLTP%20(Online%20Transactional%20Processing)%20is,a%20large%20number%20of%20user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1dcfa8b85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51dcfa8b85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203a960a5_1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5203a960a5_1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203a960a5_1_1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5203a960a5_1_1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01fb7fb40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r>
              <a:rPr lang="en-US" sz="1200" b="0" i="0" u="none" strike="noStrike" cap="none" dirty="0">
                <a:solidFill>
                  <a:schemeClr val="dk1"/>
                </a:solidFill>
                <a:effectLst/>
                <a:latin typeface="Calibri"/>
                <a:ea typeface="Calibri"/>
                <a:cs typeface="Calibri"/>
                <a:sym typeface="Calibri"/>
              </a:rPr>
              <a:t>What is difference between OLAP and OLTP?</a:t>
            </a:r>
          </a:p>
          <a:p>
            <a:r>
              <a:rPr lang="en-US" sz="1200" b="1" i="0" u="none" strike="noStrike" cap="none" dirty="0">
                <a:solidFill>
                  <a:schemeClr val="dk1"/>
                </a:solidFill>
                <a:effectLst/>
                <a:latin typeface="Calibri"/>
                <a:ea typeface="Calibri"/>
                <a:cs typeface="Calibri"/>
                <a:sym typeface="Calibri"/>
              </a:rPr>
              <a:t>OLTP</a:t>
            </a:r>
            <a:r>
              <a:rPr lang="en-US" sz="1200" b="0" i="0" u="none" strike="noStrike" cap="none" dirty="0">
                <a:solidFill>
                  <a:schemeClr val="dk1"/>
                </a:solidFill>
                <a:effectLst/>
                <a:latin typeface="Calibri"/>
                <a:ea typeface="Calibri"/>
                <a:cs typeface="Calibri"/>
                <a:sym typeface="Calibri"/>
              </a:rPr>
              <a:t> is a transactional processing while </a:t>
            </a:r>
            <a:r>
              <a:rPr lang="en-US" sz="1200" b="1" i="0" u="none" strike="noStrike" cap="none" dirty="0">
                <a:solidFill>
                  <a:schemeClr val="dk1"/>
                </a:solidFill>
                <a:effectLst/>
                <a:latin typeface="Calibri"/>
                <a:ea typeface="Calibri"/>
                <a:cs typeface="Calibri"/>
                <a:sym typeface="Calibri"/>
              </a:rPr>
              <a:t>OLAP</a:t>
            </a:r>
            <a:r>
              <a:rPr lang="en-US" sz="1200" b="0" i="0" u="none" strike="noStrike" cap="none" dirty="0">
                <a:solidFill>
                  <a:schemeClr val="dk1"/>
                </a:solidFill>
                <a:effectLst/>
                <a:latin typeface="Calibri"/>
                <a:ea typeface="Calibri"/>
                <a:cs typeface="Calibri"/>
                <a:sym typeface="Calibri"/>
              </a:rPr>
              <a:t> is an analytical processing system. </a:t>
            </a:r>
            <a:r>
              <a:rPr lang="en-US" sz="1200" b="0" i="0" u="none" strike="noStrike" cap="none">
                <a:solidFill>
                  <a:schemeClr val="dk1"/>
                </a:solidFill>
                <a:effectLst/>
                <a:latin typeface="Calibri"/>
                <a:ea typeface="Calibri"/>
                <a:cs typeface="Calibri"/>
                <a:sym typeface="Calibri"/>
              </a:rPr>
              <a:t>... </a:t>
            </a:r>
          </a:p>
          <a:p>
            <a:r>
              <a:rPr lang="en-US" sz="1200" b="0" i="0" u="none" strike="noStrike" cap="none">
                <a:solidFill>
                  <a:schemeClr val="dk1"/>
                </a:solidFill>
                <a:effectLst/>
                <a:latin typeface="Calibri"/>
                <a:ea typeface="Calibri"/>
                <a:cs typeface="Calibri"/>
                <a:sym typeface="Calibri"/>
              </a:rPr>
              <a:t>The </a:t>
            </a:r>
            <a:r>
              <a:rPr lang="en-US" sz="1200" b="0" i="0" u="none" strike="noStrike" cap="none" dirty="0">
                <a:solidFill>
                  <a:schemeClr val="dk1"/>
                </a:solidFill>
                <a:effectLst/>
                <a:latin typeface="Calibri"/>
                <a:ea typeface="Calibri"/>
                <a:cs typeface="Calibri"/>
                <a:sym typeface="Calibri"/>
              </a:rPr>
              <a:t>basic </a:t>
            </a:r>
            <a:r>
              <a:rPr lang="en-US" sz="1200" b="1" i="0" u="none" strike="noStrike" cap="none" dirty="0">
                <a:solidFill>
                  <a:schemeClr val="dk1"/>
                </a:solidFill>
                <a:effectLst/>
                <a:latin typeface="Calibri"/>
                <a:ea typeface="Calibri"/>
                <a:cs typeface="Calibri"/>
                <a:sym typeface="Calibri"/>
              </a:rPr>
              <a:t>difference between OLTP</a:t>
            </a:r>
            <a:r>
              <a:rPr lang="en-US" sz="1200" b="0" i="0" u="none" strike="noStrike" cap="none" dirty="0">
                <a:solidFill>
                  <a:schemeClr val="dk1"/>
                </a:solidFill>
                <a:effectLst/>
                <a:latin typeface="Calibri"/>
                <a:ea typeface="Calibri"/>
                <a:cs typeface="Calibri"/>
                <a:sym typeface="Calibri"/>
              </a:rPr>
              <a:t> and </a:t>
            </a:r>
            <a:r>
              <a:rPr lang="en-US" sz="1200" b="1" i="0" u="none" strike="noStrike" cap="none" dirty="0">
                <a:solidFill>
                  <a:schemeClr val="dk1"/>
                </a:solidFill>
                <a:effectLst/>
                <a:latin typeface="Calibri"/>
                <a:ea typeface="Calibri"/>
                <a:cs typeface="Calibri"/>
                <a:sym typeface="Calibri"/>
              </a:rPr>
              <a:t>OLAP</a:t>
            </a:r>
            <a:r>
              <a:rPr lang="en-US" sz="1200" b="0" i="0" u="none" strike="noStrike" cap="none" dirty="0">
                <a:solidFill>
                  <a:schemeClr val="dk1"/>
                </a:solidFill>
                <a:effectLst/>
                <a:latin typeface="Calibri"/>
                <a:ea typeface="Calibri"/>
                <a:cs typeface="Calibri"/>
                <a:sym typeface="Calibri"/>
              </a:rPr>
              <a:t> is that </a:t>
            </a:r>
            <a:r>
              <a:rPr lang="en-US" sz="1200" b="1" i="0" u="none" strike="noStrike" cap="none" dirty="0">
                <a:solidFill>
                  <a:schemeClr val="dk1"/>
                </a:solidFill>
                <a:effectLst/>
                <a:latin typeface="Calibri"/>
                <a:ea typeface="Calibri"/>
                <a:cs typeface="Calibri"/>
                <a:sym typeface="Calibri"/>
              </a:rPr>
              <a:t>OLTP</a:t>
            </a:r>
            <a:r>
              <a:rPr lang="en-US" sz="1200" b="0" i="0" u="none" strike="noStrike" cap="none" dirty="0">
                <a:solidFill>
                  <a:schemeClr val="dk1"/>
                </a:solidFill>
                <a:effectLst/>
                <a:latin typeface="Calibri"/>
                <a:ea typeface="Calibri"/>
                <a:cs typeface="Calibri"/>
                <a:sym typeface="Calibri"/>
              </a:rPr>
              <a:t> is an online database modifying system, whereas, </a:t>
            </a:r>
            <a:r>
              <a:rPr lang="en-US" sz="1200" b="1" i="0" u="none" strike="noStrike" cap="none" dirty="0">
                <a:solidFill>
                  <a:schemeClr val="dk1"/>
                </a:solidFill>
                <a:effectLst/>
                <a:latin typeface="Calibri"/>
                <a:ea typeface="Calibri"/>
                <a:cs typeface="Calibri"/>
                <a:sym typeface="Calibri"/>
              </a:rPr>
              <a:t>OLAP</a:t>
            </a:r>
            <a:r>
              <a:rPr lang="en-US" sz="1200" b="0" i="0" u="none" strike="noStrike" cap="none" dirty="0">
                <a:solidFill>
                  <a:schemeClr val="dk1"/>
                </a:solidFill>
                <a:effectLst/>
                <a:latin typeface="Calibri"/>
                <a:ea typeface="Calibri"/>
                <a:cs typeface="Calibri"/>
                <a:sym typeface="Calibri"/>
              </a:rPr>
              <a:t> is an online database query answering system.</a:t>
            </a:r>
          </a:p>
        </p:txBody>
      </p:sp>
      <p:sp>
        <p:nvSpPr>
          <p:cNvPr id="276" name="Google Shape;276;g501fb7fb40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01fb7fb40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fontAlgn="base"/>
            <a:r>
              <a:rPr lang="en-US" sz="1200" b="0" i="0" u="none" strike="noStrike" cap="none" dirty="0">
                <a:solidFill>
                  <a:schemeClr val="dk1"/>
                </a:solidFill>
                <a:effectLst/>
                <a:latin typeface="Calibri"/>
                <a:ea typeface="Calibri"/>
                <a:cs typeface="Calibri"/>
                <a:sym typeface="Calibri"/>
              </a:rPr>
              <a:t>One of the best example databases out there is the </a:t>
            </a:r>
            <a:r>
              <a:rPr lang="en-US" sz="1200" b="0" i="0" u="none" strike="noStrike" cap="none" dirty="0" err="1">
                <a:solidFill>
                  <a:schemeClr val="dk1"/>
                </a:solidFill>
                <a:effectLst/>
                <a:latin typeface="Calibri"/>
                <a:ea typeface="Calibri"/>
                <a:cs typeface="Calibri"/>
                <a:sym typeface="Calibri"/>
                <a:hlinkClick r:id="rId3"/>
              </a:rPr>
              <a:t>Sakila</a:t>
            </a:r>
            <a:r>
              <a:rPr lang="en-US" sz="1200" b="0" i="0" u="none" strike="noStrike" cap="none" dirty="0">
                <a:solidFill>
                  <a:schemeClr val="dk1"/>
                </a:solidFill>
                <a:effectLst/>
                <a:latin typeface="Calibri"/>
                <a:ea typeface="Calibri"/>
                <a:cs typeface="Calibri"/>
                <a:sym typeface="Calibri"/>
                <a:hlinkClick r:id="rId3"/>
              </a:rPr>
              <a:t> Database</a:t>
            </a:r>
            <a:r>
              <a:rPr lang="en-US" sz="1200" b="0" i="0" u="none" strike="noStrike" cap="none" dirty="0">
                <a:solidFill>
                  <a:schemeClr val="dk1"/>
                </a:solidFill>
                <a:effectLst/>
                <a:latin typeface="Calibri"/>
                <a:ea typeface="Calibri"/>
                <a:cs typeface="Calibri"/>
                <a:sym typeface="Calibri"/>
              </a:rPr>
              <a:t>, which was originally created by MySQL and has been open sourced under the terms of the </a:t>
            </a:r>
            <a:r>
              <a:rPr lang="en-US" sz="1200" b="0" i="0" u="none" strike="noStrike" cap="none" dirty="0">
                <a:solidFill>
                  <a:schemeClr val="dk1"/>
                </a:solidFill>
                <a:effectLst/>
                <a:latin typeface="Calibri"/>
                <a:ea typeface="Calibri"/>
                <a:cs typeface="Calibri"/>
                <a:sym typeface="Calibri"/>
                <a:hlinkClick r:id="rId4"/>
              </a:rPr>
              <a:t>BSD License</a:t>
            </a:r>
            <a:r>
              <a:rPr lang="en-US" sz="1200" b="0" i="0" u="none" strike="noStrike" cap="none" dirty="0">
                <a:solidFill>
                  <a:schemeClr val="dk1"/>
                </a:solidFill>
                <a:effectLst/>
                <a:latin typeface="Calibri"/>
                <a:ea typeface="Calibri"/>
                <a:cs typeface="Calibri"/>
                <a:sym typeface="Calibri"/>
              </a:rPr>
              <a:t>.</a:t>
            </a:r>
          </a:p>
          <a:p>
            <a:pPr fontAlgn="base"/>
            <a:r>
              <a:rPr lang="en-US" sz="1200" b="0" i="0" u="none" strike="noStrike" cap="none" dirty="0">
                <a:solidFill>
                  <a:schemeClr val="dk1"/>
                </a:solidFill>
                <a:effectLst/>
                <a:latin typeface="Calibri"/>
                <a:ea typeface="Calibri"/>
                <a:cs typeface="Calibri"/>
                <a:sym typeface="Calibri"/>
              </a:rPr>
              <a:t>The </a:t>
            </a:r>
            <a:r>
              <a:rPr lang="en-US" sz="1200" b="0" i="0" u="none" strike="noStrike" cap="none" dirty="0" err="1">
                <a:solidFill>
                  <a:schemeClr val="dk1"/>
                </a:solidFill>
                <a:effectLst/>
                <a:latin typeface="Calibri"/>
                <a:ea typeface="Calibri"/>
                <a:cs typeface="Calibri"/>
                <a:sym typeface="Calibri"/>
              </a:rPr>
              <a:t>Sakila</a:t>
            </a:r>
            <a:r>
              <a:rPr lang="en-US" sz="1200" b="0" i="0" u="none" strike="noStrike" cap="none" dirty="0">
                <a:solidFill>
                  <a:schemeClr val="dk1"/>
                </a:solidFill>
                <a:effectLst/>
                <a:latin typeface="Calibri"/>
                <a:ea typeface="Calibri"/>
                <a:cs typeface="Calibri"/>
                <a:sym typeface="Calibri"/>
              </a:rPr>
              <a:t> database is a nicely </a:t>
            </a:r>
            <a:r>
              <a:rPr lang="en-US" sz="1200" b="0" i="0" u="none" strike="noStrike" cap="none" dirty="0" err="1">
                <a:solidFill>
                  <a:schemeClr val="dk1"/>
                </a:solidFill>
                <a:effectLst/>
                <a:latin typeface="Calibri"/>
                <a:ea typeface="Calibri"/>
                <a:cs typeface="Calibri"/>
                <a:sym typeface="Calibri"/>
              </a:rPr>
              <a:t>normalised</a:t>
            </a:r>
            <a:r>
              <a:rPr lang="en-US" sz="1200" b="0" i="0" u="none" strike="noStrike" cap="none" dirty="0">
                <a:solidFill>
                  <a:schemeClr val="dk1"/>
                </a:solidFill>
                <a:effectLst/>
                <a:latin typeface="Calibri"/>
                <a:ea typeface="Calibri"/>
                <a:cs typeface="Calibri"/>
                <a:sym typeface="Calibri"/>
              </a:rPr>
              <a:t> schema modelling a DVD rental store, featuring things like films, actors, film-actor relationships, and a central inventory table that connects films, stores, and rentals.</a:t>
            </a:r>
          </a:p>
        </p:txBody>
      </p:sp>
      <p:sp>
        <p:nvSpPr>
          <p:cNvPr id="296" name="Google Shape;296;g501fb7fb40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1566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01fb7fb40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a:solidFill>
                  <a:srgbClr val="000000"/>
                </a:solidFill>
                <a:latin typeface="Arial"/>
                <a:ea typeface="Arial"/>
                <a:cs typeface="Arial"/>
                <a:sym typeface="Arial"/>
              </a:rPr>
              <a:t>Note that the key (which consists of the Symbol and the Date) can uniquely determine the Company, Headquarters and Close Price of the stock. Here was assume that Symbol must be unique but Company, Headquarters, Date and Price are not unique.</a:t>
            </a:r>
            <a:endParaRPr/>
          </a:p>
        </p:txBody>
      </p:sp>
      <p:sp>
        <p:nvSpPr>
          <p:cNvPr id="296" name="Google Shape;296;g501fb7fb40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dd891ab24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rgbClr val="000000"/>
              </a:buClr>
              <a:buSzPts val="1100"/>
              <a:buFont typeface="Arial"/>
              <a:buNone/>
            </a:pPr>
            <a:r>
              <a:rPr lang="en-US">
                <a:solidFill>
                  <a:srgbClr val="000000"/>
                </a:solidFill>
              </a:rPr>
              <a:t>Creation: creating tables and databases, the things</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Storage: where data are stored</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Cleaning: adding, removing, or modifying data</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Retrieval: selecting only the data you want</a:t>
            </a:r>
            <a:endParaRPr>
              <a:solidFill>
                <a:srgbClr val="000000"/>
              </a:solidFill>
            </a:endParaRPr>
          </a:p>
          <a:p>
            <a:pPr marL="0" lvl="0" indent="0" algn="l" rtl="0">
              <a:spcBef>
                <a:spcPts val="0"/>
              </a:spcBef>
              <a:spcAft>
                <a:spcPts val="0"/>
              </a:spcAft>
              <a:buNone/>
            </a:pPr>
            <a:endParaRPr/>
          </a:p>
        </p:txBody>
      </p:sp>
      <p:sp>
        <p:nvSpPr>
          <p:cNvPr id="183" name="Google Shape;183;g5dd891ab2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038ce4af1_0_3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96" name="Google Shape;196;g5038ce4af1_0_3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01fb7fb40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Relationship:   OLTP = Source for OLAP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Definition:  </a:t>
            </a:r>
            <a:r>
              <a:rPr lang="en-US" dirty="0">
                <a:hlinkClick r:id="rId3"/>
              </a:rPr>
              <a:t>https://database.guide/what-is-oltp/#:~:text=OLTP%20(Online%20Transactional%20Processing)%20is,a%20large%20number%20of%20users.</a:t>
            </a:r>
            <a:endParaRPr lang="en-US" dirty="0"/>
          </a:p>
          <a:p>
            <a:r>
              <a:rPr lang="en-US" sz="1200" b="0" i="1" u="none" strike="noStrike" cap="none" dirty="0">
                <a:solidFill>
                  <a:schemeClr val="dk1"/>
                </a:solidFill>
                <a:effectLst/>
                <a:latin typeface="Calibri"/>
                <a:ea typeface="Calibri"/>
                <a:cs typeface="Calibri"/>
                <a:sym typeface="Calibri"/>
              </a:rPr>
              <a:t>OLTP</a:t>
            </a:r>
            <a:r>
              <a:rPr lang="en-US" sz="1200" b="0" i="0" u="none" strike="noStrike" cap="none" dirty="0">
                <a:solidFill>
                  <a:schemeClr val="dk1"/>
                </a:solidFill>
                <a:effectLst/>
                <a:latin typeface="Calibri"/>
                <a:ea typeface="Calibri"/>
                <a:cs typeface="Calibri"/>
                <a:sym typeface="Calibri"/>
              </a:rPr>
              <a:t> (Online Transactional Processing) is a category of data processing that is focused on transaction-oriented tasks. OLTP typically involves inserting, updating, and/or deleting small amounts of data in a database.</a:t>
            </a:r>
          </a:p>
          <a:p>
            <a:r>
              <a:rPr lang="en-US" sz="1200" b="0" i="0" u="none" strike="noStrike" cap="none" dirty="0">
                <a:solidFill>
                  <a:schemeClr val="dk1"/>
                </a:solidFill>
                <a:effectLst/>
                <a:latin typeface="Calibri"/>
                <a:ea typeface="Calibri"/>
                <a:cs typeface="Calibri"/>
                <a:sym typeface="Calibri"/>
              </a:rPr>
              <a:t>OLTP mainly deals with large numbers of transactions by a large number of users.</a:t>
            </a:r>
          </a:p>
          <a:p>
            <a:pPr marL="0" lvl="0" indent="0" algn="l" rtl="0">
              <a:spcBef>
                <a:spcPts val="0"/>
              </a:spcBef>
              <a:spcAft>
                <a:spcPts val="0"/>
              </a:spcAft>
              <a:buNone/>
            </a:pPr>
            <a:endParaRPr dirty="0"/>
          </a:p>
        </p:txBody>
      </p:sp>
      <p:sp>
        <p:nvSpPr>
          <p:cNvPr id="202" name="Google Shape;202;g501fb7fb40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01fb7fb40_0_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10" name="Google Shape;210;g501fb7fb40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dd891ab24_0_1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19" name="Google Shape;219;g5dd891ab24_0_1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203a960a5_1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27" name="Google Shape;227;g5203a960a5_1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27c8617b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p:txBody>
      </p:sp>
      <p:sp>
        <p:nvSpPr>
          <p:cNvPr id="233" name="Google Shape;233;g527c8617b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038ce4af1_0_3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04800" algn="l" rtl="0">
              <a:lnSpc>
                <a:spcPct val="115000"/>
              </a:lnSpc>
              <a:spcBef>
                <a:spcPts val="0"/>
              </a:spcBef>
              <a:spcAft>
                <a:spcPts val="0"/>
              </a:spcAft>
              <a:buSzPts val="1200"/>
              <a:buAutoNum type="arabicPeriod"/>
            </a:pPr>
            <a:r>
              <a:rPr lang="en-US">
                <a:solidFill>
                  <a:srgbClr val="000000"/>
                </a:solidFill>
                <a:latin typeface="Arial"/>
                <a:ea typeface="Arial"/>
                <a:cs typeface="Arial"/>
                <a:sym typeface="Arial"/>
              </a:rPr>
              <a:t>For example, a company may house all their data in a SQL Server database, but needs to gather their source data from Excel, CSV, Access, and JSON files. With ETL, you can take this disparate information, pull it into a staging area where you transform it, then write all the data into the target data store. </a:t>
            </a:r>
            <a:endParaRPr/>
          </a:p>
        </p:txBody>
      </p:sp>
      <p:sp>
        <p:nvSpPr>
          <p:cNvPr id="241" name="Google Shape;241;g5038ce4af1_0_3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2100"/>
              </a:spcBef>
              <a:spcAft>
                <a:spcPts val="0"/>
              </a:spcAft>
              <a:buClr>
                <a:schemeClr val="lt1"/>
              </a:buClr>
              <a:buSzPts val="1500"/>
              <a:buChar char="○"/>
              <a:defRPr>
                <a:solidFill>
                  <a:schemeClr val="lt1"/>
                </a:solidFill>
              </a:defRPr>
            </a:lvl2pPr>
            <a:lvl3pPr marL="1371600" lvl="2" indent="-323850">
              <a:spcBef>
                <a:spcPts val="2100"/>
              </a:spcBef>
              <a:spcAft>
                <a:spcPts val="0"/>
              </a:spcAft>
              <a:buClr>
                <a:schemeClr val="lt1"/>
              </a:buClr>
              <a:buSzPts val="1500"/>
              <a:buChar char="■"/>
              <a:defRPr>
                <a:solidFill>
                  <a:schemeClr val="lt1"/>
                </a:solidFill>
              </a:defRPr>
            </a:lvl3pPr>
            <a:lvl4pPr marL="1828800" lvl="3" indent="-323850">
              <a:spcBef>
                <a:spcPts val="2100"/>
              </a:spcBef>
              <a:spcAft>
                <a:spcPts val="0"/>
              </a:spcAft>
              <a:buClr>
                <a:schemeClr val="lt1"/>
              </a:buClr>
              <a:buSzPts val="1500"/>
              <a:buChar char="●"/>
              <a:defRPr>
                <a:solidFill>
                  <a:schemeClr val="lt1"/>
                </a:solidFill>
              </a:defRPr>
            </a:lvl4pPr>
            <a:lvl5pPr marL="2286000" lvl="4" indent="-323850">
              <a:spcBef>
                <a:spcPts val="2100"/>
              </a:spcBef>
              <a:spcAft>
                <a:spcPts val="0"/>
              </a:spcAft>
              <a:buClr>
                <a:schemeClr val="lt1"/>
              </a:buClr>
              <a:buSzPts val="1500"/>
              <a:buChar char="○"/>
              <a:defRPr>
                <a:solidFill>
                  <a:schemeClr val="lt1"/>
                </a:solidFill>
              </a:defRPr>
            </a:lvl5pPr>
            <a:lvl6pPr marL="2743200" lvl="5" indent="-323850">
              <a:spcBef>
                <a:spcPts val="2100"/>
              </a:spcBef>
              <a:spcAft>
                <a:spcPts val="0"/>
              </a:spcAft>
              <a:buClr>
                <a:schemeClr val="lt1"/>
              </a:buClr>
              <a:buSzPts val="1500"/>
              <a:buChar char="■"/>
              <a:defRPr>
                <a:solidFill>
                  <a:schemeClr val="lt1"/>
                </a:solidFill>
              </a:defRPr>
            </a:lvl6pPr>
            <a:lvl7pPr marL="3200400" lvl="6" indent="-323850">
              <a:spcBef>
                <a:spcPts val="2100"/>
              </a:spcBef>
              <a:spcAft>
                <a:spcPts val="0"/>
              </a:spcAft>
              <a:buClr>
                <a:schemeClr val="lt1"/>
              </a:buClr>
              <a:buSzPts val="1500"/>
              <a:buChar char="●"/>
              <a:defRPr>
                <a:solidFill>
                  <a:schemeClr val="lt1"/>
                </a:solidFill>
              </a:defRPr>
            </a:lvl7pPr>
            <a:lvl8pPr marL="3657600" lvl="7" indent="-323850">
              <a:spcBef>
                <a:spcPts val="2100"/>
              </a:spcBef>
              <a:spcAft>
                <a:spcPts val="0"/>
              </a:spcAft>
              <a:buClr>
                <a:schemeClr val="lt1"/>
              </a:buClr>
              <a:buSzPts val="1500"/>
              <a:buChar char="○"/>
              <a:defRPr>
                <a:solidFill>
                  <a:schemeClr val="lt1"/>
                </a:solidFill>
              </a:defRPr>
            </a:lvl8pPr>
            <a:lvl9pPr marL="4114800" lvl="8" indent="-323850">
              <a:spcBef>
                <a:spcPts val="2100"/>
              </a:spcBef>
              <a:spcAft>
                <a:spcPts val="210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lvl1pPr lvl="0" algn="ctr" rtl="0">
              <a:spcBef>
                <a:spcPts val="0"/>
              </a:spcBef>
              <a:spcAft>
                <a:spcPts val="0"/>
              </a:spcAft>
              <a:buClr>
                <a:schemeClr val="lt2"/>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88" name="Google Shape;88;p13"/>
          <p:cNvSpPr txBox="1">
            <a:spLocks noGrp="1"/>
          </p:cNvSpPr>
          <p:nvPr>
            <p:ph type="body" idx="1"/>
          </p:nvPr>
        </p:nvSpPr>
        <p:spPr>
          <a:xfrm>
            <a:off x="913795" y="1732449"/>
            <a:ext cx="103539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lvl1pPr marL="457200" lvl="0" indent="-308610" algn="l" rtl="0">
              <a:spcBef>
                <a:spcPts val="360"/>
              </a:spcBef>
              <a:spcAft>
                <a:spcPts val="0"/>
              </a:spcAft>
              <a:buSzPts val="1260"/>
              <a:buChar char="●"/>
              <a:defRPr/>
            </a:lvl1pPr>
            <a:lvl2pPr marL="914400" lvl="1" indent="-308610" algn="l" rtl="0">
              <a:spcBef>
                <a:spcPts val="600"/>
              </a:spcBef>
              <a:spcAft>
                <a:spcPts val="0"/>
              </a:spcAft>
              <a:buSzPts val="1260"/>
              <a:buChar char="○"/>
              <a:defRPr/>
            </a:lvl2pPr>
            <a:lvl3pPr marL="1371600" lvl="2" indent="-308610" algn="l" rtl="0">
              <a:spcBef>
                <a:spcPts val="600"/>
              </a:spcBef>
              <a:spcAft>
                <a:spcPts val="0"/>
              </a:spcAft>
              <a:buSzPts val="1260"/>
              <a:buChar char="■"/>
              <a:defRPr/>
            </a:lvl3pPr>
            <a:lvl4pPr marL="1828800" lvl="3" indent="-308610" algn="l" rtl="0">
              <a:spcBef>
                <a:spcPts val="600"/>
              </a:spcBef>
              <a:spcAft>
                <a:spcPts val="0"/>
              </a:spcAft>
              <a:buSzPts val="1260"/>
              <a:buChar char="●"/>
              <a:defRPr/>
            </a:lvl4pPr>
            <a:lvl5pPr marL="2286000" lvl="4" indent="-308610" algn="l" rtl="0">
              <a:spcBef>
                <a:spcPts val="600"/>
              </a:spcBef>
              <a:spcAft>
                <a:spcPts val="0"/>
              </a:spcAft>
              <a:buSzPts val="1260"/>
              <a:buChar char="○"/>
              <a:defRPr/>
            </a:lvl5pPr>
            <a:lvl6pPr marL="2743200" lvl="5" indent="-308610" algn="l" rtl="0">
              <a:spcBef>
                <a:spcPts val="600"/>
              </a:spcBef>
              <a:spcAft>
                <a:spcPts val="0"/>
              </a:spcAft>
              <a:buSzPts val="1260"/>
              <a:buChar char="■"/>
              <a:defRPr/>
            </a:lvl6pPr>
            <a:lvl7pPr marL="3200400" lvl="6" indent="-308610" algn="l" rtl="0">
              <a:spcBef>
                <a:spcPts val="600"/>
              </a:spcBef>
              <a:spcAft>
                <a:spcPts val="0"/>
              </a:spcAft>
              <a:buSzPts val="1260"/>
              <a:buChar char="●"/>
              <a:defRPr/>
            </a:lvl7pPr>
            <a:lvl8pPr marL="3657600" lvl="7" indent="-308609" algn="l" rtl="0">
              <a:spcBef>
                <a:spcPts val="600"/>
              </a:spcBef>
              <a:spcAft>
                <a:spcPts val="0"/>
              </a:spcAft>
              <a:buSzPts val="1260"/>
              <a:buChar char="○"/>
              <a:defRPr/>
            </a:lvl8pPr>
            <a:lvl9pPr marL="4114800" lvl="8" indent="-308609" algn="l" rtl="0">
              <a:spcBef>
                <a:spcPts val="600"/>
              </a:spcBef>
              <a:spcAft>
                <a:spcPts val="600"/>
              </a:spcAft>
              <a:buSzPts val="1260"/>
              <a:buChar char="■"/>
              <a:defRPr/>
            </a:lvl9pPr>
          </a:lstStyle>
          <a:p>
            <a:endParaRPr/>
          </a:p>
        </p:txBody>
      </p:sp>
      <p:sp>
        <p:nvSpPr>
          <p:cNvPr id="89" name="Google Shape;89;p13"/>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SzPts val="3700"/>
              <a:buFont typeface="Raleway"/>
              <a:buNone/>
              <a:defRPr sz="3700" b="1">
                <a:latin typeface="Raleway"/>
                <a:ea typeface="Raleway"/>
                <a:cs typeface="Raleway"/>
                <a:sym typeface="Raleway"/>
              </a:defRPr>
            </a:lvl1pPr>
            <a:lvl2pPr lvl="1">
              <a:spcBef>
                <a:spcPts val="0"/>
              </a:spcBef>
              <a:spcAft>
                <a:spcPts val="0"/>
              </a:spcAft>
              <a:buSzPts val="3700"/>
              <a:buFont typeface="Raleway"/>
              <a:buNone/>
              <a:defRPr sz="3700" b="1">
                <a:latin typeface="Raleway"/>
                <a:ea typeface="Raleway"/>
                <a:cs typeface="Raleway"/>
                <a:sym typeface="Raleway"/>
              </a:defRPr>
            </a:lvl2pPr>
            <a:lvl3pPr lvl="2">
              <a:spcBef>
                <a:spcPts val="0"/>
              </a:spcBef>
              <a:spcAft>
                <a:spcPts val="0"/>
              </a:spcAft>
              <a:buSzPts val="3700"/>
              <a:buFont typeface="Raleway"/>
              <a:buNone/>
              <a:defRPr sz="3700" b="1">
                <a:latin typeface="Raleway"/>
                <a:ea typeface="Raleway"/>
                <a:cs typeface="Raleway"/>
                <a:sym typeface="Raleway"/>
              </a:defRPr>
            </a:lvl3pPr>
            <a:lvl4pPr lvl="3">
              <a:spcBef>
                <a:spcPts val="0"/>
              </a:spcBef>
              <a:spcAft>
                <a:spcPts val="0"/>
              </a:spcAft>
              <a:buSzPts val="3700"/>
              <a:buFont typeface="Raleway"/>
              <a:buNone/>
              <a:defRPr sz="3700" b="1">
                <a:latin typeface="Raleway"/>
                <a:ea typeface="Raleway"/>
                <a:cs typeface="Raleway"/>
                <a:sym typeface="Raleway"/>
              </a:defRPr>
            </a:lvl4pPr>
            <a:lvl5pPr lvl="4">
              <a:spcBef>
                <a:spcPts val="0"/>
              </a:spcBef>
              <a:spcAft>
                <a:spcPts val="0"/>
              </a:spcAft>
              <a:buSzPts val="3700"/>
              <a:buFont typeface="Raleway"/>
              <a:buNone/>
              <a:defRPr sz="3700" b="1">
                <a:latin typeface="Raleway"/>
                <a:ea typeface="Raleway"/>
                <a:cs typeface="Raleway"/>
                <a:sym typeface="Raleway"/>
              </a:defRPr>
            </a:lvl5pPr>
            <a:lvl6pPr lvl="5">
              <a:spcBef>
                <a:spcPts val="0"/>
              </a:spcBef>
              <a:spcAft>
                <a:spcPts val="0"/>
              </a:spcAft>
              <a:buSzPts val="3700"/>
              <a:buFont typeface="Raleway"/>
              <a:buNone/>
              <a:defRPr sz="3700" b="1">
                <a:latin typeface="Raleway"/>
                <a:ea typeface="Raleway"/>
                <a:cs typeface="Raleway"/>
                <a:sym typeface="Raleway"/>
              </a:defRPr>
            </a:lvl6pPr>
            <a:lvl7pPr lvl="6">
              <a:spcBef>
                <a:spcPts val="0"/>
              </a:spcBef>
              <a:spcAft>
                <a:spcPts val="0"/>
              </a:spcAft>
              <a:buSzPts val="3700"/>
              <a:buFont typeface="Raleway"/>
              <a:buNone/>
              <a:defRPr sz="3700" b="1">
                <a:latin typeface="Raleway"/>
                <a:ea typeface="Raleway"/>
                <a:cs typeface="Raleway"/>
                <a:sym typeface="Raleway"/>
              </a:defRPr>
            </a:lvl7pPr>
            <a:lvl8pPr lvl="7">
              <a:spcBef>
                <a:spcPts val="0"/>
              </a:spcBef>
              <a:spcAft>
                <a:spcPts val="0"/>
              </a:spcAft>
              <a:buSzPts val="3700"/>
              <a:buFont typeface="Raleway"/>
              <a:buNone/>
              <a:defRPr sz="3700" b="1">
                <a:latin typeface="Raleway"/>
                <a:ea typeface="Raleway"/>
                <a:cs typeface="Raleway"/>
                <a:sym typeface="Raleway"/>
              </a:defRPr>
            </a:lvl8pPr>
            <a:lvl9pPr lvl="8">
              <a:spcBef>
                <a:spcPts val="0"/>
              </a:spcBef>
              <a:spcAft>
                <a:spcPts val="0"/>
              </a:spcAft>
              <a:buSzPts val="3700"/>
              <a:buFont typeface="Raleway"/>
              <a:buNone/>
              <a:defRPr sz="37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ctrTitle"/>
          </p:nvPr>
        </p:nvSpPr>
        <p:spPr>
          <a:xfrm>
            <a:off x="972825" y="1763270"/>
            <a:ext cx="10250700" cy="9825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Lustria"/>
              <a:buNone/>
            </a:pPr>
            <a:r>
              <a:rPr lang="en-US"/>
              <a:t>Structuring &amp; Modeling Data</a:t>
            </a:r>
            <a:endParaRPr/>
          </a:p>
        </p:txBody>
      </p:sp>
      <p:sp>
        <p:nvSpPr>
          <p:cNvPr id="180" name="Google Shape;180;p27"/>
          <p:cNvSpPr txBox="1">
            <a:spLocks noGrp="1"/>
          </p:cNvSpPr>
          <p:nvPr>
            <p:ph type="subTitle" idx="1"/>
          </p:nvPr>
        </p:nvSpPr>
        <p:spPr>
          <a:xfrm>
            <a:off x="972837" y="4230533"/>
            <a:ext cx="10250700" cy="7215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2400"/>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Normal Forms</a:t>
            </a:r>
            <a:endParaRPr sz="4800"/>
          </a:p>
        </p:txBody>
      </p:sp>
      <p:sp>
        <p:nvSpPr>
          <p:cNvPr id="251" name="Google Shape;251;p37"/>
          <p:cNvSpPr txBox="1"/>
          <p:nvPr/>
        </p:nvSpPr>
        <p:spPr>
          <a:xfrm>
            <a:off x="304524" y="1513075"/>
            <a:ext cx="4904375" cy="559045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US" sz="2400" dirty="0"/>
            </a:br>
            <a:r>
              <a:rPr lang="en-US" sz="2400" dirty="0"/>
              <a:t>Normal forms are standard rules for structuring a database to reduce redundancy and increase data integrity.</a:t>
            </a:r>
            <a:br>
              <a:rPr lang="en-US" sz="2400" dirty="0"/>
            </a:br>
            <a:br>
              <a:rPr lang="en-US" sz="2400" dirty="0"/>
            </a:br>
            <a:r>
              <a:rPr lang="en-US" sz="2400" dirty="0"/>
              <a:t>In essence, the rules serve to minimize space costs and error costs.</a:t>
            </a:r>
            <a:br>
              <a:rPr lang="en-US" sz="2400" dirty="0"/>
            </a:br>
            <a:br>
              <a:rPr lang="en-US" sz="2400" dirty="0"/>
            </a:br>
            <a:r>
              <a:rPr lang="en-US" sz="2400" dirty="0"/>
              <a:t>Denormalization involves selectively increasing redundancy to improve speed performance and reduce query complexity.</a:t>
            </a:r>
            <a:br>
              <a:rPr lang="en-US" sz="2400" b="1" dirty="0"/>
            </a:br>
            <a:endParaRPr sz="24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US" sz="1800" dirty="0"/>
              <a:t> </a:t>
            </a:r>
            <a:endParaRPr sz="1800" dirty="0"/>
          </a:p>
        </p:txBody>
      </p:sp>
      <p:sp>
        <p:nvSpPr>
          <p:cNvPr id="252" name="Google Shape;252;p37"/>
          <p:cNvSpPr txBox="1"/>
          <p:nvPr/>
        </p:nvSpPr>
        <p:spPr>
          <a:xfrm>
            <a:off x="5208900" y="2604000"/>
            <a:ext cx="6983100" cy="3000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500"/>
              </a:spcBef>
              <a:spcAft>
                <a:spcPts val="0"/>
              </a:spcAft>
              <a:buNone/>
            </a:pPr>
            <a:r>
              <a:rPr lang="en-US" sz="2000" dirty="0"/>
              <a:t>E</a:t>
            </a:r>
            <a:r>
              <a:rPr lang="en-US" sz="2200" dirty="0"/>
              <a:t>very non-prime key attribute must provide a fact about</a:t>
            </a:r>
            <a:r>
              <a:rPr lang="en-US" sz="2200" dirty="0">
                <a:solidFill>
                  <a:srgbClr val="DADADA"/>
                </a:solidFill>
              </a:rPr>
              <a:t> </a:t>
            </a:r>
            <a:r>
              <a:rPr lang="en-US" sz="2200" dirty="0">
                <a:solidFill>
                  <a:srgbClr val="FF0000"/>
                </a:solidFill>
              </a:rPr>
              <a:t>the key</a:t>
            </a:r>
            <a:r>
              <a:rPr lang="en-US" sz="2200" dirty="0">
                <a:solidFill>
                  <a:srgbClr val="DADADA"/>
                </a:solidFill>
              </a:rPr>
              <a:t>, </a:t>
            </a:r>
            <a:r>
              <a:rPr lang="en-US" sz="2200" dirty="0">
                <a:solidFill>
                  <a:srgbClr val="00B050"/>
                </a:solidFill>
              </a:rPr>
              <a:t>the whole key</a:t>
            </a:r>
            <a:r>
              <a:rPr lang="en-US" sz="2200" dirty="0">
                <a:solidFill>
                  <a:srgbClr val="DADADA"/>
                </a:solidFill>
              </a:rPr>
              <a:t>, </a:t>
            </a:r>
            <a:r>
              <a:rPr lang="en-US" sz="2200" dirty="0"/>
              <a:t>and</a:t>
            </a:r>
            <a:r>
              <a:rPr lang="en-US" sz="2200" dirty="0">
                <a:solidFill>
                  <a:srgbClr val="DADADA"/>
                </a:solidFill>
              </a:rPr>
              <a:t> </a:t>
            </a:r>
            <a:r>
              <a:rPr lang="en-US" sz="2200" dirty="0">
                <a:solidFill>
                  <a:srgbClr val="00B0F0"/>
                </a:solidFill>
              </a:rPr>
              <a:t>nothing but the key</a:t>
            </a:r>
            <a:r>
              <a:rPr lang="en-US" sz="2200" dirty="0">
                <a:solidFill>
                  <a:srgbClr val="DADADA"/>
                </a:solidFill>
              </a:rPr>
              <a:t>.</a:t>
            </a:r>
            <a:endParaRPr sz="2200" dirty="0">
              <a:solidFill>
                <a:srgbClr val="DADADA"/>
              </a:solidFill>
            </a:endParaRPr>
          </a:p>
          <a:p>
            <a:pPr marL="0" lvl="0" indent="0" algn="ctr" rtl="0">
              <a:lnSpc>
                <a:spcPct val="115000"/>
              </a:lnSpc>
              <a:spcBef>
                <a:spcPts val="600"/>
              </a:spcBef>
              <a:spcAft>
                <a:spcPts val="0"/>
              </a:spcAft>
              <a:buNone/>
            </a:pPr>
            <a:r>
              <a:rPr lang="en-US" sz="2200" dirty="0">
                <a:solidFill>
                  <a:srgbClr val="FF0000"/>
                </a:solidFill>
              </a:rPr>
              <a:t>1NF: first normal form</a:t>
            </a:r>
            <a:endParaRPr sz="2200" dirty="0">
              <a:solidFill>
                <a:srgbClr val="FF0000"/>
              </a:solidFill>
            </a:endParaRPr>
          </a:p>
          <a:p>
            <a:pPr marL="0" lvl="0" indent="0" algn="ctr" rtl="0">
              <a:lnSpc>
                <a:spcPct val="115000"/>
              </a:lnSpc>
              <a:spcBef>
                <a:spcPts val="600"/>
              </a:spcBef>
              <a:spcAft>
                <a:spcPts val="0"/>
              </a:spcAft>
              <a:buNone/>
            </a:pPr>
            <a:r>
              <a:rPr lang="en-US" sz="2200" dirty="0">
                <a:solidFill>
                  <a:srgbClr val="00B050"/>
                </a:solidFill>
              </a:rPr>
              <a:t>2NF: second normal form</a:t>
            </a:r>
            <a:endParaRPr sz="2200" dirty="0">
              <a:solidFill>
                <a:srgbClr val="00B050"/>
              </a:solidFill>
            </a:endParaRPr>
          </a:p>
          <a:p>
            <a:pPr marL="0" lvl="0" indent="0" algn="ctr" rtl="0">
              <a:lnSpc>
                <a:spcPct val="115000"/>
              </a:lnSpc>
              <a:spcBef>
                <a:spcPts val="600"/>
              </a:spcBef>
              <a:spcAft>
                <a:spcPts val="600"/>
              </a:spcAft>
              <a:buNone/>
            </a:pPr>
            <a:r>
              <a:rPr lang="en-US" sz="2200" dirty="0">
                <a:solidFill>
                  <a:srgbClr val="00B0F0"/>
                </a:solidFill>
              </a:rPr>
              <a:t>3NF: third normal form</a:t>
            </a:r>
            <a:endParaRPr sz="2200" dirty="0">
              <a:solidFill>
                <a:srgbClr val="00B0F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1st Normal Form</a:t>
            </a:r>
            <a:endParaRPr sz="4800"/>
          </a:p>
        </p:txBody>
      </p:sp>
      <p:sp>
        <p:nvSpPr>
          <p:cNvPr id="258" name="Google Shape;258;p38"/>
          <p:cNvSpPr txBox="1"/>
          <p:nvPr/>
        </p:nvSpPr>
        <p:spPr>
          <a:xfrm>
            <a:off x="681850" y="1780100"/>
            <a:ext cx="54996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US" sz="1800" b="1"/>
            </a:br>
            <a:r>
              <a:rPr lang="en-US" sz="1800" b="1" u="sng"/>
              <a:t>Requirement</a:t>
            </a:r>
            <a:r>
              <a:rPr lang="en-US" sz="1800" b="1"/>
              <a:t>: The table has a primary key</a:t>
            </a:r>
            <a:br>
              <a:rPr lang="en-US" sz="1800" b="1"/>
            </a:br>
            <a:endParaRPr sz="1800" b="1"/>
          </a:p>
          <a:p>
            <a:pPr marL="0" lvl="0" indent="0" algn="l" rtl="0">
              <a:spcBef>
                <a:spcPts val="0"/>
              </a:spcBef>
              <a:spcAft>
                <a:spcPts val="0"/>
              </a:spcAft>
              <a:buNone/>
            </a:pPr>
            <a:r>
              <a:rPr lang="en-US" sz="1800" b="1" u="sng"/>
              <a:t>Rules</a:t>
            </a:r>
            <a:r>
              <a:rPr lang="en-US" sz="1800" b="1"/>
              <a:t>: </a:t>
            </a:r>
            <a:endParaRPr sz="1800" b="1"/>
          </a:p>
          <a:p>
            <a:pPr marL="0" lvl="0" indent="0" algn="l" rtl="0">
              <a:lnSpc>
                <a:spcPct val="115000"/>
              </a:lnSpc>
              <a:spcBef>
                <a:spcPts val="0"/>
              </a:spcBef>
              <a:spcAft>
                <a:spcPts val="0"/>
              </a:spcAft>
              <a:buNone/>
            </a:pPr>
            <a:r>
              <a:rPr lang="en-US" sz="1800"/>
              <a:t>1. Each attribute (column) value must be a single value only.</a:t>
            </a:r>
            <a:br>
              <a:rPr lang="en-US" sz="1800"/>
            </a:br>
            <a:r>
              <a:rPr lang="en-US" sz="1800"/>
              <a:t>2. All values for a given attribute (column) must be of the same type.</a:t>
            </a:r>
            <a:br>
              <a:rPr lang="en-US" sz="1800"/>
            </a:br>
            <a:r>
              <a:rPr lang="en-US" sz="1800"/>
              <a:t>3. Each attribute (column) name must be unique.</a:t>
            </a:r>
            <a:br>
              <a:rPr lang="en-US" sz="1800"/>
            </a:br>
            <a:r>
              <a:rPr lang="en-US" sz="1800"/>
              <a:t>4. The order of attributes (columns) is insignificant</a:t>
            </a:r>
            <a:br>
              <a:rPr lang="en-US" sz="1800"/>
            </a:br>
            <a:r>
              <a:rPr lang="en-US" sz="1800"/>
              <a:t>5. No two tuples (rows) in a relation can be identical.</a:t>
            </a:r>
            <a:br>
              <a:rPr lang="en-US" sz="1800"/>
            </a:br>
            <a:r>
              <a:rPr lang="en-US" sz="1800"/>
              <a:t>6. The order of the tuples (rows) is insignificant.</a:t>
            </a:r>
            <a:br>
              <a:rPr lang="en-US" sz="1800"/>
            </a:b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 </a:t>
            </a:r>
            <a:endParaRPr sz="1800"/>
          </a:p>
        </p:txBody>
      </p:sp>
      <p:sp>
        <p:nvSpPr>
          <p:cNvPr id="259" name="Google Shape;259;p38"/>
          <p:cNvSpPr txBox="1"/>
          <p:nvPr/>
        </p:nvSpPr>
        <p:spPr>
          <a:xfrm>
            <a:off x="6316225" y="4549775"/>
            <a:ext cx="57471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Example relation in 1NF (note that key attributes are underlined):</a:t>
            </a:r>
            <a:br>
              <a:rPr lang="en-US"/>
            </a:br>
            <a:r>
              <a:rPr lang="en-US"/>
              <a:t>STOCKS (Company, </a:t>
            </a:r>
            <a:r>
              <a:rPr lang="en-US" u="sng"/>
              <a:t>Symbol</a:t>
            </a:r>
            <a:r>
              <a:rPr lang="en-US"/>
              <a:t>, Headquarters, </a:t>
            </a:r>
            <a:r>
              <a:rPr lang="en-US" u="sng"/>
              <a:t>Date</a:t>
            </a:r>
            <a:r>
              <a:rPr lang="en-US"/>
              <a:t>, Close_Price)</a:t>
            </a:r>
            <a:endParaRPr/>
          </a:p>
        </p:txBody>
      </p:sp>
      <p:graphicFrame>
        <p:nvGraphicFramePr>
          <p:cNvPr id="260" name="Google Shape;260;p38"/>
          <p:cNvGraphicFramePr/>
          <p:nvPr/>
        </p:nvGraphicFramePr>
        <p:xfrm>
          <a:off x="6465800" y="2451525"/>
          <a:ext cx="4810125" cy="1923796"/>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962025">
                  <a:extLst>
                    <a:ext uri="{9D8B030D-6E8A-4147-A177-3AD203B41FA5}">
                      <a16:colId xmlns:a16="http://schemas.microsoft.com/office/drawing/2014/main" val="20003"/>
                    </a:ext>
                  </a:extLst>
                </a:gridCol>
                <a:gridCol w="847725">
                  <a:extLst>
                    <a:ext uri="{9D8B030D-6E8A-4147-A177-3AD203B41FA5}">
                      <a16:colId xmlns:a16="http://schemas.microsoft.com/office/drawing/2014/main" val="20004"/>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dirty="0">
                          <a:latin typeface="Calibri"/>
                          <a:ea typeface="Calibri"/>
                          <a:cs typeface="Calibri"/>
                          <a:sym typeface="Calibri"/>
                        </a:rPr>
                        <a:t>Redmond, WA</a:t>
                      </a:r>
                      <a:endParaRPr sz="1050" b="1" dirty="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23.96</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24.01</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24.27</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24.14</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dirty="0">
                          <a:latin typeface="Calibri"/>
                          <a:ea typeface="Calibri"/>
                          <a:cs typeface="Calibri"/>
                          <a:sym typeface="Calibri"/>
                        </a:rPr>
                        <a:t>ORCL</a:t>
                      </a:r>
                      <a:endParaRPr sz="1050" b="1" dirty="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dirty="0">
                          <a:latin typeface="Calibri"/>
                          <a:ea typeface="Calibri"/>
                          <a:cs typeface="Calibri"/>
                          <a:sym typeface="Calibri"/>
                        </a:rPr>
                        <a:t>24.33</a:t>
                      </a:r>
                      <a:endParaRPr sz="1050" b="1" dirty="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2nd Normal Form</a:t>
            </a:r>
            <a:endParaRPr sz="4800"/>
          </a:p>
        </p:txBody>
      </p:sp>
      <p:sp>
        <p:nvSpPr>
          <p:cNvPr id="266" name="Google Shape;266;p39"/>
          <p:cNvSpPr txBox="1"/>
          <p:nvPr/>
        </p:nvSpPr>
        <p:spPr>
          <a:xfrm>
            <a:off x="303300" y="1736925"/>
            <a:ext cx="56448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US" sz="1800" b="1"/>
            </a:br>
            <a:r>
              <a:rPr lang="en-US" sz="1800" b="1" u="sng"/>
              <a:t>Requirement</a:t>
            </a:r>
            <a:r>
              <a:rPr lang="en-US" sz="1800" b="1"/>
              <a:t>: The table(s) are in 1NF</a:t>
            </a:r>
            <a:br>
              <a:rPr lang="en-US" sz="1800" b="1"/>
            </a:br>
            <a:endParaRPr sz="1800" b="1"/>
          </a:p>
          <a:p>
            <a:pPr marL="0" lvl="0" indent="0" algn="l" rtl="0">
              <a:spcBef>
                <a:spcPts val="0"/>
              </a:spcBef>
              <a:spcAft>
                <a:spcPts val="0"/>
              </a:spcAft>
              <a:buNone/>
            </a:pPr>
            <a:r>
              <a:rPr lang="en-US" sz="1800" b="1" u="sng"/>
              <a:t>Rules</a:t>
            </a:r>
            <a:r>
              <a:rPr lang="en-US" sz="1800" b="1"/>
              <a:t>: </a:t>
            </a:r>
            <a:endParaRPr sz="1800" b="1"/>
          </a:p>
          <a:p>
            <a:pPr marL="0" lvl="0" indent="0" algn="l" rtl="0">
              <a:lnSpc>
                <a:spcPct val="115000"/>
              </a:lnSpc>
              <a:spcBef>
                <a:spcPts val="0"/>
              </a:spcBef>
              <a:spcAft>
                <a:spcPts val="0"/>
              </a:spcAft>
              <a:buNone/>
            </a:pPr>
            <a:r>
              <a:rPr lang="en-US" sz="1800"/>
              <a:t>A relation is in second normal form (2NF) if all of its non-key attributes are dependent on all of the key.</a:t>
            </a:r>
            <a:br>
              <a:rPr lang="en-US" sz="1800"/>
            </a:br>
            <a:endParaRPr sz="1800"/>
          </a:p>
          <a:p>
            <a:pPr marL="0" lvl="0" indent="0" algn="l" rtl="0">
              <a:lnSpc>
                <a:spcPct val="115000"/>
              </a:lnSpc>
              <a:spcBef>
                <a:spcPts val="0"/>
              </a:spcBef>
              <a:spcAft>
                <a:spcPts val="0"/>
              </a:spcAft>
              <a:buNone/>
            </a:pPr>
            <a:r>
              <a:rPr lang="en-US" sz="1800"/>
              <a:t>Another way to say this: A relation is in second normal form if it is free from partial-key dependencies</a:t>
            </a:r>
            <a:br>
              <a:rPr lang="en-US" sz="1800"/>
            </a:br>
            <a:endParaRPr sz="1800"/>
          </a:p>
          <a:p>
            <a:pPr marL="0" lvl="0" indent="0" algn="l" rtl="0">
              <a:lnSpc>
                <a:spcPct val="115000"/>
              </a:lnSpc>
              <a:spcBef>
                <a:spcPts val="0"/>
              </a:spcBef>
              <a:spcAft>
                <a:spcPts val="0"/>
              </a:spcAft>
              <a:buNone/>
            </a:pPr>
            <a:r>
              <a:rPr lang="en-US" sz="1800"/>
              <a:t>Relations that have a single attribute for a key are automatically in 2NF.</a:t>
            </a:r>
            <a:endParaRPr sz="1800"/>
          </a:p>
          <a:p>
            <a:pPr marL="0" lvl="0" indent="0" algn="l" rtl="0">
              <a:lnSpc>
                <a:spcPct val="115000"/>
              </a:lnSpc>
              <a:spcBef>
                <a:spcPts val="0"/>
              </a:spcBef>
              <a:spcAft>
                <a:spcPts val="0"/>
              </a:spcAft>
              <a:buNone/>
            </a:pPr>
            <a:br>
              <a:rPr lang="en-US" sz="1800"/>
            </a:br>
            <a:r>
              <a:rPr lang="en-US" sz="1800"/>
              <a:t>This is one reason why we often use artificial identifiers (non-composite keys) as keys.</a:t>
            </a:r>
            <a:br>
              <a:rPr lang="en-US" sz="1800"/>
            </a:br>
            <a:br>
              <a:rPr lang="en-US" sz="1800"/>
            </a:b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 </a:t>
            </a:r>
            <a:endParaRPr sz="1800"/>
          </a:p>
        </p:txBody>
      </p:sp>
      <p:graphicFrame>
        <p:nvGraphicFramePr>
          <p:cNvPr id="267" name="Google Shape;267;p39"/>
          <p:cNvGraphicFramePr/>
          <p:nvPr/>
        </p:nvGraphicFramePr>
        <p:xfrm>
          <a:off x="6641163" y="1884900"/>
          <a:ext cx="4810125" cy="1923796"/>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962025">
                  <a:extLst>
                    <a:ext uri="{9D8B030D-6E8A-4147-A177-3AD203B41FA5}">
                      <a16:colId xmlns:a16="http://schemas.microsoft.com/office/drawing/2014/main" val="20003"/>
                    </a:ext>
                  </a:extLst>
                </a:gridCol>
                <a:gridCol w="847725">
                  <a:extLst>
                    <a:ext uri="{9D8B030D-6E8A-4147-A177-3AD203B41FA5}">
                      <a16:colId xmlns:a16="http://schemas.microsoft.com/office/drawing/2014/main" val="20004"/>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00FFFF"/>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23.96</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23.93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Microsoft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MSFT</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Redmond, WA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24.01</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09/07/2013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24.27</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09/08/2013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24.14</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Oracle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ORCL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Redwood Shores, CA</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09/09/2013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24.33</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68" name="Google Shape;268;p39"/>
          <p:cNvSpPr txBox="1"/>
          <p:nvPr/>
        </p:nvSpPr>
        <p:spPr>
          <a:xfrm>
            <a:off x="8675775" y="142950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1NF</a:t>
            </a:r>
            <a:endParaRPr sz="1800" b="1" u="sng"/>
          </a:p>
        </p:txBody>
      </p:sp>
      <p:graphicFrame>
        <p:nvGraphicFramePr>
          <p:cNvPr id="269" name="Google Shape;269;p39"/>
          <p:cNvGraphicFramePr/>
          <p:nvPr/>
        </p:nvGraphicFramePr>
        <p:xfrm>
          <a:off x="6260175" y="4302875"/>
          <a:ext cx="2933700" cy="1052250"/>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33425">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50750">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70" name="Google Shape;270;p39"/>
          <p:cNvSpPr txBox="1"/>
          <p:nvPr/>
        </p:nvSpPr>
        <p:spPr>
          <a:xfrm>
            <a:off x="6260175" y="5355125"/>
            <a:ext cx="30561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Company relation</a:t>
            </a:r>
            <a:endParaRPr sz="1200"/>
          </a:p>
          <a:p>
            <a:pPr marL="0" lvl="0" indent="0" algn="l" rtl="0">
              <a:spcBef>
                <a:spcPts val="0"/>
              </a:spcBef>
              <a:spcAft>
                <a:spcPts val="0"/>
              </a:spcAft>
              <a:buNone/>
            </a:pPr>
            <a:r>
              <a:rPr lang="en-US" sz="1200" b="1"/>
              <a:t>FD1</a:t>
            </a:r>
            <a:r>
              <a:rPr lang="en-US" sz="1200"/>
              <a:t>: Symbol → Company, Headquarters</a:t>
            </a:r>
            <a:br>
              <a:rPr lang="en-US"/>
            </a:br>
            <a:endParaRPr/>
          </a:p>
        </p:txBody>
      </p:sp>
      <p:sp>
        <p:nvSpPr>
          <p:cNvPr id="271" name="Google Shape;271;p39"/>
          <p:cNvSpPr txBox="1"/>
          <p:nvPr/>
        </p:nvSpPr>
        <p:spPr>
          <a:xfrm>
            <a:off x="8718300" y="385630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2NF</a:t>
            </a:r>
            <a:endParaRPr sz="1800" b="1" u="sng"/>
          </a:p>
        </p:txBody>
      </p:sp>
      <p:graphicFrame>
        <p:nvGraphicFramePr>
          <p:cNvPr id="272" name="Google Shape;272;p39"/>
          <p:cNvGraphicFramePr/>
          <p:nvPr/>
        </p:nvGraphicFramePr>
        <p:xfrm>
          <a:off x="9378875" y="4320888"/>
          <a:ext cx="2533650" cy="1923796"/>
        </p:xfrm>
        <a:graphic>
          <a:graphicData uri="http://schemas.openxmlformats.org/drawingml/2006/table">
            <a:tbl>
              <a:tblPr>
                <a:noFill/>
                <a:tableStyleId>{05FB120B-6FD2-4ECF-9174-02819020AEE5}</a:tableStyleId>
              </a:tblPr>
              <a:tblGrid>
                <a:gridCol w="723900">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847725">
                  <a:extLst>
                    <a:ext uri="{9D8B030D-6E8A-4147-A177-3AD203B41FA5}">
                      <a16:colId xmlns:a16="http://schemas.microsoft.com/office/drawing/2014/main" val="20002"/>
                    </a:ext>
                  </a:extLst>
                </a:gridCol>
              </a:tblGrid>
              <a:tr h="257175">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23.96</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24.01</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24.27</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24.14</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24.33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73" name="Google Shape;273;p39"/>
          <p:cNvSpPr txBox="1"/>
          <p:nvPr/>
        </p:nvSpPr>
        <p:spPr>
          <a:xfrm>
            <a:off x="9378875" y="629892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STOCK_PRICES relation</a:t>
            </a:r>
            <a:br>
              <a:rPr lang="en-US" sz="1200"/>
            </a:br>
            <a:r>
              <a:rPr lang="en-US" sz="1200" b="1"/>
              <a:t>FD1</a:t>
            </a:r>
            <a:r>
              <a:rPr lang="en-US" sz="1200"/>
              <a:t>: Symbol, Date → Close Price</a:t>
            </a:r>
            <a:br>
              <a:rPr lang="en-US"/>
            </a:b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0"/>
          <p:cNvSpPr txBox="1">
            <a:spLocks noGrp="1"/>
          </p:cNvSpPr>
          <p:nvPr>
            <p:ph type="ctrTitle"/>
          </p:nvPr>
        </p:nvSpPr>
        <p:spPr>
          <a:xfrm>
            <a:off x="919045" y="9825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400" dirty="0"/>
              <a:t>OLAP - Dimensional Data Modeling</a:t>
            </a:r>
            <a:br>
              <a:rPr lang="en-US" sz="4800" dirty="0"/>
            </a:br>
            <a:endParaRPr sz="4800" dirty="0"/>
          </a:p>
        </p:txBody>
      </p:sp>
      <p:sp>
        <p:nvSpPr>
          <p:cNvPr id="279" name="Google Shape;279;p40"/>
          <p:cNvSpPr txBox="1"/>
          <p:nvPr/>
        </p:nvSpPr>
        <p:spPr>
          <a:xfrm>
            <a:off x="0" y="2400475"/>
            <a:ext cx="5866200" cy="400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Clr>
                <a:srgbClr val="000000"/>
              </a:buClr>
              <a:buSzPts val="1100"/>
              <a:buFont typeface="Arial"/>
              <a:buNone/>
            </a:pPr>
            <a:endParaRPr sz="1800"/>
          </a:p>
          <a:p>
            <a:pPr marL="0" lvl="0" indent="0" algn="l" rtl="0">
              <a:lnSpc>
                <a:spcPct val="115000"/>
              </a:lnSpc>
              <a:spcBef>
                <a:spcPts val="0"/>
              </a:spcBef>
              <a:spcAft>
                <a:spcPts val="0"/>
              </a:spcAft>
              <a:buNone/>
            </a:pPr>
            <a:endParaRPr sz="1800"/>
          </a:p>
          <a:p>
            <a:pPr marL="0" lvl="0" indent="0" algn="l" rtl="0">
              <a:spcBef>
                <a:spcPts val="0"/>
              </a:spcBef>
              <a:spcAft>
                <a:spcPts val="0"/>
              </a:spcAft>
              <a:buNone/>
            </a:pPr>
            <a:endParaRPr sz="2400">
              <a:latin typeface="Lato"/>
              <a:ea typeface="Lato"/>
              <a:cs typeface="Lato"/>
              <a:sym typeface="Lato"/>
            </a:endParaRPr>
          </a:p>
        </p:txBody>
      </p:sp>
      <p:sp>
        <p:nvSpPr>
          <p:cNvPr id="280" name="Google Shape;280;p40"/>
          <p:cNvSpPr txBox="1"/>
          <p:nvPr/>
        </p:nvSpPr>
        <p:spPr>
          <a:xfrm>
            <a:off x="360000" y="5090600"/>
            <a:ext cx="5506200" cy="229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b="1" u="sng" dirty="0"/>
          </a:p>
          <a:p>
            <a:pPr marL="0" lvl="0" indent="0" algn="l" rtl="0">
              <a:lnSpc>
                <a:spcPct val="115000"/>
              </a:lnSpc>
              <a:spcBef>
                <a:spcPts val="0"/>
              </a:spcBef>
              <a:spcAft>
                <a:spcPts val="0"/>
              </a:spcAft>
              <a:buNone/>
            </a:pPr>
            <a:r>
              <a:rPr lang="en-US" sz="1800" b="1" u="sng" dirty="0"/>
              <a:t>Advantage</a:t>
            </a:r>
            <a:r>
              <a:rPr lang="en-US" sz="1800" dirty="0"/>
              <a:t>: Simple to model and understand, Simple queries, Fast. </a:t>
            </a:r>
            <a:endParaRPr sz="1800" dirty="0"/>
          </a:p>
          <a:p>
            <a:pPr marL="0" lvl="0" indent="0" algn="l" rtl="0">
              <a:lnSpc>
                <a:spcPct val="115000"/>
              </a:lnSpc>
              <a:spcBef>
                <a:spcPts val="0"/>
              </a:spcBef>
              <a:spcAft>
                <a:spcPts val="0"/>
              </a:spcAft>
              <a:buNone/>
            </a:pPr>
            <a:r>
              <a:rPr lang="en-US" sz="1800" b="1" u="sng" dirty="0"/>
              <a:t>Disadvantage</a:t>
            </a:r>
            <a:r>
              <a:rPr lang="en-US" sz="1800" dirty="0"/>
              <a:t>: Increased space cost and  data integrity risk due to redundancies.</a:t>
            </a:r>
            <a:endParaRPr dirty="0"/>
          </a:p>
        </p:txBody>
      </p:sp>
      <p:sp>
        <p:nvSpPr>
          <p:cNvPr id="281" name="Google Shape;281;p40"/>
          <p:cNvSpPr txBox="1"/>
          <p:nvPr/>
        </p:nvSpPr>
        <p:spPr>
          <a:xfrm>
            <a:off x="5873588" y="5411600"/>
            <a:ext cx="5866200" cy="20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b="1" u="sng"/>
              <a:t>Advantage</a:t>
            </a:r>
            <a:r>
              <a:rPr lang="en-US" sz="1800"/>
              <a:t>: Low data integrity risk,Minimal space cost.</a:t>
            </a:r>
            <a:endParaRPr sz="1800" b="1" u="sng"/>
          </a:p>
          <a:p>
            <a:pPr marL="0" lvl="0" indent="0" algn="l" rtl="0">
              <a:lnSpc>
                <a:spcPct val="115000"/>
              </a:lnSpc>
              <a:spcBef>
                <a:spcPts val="0"/>
              </a:spcBef>
              <a:spcAft>
                <a:spcPts val="0"/>
              </a:spcAft>
              <a:buNone/>
            </a:pPr>
            <a:r>
              <a:rPr lang="en-US" sz="1800" b="1" u="sng"/>
              <a:t>Disadvantage</a:t>
            </a:r>
            <a:r>
              <a:rPr lang="en-US" sz="1800"/>
              <a:t>: Increased query complexity,  Decreasing performance as number of joins increases.</a:t>
            </a:r>
            <a:br>
              <a:rPr lang="en-US" sz="1800"/>
            </a:br>
            <a:endParaRPr/>
          </a:p>
        </p:txBody>
      </p:sp>
      <p:pic>
        <p:nvPicPr>
          <p:cNvPr id="282" name="Google Shape;282;p40"/>
          <p:cNvPicPr preferRelativeResize="0"/>
          <p:nvPr/>
        </p:nvPicPr>
        <p:blipFill>
          <a:blip r:embed="rId3">
            <a:alphaModFix/>
          </a:blip>
          <a:stretch>
            <a:fillRect/>
          </a:stretch>
        </p:blipFill>
        <p:spPr>
          <a:xfrm>
            <a:off x="791750" y="2123750"/>
            <a:ext cx="4810075" cy="3139900"/>
          </a:xfrm>
          <a:prstGeom prst="rect">
            <a:avLst/>
          </a:prstGeom>
          <a:noFill/>
          <a:ln>
            <a:noFill/>
          </a:ln>
        </p:spPr>
      </p:pic>
      <p:pic>
        <p:nvPicPr>
          <p:cNvPr id="283" name="Google Shape;283;p40"/>
          <p:cNvPicPr preferRelativeResize="0"/>
          <p:nvPr/>
        </p:nvPicPr>
        <p:blipFill>
          <a:blip r:embed="rId4">
            <a:alphaModFix/>
          </a:blip>
          <a:stretch>
            <a:fillRect/>
          </a:stretch>
        </p:blipFill>
        <p:spPr>
          <a:xfrm>
            <a:off x="7286925" y="2079625"/>
            <a:ext cx="3241499" cy="3337074"/>
          </a:xfrm>
          <a:prstGeom prst="rect">
            <a:avLst/>
          </a:prstGeom>
          <a:noFill/>
          <a:ln>
            <a:noFill/>
          </a:ln>
        </p:spPr>
      </p:pic>
      <p:sp>
        <p:nvSpPr>
          <p:cNvPr id="284" name="Google Shape;284;p40"/>
          <p:cNvSpPr txBox="1"/>
          <p:nvPr/>
        </p:nvSpPr>
        <p:spPr>
          <a:xfrm>
            <a:off x="1553125" y="1691725"/>
            <a:ext cx="3000000" cy="30000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US" sz="1800" b="1" u="sng"/>
              <a:t>Star Schema</a:t>
            </a:r>
            <a:endParaRPr/>
          </a:p>
        </p:txBody>
      </p:sp>
      <p:sp>
        <p:nvSpPr>
          <p:cNvPr id="285" name="Google Shape;285;p40"/>
          <p:cNvSpPr txBox="1"/>
          <p:nvPr/>
        </p:nvSpPr>
        <p:spPr>
          <a:xfrm>
            <a:off x="7306700" y="1612650"/>
            <a:ext cx="3000000" cy="30000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US" sz="1800" b="1" u="sng"/>
              <a:t>Snowflake Schema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Exercise – </a:t>
            </a:r>
            <a:r>
              <a:rPr lang="en-US" sz="4800" dirty="0" err="1"/>
              <a:t>Sakila</a:t>
            </a:r>
            <a:r>
              <a:rPr lang="en-US" sz="4800" dirty="0"/>
              <a:t> Schema</a:t>
            </a:r>
            <a:endParaRPr sz="4800" dirty="0"/>
          </a:p>
        </p:txBody>
      </p:sp>
      <p:sp>
        <p:nvSpPr>
          <p:cNvPr id="299" name="Google Shape;299;p42"/>
          <p:cNvSpPr txBox="1"/>
          <p:nvPr/>
        </p:nvSpPr>
        <p:spPr>
          <a:xfrm>
            <a:off x="234892" y="1880292"/>
            <a:ext cx="3866592" cy="467751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b="1" u="sng" dirty="0">
                <a:latin typeface="Lato"/>
                <a:ea typeface="Lato"/>
                <a:cs typeface="Lato"/>
                <a:sym typeface="Lato"/>
              </a:rPr>
              <a:t>Objective</a:t>
            </a:r>
            <a:r>
              <a:rPr lang="en-US" sz="1800" b="1" dirty="0">
                <a:latin typeface="Lato"/>
                <a:ea typeface="Lato"/>
                <a:cs typeface="Lato"/>
                <a:sym typeface="Lato"/>
              </a:rPr>
              <a:t>  - </a:t>
            </a:r>
            <a:r>
              <a:rPr lang="en-US" sz="1800" dirty="0">
                <a:latin typeface="Lato"/>
                <a:ea typeface="Lato"/>
                <a:cs typeface="Lato"/>
                <a:sym typeface="Lato"/>
              </a:rPr>
              <a:t>Utilize the </a:t>
            </a:r>
            <a:r>
              <a:rPr lang="en-US" sz="1800" dirty="0" err="1">
                <a:latin typeface="Lato"/>
                <a:ea typeface="Lato"/>
                <a:cs typeface="Lato"/>
                <a:sym typeface="Lato"/>
              </a:rPr>
              <a:t>Sakila</a:t>
            </a:r>
            <a:r>
              <a:rPr lang="en-US" sz="1800" dirty="0">
                <a:latin typeface="Lato"/>
                <a:ea typeface="Lato"/>
                <a:cs typeface="Lato"/>
                <a:sym typeface="Lato"/>
              </a:rPr>
              <a:t> Schema to identify the following: </a:t>
            </a:r>
          </a:p>
          <a:p>
            <a:pPr marL="0" lvl="0" indent="0" algn="l" rtl="0">
              <a:spcBef>
                <a:spcPts val="0"/>
              </a:spcBef>
              <a:spcAft>
                <a:spcPts val="0"/>
              </a:spcAft>
              <a:buClr>
                <a:srgbClr val="000000"/>
              </a:buClr>
              <a:buSzPts val="1100"/>
              <a:buFont typeface="Arial"/>
              <a:buNone/>
            </a:pPr>
            <a:endParaRPr lang="en-US" sz="1800" b="1" dirty="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1. Identify the ENTITIES and ATTRIBUTES of the schema. </a:t>
            </a:r>
            <a:br>
              <a:rPr lang="en-US" sz="1800" b="1" dirty="0">
                <a:latin typeface="Lato"/>
                <a:ea typeface="Lato"/>
                <a:cs typeface="Lato"/>
                <a:sym typeface="Lato"/>
              </a:rPr>
            </a:br>
            <a:endParaRPr lang="en-US" sz="1600" b="1" dirty="0">
              <a:latin typeface="Lato"/>
              <a:ea typeface="Lato"/>
              <a:cs typeface="Lato"/>
              <a:sym typeface="Lato"/>
            </a:endParaRPr>
          </a:p>
          <a:p>
            <a:pPr lvl="0">
              <a:buSzPts val="1100"/>
            </a:pPr>
            <a:r>
              <a:rPr lang="en-US" sz="1800" b="1" dirty="0">
                <a:latin typeface="Lato"/>
                <a:ea typeface="Lato"/>
                <a:cs typeface="Lato"/>
                <a:sym typeface="Lato"/>
              </a:rPr>
              <a:t>2. Is the FILM table in 1</a:t>
            </a:r>
            <a:r>
              <a:rPr lang="en-US" sz="1800" b="1" baseline="30000" dirty="0">
                <a:latin typeface="Lato"/>
                <a:ea typeface="Lato"/>
                <a:cs typeface="Lato"/>
                <a:sym typeface="Lato"/>
              </a:rPr>
              <a:t>st</a:t>
            </a:r>
            <a:r>
              <a:rPr lang="en-US" sz="1800" b="1" dirty="0">
                <a:latin typeface="Lato"/>
                <a:ea typeface="Lato"/>
                <a:cs typeface="Lato"/>
                <a:sym typeface="Lato"/>
              </a:rPr>
              <a:t> normal form?   If so, why? </a:t>
            </a:r>
          </a:p>
          <a:p>
            <a:pPr lvl="0">
              <a:buSzPts val="1100"/>
            </a:pPr>
            <a:endParaRPr lang="en-US" sz="1800" b="1" dirty="0">
              <a:latin typeface="Lato"/>
              <a:ea typeface="Lato"/>
              <a:cs typeface="Lato"/>
              <a:sym typeface="Lato"/>
            </a:endParaRPr>
          </a:p>
          <a:p>
            <a:pPr>
              <a:buSzPts val="1100"/>
            </a:pPr>
            <a:r>
              <a:rPr lang="en-US" sz="1800" b="1" dirty="0">
                <a:latin typeface="Lato"/>
                <a:ea typeface="Lato"/>
                <a:cs typeface="Lato"/>
                <a:sym typeface="Lato"/>
              </a:rPr>
              <a:t>3. Can you name a relationship that is in (at least) 2</a:t>
            </a:r>
            <a:r>
              <a:rPr lang="en-US" sz="1800" b="1" baseline="30000" dirty="0">
                <a:latin typeface="Lato"/>
                <a:ea typeface="Lato"/>
                <a:cs typeface="Lato"/>
                <a:sym typeface="Lato"/>
              </a:rPr>
              <a:t>nd</a:t>
            </a:r>
            <a:r>
              <a:rPr lang="en-US" sz="1800" b="1" dirty="0">
                <a:latin typeface="Lato"/>
                <a:ea typeface="Lato"/>
                <a:cs typeface="Lato"/>
                <a:sym typeface="Lato"/>
              </a:rPr>
              <a:t> normal form? </a:t>
            </a:r>
          </a:p>
          <a:p>
            <a:pPr>
              <a:buSzPts val="1100"/>
            </a:pPr>
            <a:endParaRPr lang="en-US" sz="1800" b="1" dirty="0">
              <a:latin typeface="Lato"/>
              <a:ea typeface="Lato"/>
              <a:cs typeface="Lato"/>
              <a:sym typeface="Lato"/>
            </a:endParaRPr>
          </a:p>
          <a:p>
            <a:pPr>
              <a:buSzPts val="1100"/>
            </a:pPr>
            <a:r>
              <a:rPr lang="en-US" sz="1800" b="1" dirty="0">
                <a:latin typeface="Lato"/>
                <a:ea typeface="Lato"/>
                <a:cs typeface="Lato"/>
                <a:sym typeface="Lato"/>
              </a:rPr>
              <a:t>4.  Find the following relationships in the schema:  </a:t>
            </a:r>
          </a:p>
          <a:p>
            <a:pPr>
              <a:buSzPts val="1100"/>
            </a:pPr>
            <a:r>
              <a:rPr lang="en-US" sz="1800" b="1" dirty="0">
                <a:latin typeface="Lato"/>
                <a:ea typeface="Lato"/>
                <a:cs typeface="Lato"/>
                <a:sym typeface="Lato"/>
              </a:rPr>
              <a:t>a) Mandatory One</a:t>
            </a:r>
            <a:r>
              <a:rPr lang="en-US" sz="1800" b="1" dirty="0">
                <a:latin typeface="Lato"/>
                <a:ea typeface="Lato"/>
                <a:cs typeface="Lato"/>
                <a:sym typeface="Wingdings" panose="05000000000000000000" pitchFamily="2" charset="2"/>
              </a:rPr>
              <a:t> Optional </a:t>
            </a:r>
            <a:r>
              <a:rPr lang="en-US" sz="1800" b="1" dirty="0">
                <a:latin typeface="Lato"/>
                <a:ea typeface="Lato"/>
                <a:cs typeface="Lato"/>
                <a:sym typeface="Lato"/>
              </a:rPr>
              <a:t>Many</a:t>
            </a:r>
          </a:p>
          <a:p>
            <a:pPr lvl="0">
              <a:buSzPts val="1100"/>
            </a:pPr>
            <a:r>
              <a:rPr lang="en-US" sz="1800" b="1" dirty="0">
                <a:latin typeface="Lato"/>
                <a:ea typeface="Lato"/>
                <a:cs typeface="Lato"/>
                <a:sym typeface="Lato"/>
              </a:rPr>
              <a:t>b) Optional One </a:t>
            </a:r>
            <a:r>
              <a:rPr lang="en-US" sz="1800" b="1" dirty="0">
                <a:latin typeface="Lato"/>
                <a:ea typeface="Lato"/>
                <a:cs typeface="Lato"/>
                <a:sym typeface="Wingdings" panose="05000000000000000000" pitchFamily="2" charset="2"/>
              </a:rPr>
              <a:t> Optional Many</a:t>
            </a:r>
          </a:p>
        </p:txBody>
      </p:sp>
      <p:pic>
        <p:nvPicPr>
          <p:cNvPr id="1026" name="Picture 2" descr="The Sakila Database ERD">
            <a:extLst>
              <a:ext uri="{FF2B5EF4-FFF2-40B4-BE49-F238E27FC236}">
                <a16:creationId xmlns:a16="http://schemas.microsoft.com/office/drawing/2014/main" id="{D608062B-D37D-479E-9C1A-F12716437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9402" y="1580100"/>
            <a:ext cx="7992598" cy="527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556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Appendix - 3rd Normal Form</a:t>
            </a:r>
            <a:endParaRPr sz="4800"/>
          </a:p>
        </p:txBody>
      </p:sp>
      <p:sp>
        <p:nvSpPr>
          <p:cNvPr id="299" name="Google Shape;299;p42"/>
          <p:cNvSpPr txBox="1"/>
          <p:nvPr/>
        </p:nvSpPr>
        <p:spPr>
          <a:xfrm>
            <a:off x="785850" y="2108775"/>
            <a:ext cx="4815300" cy="359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b="1" u="sng">
                <a:latin typeface="Lato"/>
                <a:ea typeface="Lato"/>
                <a:cs typeface="Lato"/>
                <a:sym typeface="Lato"/>
              </a:rPr>
              <a:t>Prerequisite</a:t>
            </a:r>
            <a:r>
              <a:rPr lang="en-US" sz="1800">
                <a:latin typeface="Lato"/>
                <a:ea typeface="Lato"/>
                <a:cs typeface="Lato"/>
                <a:sym typeface="Lato"/>
              </a:rPr>
              <a:t>:  Table is in 2NF</a:t>
            </a:r>
            <a:br>
              <a:rPr lang="en-US" sz="1800">
                <a:latin typeface="Lato"/>
                <a:ea typeface="Lato"/>
                <a:cs typeface="Lato"/>
                <a:sym typeface="Lato"/>
              </a:rPr>
            </a:br>
            <a:br>
              <a:rPr lang="en-US" sz="1800">
                <a:latin typeface="Lato"/>
                <a:ea typeface="Lato"/>
                <a:cs typeface="Lato"/>
                <a:sym typeface="Lato"/>
              </a:rPr>
            </a:br>
            <a:r>
              <a:rPr lang="en-US" sz="1800" b="1" u="sng">
                <a:latin typeface="Lato"/>
                <a:ea typeface="Lato"/>
                <a:cs typeface="Lato"/>
                <a:sym typeface="Lato"/>
              </a:rPr>
              <a:t>Rule</a:t>
            </a:r>
            <a:r>
              <a:rPr lang="en-US" sz="1800">
                <a:latin typeface="Lato"/>
                <a:ea typeface="Lato"/>
                <a:cs typeface="Lato"/>
                <a:sym typeface="Lato"/>
              </a:rPr>
              <a:t>: </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a:latin typeface="Lato"/>
                <a:ea typeface="Lato"/>
                <a:cs typeface="Lato"/>
                <a:sym typeface="Lato"/>
              </a:rPr>
              <a:t>Every non-prime attribute is non-transitively dependent on every candidate key                               (</a:t>
            </a:r>
            <a:r>
              <a:rPr lang="en-US" sz="1800" u="sng">
                <a:latin typeface="Lato"/>
                <a:ea typeface="Lato"/>
                <a:cs typeface="Lato"/>
                <a:sym typeface="Lato"/>
              </a:rPr>
              <a:t>ex</a:t>
            </a:r>
            <a:r>
              <a:rPr lang="en-US" sz="1800">
                <a:latin typeface="Lato"/>
                <a:ea typeface="Lato"/>
                <a:cs typeface="Lato"/>
                <a:sym typeface="Lato"/>
              </a:rPr>
              <a:t>. Company, Symbol, Date)</a:t>
            </a:r>
            <a:br>
              <a:rPr lang="en-US" sz="1800">
                <a:latin typeface="Lato"/>
                <a:ea typeface="Lato"/>
                <a:cs typeface="Lato"/>
                <a:sym typeface="Lato"/>
              </a:rPr>
            </a:b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u="sng">
                <a:latin typeface="Lato"/>
                <a:ea typeface="Lato"/>
                <a:cs typeface="Lato"/>
                <a:sym typeface="Lato"/>
              </a:rPr>
              <a:t>Stated otherwise</a:t>
            </a:r>
            <a:r>
              <a:rPr lang="en-US" sz="1800">
                <a:latin typeface="Lato"/>
                <a:ea typeface="Lato"/>
                <a:cs typeface="Lato"/>
                <a:sym typeface="Lato"/>
              </a:rPr>
              <a:t>: </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a:latin typeface="Lato"/>
                <a:ea typeface="Lato"/>
                <a:cs typeface="Lato"/>
                <a:sym typeface="Lato"/>
              </a:rPr>
              <a:t>1) Each field is either part of a key or directly dependent on the key</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a:latin typeface="Lato"/>
                <a:ea typeface="Lato"/>
                <a:cs typeface="Lato"/>
                <a:sym typeface="Lato"/>
              </a:rPr>
              <a:t> </a:t>
            </a:r>
            <a:br>
              <a:rPr lang="en-US" sz="1800">
                <a:latin typeface="Lato"/>
                <a:ea typeface="Lato"/>
                <a:cs typeface="Lato"/>
                <a:sym typeface="Lato"/>
              </a:rPr>
            </a:br>
            <a:r>
              <a:rPr lang="en-US" sz="1800">
                <a:latin typeface="Lato"/>
                <a:ea typeface="Lato"/>
                <a:cs typeface="Lato"/>
                <a:sym typeface="Lato"/>
              </a:rPr>
              <a:t>2) Table columns do not have transitive dependency</a:t>
            </a:r>
            <a:br>
              <a:rPr lang="en-US" sz="1800" b="1">
                <a:latin typeface="Lato"/>
                <a:ea typeface="Lato"/>
                <a:cs typeface="Lato"/>
                <a:sym typeface="Lato"/>
              </a:rPr>
            </a:br>
            <a:endParaRPr>
              <a:latin typeface="Lato"/>
              <a:ea typeface="Lato"/>
              <a:cs typeface="Lato"/>
              <a:sym typeface="Lato"/>
            </a:endParaRPr>
          </a:p>
        </p:txBody>
      </p:sp>
      <p:graphicFrame>
        <p:nvGraphicFramePr>
          <p:cNvPr id="300" name="Google Shape;300;p42"/>
          <p:cNvGraphicFramePr/>
          <p:nvPr/>
        </p:nvGraphicFramePr>
        <p:xfrm>
          <a:off x="6260175" y="1712075"/>
          <a:ext cx="2933700" cy="1052250"/>
        </p:xfrm>
        <a:graphic>
          <a:graphicData uri="http://schemas.openxmlformats.org/drawingml/2006/table">
            <a:tbl>
              <a:tblPr>
                <a:noFill/>
                <a:tableStyleId>{05FB120B-6FD2-4ECF-9174-02819020AEE5}</a:tableStyleId>
              </a:tblPr>
              <a:tblGrid>
                <a:gridCol w="828675">
                  <a:extLst>
                    <a:ext uri="{9D8B030D-6E8A-4147-A177-3AD203B41FA5}">
                      <a16:colId xmlns:a16="http://schemas.microsoft.com/office/drawing/2014/main" val="20000"/>
                    </a:ext>
                  </a:extLst>
                </a:gridCol>
                <a:gridCol w="733425">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50750">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350750">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01" name="Google Shape;301;p42"/>
          <p:cNvSpPr txBox="1"/>
          <p:nvPr/>
        </p:nvSpPr>
        <p:spPr>
          <a:xfrm>
            <a:off x="6260175" y="2764325"/>
            <a:ext cx="30561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Company relation</a:t>
            </a:r>
            <a:endParaRPr sz="1200"/>
          </a:p>
          <a:p>
            <a:pPr marL="0" lvl="0" indent="0" algn="l" rtl="0">
              <a:spcBef>
                <a:spcPts val="0"/>
              </a:spcBef>
              <a:spcAft>
                <a:spcPts val="0"/>
              </a:spcAft>
              <a:buNone/>
            </a:pPr>
            <a:r>
              <a:rPr lang="en-US" sz="1200" b="1"/>
              <a:t>FD1</a:t>
            </a:r>
            <a:r>
              <a:rPr lang="en-US" sz="1200"/>
              <a:t>: Symbol → </a:t>
            </a:r>
            <a:r>
              <a:rPr lang="en-US" sz="1200" u="sng"/>
              <a:t>Company</a:t>
            </a:r>
            <a:r>
              <a:rPr lang="en-US" sz="1200"/>
              <a:t>, Headquarters</a:t>
            </a:r>
            <a:br>
              <a:rPr lang="en-US"/>
            </a:br>
            <a:endParaRPr/>
          </a:p>
        </p:txBody>
      </p:sp>
      <p:sp>
        <p:nvSpPr>
          <p:cNvPr id="302" name="Google Shape;302;p42"/>
          <p:cNvSpPr txBox="1"/>
          <p:nvPr/>
        </p:nvSpPr>
        <p:spPr>
          <a:xfrm>
            <a:off x="8718300" y="126550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2NF</a:t>
            </a:r>
            <a:endParaRPr sz="1800" b="1" u="sng"/>
          </a:p>
        </p:txBody>
      </p:sp>
      <p:graphicFrame>
        <p:nvGraphicFramePr>
          <p:cNvPr id="303" name="Google Shape;303;p42"/>
          <p:cNvGraphicFramePr/>
          <p:nvPr/>
        </p:nvGraphicFramePr>
        <p:xfrm>
          <a:off x="9378875" y="1730088"/>
          <a:ext cx="2533650" cy="1923796"/>
        </p:xfrm>
        <a:graphic>
          <a:graphicData uri="http://schemas.openxmlformats.org/drawingml/2006/table">
            <a:tbl>
              <a:tblPr>
                <a:noFill/>
                <a:tableStyleId>{05FB120B-6FD2-4ECF-9174-02819020AEE5}</a:tableStyleId>
              </a:tblPr>
              <a:tblGrid>
                <a:gridCol w="723900">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847725">
                  <a:extLst>
                    <a:ext uri="{9D8B030D-6E8A-4147-A177-3AD203B41FA5}">
                      <a16:colId xmlns:a16="http://schemas.microsoft.com/office/drawing/2014/main" val="20002"/>
                    </a:ext>
                  </a:extLst>
                </a:gridCol>
              </a:tblGrid>
              <a:tr h="257175">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Symbol</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u="sng">
                          <a:latin typeface="Calibri"/>
                          <a:ea typeface="Calibri"/>
                          <a:cs typeface="Calibri"/>
                          <a:sym typeface="Calibri"/>
                        </a:rPr>
                        <a:t>Date</a:t>
                      </a:r>
                      <a:endParaRPr sz="1050" b="1" u="sng">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Close Price</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23.96</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23.93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24.01</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24.27</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24.14</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5"/>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24.33</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304" name="Google Shape;304;p42"/>
          <p:cNvSpPr txBox="1"/>
          <p:nvPr/>
        </p:nvSpPr>
        <p:spPr>
          <a:xfrm>
            <a:off x="9378875" y="370812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STOCK_PRICES relation</a:t>
            </a:r>
            <a:br>
              <a:rPr lang="en-US" sz="1200"/>
            </a:br>
            <a:r>
              <a:rPr lang="en-US" sz="1200" b="1"/>
              <a:t>FD1</a:t>
            </a:r>
            <a:r>
              <a:rPr lang="en-US" sz="1200"/>
              <a:t>: Symbol, Date → Close Price</a:t>
            </a:r>
            <a:br>
              <a:rPr lang="en-US"/>
            </a:br>
            <a:endParaRPr/>
          </a:p>
        </p:txBody>
      </p:sp>
      <p:sp>
        <p:nvSpPr>
          <p:cNvPr id="305" name="Google Shape;305;p42"/>
          <p:cNvSpPr txBox="1"/>
          <p:nvPr/>
        </p:nvSpPr>
        <p:spPr>
          <a:xfrm>
            <a:off x="8844150" y="4178550"/>
            <a:ext cx="1021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a:t>3NF</a:t>
            </a:r>
            <a:endParaRPr sz="1800" b="1" u="sng"/>
          </a:p>
        </p:txBody>
      </p:sp>
      <p:graphicFrame>
        <p:nvGraphicFramePr>
          <p:cNvPr id="306" name="Google Shape;306;p42"/>
          <p:cNvGraphicFramePr/>
          <p:nvPr/>
        </p:nvGraphicFramePr>
        <p:xfrm>
          <a:off x="6260175" y="4784263"/>
          <a:ext cx="1495425" cy="824484"/>
        </p:xfrm>
        <a:graphic>
          <a:graphicData uri="http://schemas.openxmlformats.org/drawingml/2006/table">
            <a:tbl>
              <a:tblPr>
                <a:noFill/>
                <a:tableStyleId>{05FB120B-6FD2-4ECF-9174-02819020AEE5}</a:tableStyleId>
              </a:tblPr>
              <a:tblGrid>
                <a:gridCol w="838200">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Symbol</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307" name="Google Shape;307;p42"/>
          <p:cNvGraphicFramePr/>
          <p:nvPr/>
        </p:nvGraphicFramePr>
        <p:xfrm>
          <a:off x="8607350" y="4784263"/>
          <a:ext cx="2360025" cy="824484"/>
        </p:xfrm>
        <a:graphic>
          <a:graphicData uri="http://schemas.openxmlformats.org/drawingml/2006/table">
            <a:tbl>
              <a:tblPr>
                <a:noFill/>
                <a:tableStyleId>{05FB120B-6FD2-4ECF-9174-02819020AEE5}</a:tableStyleId>
              </a:tblPr>
              <a:tblGrid>
                <a:gridCol w="1003975">
                  <a:extLst>
                    <a:ext uri="{9D8B030D-6E8A-4147-A177-3AD203B41FA5}">
                      <a16:colId xmlns:a16="http://schemas.microsoft.com/office/drawing/2014/main" val="20000"/>
                    </a:ext>
                  </a:extLst>
                </a:gridCol>
                <a:gridCol w="1356050">
                  <a:extLst>
                    <a:ext uri="{9D8B030D-6E8A-4147-A177-3AD203B41FA5}">
                      <a16:colId xmlns:a16="http://schemas.microsoft.com/office/drawing/2014/main" val="20001"/>
                    </a:ext>
                  </a:extLst>
                </a:gridCol>
              </a:tblGrid>
              <a:tr h="257175">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Company</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tc>
                  <a:txBody>
                    <a:bodyPr/>
                    <a:lstStyle/>
                    <a:p>
                      <a:pPr marL="0" lvl="0" indent="0" algn="l" rtl="0">
                        <a:lnSpc>
                          <a:spcPct val="115000"/>
                        </a:lnSpc>
                        <a:spcBef>
                          <a:spcPts val="0"/>
                        </a:spcBef>
                        <a:spcAft>
                          <a:spcPts val="0"/>
                        </a:spcAft>
                        <a:buNone/>
                      </a:pPr>
                      <a:r>
                        <a:rPr lang="en-US" sz="1050" b="1">
                          <a:latin typeface="Calibri"/>
                          <a:ea typeface="Calibri"/>
                          <a:cs typeface="Calibri"/>
                          <a:sym typeface="Calibri"/>
                        </a:rPr>
                        <a:t>Headquarters</a:t>
                      </a:r>
                      <a:endParaRPr sz="1050" b="1">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1"/>
                  </a:ext>
                </a:extLst>
              </a:tr>
              <a:tr h="257175">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L="50800" marR="50800" marT="50800" marB="50800">
                    <a:lnL w="12575" cap="flat" cmpd="sng">
                      <a:solidFill>
                        <a:srgbClr val="A3A3A3"/>
                      </a:solidFill>
                      <a:prstDash val="solid"/>
                      <a:round/>
                      <a:headEnd type="none" w="sm" len="sm"/>
                      <a:tailEnd type="none" w="sm" len="sm"/>
                    </a:lnL>
                    <a:lnR w="12575" cap="flat" cmpd="sng">
                      <a:solidFill>
                        <a:srgbClr val="A3A3A3"/>
                      </a:solidFill>
                      <a:prstDash val="solid"/>
                      <a:round/>
                      <a:headEnd type="none" w="sm" len="sm"/>
                      <a:tailEnd type="none" w="sm" len="sm"/>
                    </a:lnR>
                    <a:lnT w="12575" cap="flat" cmpd="sng">
                      <a:solidFill>
                        <a:srgbClr val="A3A3A3"/>
                      </a:solidFill>
                      <a:prstDash val="solid"/>
                      <a:round/>
                      <a:headEnd type="none" w="sm" len="sm"/>
                      <a:tailEnd type="none" w="sm" len="sm"/>
                    </a:lnT>
                    <a:lnB w="12575" cap="flat" cmpd="sng">
                      <a:solidFill>
                        <a:srgbClr val="A3A3A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cxnSp>
        <p:nvCxnSpPr>
          <p:cNvPr id="308" name="Google Shape;308;p42"/>
          <p:cNvCxnSpPr/>
          <p:nvPr/>
        </p:nvCxnSpPr>
        <p:spPr>
          <a:xfrm flipH="1">
            <a:off x="6993050" y="3378750"/>
            <a:ext cx="830400" cy="1279500"/>
          </a:xfrm>
          <a:prstGeom prst="straightConnector1">
            <a:avLst/>
          </a:prstGeom>
          <a:noFill/>
          <a:ln w="9525" cap="flat" cmpd="sng">
            <a:solidFill>
              <a:schemeClr val="dk2"/>
            </a:solidFill>
            <a:prstDash val="solid"/>
            <a:round/>
            <a:headEnd type="none" w="med" len="med"/>
            <a:tailEnd type="triangle" w="med" len="med"/>
          </a:ln>
        </p:spPr>
      </p:cxnSp>
      <p:cxnSp>
        <p:nvCxnSpPr>
          <p:cNvPr id="309" name="Google Shape;309;p42"/>
          <p:cNvCxnSpPr/>
          <p:nvPr/>
        </p:nvCxnSpPr>
        <p:spPr>
          <a:xfrm>
            <a:off x="7857125" y="3367525"/>
            <a:ext cx="954000" cy="1358400"/>
          </a:xfrm>
          <a:prstGeom prst="straightConnector1">
            <a:avLst/>
          </a:prstGeom>
          <a:noFill/>
          <a:ln w="9525" cap="flat" cmpd="sng">
            <a:solidFill>
              <a:schemeClr val="dk2"/>
            </a:solidFill>
            <a:prstDash val="solid"/>
            <a:round/>
            <a:headEnd type="none" w="med" len="med"/>
            <a:tailEnd type="triangle" w="med" len="med"/>
          </a:ln>
        </p:spPr>
      </p:cxnSp>
      <p:sp>
        <p:nvSpPr>
          <p:cNvPr id="310" name="Google Shape;310;p42"/>
          <p:cNvSpPr txBox="1"/>
          <p:nvPr/>
        </p:nvSpPr>
        <p:spPr>
          <a:xfrm>
            <a:off x="6179150" y="5632000"/>
            <a:ext cx="24582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STOCK_SYMBOLS Relation</a:t>
            </a:r>
            <a:endParaRPr sz="1200"/>
          </a:p>
          <a:p>
            <a:pPr marL="0" lvl="0" indent="0" algn="l" rtl="0">
              <a:spcBef>
                <a:spcPts val="0"/>
              </a:spcBef>
              <a:spcAft>
                <a:spcPts val="0"/>
              </a:spcAft>
              <a:buNone/>
            </a:pPr>
            <a:r>
              <a:rPr lang="en-US" sz="1200"/>
              <a:t>FD1: Symbol → Company</a:t>
            </a:r>
            <a:endParaRPr sz="1200"/>
          </a:p>
        </p:txBody>
      </p:sp>
      <p:sp>
        <p:nvSpPr>
          <p:cNvPr id="311" name="Google Shape;311;p42"/>
          <p:cNvSpPr txBox="1"/>
          <p:nvPr/>
        </p:nvSpPr>
        <p:spPr>
          <a:xfrm>
            <a:off x="8558263" y="5632000"/>
            <a:ext cx="24582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200"/>
              <a:t>COMPANY_HEADQUARTERS</a:t>
            </a:r>
            <a:endParaRPr sz="1200"/>
          </a:p>
          <a:p>
            <a:pPr marL="0" lvl="0" indent="0" algn="l" rtl="0">
              <a:spcBef>
                <a:spcPts val="0"/>
              </a:spcBef>
              <a:spcAft>
                <a:spcPts val="0"/>
              </a:spcAft>
              <a:buNone/>
            </a:pPr>
            <a:r>
              <a:rPr lang="en-US" sz="1200"/>
              <a:t>FD1: Symbol →Headquarters</a:t>
            </a:r>
            <a:endParaRPr sz="1200"/>
          </a:p>
        </p:txBody>
      </p:sp>
      <p:sp>
        <p:nvSpPr>
          <p:cNvPr id="312" name="Google Shape;312;p42"/>
          <p:cNvSpPr txBox="1"/>
          <p:nvPr/>
        </p:nvSpPr>
        <p:spPr>
          <a:xfrm>
            <a:off x="6260175" y="6208550"/>
            <a:ext cx="5880000" cy="174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The functional dependencies we can see are:</a:t>
            </a:r>
            <a:br>
              <a:rPr lang="en-US" sz="1200"/>
            </a:br>
            <a:r>
              <a:rPr lang="en-US" sz="1200"/>
              <a:t>FD1: Symbol  →   Company</a:t>
            </a:r>
            <a:br>
              <a:rPr lang="en-US" sz="1200"/>
            </a:br>
            <a:r>
              <a:rPr lang="en-US" sz="1200"/>
              <a:t>FD2: Company → Headquarters  </a:t>
            </a:r>
            <a:br>
              <a:rPr lang="en-US" sz="1200"/>
            </a:br>
            <a:endParaRPr sz="1200"/>
          </a:p>
        </p:txBody>
      </p:sp>
      <p:sp>
        <p:nvSpPr>
          <p:cNvPr id="313" name="Google Shape;313;p42"/>
          <p:cNvSpPr txBox="1"/>
          <p:nvPr/>
        </p:nvSpPr>
        <p:spPr>
          <a:xfrm>
            <a:off x="9484475" y="620855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so therefore:         </a:t>
            </a:r>
            <a:br>
              <a:rPr lang="en-US" sz="1200"/>
            </a:br>
            <a:r>
              <a:rPr lang="en-US" sz="1200"/>
              <a:t>Symbol → Headquarters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ctrTitle"/>
          </p:nvPr>
        </p:nvSpPr>
        <p:spPr>
          <a:xfrm>
            <a:off x="598311" y="609600"/>
            <a:ext cx="11509389"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Review: Class 3-5 – Data Manipulation</a:t>
            </a:r>
            <a:endParaRPr sz="4200" dirty="0"/>
          </a:p>
        </p:txBody>
      </p:sp>
      <p:sp>
        <p:nvSpPr>
          <p:cNvPr id="186" name="Google Shape;186;p28"/>
          <p:cNvSpPr txBox="1">
            <a:spLocks noGrp="1"/>
          </p:cNvSpPr>
          <p:nvPr>
            <p:ph type="subTitle" idx="1"/>
          </p:nvPr>
        </p:nvSpPr>
        <p:spPr>
          <a:xfrm>
            <a:off x="925323" y="1998825"/>
            <a:ext cx="5479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342900" lvl="0" indent="-217100" algn="l" rtl="0">
              <a:spcBef>
                <a:spcPts val="0"/>
              </a:spcBef>
              <a:spcAft>
                <a:spcPts val="0"/>
              </a:spcAft>
              <a:buSzPts val="2400"/>
              <a:buNone/>
            </a:pPr>
            <a:r>
              <a:rPr lang="en-US" sz="2400"/>
              <a:t>Creating new datasets &amp; Combine disparate data sets</a:t>
            </a:r>
            <a:endParaRPr sz="2400"/>
          </a:p>
          <a:p>
            <a:pPr marL="342900" lvl="0" indent="-21710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Perform common queries, aggregations, and joins</a:t>
            </a:r>
            <a:endParaRPr sz="2400"/>
          </a:p>
          <a:p>
            <a:pPr marL="342900" lvl="0" indent="-21710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Adding, removing, or modifying data</a:t>
            </a:r>
            <a:endParaRPr sz="2400"/>
          </a:p>
          <a:p>
            <a:pPr marL="36899" lvl="0" indent="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Extracting and Storing Data</a:t>
            </a:r>
            <a:endParaRPr sz="2400"/>
          </a:p>
        </p:txBody>
      </p:sp>
      <p:sp>
        <p:nvSpPr>
          <p:cNvPr id="187" name="Google Shape;187;p28"/>
          <p:cNvSpPr txBox="1">
            <a:spLocks noGrp="1"/>
          </p:cNvSpPr>
          <p:nvPr>
            <p:ph type="body" idx="4294967295"/>
          </p:nvPr>
        </p:nvSpPr>
        <p:spPr>
          <a:xfrm>
            <a:off x="7014125" y="1998825"/>
            <a:ext cx="38577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342900" lvl="0" indent="-369500" algn="l" rtl="0">
              <a:spcBef>
                <a:spcPts val="0"/>
              </a:spcBef>
              <a:spcAft>
                <a:spcPts val="0"/>
              </a:spcAft>
              <a:buSzPts val="2400"/>
              <a:buChar char="●"/>
            </a:pPr>
            <a:r>
              <a:rPr lang="en-US" sz="2400"/>
              <a:t>Creation/Extraction</a:t>
            </a:r>
            <a:endParaRPr sz="2400"/>
          </a:p>
          <a:p>
            <a:pPr marL="0" lvl="0" indent="0" algn="l" rtl="0">
              <a:spcBef>
                <a:spcPts val="1000"/>
              </a:spcBef>
              <a:spcAft>
                <a:spcPts val="0"/>
              </a:spcAft>
              <a:buNone/>
            </a:pPr>
            <a:endParaRPr sz="2400"/>
          </a:p>
          <a:p>
            <a:pPr marL="0" lvl="0" indent="0" algn="l" rtl="0">
              <a:spcBef>
                <a:spcPts val="1000"/>
              </a:spcBef>
              <a:spcAft>
                <a:spcPts val="0"/>
              </a:spcAft>
              <a:buNone/>
            </a:pPr>
            <a:endParaRPr sz="2400"/>
          </a:p>
          <a:p>
            <a:pPr marL="342900" lvl="0" indent="-369500" algn="l" rtl="0">
              <a:spcBef>
                <a:spcPts val="1000"/>
              </a:spcBef>
              <a:spcAft>
                <a:spcPts val="0"/>
              </a:spcAft>
              <a:buSzPts val="2400"/>
              <a:buChar char="●"/>
            </a:pPr>
            <a:r>
              <a:rPr lang="en-US" sz="2400"/>
              <a:t>Transformation data</a:t>
            </a:r>
            <a:endParaRPr sz="2400"/>
          </a:p>
          <a:p>
            <a:pPr marL="0" lvl="0" indent="0" algn="l" rtl="0">
              <a:spcBef>
                <a:spcPts val="1000"/>
              </a:spcBef>
              <a:spcAft>
                <a:spcPts val="0"/>
              </a:spcAft>
              <a:buSzPts val="1400"/>
              <a:buNone/>
            </a:pPr>
            <a:endParaRPr sz="2400"/>
          </a:p>
          <a:p>
            <a:pPr marL="342900" lvl="0" indent="-369500" algn="l" rtl="0">
              <a:spcBef>
                <a:spcPts val="1000"/>
              </a:spcBef>
              <a:spcAft>
                <a:spcPts val="0"/>
              </a:spcAft>
              <a:buSzPts val="2400"/>
              <a:buChar char="●"/>
            </a:pPr>
            <a:r>
              <a:rPr lang="en-US" sz="2400"/>
              <a:t>Cleaning data</a:t>
            </a:r>
            <a:br>
              <a:rPr lang="en-US" sz="2400"/>
            </a:br>
            <a:endParaRPr sz="2400"/>
          </a:p>
          <a:p>
            <a:pPr marL="342900" lvl="0" indent="-369500" algn="l" rtl="0">
              <a:spcBef>
                <a:spcPts val="1000"/>
              </a:spcBef>
              <a:spcAft>
                <a:spcPts val="0"/>
              </a:spcAft>
              <a:buSzPts val="2400"/>
              <a:buChar char="●"/>
            </a:pPr>
            <a:r>
              <a:rPr lang="en-US" sz="2400"/>
              <a:t>Storage &amp; Retrieval</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Class 6 Objectives</a:t>
            </a:r>
            <a:endParaRPr sz="4800"/>
          </a:p>
        </p:txBody>
      </p:sp>
      <p:sp>
        <p:nvSpPr>
          <p:cNvPr id="199" name="Google Shape;199;p30"/>
          <p:cNvSpPr txBox="1">
            <a:spLocks noGrp="1"/>
          </p:cNvSpPr>
          <p:nvPr>
            <p:ph type="subTitle" idx="1"/>
          </p:nvPr>
        </p:nvSpPr>
        <p:spPr>
          <a:xfrm>
            <a:off x="1077725" y="1846425"/>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3000" dirty="0"/>
              <a:t>Purpose of Database Modeling</a:t>
            </a:r>
            <a:endParaRPr sz="3000" dirty="0"/>
          </a:p>
          <a:p>
            <a:pPr marL="609600" lvl="0" indent="-304800" algn="l" rtl="0">
              <a:lnSpc>
                <a:spcPct val="150000"/>
              </a:lnSpc>
              <a:spcBef>
                <a:spcPts val="0"/>
              </a:spcBef>
              <a:spcAft>
                <a:spcPts val="0"/>
              </a:spcAft>
              <a:buSzPts val="3000"/>
              <a:buNone/>
            </a:pPr>
            <a:r>
              <a:rPr lang="en-US" sz="3000" dirty="0"/>
              <a:t>Entity-Relationship Diagrams</a:t>
            </a:r>
            <a:endParaRPr sz="3000" dirty="0"/>
          </a:p>
          <a:p>
            <a:pPr marL="609600" lvl="0" indent="-304800" algn="l" rtl="0">
              <a:lnSpc>
                <a:spcPct val="150000"/>
              </a:lnSpc>
              <a:spcBef>
                <a:spcPts val="1000"/>
              </a:spcBef>
              <a:spcAft>
                <a:spcPts val="0"/>
              </a:spcAft>
              <a:buSzPts val="3000"/>
              <a:buNone/>
            </a:pPr>
            <a:r>
              <a:rPr lang="en-US" sz="3000" dirty="0"/>
              <a:t>SQL Constraints &amp; Relational Database Modeling</a:t>
            </a:r>
            <a:endParaRPr sz="3000" dirty="0"/>
          </a:p>
          <a:p>
            <a:pPr marL="609600" lvl="0" indent="-304800" algn="l" rtl="0">
              <a:lnSpc>
                <a:spcPct val="150000"/>
              </a:lnSpc>
              <a:spcBef>
                <a:spcPts val="1000"/>
              </a:spcBef>
              <a:spcAft>
                <a:spcPts val="0"/>
              </a:spcAft>
              <a:buSzPts val="3000"/>
              <a:buNone/>
            </a:pPr>
            <a:r>
              <a:rPr lang="en-US" sz="3000" dirty="0"/>
              <a:t>Normal Forms: 1NF, 2NF, 3NF</a:t>
            </a:r>
            <a:endParaRPr sz="3000" dirty="0"/>
          </a:p>
          <a:p>
            <a:pPr marL="609600" indent="-304800">
              <a:lnSpc>
                <a:spcPct val="150000"/>
              </a:lnSpc>
              <a:spcBef>
                <a:spcPts val="1000"/>
              </a:spcBef>
              <a:buSzPts val="3000"/>
            </a:pPr>
            <a:r>
              <a:rPr lang="en-US" sz="3000" dirty="0"/>
              <a:t>Analytical Processing - Dimensional Data Modeling</a:t>
            </a:r>
          </a:p>
          <a:p>
            <a:pPr marL="609600" indent="-304800">
              <a:lnSpc>
                <a:spcPct val="150000"/>
              </a:lnSpc>
              <a:spcBef>
                <a:spcPts val="1000"/>
              </a:spcBef>
              <a:buSzPts val="3000"/>
            </a:pPr>
            <a:r>
              <a:rPr lang="en-US" sz="3000" dirty="0"/>
              <a:t>Database Modeling – </a:t>
            </a:r>
            <a:r>
              <a:rPr lang="en-US" sz="3000" dirty="0" err="1"/>
              <a:t>Sakila</a:t>
            </a:r>
            <a:r>
              <a:rPr lang="en-US" sz="3000" dirty="0"/>
              <a:t> Database, Covid-19 Dataset</a:t>
            </a:r>
          </a:p>
          <a:p>
            <a:pPr marL="609600" indent="-304800">
              <a:lnSpc>
                <a:spcPct val="150000"/>
              </a:lnSpc>
              <a:spcBef>
                <a:spcPts val="1000"/>
              </a:spcBef>
              <a:buSzPts val="3000"/>
            </a:pPr>
            <a:endParaRPr lang="en-US"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Database Modeling</a:t>
            </a:r>
            <a:endParaRPr sz="4800"/>
          </a:p>
        </p:txBody>
      </p:sp>
      <p:sp>
        <p:nvSpPr>
          <p:cNvPr id="205" name="Google Shape;205;p31"/>
          <p:cNvSpPr txBox="1"/>
          <p:nvPr/>
        </p:nvSpPr>
        <p:spPr>
          <a:xfrm>
            <a:off x="467825" y="2146791"/>
            <a:ext cx="4950300" cy="11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dirty="0">
              <a:latin typeface="Lato"/>
              <a:ea typeface="Lato"/>
              <a:cs typeface="Lato"/>
              <a:sym typeface="Lato"/>
            </a:endParaRPr>
          </a:p>
          <a:p>
            <a:pPr marL="457200" lvl="0" indent="0" algn="l" rtl="0">
              <a:spcBef>
                <a:spcPts val="0"/>
              </a:spcBef>
              <a:spcAft>
                <a:spcPts val="0"/>
              </a:spcAft>
              <a:buNone/>
            </a:pPr>
            <a:endParaRPr sz="1800" dirty="0">
              <a:latin typeface="Lato"/>
              <a:ea typeface="Lato"/>
              <a:cs typeface="Lato"/>
              <a:sym typeface="Lato"/>
            </a:endParaRPr>
          </a:p>
          <a:p>
            <a:pPr marL="457200" lvl="0" indent="-342900" algn="l" rtl="0">
              <a:spcBef>
                <a:spcPts val="0"/>
              </a:spcBef>
              <a:spcAft>
                <a:spcPts val="0"/>
              </a:spcAft>
              <a:buSzPts val="1800"/>
              <a:buChar char="●"/>
            </a:pPr>
            <a:r>
              <a:rPr lang="en-US" sz="1800" b="1" dirty="0">
                <a:latin typeface="Lato"/>
                <a:ea typeface="Lato"/>
                <a:cs typeface="Lato"/>
                <a:sym typeface="Lato"/>
              </a:rPr>
              <a:t>A map of a database schema</a:t>
            </a:r>
            <a:endParaRPr sz="1800" b="1" dirty="0">
              <a:latin typeface="Lato"/>
              <a:ea typeface="Lato"/>
              <a:cs typeface="Lato"/>
              <a:sym typeface="Lato"/>
            </a:endParaRPr>
          </a:p>
          <a:p>
            <a:pPr marL="457200" lvl="0" indent="0" algn="l" rtl="0">
              <a:spcBef>
                <a:spcPts val="0"/>
              </a:spcBef>
              <a:spcAft>
                <a:spcPts val="0"/>
              </a:spcAft>
              <a:buNone/>
            </a:pPr>
            <a:endParaRPr sz="1800" b="1" dirty="0">
              <a:latin typeface="Lato"/>
              <a:ea typeface="Lato"/>
              <a:cs typeface="Lato"/>
              <a:sym typeface="Lato"/>
            </a:endParaRPr>
          </a:p>
          <a:p>
            <a:pPr marL="457200" lvl="0" indent="-342900" algn="l" rtl="0">
              <a:spcBef>
                <a:spcPts val="0"/>
              </a:spcBef>
              <a:spcAft>
                <a:spcPts val="0"/>
              </a:spcAft>
              <a:buSzPts val="1800"/>
              <a:buChar char="●"/>
            </a:pPr>
            <a:r>
              <a:rPr lang="en-US" sz="1800" b="1" dirty="0">
                <a:latin typeface="Lato"/>
                <a:ea typeface="Lato"/>
                <a:cs typeface="Lato"/>
                <a:sym typeface="Lato"/>
              </a:rPr>
              <a:t>Data modeling is a process for creating a database’s data model that focuses on the data. (vs. Data Science Modeling)</a:t>
            </a:r>
            <a:endParaRPr sz="1800" b="1" dirty="0">
              <a:latin typeface="Lato"/>
              <a:ea typeface="Lato"/>
              <a:cs typeface="Lato"/>
              <a:sym typeface="Lato"/>
            </a:endParaRPr>
          </a:p>
          <a:p>
            <a:pPr marL="457200" lvl="0" indent="0" algn="l" rtl="0">
              <a:spcBef>
                <a:spcPts val="0"/>
              </a:spcBef>
              <a:spcAft>
                <a:spcPts val="0"/>
              </a:spcAft>
              <a:buNone/>
            </a:pPr>
            <a:endParaRPr sz="1800" b="1" dirty="0">
              <a:latin typeface="Lato"/>
              <a:ea typeface="Lato"/>
              <a:cs typeface="Lato"/>
              <a:sym typeface="Lato"/>
            </a:endParaRPr>
          </a:p>
          <a:p>
            <a:pPr marL="457200" lvl="0" indent="-342900" algn="l" rtl="0">
              <a:spcBef>
                <a:spcPts val="0"/>
              </a:spcBef>
              <a:spcAft>
                <a:spcPts val="0"/>
              </a:spcAft>
              <a:buSzPts val="1800"/>
              <a:buChar char="●"/>
            </a:pPr>
            <a:r>
              <a:rPr lang="en-US" sz="1800" b="1" dirty="0">
                <a:latin typeface="Lato"/>
                <a:ea typeface="Lato"/>
                <a:cs typeface="Lato"/>
                <a:sym typeface="Lato"/>
              </a:rPr>
              <a:t>The model maps how information is stored and relates to other data.</a:t>
            </a:r>
            <a:endParaRPr sz="1800" b="1" dirty="0">
              <a:latin typeface="Lato"/>
              <a:ea typeface="Lato"/>
              <a:cs typeface="Lato"/>
              <a:sym typeface="Lato"/>
            </a:endParaRPr>
          </a:p>
          <a:p>
            <a:pPr marL="457200" lvl="0" indent="0" algn="l" rtl="0">
              <a:spcBef>
                <a:spcPts val="0"/>
              </a:spcBef>
              <a:spcAft>
                <a:spcPts val="0"/>
              </a:spcAft>
              <a:buNone/>
            </a:pPr>
            <a:endParaRPr sz="1800" b="1" dirty="0">
              <a:latin typeface="Lato"/>
              <a:ea typeface="Lato"/>
              <a:cs typeface="Lato"/>
              <a:sym typeface="Lato"/>
            </a:endParaRPr>
          </a:p>
          <a:p>
            <a:pPr marL="457200" lvl="0" indent="-342900" algn="l" rtl="0">
              <a:spcBef>
                <a:spcPts val="0"/>
              </a:spcBef>
              <a:spcAft>
                <a:spcPts val="0"/>
              </a:spcAft>
              <a:buSzPts val="1800"/>
              <a:buChar char="●"/>
            </a:pPr>
            <a:r>
              <a:rPr lang="en-US" sz="1800" b="1" dirty="0">
                <a:latin typeface="Lato"/>
                <a:ea typeface="Lato"/>
                <a:cs typeface="Lato"/>
                <a:sym typeface="Lato"/>
              </a:rPr>
              <a:t>Entity-relationship (ER) diagrams are formal mapping processes.</a:t>
            </a:r>
            <a:br>
              <a:rPr lang="en-US" sz="1800" b="1" dirty="0">
                <a:latin typeface="Lato"/>
                <a:ea typeface="Lato"/>
                <a:cs typeface="Lato"/>
                <a:sym typeface="Lato"/>
              </a:rPr>
            </a:br>
            <a:endParaRPr sz="1800" dirty="0">
              <a:latin typeface="Lato"/>
              <a:ea typeface="Lato"/>
              <a:cs typeface="Lato"/>
              <a:sym typeface="Lato"/>
            </a:endParaRPr>
          </a:p>
        </p:txBody>
      </p:sp>
      <p:sp>
        <p:nvSpPr>
          <p:cNvPr id="206" name="Google Shape;206;p31"/>
          <p:cNvSpPr txBox="1"/>
          <p:nvPr/>
        </p:nvSpPr>
        <p:spPr>
          <a:xfrm>
            <a:off x="779125" y="1649975"/>
            <a:ext cx="9473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latin typeface="Lato"/>
                <a:ea typeface="Lato"/>
                <a:cs typeface="Lato"/>
                <a:sym typeface="Lato"/>
              </a:rPr>
              <a:t>On-Line Transaction Processing (OLTP) Database Modeling </a:t>
            </a:r>
            <a:r>
              <a:rPr lang="en-US" sz="2000" dirty="0">
                <a:latin typeface="Lato"/>
                <a:ea typeface="Lato"/>
                <a:cs typeface="Lato"/>
                <a:sym typeface="Lato"/>
              </a:rPr>
              <a:t>is focused on the operation of a particular system - goal is to design a DBMS that captures events. </a:t>
            </a:r>
            <a:endParaRPr sz="2000" dirty="0"/>
          </a:p>
        </p:txBody>
      </p:sp>
      <p:pic>
        <p:nvPicPr>
          <p:cNvPr id="207" name="Google Shape;207;p31"/>
          <p:cNvPicPr preferRelativeResize="0"/>
          <p:nvPr/>
        </p:nvPicPr>
        <p:blipFill>
          <a:blip r:embed="rId3">
            <a:alphaModFix/>
          </a:blip>
          <a:stretch>
            <a:fillRect/>
          </a:stretch>
        </p:blipFill>
        <p:spPr>
          <a:xfrm>
            <a:off x="5685925" y="2410063"/>
            <a:ext cx="5325200" cy="3905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Entity-Relationship Diagrams (ERD)</a:t>
            </a:r>
            <a:endParaRPr sz="4800"/>
          </a:p>
        </p:txBody>
      </p:sp>
      <p:sp>
        <p:nvSpPr>
          <p:cNvPr id="213" name="Google Shape;213;p32"/>
          <p:cNvSpPr txBox="1"/>
          <p:nvPr/>
        </p:nvSpPr>
        <p:spPr>
          <a:xfrm>
            <a:off x="383125" y="2916775"/>
            <a:ext cx="5831400" cy="3601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p>
          <a:p>
            <a:pPr marL="457200" lvl="0" indent="-342900" algn="l" rtl="0">
              <a:lnSpc>
                <a:spcPct val="115000"/>
              </a:lnSpc>
              <a:spcBef>
                <a:spcPts val="0"/>
              </a:spcBef>
              <a:spcAft>
                <a:spcPts val="0"/>
              </a:spcAft>
              <a:buSzPts val="1800"/>
              <a:buAutoNum type="arabicPeriod"/>
            </a:pPr>
            <a:r>
              <a:rPr lang="en-US" sz="1800" b="1"/>
              <a:t>Entities</a:t>
            </a:r>
            <a:r>
              <a:rPr lang="en-US" sz="1800"/>
              <a:t> describes the business events of an organization </a:t>
            </a:r>
            <a:endParaRPr sz="1800"/>
          </a:p>
          <a:p>
            <a:pPr marL="457200" lvl="0" indent="-342900" algn="l" rtl="0">
              <a:lnSpc>
                <a:spcPct val="115000"/>
              </a:lnSpc>
              <a:spcBef>
                <a:spcPts val="1000"/>
              </a:spcBef>
              <a:spcAft>
                <a:spcPts val="0"/>
              </a:spcAft>
              <a:buSzPts val="1800"/>
              <a:buAutoNum type="arabicPeriod"/>
            </a:pPr>
            <a:r>
              <a:rPr lang="en-US" sz="1800" b="1"/>
              <a:t>Attributes</a:t>
            </a:r>
            <a:r>
              <a:rPr lang="en-US" sz="1800"/>
              <a:t> supports decision making, reporting, query, and analysis (i.e. describes business performance).</a:t>
            </a:r>
            <a:endParaRPr sz="1800"/>
          </a:p>
          <a:p>
            <a:pPr marL="457200" lvl="0" indent="-342900" algn="l" rtl="0">
              <a:lnSpc>
                <a:spcPct val="115000"/>
              </a:lnSpc>
              <a:spcBef>
                <a:spcPts val="1000"/>
              </a:spcBef>
              <a:spcAft>
                <a:spcPts val="0"/>
              </a:spcAft>
              <a:buSzPts val="1800"/>
              <a:buAutoNum type="arabicPeriod"/>
            </a:pPr>
            <a:r>
              <a:rPr lang="en-US" sz="1800" b="1"/>
              <a:t>Relationships</a:t>
            </a:r>
            <a:r>
              <a:rPr lang="en-US" sz="1800"/>
              <a:t> represents the key business entities upon which transactions are executed and the dimensions around which analysis is conducted (i.e. describes key business entities).</a:t>
            </a:r>
            <a:endParaRPr sz="1800"/>
          </a:p>
          <a:p>
            <a:pPr marL="0" lvl="0" indent="0" algn="l" rtl="0">
              <a:lnSpc>
                <a:spcPct val="115000"/>
              </a:lnSpc>
              <a:spcBef>
                <a:spcPts val="1000"/>
              </a:spcBef>
              <a:spcAft>
                <a:spcPts val="0"/>
              </a:spcAft>
              <a:buNone/>
            </a:pPr>
            <a:endParaRPr/>
          </a:p>
          <a:p>
            <a:pPr marL="0" lvl="0" indent="0" algn="l" rtl="0">
              <a:lnSpc>
                <a:spcPct val="115000"/>
              </a:lnSpc>
              <a:spcBef>
                <a:spcPts val="0"/>
              </a:spcBef>
              <a:spcAft>
                <a:spcPts val="0"/>
              </a:spcAft>
              <a:buNone/>
            </a:pPr>
            <a:endParaRPr sz="1000">
              <a:solidFill>
                <a:srgbClr val="777777"/>
              </a:solidFill>
            </a:endParaRPr>
          </a:p>
        </p:txBody>
      </p:sp>
      <p:sp>
        <p:nvSpPr>
          <p:cNvPr id="214" name="Google Shape;214;p32"/>
          <p:cNvSpPr txBox="1"/>
          <p:nvPr/>
        </p:nvSpPr>
        <p:spPr>
          <a:xfrm>
            <a:off x="498500" y="1683625"/>
            <a:ext cx="5922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a:latin typeface="Lato"/>
                <a:ea typeface="Lato"/>
                <a:cs typeface="Lato"/>
                <a:sym typeface="Lato"/>
              </a:rPr>
              <a:t>ERD Diagrams </a:t>
            </a:r>
            <a:r>
              <a:rPr lang="en-US" sz="2000">
                <a:latin typeface="Lato"/>
                <a:ea typeface="Lato"/>
                <a:cs typeface="Lato"/>
                <a:sym typeface="Lato"/>
              </a:rPr>
              <a:t>describes interrelated entities of interest in a specific domain of knowledge, along with the relationships that exists between them.  </a:t>
            </a:r>
            <a:endParaRPr sz="2000"/>
          </a:p>
        </p:txBody>
      </p:sp>
      <p:pic>
        <p:nvPicPr>
          <p:cNvPr id="215" name="Google Shape;215;p32"/>
          <p:cNvPicPr preferRelativeResize="0"/>
          <p:nvPr/>
        </p:nvPicPr>
        <p:blipFill>
          <a:blip r:embed="rId3">
            <a:alphaModFix/>
          </a:blip>
          <a:stretch>
            <a:fillRect/>
          </a:stretch>
        </p:blipFill>
        <p:spPr>
          <a:xfrm>
            <a:off x="6676825" y="1503900"/>
            <a:ext cx="4939555" cy="2780925"/>
          </a:xfrm>
          <a:prstGeom prst="rect">
            <a:avLst/>
          </a:prstGeom>
          <a:noFill/>
          <a:ln>
            <a:noFill/>
          </a:ln>
        </p:spPr>
      </p:pic>
      <p:pic>
        <p:nvPicPr>
          <p:cNvPr id="216" name="Google Shape;216;p32"/>
          <p:cNvPicPr preferRelativeResize="0"/>
          <p:nvPr/>
        </p:nvPicPr>
        <p:blipFill>
          <a:blip r:embed="rId4">
            <a:alphaModFix/>
          </a:blip>
          <a:stretch>
            <a:fillRect/>
          </a:stretch>
        </p:blipFill>
        <p:spPr>
          <a:xfrm>
            <a:off x="6676825" y="4000863"/>
            <a:ext cx="4939549" cy="27809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ERD Example - Business Rules</a:t>
            </a:r>
            <a:endParaRPr sz="4800"/>
          </a:p>
        </p:txBody>
      </p:sp>
      <p:sp>
        <p:nvSpPr>
          <p:cNvPr id="222" name="Google Shape;222;p33"/>
          <p:cNvSpPr txBox="1"/>
          <p:nvPr/>
        </p:nvSpPr>
        <p:spPr>
          <a:xfrm>
            <a:off x="760675" y="1548000"/>
            <a:ext cx="10215600" cy="8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latin typeface="Calibri"/>
                <a:ea typeface="Calibri"/>
                <a:cs typeface="Calibri"/>
                <a:sym typeface="Calibri"/>
              </a:rPr>
              <a:t>Following the requirements gathered in the previous section, the business rules, entities and relationships that will guide the constraints in the DBMS solution are as follows (Entities are in </a:t>
            </a:r>
            <a:r>
              <a:rPr lang="en-US" sz="1600" b="1">
                <a:latin typeface="Calibri"/>
                <a:ea typeface="Calibri"/>
                <a:cs typeface="Calibri"/>
                <a:sym typeface="Calibri"/>
              </a:rPr>
              <a:t>BOLD</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i="1">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i="1">
              <a:latin typeface="Calibri"/>
              <a:ea typeface="Calibri"/>
              <a:cs typeface="Calibri"/>
              <a:sym typeface="Calibri"/>
            </a:endParaRPr>
          </a:p>
        </p:txBody>
      </p:sp>
      <p:sp>
        <p:nvSpPr>
          <p:cNvPr id="223" name="Google Shape;223;p33"/>
          <p:cNvSpPr txBox="1"/>
          <p:nvPr/>
        </p:nvSpPr>
        <p:spPr>
          <a:xfrm>
            <a:off x="6080000" y="2355600"/>
            <a:ext cx="5951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Owner</a:t>
            </a:r>
            <a:r>
              <a:rPr lang="en-US" sz="1600" i="1">
                <a:latin typeface="Calibri"/>
                <a:ea typeface="Calibri"/>
                <a:cs typeface="Calibri"/>
                <a:sym typeface="Calibri"/>
              </a:rPr>
              <a:t> can approve multiple </a:t>
            </a:r>
            <a:r>
              <a:rPr lang="en-US" sz="1600" b="1">
                <a:latin typeface="Calibri"/>
                <a:ea typeface="Calibri"/>
                <a:cs typeface="Calibri"/>
                <a:sym typeface="Calibri"/>
              </a:rPr>
              <a:t>service</a:t>
            </a:r>
            <a:r>
              <a:rPr lang="en-US" sz="1600" i="1">
                <a:latin typeface="Calibri"/>
                <a:ea typeface="Calibri"/>
                <a:cs typeface="Calibri"/>
                <a:sym typeface="Calibri"/>
              </a:rPr>
              <a:t> records or no </a:t>
            </a:r>
            <a:r>
              <a:rPr lang="en-US" sz="1600" b="1">
                <a:latin typeface="Calibri"/>
                <a:ea typeface="Calibri"/>
                <a:cs typeface="Calibri"/>
                <a:sym typeface="Calibri"/>
              </a:rPr>
              <a:t>service </a:t>
            </a:r>
            <a:r>
              <a:rPr lang="en-US" sz="1600" i="1">
                <a:latin typeface="Calibri"/>
                <a:ea typeface="Calibri"/>
                <a:cs typeface="Calibri"/>
                <a:sym typeface="Calibri"/>
              </a:rPr>
              <a:t>records at all.”</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service</a:t>
            </a:r>
            <a:r>
              <a:rPr lang="en-US" sz="1600" i="1">
                <a:latin typeface="Calibri"/>
                <a:ea typeface="Calibri"/>
                <a:cs typeface="Calibri"/>
                <a:sym typeface="Calibri"/>
              </a:rPr>
              <a:t> can be approved by only one </a:t>
            </a:r>
            <a:r>
              <a:rPr lang="en-US" sz="1600" b="1">
                <a:latin typeface="Calibri"/>
                <a:ea typeface="Calibri"/>
                <a:cs typeface="Calibri"/>
                <a:sym typeface="Calibri"/>
              </a:rPr>
              <a:t>Owner</a:t>
            </a:r>
            <a:r>
              <a:rPr lang="en-US" sz="1600" i="1">
                <a:latin typeface="Calibri"/>
                <a:ea typeface="Calibri"/>
                <a:cs typeface="Calibri"/>
                <a:sym typeface="Calibri"/>
              </a:rPr>
              <a:t>”</a:t>
            </a:r>
            <a:endParaRPr sz="1600" i="1">
              <a:latin typeface="Calibri"/>
              <a:ea typeface="Calibri"/>
              <a:cs typeface="Calibri"/>
              <a:sym typeface="Calibri"/>
            </a:endParaRPr>
          </a:p>
          <a:p>
            <a:pPr marL="0" lvl="0" indent="0" algn="l" rtl="0">
              <a:spcBef>
                <a:spcPts val="0"/>
              </a:spcBef>
              <a:spcAft>
                <a:spcPts val="0"/>
              </a:spcAft>
              <a:buNone/>
            </a:pPr>
            <a:r>
              <a:rPr lang="en-US" sz="1600">
                <a:latin typeface="Calibri"/>
                <a:ea typeface="Calibri"/>
                <a:cs typeface="Calibri"/>
                <a:sym typeface="Calibri"/>
              </a:rPr>
              <a:t> </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vendor</a:t>
            </a:r>
            <a:r>
              <a:rPr lang="en-US" sz="1600" i="1">
                <a:latin typeface="Calibri"/>
                <a:ea typeface="Calibri"/>
                <a:cs typeface="Calibri"/>
                <a:sym typeface="Calibri"/>
              </a:rPr>
              <a:t> must register for at least one (or many) </a:t>
            </a:r>
            <a:r>
              <a:rPr lang="en-US" sz="1600" b="1">
                <a:latin typeface="Calibri"/>
                <a:ea typeface="Calibri"/>
                <a:cs typeface="Calibri"/>
                <a:sym typeface="Calibri"/>
              </a:rPr>
              <a:t>accounts</a:t>
            </a:r>
            <a:r>
              <a:rPr lang="en-US" sz="1600" i="1">
                <a:latin typeface="Calibri"/>
                <a:ea typeface="Calibri"/>
                <a:cs typeface="Calibri"/>
                <a:sym typeface="Calibri"/>
              </a:rPr>
              <a:t>”</a:t>
            </a:r>
            <a:endParaRPr sz="1600" i="1">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 “</a:t>
            </a:r>
            <a:r>
              <a:rPr lang="en-US" sz="1600" i="1">
                <a:latin typeface="Calibri"/>
                <a:ea typeface="Calibri"/>
                <a:cs typeface="Calibri"/>
                <a:sym typeface="Calibri"/>
              </a:rPr>
              <a:t>Multiple </a:t>
            </a:r>
            <a:r>
              <a:rPr lang="en-US" sz="1600" b="1">
                <a:latin typeface="Calibri"/>
                <a:ea typeface="Calibri"/>
                <a:cs typeface="Calibri"/>
                <a:sym typeface="Calibri"/>
              </a:rPr>
              <a:t>accounts</a:t>
            </a:r>
            <a:r>
              <a:rPr lang="en-US" sz="1600" i="1">
                <a:latin typeface="Calibri"/>
                <a:ea typeface="Calibri"/>
                <a:cs typeface="Calibri"/>
                <a:sym typeface="Calibri"/>
              </a:rPr>
              <a:t> must be registered by only one </a:t>
            </a:r>
            <a:r>
              <a:rPr lang="en-US" sz="1600" b="1">
                <a:latin typeface="Calibri"/>
                <a:ea typeface="Calibri"/>
                <a:cs typeface="Calibri"/>
                <a:sym typeface="Calibri"/>
              </a:rPr>
              <a:t>vendor</a:t>
            </a:r>
            <a:r>
              <a:rPr lang="en-US" sz="1600" i="1">
                <a:latin typeface="Calibri"/>
                <a:ea typeface="Calibri"/>
                <a:cs typeface="Calibri"/>
                <a:sym typeface="Calibri"/>
              </a:rPr>
              <a:t> record”</a:t>
            </a:r>
            <a:endParaRPr sz="1600" i="1">
              <a:latin typeface="Calibri"/>
              <a:ea typeface="Calibri"/>
              <a:cs typeface="Calibri"/>
              <a:sym typeface="Calibri"/>
            </a:endParaRPr>
          </a:p>
          <a:p>
            <a:pPr marL="0" lvl="0" indent="0" algn="l" rtl="0">
              <a:spcBef>
                <a:spcPts val="0"/>
              </a:spcBef>
              <a:spcAft>
                <a:spcPts val="0"/>
              </a:spcAft>
              <a:buNone/>
            </a:pPr>
            <a:r>
              <a:rPr lang="en-US" sz="1600">
                <a:latin typeface="Calibri"/>
                <a:ea typeface="Calibri"/>
                <a:cs typeface="Calibri"/>
                <a:sym typeface="Calibri"/>
              </a:rPr>
              <a:t> </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repair subject </a:t>
            </a:r>
            <a:r>
              <a:rPr lang="en-US" sz="1600" i="1">
                <a:latin typeface="Calibri"/>
                <a:ea typeface="Calibri"/>
                <a:cs typeface="Calibri"/>
                <a:sym typeface="Calibri"/>
              </a:rPr>
              <a:t>can be contained in multiple </a:t>
            </a:r>
            <a:r>
              <a:rPr lang="en-US" sz="1600" b="1">
                <a:latin typeface="Calibri"/>
                <a:ea typeface="Calibri"/>
                <a:cs typeface="Calibri"/>
                <a:sym typeface="Calibri"/>
              </a:rPr>
              <a:t>service </a:t>
            </a:r>
            <a:r>
              <a:rPr lang="en-US" sz="1600" i="1">
                <a:latin typeface="Calibri"/>
                <a:ea typeface="Calibri"/>
                <a:cs typeface="Calibri"/>
                <a:sym typeface="Calibri"/>
              </a:rPr>
              <a:t>records, but must have at least one </a:t>
            </a:r>
            <a:r>
              <a:rPr lang="en-US" sz="1600" b="1">
                <a:latin typeface="Calibri"/>
                <a:ea typeface="Calibri"/>
                <a:cs typeface="Calibri"/>
                <a:sym typeface="Calibri"/>
              </a:rPr>
              <a:t>service </a:t>
            </a:r>
            <a:r>
              <a:rPr lang="en-US" sz="1600" i="1">
                <a:latin typeface="Calibri"/>
                <a:ea typeface="Calibri"/>
                <a:cs typeface="Calibri"/>
                <a:sym typeface="Calibri"/>
              </a:rPr>
              <a:t>record.”</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service </a:t>
            </a:r>
            <a:r>
              <a:rPr lang="en-US" sz="1600" i="1">
                <a:latin typeface="Calibri"/>
                <a:ea typeface="Calibri"/>
                <a:cs typeface="Calibri"/>
                <a:sym typeface="Calibri"/>
              </a:rPr>
              <a:t>record must service only one</a:t>
            </a:r>
            <a:r>
              <a:rPr lang="en-US" sz="1600" b="1" i="1">
                <a:latin typeface="Calibri"/>
                <a:ea typeface="Calibri"/>
                <a:cs typeface="Calibri"/>
                <a:sym typeface="Calibri"/>
              </a:rPr>
              <a:t> repair </a:t>
            </a:r>
            <a:r>
              <a:rPr lang="en-US" sz="1600" b="1">
                <a:latin typeface="Calibri"/>
                <a:ea typeface="Calibri"/>
                <a:cs typeface="Calibri"/>
                <a:sym typeface="Calibri"/>
              </a:rPr>
              <a:t>subject</a:t>
            </a:r>
            <a:r>
              <a:rPr lang="en-US" sz="1600" i="1">
                <a:latin typeface="Calibri"/>
                <a:ea typeface="Calibri"/>
                <a:cs typeface="Calibri"/>
                <a:sym typeface="Calibri"/>
              </a:rPr>
              <a:t>.”</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 </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t>
            </a:r>
            <a:r>
              <a:rPr lang="en-US" sz="1600" b="1">
                <a:latin typeface="Calibri"/>
                <a:ea typeface="Calibri"/>
                <a:cs typeface="Calibri"/>
                <a:sym typeface="Calibri"/>
              </a:rPr>
              <a:t>Vendors</a:t>
            </a:r>
            <a:r>
              <a:rPr lang="en-US" sz="1600" i="1">
                <a:latin typeface="Calibri"/>
                <a:ea typeface="Calibri"/>
                <a:cs typeface="Calibri"/>
                <a:sym typeface="Calibri"/>
              </a:rPr>
              <a:t> can run multiple advertising/market </a:t>
            </a:r>
            <a:r>
              <a:rPr lang="en-US" sz="1600" b="1">
                <a:latin typeface="Calibri"/>
                <a:ea typeface="Calibri"/>
                <a:cs typeface="Calibri"/>
                <a:sym typeface="Calibri"/>
              </a:rPr>
              <a:t>campaigns </a:t>
            </a:r>
            <a:r>
              <a:rPr lang="en-US" sz="1600" i="1">
                <a:latin typeface="Calibri"/>
                <a:ea typeface="Calibri"/>
                <a:cs typeface="Calibri"/>
                <a:sym typeface="Calibri"/>
              </a:rPr>
              <a:t>or </a:t>
            </a:r>
            <a:r>
              <a:rPr lang="en-US" sz="1600" b="1">
                <a:latin typeface="Calibri"/>
                <a:ea typeface="Calibri"/>
                <a:cs typeface="Calibri"/>
                <a:sym typeface="Calibri"/>
              </a:rPr>
              <a:t>no campaigns</a:t>
            </a:r>
            <a:r>
              <a:rPr lang="en-US" sz="1600" i="1">
                <a:latin typeface="Calibri"/>
                <a:ea typeface="Calibri"/>
                <a:cs typeface="Calibri"/>
                <a:sym typeface="Calibri"/>
              </a:rPr>
              <a:t> at all.”</a:t>
            </a:r>
            <a:endParaRPr sz="1600"/>
          </a:p>
        </p:txBody>
      </p:sp>
      <p:sp>
        <p:nvSpPr>
          <p:cNvPr id="224" name="Google Shape;224;p33"/>
          <p:cNvSpPr txBox="1"/>
          <p:nvPr/>
        </p:nvSpPr>
        <p:spPr>
          <a:xfrm>
            <a:off x="259400" y="2280325"/>
            <a:ext cx="55767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i="1">
                <a:latin typeface="Calibri"/>
                <a:ea typeface="Calibri"/>
                <a:cs typeface="Calibri"/>
                <a:sym typeface="Calibri"/>
              </a:rPr>
              <a:t>“Multiple </a:t>
            </a:r>
            <a:r>
              <a:rPr lang="en-US" sz="1600" b="1">
                <a:latin typeface="Calibri"/>
                <a:ea typeface="Calibri"/>
                <a:cs typeface="Calibri"/>
                <a:sym typeface="Calibri"/>
              </a:rPr>
              <a:t>vendors</a:t>
            </a:r>
            <a:r>
              <a:rPr lang="en-US" sz="1600" i="1">
                <a:latin typeface="Calibri"/>
                <a:ea typeface="Calibri"/>
                <a:cs typeface="Calibri"/>
                <a:sym typeface="Calibri"/>
              </a:rPr>
              <a:t> can have </a:t>
            </a:r>
            <a:r>
              <a:rPr lang="en-US" sz="1600" b="1">
                <a:latin typeface="Calibri"/>
                <a:ea typeface="Calibri"/>
                <a:cs typeface="Calibri"/>
                <a:sym typeface="Calibri"/>
              </a:rPr>
              <a:t>relationships</a:t>
            </a:r>
            <a:r>
              <a:rPr lang="en-US" sz="1600" i="1">
                <a:latin typeface="Calibri"/>
                <a:ea typeface="Calibri"/>
                <a:cs typeface="Calibri"/>
                <a:sym typeface="Calibri"/>
              </a:rPr>
              <a:t> with multiple </a:t>
            </a:r>
            <a:r>
              <a:rPr lang="en-US" sz="1600" b="1">
                <a:latin typeface="Calibri"/>
                <a:ea typeface="Calibri"/>
                <a:cs typeface="Calibri"/>
                <a:sym typeface="Calibri"/>
              </a:rPr>
              <a:t>owners,</a:t>
            </a:r>
            <a:r>
              <a:rPr lang="en-US" sz="1600" i="1">
                <a:latin typeface="Calibri"/>
                <a:ea typeface="Calibri"/>
                <a:cs typeface="Calibri"/>
                <a:sym typeface="Calibri"/>
              </a:rPr>
              <a:t> or no </a:t>
            </a:r>
            <a:r>
              <a:rPr lang="en-US" sz="1600" b="1">
                <a:latin typeface="Calibri"/>
                <a:ea typeface="Calibri"/>
                <a:cs typeface="Calibri"/>
                <a:sym typeface="Calibri"/>
              </a:rPr>
              <a:t>owners </a:t>
            </a:r>
            <a:r>
              <a:rPr lang="en-US" sz="1600" i="1">
                <a:latin typeface="Calibri"/>
                <a:ea typeface="Calibri"/>
                <a:cs typeface="Calibri"/>
                <a:sym typeface="Calibri"/>
              </a:rPr>
              <a:t>at all</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“Multiple </a:t>
            </a:r>
            <a:r>
              <a:rPr lang="en-US" sz="1600" b="1">
                <a:latin typeface="Calibri"/>
                <a:ea typeface="Calibri"/>
                <a:cs typeface="Calibri"/>
                <a:sym typeface="Calibri"/>
              </a:rPr>
              <a:t>owners</a:t>
            </a:r>
            <a:r>
              <a:rPr lang="en-US" sz="1600" i="1">
                <a:latin typeface="Calibri"/>
                <a:ea typeface="Calibri"/>
                <a:cs typeface="Calibri"/>
                <a:sym typeface="Calibri"/>
              </a:rPr>
              <a:t> can have </a:t>
            </a:r>
            <a:r>
              <a:rPr lang="en-US" sz="1600" b="1">
                <a:latin typeface="Calibri"/>
                <a:ea typeface="Calibri"/>
                <a:cs typeface="Calibri"/>
                <a:sym typeface="Calibri"/>
              </a:rPr>
              <a:t>relationships</a:t>
            </a:r>
            <a:r>
              <a:rPr lang="en-US" sz="1600" i="1">
                <a:latin typeface="Calibri"/>
                <a:ea typeface="Calibri"/>
                <a:cs typeface="Calibri"/>
                <a:sym typeface="Calibri"/>
              </a:rPr>
              <a:t> with multiple </a:t>
            </a:r>
            <a:r>
              <a:rPr lang="en-US" sz="1600" b="1">
                <a:latin typeface="Calibri"/>
                <a:ea typeface="Calibri"/>
                <a:cs typeface="Calibri"/>
                <a:sym typeface="Calibri"/>
              </a:rPr>
              <a:t>vendors, </a:t>
            </a:r>
            <a:r>
              <a:rPr lang="en-US" sz="1600" i="1">
                <a:latin typeface="Calibri"/>
                <a:ea typeface="Calibri"/>
                <a:cs typeface="Calibri"/>
                <a:sym typeface="Calibri"/>
              </a:rPr>
              <a:t>or none at all</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 </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vendor</a:t>
            </a:r>
            <a:r>
              <a:rPr lang="en-US" sz="1600" i="1">
                <a:latin typeface="Calibri"/>
                <a:ea typeface="Calibri"/>
                <a:cs typeface="Calibri"/>
                <a:sym typeface="Calibri"/>
              </a:rPr>
              <a:t> can generate multiple </a:t>
            </a:r>
            <a:r>
              <a:rPr lang="en-US" sz="1600" b="1">
                <a:latin typeface="Calibri"/>
                <a:ea typeface="Calibri"/>
                <a:cs typeface="Calibri"/>
                <a:sym typeface="Calibri"/>
              </a:rPr>
              <a:t>service </a:t>
            </a:r>
            <a:r>
              <a:rPr lang="en-US" sz="1600" i="1">
                <a:latin typeface="Calibri"/>
                <a:ea typeface="Calibri"/>
                <a:cs typeface="Calibri"/>
                <a:sym typeface="Calibri"/>
              </a:rPr>
              <a:t>records or no </a:t>
            </a:r>
            <a:r>
              <a:rPr lang="en-US" sz="1600" b="1">
                <a:latin typeface="Calibri"/>
                <a:ea typeface="Calibri"/>
                <a:cs typeface="Calibri"/>
                <a:sym typeface="Calibri"/>
              </a:rPr>
              <a:t>service </a:t>
            </a:r>
            <a:r>
              <a:rPr lang="en-US" sz="1600" i="1">
                <a:latin typeface="Calibri"/>
                <a:ea typeface="Calibri"/>
                <a:cs typeface="Calibri"/>
                <a:sym typeface="Calibri"/>
              </a:rPr>
              <a:t>records at all</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“A </a:t>
            </a:r>
            <a:r>
              <a:rPr lang="en-US" sz="1600" b="1">
                <a:latin typeface="Calibri"/>
                <a:ea typeface="Calibri"/>
                <a:cs typeface="Calibri"/>
                <a:sym typeface="Calibri"/>
              </a:rPr>
              <a:t>service </a:t>
            </a:r>
            <a:r>
              <a:rPr lang="en-US" sz="1600" i="1">
                <a:latin typeface="Calibri"/>
                <a:ea typeface="Calibri"/>
                <a:cs typeface="Calibri"/>
                <a:sym typeface="Calibri"/>
              </a:rPr>
              <a:t>record must be attributed to only one </a:t>
            </a:r>
            <a:r>
              <a:rPr lang="en-US" sz="1600" b="1">
                <a:latin typeface="Calibri"/>
                <a:ea typeface="Calibri"/>
                <a:cs typeface="Calibri"/>
                <a:sym typeface="Calibri"/>
              </a:rPr>
              <a:t>business</a:t>
            </a:r>
            <a:r>
              <a:rPr lang="en-US" sz="1600">
                <a:latin typeface="Calibri"/>
                <a:ea typeface="Calibri"/>
                <a:cs typeface="Calibri"/>
                <a:sym typeface="Calibri"/>
              </a:rPr>
              <a:t>”</a:t>
            </a:r>
            <a:endParaRPr sz="1600">
              <a:latin typeface="Calibri"/>
              <a:ea typeface="Calibri"/>
              <a:cs typeface="Calibri"/>
              <a:sym typeface="Calibri"/>
            </a:endParaRPr>
          </a:p>
          <a:p>
            <a:pPr marL="0" lvl="0" indent="0" algn="l" rtl="0">
              <a:spcBef>
                <a:spcPts val="0"/>
              </a:spcBef>
              <a:spcAft>
                <a:spcPts val="0"/>
              </a:spcAft>
              <a:buNone/>
            </a:pPr>
            <a:r>
              <a:rPr lang="en-US" sz="1600">
                <a:highlight>
                  <a:srgbClr val="FFFF00"/>
                </a:highlight>
                <a:latin typeface="Calibri"/>
                <a:ea typeface="Calibri"/>
                <a:cs typeface="Calibri"/>
                <a:sym typeface="Calibri"/>
              </a:rPr>
              <a:t> </a:t>
            </a:r>
            <a:endParaRPr sz="1600">
              <a:highlight>
                <a:srgbClr val="FFFF00"/>
              </a:highlight>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 “</a:t>
            </a:r>
            <a:r>
              <a:rPr lang="en-US" sz="1600" i="1">
                <a:latin typeface="Calibri"/>
                <a:ea typeface="Calibri"/>
                <a:cs typeface="Calibri"/>
                <a:sym typeface="Calibri"/>
              </a:rPr>
              <a:t>A </a:t>
            </a:r>
            <a:r>
              <a:rPr lang="en-US" sz="1600" b="1">
                <a:latin typeface="Calibri"/>
                <a:ea typeface="Calibri"/>
                <a:cs typeface="Calibri"/>
                <a:sym typeface="Calibri"/>
              </a:rPr>
              <a:t>service record</a:t>
            </a:r>
            <a:r>
              <a:rPr lang="en-US" sz="1600" i="1">
                <a:latin typeface="Calibri"/>
                <a:ea typeface="Calibri"/>
                <a:cs typeface="Calibri"/>
                <a:sym typeface="Calibri"/>
              </a:rPr>
              <a:t> may contain many</a:t>
            </a:r>
            <a:r>
              <a:rPr lang="en-US" sz="1600" b="1">
                <a:latin typeface="Calibri"/>
                <a:ea typeface="Calibri"/>
                <a:cs typeface="Calibri"/>
                <a:sym typeface="Calibri"/>
              </a:rPr>
              <a:t> invoices</a:t>
            </a:r>
            <a:r>
              <a:rPr lang="en-US" sz="1600">
                <a:latin typeface="Calibri"/>
                <a:ea typeface="Calibri"/>
                <a:cs typeface="Calibri"/>
                <a:sym typeface="Calibri"/>
              </a:rPr>
              <a:t>, </a:t>
            </a:r>
            <a:r>
              <a:rPr lang="en-US" sz="1600" i="1">
                <a:latin typeface="Calibri"/>
                <a:ea typeface="Calibri"/>
                <a:cs typeface="Calibri"/>
                <a:sym typeface="Calibri"/>
              </a:rPr>
              <a:t>or none at all”</a:t>
            </a:r>
            <a:endParaRPr sz="1600" i="1">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a:t>
            </a:r>
            <a:r>
              <a:rPr lang="en-US" sz="1600" i="1">
                <a:latin typeface="Calibri"/>
                <a:ea typeface="Calibri"/>
                <a:cs typeface="Calibri"/>
                <a:sym typeface="Calibri"/>
              </a:rPr>
              <a:t>multiple </a:t>
            </a:r>
            <a:r>
              <a:rPr lang="en-US" sz="1600" b="1">
                <a:latin typeface="Calibri"/>
                <a:ea typeface="Calibri"/>
                <a:cs typeface="Calibri"/>
                <a:sym typeface="Calibri"/>
              </a:rPr>
              <a:t>invoices</a:t>
            </a:r>
            <a:r>
              <a:rPr lang="en-US" sz="1600" i="1">
                <a:latin typeface="Calibri"/>
                <a:ea typeface="Calibri"/>
                <a:cs typeface="Calibri"/>
                <a:sym typeface="Calibri"/>
              </a:rPr>
              <a:t> must belong to only one</a:t>
            </a:r>
            <a:r>
              <a:rPr lang="en-US" sz="1600" b="1">
                <a:latin typeface="Calibri"/>
                <a:ea typeface="Calibri"/>
                <a:cs typeface="Calibri"/>
                <a:sym typeface="Calibri"/>
              </a:rPr>
              <a:t> service </a:t>
            </a:r>
            <a:r>
              <a:rPr lang="en-US" sz="1600">
                <a:latin typeface="Calibri"/>
                <a:ea typeface="Calibri"/>
                <a:cs typeface="Calibri"/>
                <a:sym typeface="Calibri"/>
              </a:rPr>
              <a:t>record</a:t>
            </a:r>
            <a:r>
              <a:rPr lang="en-US" sz="1600" i="1">
                <a:latin typeface="Calibri"/>
                <a:ea typeface="Calibri"/>
                <a:cs typeface="Calibri"/>
                <a:sym typeface="Calibri"/>
              </a:rPr>
              <a:t>”</a:t>
            </a:r>
            <a:endParaRPr sz="1600" i="1">
              <a:latin typeface="Calibri"/>
              <a:ea typeface="Calibri"/>
              <a:cs typeface="Calibri"/>
              <a:sym typeface="Calibri"/>
            </a:endParaRPr>
          </a:p>
          <a:p>
            <a:pPr marL="0" lvl="0" indent="0" algn="l" rtl="0">
              <a:spcBef>
                <a:spcPts val="0"/>
              </a:spcBef>
              <a:spcAft>
                <a:spcPts val="0"/>
              </a:spcAft>
              <a:buNone/>
            </a:pPr>
            <a:r>
              <a:rPr lang="en-US" sz="1600" i="1">
                <a:latin typeface="Calibri"/>
                <a:ea typeface="Calibri"/>
                <a:cs typeface="Calibri"/>
                <a:sym typeface="Calibri"/>
              </a:rPr>
              <a:t> </a:t>
            </a:r>
            <a:endParaRPr sz="1600" i="1">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a:t>
            </a:r>
            <a:r>
              <a:rPr lang="en-US" sz="1600" i="1">
                <a:latin typeface="Calibri"/>
                <a:ea typeface="Calibri"/>
                <a:cs typeface="Calibri"/>
                <a:sym typeface="Calibri"/>
              </a:rPr>
              <a:t>An </a:t>
            </a:r>
            <a:r>
              <a:rPr lang="en-US" sz="1600" b="1">
                <a:latin typeface="Calibri"/>
                <a:ea typeface="Calibri"/>
                <a:cs typeface="Calibri"/>
                <a:sym typeface="Calibri"/>
              </a:rPr>
              <a:t>invoice </a:t>
            </a:r>
            <a:r>
              <a:rPr lang="en-US" sz="1600" i="1">
                <a:latin typeface="Calibri"/>
                <a:ea typeface="Calibri"/>
                <a:cs typeface="Calibri"/>
                <a:sym typeface="Calibri"/>
              </a:rPr>
              <a:t>may contain many repair</a:t>
            </a:r>
            <a:r>
              <a:rPr lang="en-US" sz="1600" b="1">
                <a:latin typeface="Calibri"/>
                <a:ea typeface="Calibri"/>
                <a:cs typeface="Calibri"/>
                <a:sym typeface="Calibri"/>
              </a:rPr>
              <a:t> images</a:t>
            </a:r>
            <a:r>
              <a:rPr lang="en-US" sz="1600" i="1">
                <a:latin typeface="Calibri"/>
                <a:ea typeface="Calibri"/>
                <a:cs typeface="Calibri"/>
                <a:sym typeface="Calibri"/>
              </a:rPr>
              <a:t>, or no repair</a:t>
            </a:r>
            <a:r>
              <a:rPr lang="en-US" sz="1600" b="1">
                <a:latin typeface="Calibri"/>
                <a:ea typeface="Calibri"/>
                <a:cs typeface="Calibri"/>
                <a:sym typeface="Calibri"/>
              </a:rPr>
              <a:t> images </a:t>
            </a:r>
            <a:r>
              <a:rPr lang="en-US" sz="1600" i="1">
                <a:latin typeface="Calibri"/>
                <a:ea typeface="Calibri"/>
                <a:cs typeface="Calibri"/>
                <a:sym typeface="Calibri"/>
              </a:rPr>
              <a:t>at all”</a:t>
            </a:r>
            <a:endParaRPr sz="1600" i="1">
              <a:latin typeface="Calibri"/>
              <a:ea typeface="Calibri"/>
              <a:cs typeface="Calibri"/>
              <a:sym typeface="Calibri"/>
            </a:endParaRPr>
          </a:p>
          <a:p>
            <a:pPr marL="0" lvl="0" indent="0" algn="l" rtl="0">
              <a:spcBef>
                <a:spcPts val="0"/>
              </a:spcBef>
              <a:spcAft>
                <a:spcPts val="0"/>
              </a:spcAft>
              <a:buNone/>
            </a:pPr>
            <a:r>
              <a:rPr lang="en-US" sz="1600" b="1">
                <a:latin typeface="Calibri"/>
                <a:ea typeface="Calibri"/>
                <a:cs typeface="Calibri"/>
                <a:sym typeface="Calibri"/>
              </a:rPr>
              <a:t>“</a:t>
            </a:r>
            <a:r>
              <a:rPr lang="en-US" sz="1600" i="1">
                <a:latin typeface="Calibri"/>
                <a:ea typeface="Calibri"/>
                <a:cs typeface="Calibri"/>
                <a:sym typeface="Calibri"/>
              </a:rPr>
              <a:t>Multiple repair</a:t>
            </a:r>
            <a:r>
              <a:rPr lang="en-US" sz="1600" b="1">
                <a:latin typeface="Calibri"/>
                <a:ea typeface="Calibri"/>
                <a:cs typeface="Calibri"/>
                <a:sym typeface="Calibri"/>
              </a:rPr>
              <a:t> images</a:t>
            </a:r>
            <a:r>
              <a:rPr lang="en-US" sz="1600" i="1">
                <a:latin typeface="Calibri"/>
                <a:ea typeface="Calibri"/>
                <a:cs typeface="Calibri"/>
                <a:sym typeface="Calibri"/>
              </a:rPr>
              <a:t> must belong to only one </a:t>
            </a:r>
            <a:r>
              <a:rPr lang="en-US" sz="1600" b="1">
                <a:latin typeface="Calibri"/>
                <a:ea typeface="Calibri"/>
                <a:cs typeface="Calibri"/>
                <a:sym typeface="Calibri"/>
              </a:rPr>
              <a:t>invoice</a:t>
            </a:r>
            <a:r>
              <a:rPr lang="en-US" sz="1600" i="1">
                <a:latin typeface="Calibri"/>
                <a:ea typeface="Calibri"/>
                <a:cs typeface="Calibri"/>
                <a:sym typeface="Calibri"/>
              </a:rPr>
              <a:t> record”</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4"/>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ERD Example - Diagram</a:t>
            </a:r>
            <a:endParaRPr sz="4800"/>
          </a:p>
        </p:txBody>
      </p:sp>
      <p:pic>
        <p:nvPicPr>
          <p:cNvPr id="230" name="Google Shape;230;p34"/>
          <p:cNvPicPr preferRelativeResize="0"/>
          <p:nvPr/>
        </p:nvPicPr>
        <p:blipFill>
          <a:blip r:embed="rId3">
            <a:alphaModFix/>
          </a:blip>
          <a:stretch>
            <a:fillRect/>
          </a:stretch>
        </p:blipFill>
        <p:spPr>
          <a:xfrm>
            <a:off x="1782575" y="1782425"/>
            <a:ext cx="8942450" cy="488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5"/>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SQL Constraints</a:t>
            </a:r>
            <a:endParaRPr sz="4800"/>
          </a:p>
        </p:txBody>
      </p:sp>
      <p:sp>
        <p:nvSpPr>
          <p:cNvPr id="236" name="Google Shape;236;p35"/>
          <p:cNvSpPr txBox="1"/>
          <p:nvPr/>
        </p:nvSpPr>
        <p:spPr>
          <a:xfrm>
            <a:off x="548400" y="3421725"/>
            <a:ext cx="5704800" cy="3131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800" b="1"/>
              <a:t> </a:t>
            </a:r>
            <a:endParaRPr sz="1800" b="1"/>
          </a:p>
          <a:p>
            <a:pPr marL="0" lvl="0" indent="0" algn="l" rtl="0">
              <a:lnSpc>
                <a:spcPct val="100000"/>
              </a:lnSpc>
              <a:spcBef>
                <a:spcPts val="1000"/>
              </a:spcBef>
              <a:spcAft>
                <a:spcPts val="0"/>
              </a:spcAft>
              <a:buNone/>
            </a:pPr>
            <a:r>
              <a:rPr lang="en-US" sz="1800" b="1"/>
              <a:t>NOT NULL Constraint − Ensures that a column cannot have NULL value.</a:t>
            </a:r>
            <a:br>
              <a:rPr lang="en-US" sz="1800" b="1"/>
            </a:br>
            <a:br>
              <a:rPr lang="en-US" sz="1800" b="1"/>
            </a:br>
            <a:r>
              <a:rPr lang="en-US" sz="1800" b="1"/>
              <a:t>DEFAULT Constraint − Provides a default value for a column when none is specified.</a:t>
            </a:r>
            <a:br>
              <a:rPr lang="en-US" sz="1800" b="1"/>
            </a:br>
            <a:br>
              <a:rPr lang="en-US" sz="1800" b="1"/>
            </a:br>
            <a:r>
              <a:rPr lang="en-US" sz="1800" b="1"/>
              <a:t>UNIQUE Constraint − Ensures that all values in a column are different.</a:t>
            </a:r>
            <a:endParaRPr sz="1800" b="1"/>
          </a:p>
          <a:p>
            <a:pPr marL="0" lvl="0" indent="0" algn="l" rtl="0">
              <a:lnSpc>
                <a:spcPct val="100000"/>
              </a:lnSpc>
              <a:spcBef>
                <a:spcPts val="1000"/>
              </a:spcBef>
              <a:spcAft>
                <a:spcPts val="0"/>
              </a:spcAft>
              <a:buNone/>
            </a:pPr>
            <a:endParaRPr sz="1800" b="1"/>
          </a:p>
          <a:p>
            <a:pPr marL="0" lvl="0" indent="0" algn="l" rtl="0">
              <a:lnSpc>
                <a:spcPct val="100000"/>
              </a:lnSpc>
              <a:spcBef>
                <a:spcPts val="1000"/>
              </a:spcBef>
              <a:spcAft>
                <a:spcPts val="0"/>
              </a:spcAft>
              <a:buClr>
                <a:srgbClr val="000000"/>
              </a:buClr>
              <a:buSzPts val="1100"/>
              <a:buFont typeface="Arial"/>
              <a:buNone/>
            </a:pPr>
            <a:r>
              <a:rPr lang="en-US" sz="1800" b="1"/>
              <a:t>INDEX − Used to create and retrieve data from the database very quickly.</a:t>
            </a:r>
            <a:endParaRPr sz="1800"/>
          </a:p>
          <a:p>
            <a:pPr marL="0" lvl="0" indent="0" algn="l" rtl="0">
              <a:lnSpc>
                <a:spcPct val="115000"/>
              </a:lnSpc>
              <a:spcBef>
                <a:spcPts val="1000"/>
              </a:spcBef>
              <a:spcAft>
                <a:spcPts val="0"/>
              </a:spcAft>
              <a:buNone/>
            </a:pPr>
            <a:br>
              <a:rPr lang="en-US" sz="1800" b="1"/>
            </a:br>
            <a:br>
              <a:rPr lang="en-US" sz="1800" b="1"/>
            </a:br>
            <a:endParaRPr/>
          </a:p>
          <a:p>
            <a:pPr marL="0" lvl="0" indent="0" algn="l" rtl="0">
              <a:lnSpc>
                <a:spcPct val="115000"/>
              </a:lnSpc>
              <a:spcBef>
                <a:spcPts val="1000"/>
              </a:spcBef>
              <a:spcAft>
                <a:spcPts val="0"/>
              </a:spcAft>
              <a:buNone/>
            </a:pPr>
            <a:endParaRPr sz="1000">
              <a:solidFill>
                <a:srgbClr val="777777"/>
              </a:solidFill>
            </a:endParaRPr>
          </a:p>
        </p:txBody>
      </p:sp>
      <p:sp>
        <p:nvSpPr>
          <p:cNvPr id="237" name="Google Shape;237;p35"/>
          <p:cNvSpPr txBox="1"/>
          <p:nvPr/>
        </p:nvSpPr>
        <p:spPr>
          <a:xfrm>
            <a:off x="548400" y="1866925"/>
            <a:ext cx="110952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Lato"/>
                <a:ea typeface="Lato"/>
                <a:cs typeface="Lato"/>
                <a:sym typeface="Lato"/>
              </a:rPr>
              <a:t>Constraints are the rules enforced on the data columns of a table. These are used to limit the type of data that can go into a table. This ensures the accuracy and reliability of the data in the database. </a:t>
            </a:r>
            <a:endParaRPr sz="2000"/>
          </a:p>
        </p:txBody>
      </p:sp>
      <p:sp>
        <p:nvSpPr>
          <p:cNvPr id="238" name="Google Shape;238;p35"/>
          <p:cNvSpPr txBox="1"/>
          <p:nvPr/>
        </p:nvSpPr>
        <p:spPr>
          <a:xfrm>
            <a:off x="5939575" y="2878650"/>
            <a:ext cx="5976900" cy="30000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1000"/>
              </a:spcAft>
              <a:buNone/>
            </a:pPr>
            <a:r>
              <a:rPr lang="en-US" sz="1800" b="1"/>
              <a:t>PRIMARY Key − Uniquely identifies each row/record in a database table.</a:t>
            </a:r>
            <a:br>
              <a:rPr lang="en-US" sz="1800" b="1"/>
            </a:br>
            <a:br>
              <a:rPr lang="en-US" sz="1800" b="1"/>
            </a:br>
            <a:r>
              <a:rPr lang="en-US" sz="1800" b="1"/>
              <a:t>FOREIGN Key − Uniquely identifies a row/record in any of the given database table.</a:t>
            </a:r>
            <a:br>
              <a:rPr lang="en-US" sz="1800" b="1"/>
            </a:br>
            <a:br>
              <a:rPr lang="en-US" sz="1800" b="1"/>
            </a:br>
            <a:r>
              <a:rPr lang="en-US" sz="1800" b="1"/>
              <a:t>CHECK Constraint - The CHECK constraint ensures that all the values in a column satisfies certain conditions.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Relational Database Modeling</a:t>
            </a:r>
            <a:endParaRPr sz="4800"/>
          </a:p>
        </p:txBody>
      </p:sp>
      <p:sp>
        <p:nvSpPr>
          <p:cNvPr id="244" name="Google Shape;244;p36"/>
          <p:cNvSpPr txBox="1"/>
          <p:nvPr/>
        </p:nvSpPr>
        <p:spPr>
          <a:xfrm>
            <a:off x="1044525" y="1739125"/>
            <a:ext cx="10625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Relational Database models convert the conceptual representation of entities (ERD) to a model that can be implemented directly in a database (Physical Model).</a:t>
            </a:r>
            <a:endParaRPr sz="2000" dirty="0"/>
          </a:p>
          <a:p>
            <a:pPr marL="0" lvl="0" indent="0" algn="l" rtl="0">
              <a:spcBef>
                <a:spcPts val="0"/>
              </a:spcBef>
              <a:spcAft>
                <a:spcPts val="0"/>
              </a:spcAft>
              <a:buNone/>
            </a:pPr>
            <a:endParaRPr sz="1800" dirty="0"/>
          </a:p>
        </p:txBody>
      </p:sp>
      <p:pic>
        <p:nvPicPr>
          <p:cNvPr id="245" name="Google Shape;245;p36"/>
          <p:cNvPicPr preferRelativeResize="0"/>
          <p:nvPr/>
        </p:nvPicPr>
        <p:blipFill>
          <a:blip r:embed="rId3">
            <a:alphaModFix/>
          </a:blip>
          <a:stretch>
            <a:fillRect/>
          </a:stretch>
        </p:blipFill>
        <p:spPr>
          <a:xfrm>
            <a:off x="2132650" y="2511275"/>
            <a:ext cx="7926700" cy="419455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572</TotalTime>
  <Words>1984</Words>
  <Application>Microsoft Office PowerPoint</Application>
  <PresentationFormat>Widescreen</PresentationFormat>
  <Paragraphs>312</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Lato</vt:lpstr>
      <vt:lpstr>Raleway</vt:lpstr>
      <vt:lpstr>Calibri</vt:lpstr>
      <vt:lpstr>Lustria</vt:lpstr>
      <vt:lpstr>Arial</vt:lpstr>
      <vt:lpstr>Streamline</vt:lpstr>
      <vt:lpstr>Structuring &amp; Modeling Data</vt:lpstr>
      <vt:lpstr>Review: Class 3-5 – Data Manipulation</vt:lpstr>
      <vt:lpstr>Class 6 Objectives</vt:lpstr>
      <vt:lpstr>Database Modeling</vt:lpstr>
      <vt:lpstr>Entity-Relationship Diagrams (ERD)</vt:lpstr>
      <vt:lpstr>ERD Example - Business Rules</vt:lpstr>
      <vt:lpstr>ERD Example - Diagram</vt:lpstr>
      <vt:lpstr>SQL Constraints</vt:lpstr>
      <vt:lpstr>Relational Database Modeling</vt:lpstr>
      <vt:lpstr>Normal Forms</vt:lpstr>
      <vt:lpstr>1st Normal Form</vt:lpstr>
      <vt:lpstr>2nd Normal Form</vt:lpstr>
      <vt:lpstr>OLAP - Dimensional Data Modeling </vt:lpstr>
      <vt:lpstr>Exercise – Sakila Schema</vt:lpstr>
      <vt:lpstr>Appendix - 3rd Normal 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Structuring &amp; Modeling Data</dc:title>
  <dc:creator>JTB Ventures LLC</dc:creator>
  <cp:lastModifiedBy>Jeremy Bergmann</cp:lastModifiedBy>
  <cp:revision>11</cp:revision>
  <dcterms:modified xsi:type="dcterms:W3CDTF">2020-06-16T21:17:33Z</dcterms:modified>
</cp:coreProperties>
</file>