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9"/>
  </p:notesMasterIdLst>
  <p:sldIdLst>
    <p:sldId id="256"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4"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B7535-07B7-4EA8-9E1C-266842263CEE}">
  <a:tblStyle styleId="{FA9B7535-07B7-4EA8-9E1C-266842263C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18B3E636-0B74-4624-91BE-A3667B07476C}"/>
    <pc:docChg chg="delSld modSld">
      <pc:chgData name="Jeremy Bergmann" userId="c2589a63-7d35-4bd4-b1d6-7fbcacc677e5" providerId="ADAL" clId="{18B3E636-0B74-4624-91BE-A3667B07476C}" dt="2020-05-26T13:05:30.235" v="49" actId="20577"/>
      <pc:docMkLst>
        <pc:docMk/>
      </pc:docMkLst>
      <pc:sldChg chg="del">
        <pc:chgData name="Jeremy Bergmann" userId="c2589a63-7d35-4bd4-b1d6-7fbcacc677e5" providerId="ADAL" clId="{18B3E636-0B74-4624-91BE-A3667B07476C}" dt="2020-05-26T13:04:00.438" v="0" actId="47"/>
        <pc:sldMkLst>
          <pc:docMk/>
          <pc:sldMk cId="0" sldId="258"/>
        </pc:sldMkLst>
      </pc:sldChg>
      <pc:sldChg chg="modSp mod">
        <pc:chgData name="Jeremy Bergmann" userId="c2589a63-7d35-4bd4-b1d6-7fbcacc677e5" providerId="ADAL" clId="{18B3E636-0B74-4624-91BE-A3667B07476C}" dt="2020-05-26T13:04:28.556" v="14" actId="20577"/>
        <pc:sldMkLst>
          <pc:docMk/>
          <pc:sldMk cId="0" sldId="260"/>
        </pc:sldMkLst>
        <pc:spChg chg="mod">
          <ac:chgData name="Jeremy Bergmann" userId="c2589a63-7d35-4bd4-b1d6-7fbcacc677e5" providerId="ADAL" clId="{18B3E636-0B74-4624-91BE-A3667B07476C}" dt="2020-05-26T13:04:13.361" v="8" actId="20577"/>
          <ac:spMkLst>
            <pc:docMk/>
            <pc:sldMk cId="0" sldId="260"/>
            <ac:spMk id="203" creationId="{00000000-0000-0000-0000-000000000000}"/>
          </ac:spMkLst>
        </pc:spChg>
        <pc:spChg chg="mod">
          <ac:chgData name="Jeremy Bergmann" userId="c2589a63-7d35-4bd4-b1d6-7fbcacc677e5" providerId="ADAL" clId="{18B3E636-0B74-4624-91BE-A3667B07476C}" dt="2020-05-26T13:04:28.556" v="14" actId="20577"/>
          <ac:spMkLst>
            <pc:docMk/>
            <pc:sldMk cId="0" sldId="260"/>
            <ac:spMk id="204" creationId="{00000000-0000-0000-0000-000000000000}"/>
          </ac:spMkLst>
        </pc:spChg>
      </pc:sldChg>
      <pc:sldChg chg="modNotesTx">
        <pc:chgData name="Jeremy Bergmann" userId="c2589a63-7d35-4bd4-b1d6-7fbcacc677e5" providerId="ADAL" clId="{18B3E636-0B74-4624-91BE-A3667B07476C}" dt="2020-05-26T13:05:30.235" v="49" actId="20577"/>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7" Type="http://schemas.openxmlformats.org/officeDocument/2006/relationships/hyperlink" Target="https://en.wikipedia.org/wiki/Wide_column_store#cite_note-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Key-value_store" TargetMode="Externa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atajobs.com/what-is-hadoop-and-nosq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quora.com/What-are-the-main-differences-between-the-four-types-of-NoSql-databases-KeyValue-Store-Column-Oriented-Store-Document-Oriented-Graph-Database#:~:text=The%20only%20real%20difference%20is,the%20format%20of%20each%20val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75e2a24e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ea typeface="Calibri"/>
                <a:cs typeface="Calibri"/>
                <a:sym typeface="Calibri"/>
              </a:rPr>
              <a:t>A </a:t>
            </a:r>
            <a:r>
              <a:rPr lang="en-US" sz="1200" b="1" i="0" u="none" strike="noStrike" cap="none" dirty="0">
                <a:solidFill>
                  <a:schemeClr val="dk1"/>
                </a:solidFill>
                <a:effectLst/>
                <a:latin typeface="Calibri"/>
                <a:ea typeface="Calibri"/>
                <a:cs typeface="Calibri"/>
                <a:sym typeface="Calibri"/>
              </a:rPr>
              <a:t>wide column store</a:t>
            </a:r>
            <a:r>
              <a:rPr lang="en-US" sz="1200" b="0" i="0" u="none" strike="noStrike" cap="none" dirty="0">
                <a:solidFill>
                  <a:schemeClr val="dk1"/>
                </a:solidFill>
                <a:effectLst/>
                <a:latin typeface="Calibri"/>
                <a:ea typeface="Calibri"/>
                <a:cs typeface="Calibri"/>
                <a:sym typeface="Calibri"/>
              </a:rPr>
              <a:t> is a type of </a:t>
            </a:r>
            <a:r>
              <a:rPr lang="en-US" sz="1200" b="0" i="0" u="none" strike="noStrike" cap="none" dirty="0">
                <a:solidFill>
                  <a:schemeClr val="dk1"/>
                </a:solidFill>
                <a:effectLst/>
                <a:latin typeface="Calibri"/>
                <a:ea typeface="Calibri"/>
                <a:cs typeface="Calibri"/>
                <a:sym typeface="Calibri"/>
                <a:hlinkClick r:id="rId3" tooltip="NoSQL"/>
              </a:rPr>
              <a:t>NoSQL</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4" tooltip="Database"/>
              </a:rPr>
              <a:t>database</a:t>
            </a:r>
            <a:r>
              <a:rPr lang="en-US" sz="1200" b="0" i="0" u="none" strike="noStrike" cap="none" dirty="0">
                <a:solidFill>
                  <a:schemeClr val="dk1"/>
                </a:solidFill>
                <a:effectLst/>
                <a:latin typeface="Calibri"/>
                <a:ea typeface="Calibri"/>
                <a:cs typeface="Calibri"/>
                <a:sym typeface="Calibri"/>
              </a:rPr>
              <a:t>. It uses tables, rows, and columns, but unlike a </a:t>
            </a:r>
            <a:r>
              <a:rPr lang="en-US" sz="1200" b="0" i="0" u="none" strike="noStrike" cap="none" dirty="0">
                <a:solidFill>
                  <a:schemeClr val="dk1"/>
                </a:solidFill>
                <a:effectLst/>
                <a:latin typeface="Calibri"/>
                <a:ea typeface="Calibri"/>
                <a:cs typeface="Calibri"/>
                <a:sym typeface="Calibri"/>
                <a:hlinkClick r:id="rId5" tooltip="Relational database"/>
              </a:rPr>
              <a:t>relational database</a:t>
            </a:r>
            <a:r>
              <a:rPr lang="en-US" sz="1200" b="0" i="0" u="none" strike="noStrike" cap="none" dirty="0">
                <a:solidFill>
                  <a:schemeClr val="dk1"/>
                </a:solidFill>
                <a:effectLst/>
                <a:latin typeface="Calibri"/>
                <a:ea typeface="Calibri"/>
                <a:cs typeface="Calibri"/>
                <a:sym typeface="Calibri"/>
              </a:rPr>
              <a:t>, the names and format of the columns can vary from row to row in the same table. A wide column store can be interpreted as a two-dimensional </a:t>
            </a:r>
            <a:r>
              <a:rPr lang="en-US" sz="1200" b="0" i="0" u="none" strike="noStrike" cap="none" dirty="0">
                <a:solidFill>
                  <a:schemeClr val="dk1"/>
                </a:solidFill>
                <a:effectLst/>
                <a:latin typeface="Calibri"/>
                <a:ea typeface="Calibri"/>
                <a:cs typeface="Calibri"/>
                <a:sym typeface="Calibri"/>
                <a:hlinkClick r:id="rId6" tooltip="Key-value store"/>
              </a:rPr>
              <a:t>key-value store</a:t>
            </a:r>
            <a:r>
              <a:rPr lang="en-US" sz="1200" b="0" i="0" u="none" strike="noStrike" cap="none" dirty="0">
                <a:solidFill>
                  <a:schemeClr val="dk1"/>
                </a:solidFill>
                <a:effectLst/>
                <a:latin typeface="Calibri"/>
                <a:ea typeface="Calibri"/>
                <a:cs typeface="Calibri"/>
                <a:sym typeface="Calibri"/>
              </a:rPr>
              <a:t>.</a:t>
            </a:r>
            <a:r>
              <a:rPr lang="en-US" sz="1200" b="0" i="0" u="none" strike="noStrike" cap="none" baseline="30000" dirty="0">
                <a:solidFill>
                  <a:schemeClr val="dk1"/>
                </a:solidFill>
                <a:effectLst/>
                <a:latin typeface="Calibri"/>
                <a:ea typeface="Calibri"/>
                <a:cs typeface="Calibri"/>
                <a:sym typeface="Calibri"/>
                <a:hlinkClick r:id="rId7"/>
              </a:rPr>
              <a:t>[1]</a:t>
            </a:r>
            <a:endParaRPr dirty="0"/>
          </a:p>
        </p:txBody>
      </p:sp>
      <p:sp>
        <p:nvSpPr>
          <p:cNvPr id="257" name="Google Shape;257;g5275e2a24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75e2a24e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65" name="Google Shape;265;g5275e2a24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75e2a24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2" name="Google Shape;272;g5275e2a24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275e2a24e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a:t>
            </a:r>
            <a:endParaRPr/>
          </a:p>
        </p:txBody>
      </p:sp>
      <p:sp>
        <p:nvSpPr>
          <p:cNvPr id="279" name="Google Shape;279;g5275e2a24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75e2a24e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88" name="Google Shape;288;g5275e2a24e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275e2a24e_0_2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latin typeface="Lato"/>
                <a:ea typeface="Lato"/>
                <a:cs typeface="Lato"/>
                <a:sym typeface="Lato"/>
              </a:rPr>
              <a:t>Steps at: https://cloud.google.com/sql/docs/mysql/import-export/importing</a:t>
            </a:r>
          </a:p>
          <a:p>
            <a:pPr marL="0" marR="0" lvl="0" indent="0" algn="l" rtl="0">
              <a:lnSpc>
                <a:spcPct val="100000"/>
              </a:lnSpc>
              <a:spcBef>
                <a:spcPts val="0"/>
              </a:spcBef>
              <a:spcAft>
                <a:spcPts val="0"/>
              </a:spcAft>
              <a:buNone/>
            </a:pPr>
            <a:r>
              <a:rPr lang="en-US" dirty="0">
                <a:latin typeface="Lato"/>
                <a:ea typeface="Lato"/>
                <a:cs typeface="Lato"/>
                <a:sym typeface="Lato"/>
              </a:rPr>
              <a:t>If “SUPER” access is needed on dump file import to “MySQL” database – create a new database via google cloud </a:t>
            </a:r>
            <a:r>
              <a:rPr lang="en-US" dirty="0" err="1">
                <a:latin typeface="Lato"/>
                <a:ea typeface="Lato"/>
                <a:cs typeface="Lato"/>
                <a:sym typeface="Lato"/>
              </a:rPr>
              <a:t>sql</a:t>
            </a:r>
            <a:endParaRPr lang="en-US" dirty="0">
              <a:latin typeface="Lato"/>
              <a:ea typeface="Lato"/>
              <a:cs typeface="Lato"/>
              <a:sym typeface="Lato"/>
            </a:endParaRPr>
          </a:p>
        </p:txBody>
      </p:sp>
      <p:sp>
        <p:nvSpPr>
          <p:cNvPr id="309" name="Google Shape;309;g5275e2a24e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256eab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256eab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2256eab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e3e81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e3e8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75e2a24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r>
              <a:rPr lang="en-US"/>
              <a:t>Feynman technique: Learn -&gt; Explain -&gt; Reflect -&gt; Repeat</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lnSpc>
                <a:spcPct val="100000"/>
              </a:lnSpc>
              <a:spcBef>
                <a:spcPts val="0"/>
              </a:spcBef>
              <a:spcAft>
                <a:spcPts val="0"/>
              </a:spcAft>
              <a:buSzPts val="1400"/>
              <a:buNone/>
            </a:pPr>
            <a:endParaRPr/>
          </a:p>
        </p:txBody>
      </p:sp>
      <p:sp>
        <p:nvSpPr>
          <p:cNvPr id="201" name="Google Shape;201;g5275e2a24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1fb7fb40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1fb7fb40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01fb7fb40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1fb7fb4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1fb7fb4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01fb7fb4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5e2a24e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275e2a24e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275e2a24e_0_4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27851ec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27851ec3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marL="0" lvl="0" indent="0" algn="l" rtl="0">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marL="0" lvl="0" indent="0" algn="l" rtl="0">
              <a:spcBef>
                <a:spcPts val="14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75e2a24e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NoSQL &amp; Hadoop Intro: https://datajobs.com/what-is-hadoop-and-nosql</a:t>
            </a:r>
            <a:endParaRPr lang="en-US" dirty="0"/>
          </a:p>
          <a:p>
            <a:pPr marL="0" lvl="0" indent="0" algn="l" rtl="0">
              <a:lnSpc>
                <a:spcPct val="100000"/>
              </a:lnSpc>
              <a:spcBef>
                <a:spcPts val="0"/>
              </a:spcBef>
              <a:spcAft>
                <a:spcPts val="0"/>
              </a:spcAft>
              <a:buSzPts val="1400"/>
              <a:buNone/>
            </a:pPr>
            <a:r>
              <a:rPr lang="en-US" dirty="0"/>
              <a:t>Comparison: </a:t>
            </a:r>
            <a:r>
              <a:rPr lang="en-US" dirty="0">
                <a:hlinkClick r:id="rId4"/>
              </a:rPr>
              <a:t>https://www.quora.com/What-are-the-main-differences-between-the-four-types-of-NoSql-databases-KeyValue-Store-Column-Oriented-Store-Document-Oriented-Graph-Database#:~:text=The%20only%20real%20difference%20is,the%20format%20of%20each%20value.</a:t>
            </a:r>
            <a:endParaRPr dirty="0"/>
          </a:p>
        </p:txBody>
      </p:sp>
      <p:sp>
        <p:nvSpPr>
          <p:cNvPr id="249" name="Google Shape;249;g5275e2a2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2ajlfURobd8"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aws.amazon.com/rds/" TargetMode="External"/><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azure.microsoft.com/en-in/services/documentdb/" TargetMode="External"/><Relationship Id="rId5" Type="http://schemas.openxmlformats.org/officeDocument/2006/relationships/hyperlink" Target="https://cloud.google.com/sql/doc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hyperlink" Target="https://cloud.google.com/bigquery/" TargetMode="External"/><Relationship Id="rId3" Type="http://schemas.openxmlformats.org/officeDocument/2006/relationships/hyperlink" Target="https://cloud.google.com/storage/" TargetMode="External"/><Relationship Id="rId7" Type="http://schemas.openxmlformats.org/officeDocument/2006/relationships/hyperlink" Target="https://cloud.google.com/spanner/"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cloud.google.com/sql/" TargetMode="External"/><Relationship Id="rId5" Type="http://schemas.openxmlformats.org/officeDocument/2006/relationships/hyperlink" Target="https://cloud.google.com/datastore/" TargetMode="External"/><Relationship Id="rId4" Type="http://schemas.openxmlformats.org/officeDocument/2006/relationships/hyperlink" Target="https://cloud.google.com/bigtable/" TargetMode="External"/><Relationship Id="rId9" Type="http://schemas.openxmlformats.org/officeDocument/2006/relationships/hyperlink" Target="https://cloud.google.com/drive-enterpris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studio.google.com/data?search=mysq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hyperlink" Target="https://cloud.google.com/sql/docs/mysql/import-export/importing" TargetMode="External"/><Relationship Id="rId4" Type="http://schemas.openxmlformats.org/officeDocument/2006/relationships/hyperlink" Target="https://cloud.google.com/storage/docs/creating-bucket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hyperlink" Target="https://spark.apache.org/docs/2.2.1/api/python/pyspark.html" TargetMode="External"/><Relationship Id="rId3" Type="http://schemas.openxmlformats.org/officeDocument/2006/relationships/image" Target="../media/image1.png"/><Relationship Id="rId7" Type="http://schemas.openxmlformats.org/officeDocument/2006/relationships/hyperlink" Target="http://bubbles.databrewery.or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chrthomsen.github.io/pygrametl/" TargetMode="External"/><Relationship Id="rId5" Type="http://schemas.openxmlformats.org/officeDocument/2006/relationships/hyperlink" Target="https://pypi.org/project/Python-ETL/" TargetMode="External"/><Relationship Id="rId10" Type="http://schemas.openxmlformats.org/officeDocument/2006/relationships/hyperlink" Target="https://github.com/PyMySQL/PyMySQL" TargetMode="External"/><Relationship Id="rId4" Type="http://schemas.openxmlformats.org/officeDocument/2006/relationships/hyperlink" Target="https://www.bonobo-project.org/" TargetMode="External"/><Relationship Id="rId9" Type="http://schemas.openxmlformats.org/officeDocument/2006/relationships/hyperlink" Target="https://github.com/pawl/awesome-et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iXFAajRCAbw"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community.talend.com/t5/custom/page/page-id/Tutorials"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60" name="Google Shape;260;p38"/>
          <p:cNvSpPr txBox="1"/>
          <p:nvPr/>
        </p:nvSpPr>
        <p:spPr>
          <a:xfrm>
            <a:off x="-221625" y="1794875"/>
            <a:ext cx="7329000" cy="2125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61" name="Google Shape;261;p38"/>
          <p:cNvSpPr txBox="1"/>
          <p:nvPr/>
        </p:nvSpPr>
        <p:spPr>
          <a:xfrm>
            <a:off x="235550" y="4363450"/>
            <a:ext cx="7329000" cy="27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Key-value Stores</a:t>
            </a:r>
            <a:r>
              <a:rPr lang="en-US" sz="1800" dirty="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Wide-column Stores</a:t>
            </a:r>
            <a:r>
              <a:rPr lang="en-US" sz="1800" dirty="0">
                <a:latin typeface="Lato"/>
                <a:ea typeface="Lato"/>
                <a:cs typeface="Lato"/>
                <a:sym typeface="Lato"/>
              </a:rPr>
              <a:t> are optimized for queries over large datasets, and store columns of data together, instead of rows.</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NoSQL Demo</a:t>
            </a:r>
            <a:endParaRPr sz="4800"/>
          </a:p>
        </p:txBody>
      </p:sp>
      <p:sp>
        <p:nvSpPr>
          <p:cNvPr id="268" name="Google Shape;268;p39"/>
          <p:cNvSpPr txBox="1"/>
          <p:nvPr/>
        </p:nvSpPr>
        <p:spPr>
          <a:xfrm>
            <a:off x="2124750" y="1825700"/>
            <a:ext cx="7932000" cy="47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p39" descr="Watch MongoDB tutorial and learn NoSQL database system. Find out how to use document-oriented data model. Other lessons, visit http://www.learn-with-video-tutorials.com/mongodb-video-tutorial"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75" name="Google Shape;275;p40"/>
          <p:cNvSpPr txBox="1"/>
          <p:nvPr/>
        </p:nvSpPr>
        <p:spPr>
          <a:xfrm>
            <a:off x="154685" y="1891015"/>
            <a:ext cx="5818800" cy="422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2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Cloud computing lets companies focus on running their infrastructure instead of housing expensive internal servers and employing a team of System Administrators. </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With cloud services, businesses can spool up and manage their own servers on-demand.</a:t>
            </a:r>
            <a:endParaRPr sz="1800" dirty="0">
              <a:latin typeface="Lato"/>
              <a:ea typeface="Lato"/>
              <a:cs typeface="Lato"/>
              <a:sym typeface="Lato"/>
            </a:endParaRPr>
          </a:p>
          <a:p>
            <a:pPr marL="457200" marR="0" lvl="0" indent="0" algn="l" rtl="0">
              <a:lnSpc>
                <a:spcPct val="100000"/>
              </a:lnSpc>
              <a:spcBef>
                <a:spcPts val="0"/>
              </a:spcBef>
              <a:spcAft>
                <a:spcPts val="0"/>
              </a:spcAft>
              <a:buClr>
                <a:srgbClr val="000000"/>
              </a:buClr>
              <a:buSzPts val="1100"/>
              <a:buFont typeface="Arial"/>
              <a:buNone/>
            </a:pPr>
            <a:endParaRPr sz="1800" dirty="0">
              <a:latin typeface="Lato"/>
              <a:ea typeface="Lato"/>
              <a:cs typeface="Lato"/>
              <a:sym typeface="Lato"/>
            </a:endParaRPr>
          </a:p>
          <a:p>
            <a:pPr marL="457200" lvl="0" indent="0" algn="l" rtl="0">
              <a:spcBef>
                <a:spcPts val="0"/>
              </a:spcBef>
              <a:spcAft>
                <a:spcPts val="0"/>
              </a:spcAft>
              <a:buNone/>
            </a:pPr>
            <a:r>
              <a:rPr lang="en-US" sz="1800" dirty="0">
                <a:latin typeface="Lato"/>
                <a:ea typeface="Lato"/>
                <a:cs typeface="Lato"/>
                <a:sym typeface="Lato"/>
              </a:rPr>
              <a:t>Cloud services rely on shared resources, which means </a:t>
            </a:r>
            <a:r>
              <a:rPr lang="en-US" sz="1800" u="sng" dirty="0">
                <a:latin typeface="Lato"/>
                <a:ea typeface="Lato"/>
                <a:cs typeface="Lato"/>
                <a:sym typeface="Lato"/>
              </a:rPr>
              <a:t>Amazon</a:t>
            </a:r>
            <a:r>
              <a:rPr lang="en-US" sz="1800" dirty="0">
                <a:latin typeface="Lato"/>
                <a:ea typeface="Lato"/>
                <a:cs typeface="Lato"/>
                <a:sym typeface="Lato"/>
              </a:rPr>
              <a:t>, </a:t>
            </a:r>
            <a:r>
              <a:rPr lang="en-US" sz="1800" u="sng" dirty="0">
                <a:latin typeface="Lato"/>
                <a:ea typeface="Lato"/>
                <a:cs typeface="Lato"/>
                <a:sym typeface="Lato"/>
              </a:rPr>
              <a:t>Google</a:t>
            </a:r>
            <a:r>
              <a:rPr lang="en-US" sz="1800" dirty="0">
                <a:latin typeface="Lato"/>
                <a:ea typeface="Lato"/>
                <a:cs typeface="Lato"/>
                <a:sym typeface="Lato"/>
              </a:rPr>
              <a:t> and </a:t>
            </a:r>
            <a:r>
              <a:rPr lang="en-US" sz="1800" u="sng" dirty="0">
                <a:latin typeface="Lato"/>
                <a:ea typeface="Lato"/>
                <a:cs typeface="Lato"/>
                <a:sym typeface="Lato"/>
              </a:rPr>
              <a:t>Microsoft</a:t>
            </a:r>
            <a:r>
              <a:rPr lang="en-US" sz="1800" dirty="0">
                <a:latin typeface="Lato"/>
                <a:ea typeface="Lato"/>
                <a:cs typeface="Lato"/>
                <a:sym typeface="Lato"/>
              </a:rPr>
              <a:t> supply servers in different data centers. This greatly lowers overhead in maintaining a system and increases flexibility in scaling system up and down as needed.</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pic>
        <p:nvPicPr>
          <p:cNvPr id="276" name="Google Shape;276;p40"/>
          <p:cNvPicPr preferRelativeResize="0"/>
          <p:nvPr/>
        </p:nvPicPr>
        <p:blipFill>
          <a:blip r:embed="rId3">
            <a:alphaModFix/>
          </a:blip>
          <a:stretch>
            <a:fillRect/>
          </a:stretch>
        </p:blipFill>
        <p:spPr>
          <a:xfrm>
            <a:off x="6090745" y="1891325"/>
            <a:ext cx="5662000" cy="435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82" name="Google Shape;282;p41"/>
          <p:cNvSpPr txBox="1"/>
          <p:nvPr/>
        </p:nvSpPr>
        <p:spPr>
          <a:xfrm>
            <a:off x="1001775" y="1967350"/>
            <a:ext cx="7507500" cy="41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3"/>
              </a:rPr>
              <a:t>Amazon’s RDS</a:t>
            </a:r>
            <a:r>
              <a:rPr lang="en-US" sz="2400" dirty="0">
                <a:latin typeface="Lato"/>
                <a:ea typeface="Lato"/>
                <a:cs typeface="Lato"/>
                <a:sym typeface="Lato"/>
              </a:rPr>
              <a:t> (Relational Database Service) provides support for major databases including Oracle, PostgreSQL and MySQL.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4"/>
              </a:rPr>
              <a:t>Azure SQL</a:t>
            </a:r>
            <a:r>
              <a:rPr lang="en-US" sz="2400" dirty="0">
                <a:latin typeface="Lato"/>
                <a:ea typeface="Lato"/>
                <a:cs typeface="Lato"/>
                <a:sym typeface="Lato"/>
              </a:rPr>
              <a:t> &amp; </a:t>
            </a:r>
            <a:r>
              <a:rPr lang="en-US" sz="2400" u="sng" dirty="0">
                <a:solidFill>
                  <a:schemeClr val="hlink"/>
                </a:solidFill>
                <a:latin typeface="Lato"/>
                <a:ea typeface="Lato"/>
                <a:cs typeface="Lato"/>
                <a:sym typeface="Lato"/>
                <a:hlinkClick r:id="rId5"/>
              </a:rPr>
              <a:t>Cloud SQL </a:t>
            </a:r>
            <a:r>
              <a:rPr lang="en-US" sz="2400" dirty="0">
                <a:latin typeface="Lato"/>
                <a:ea typeface="Lato"/>
                <a:cs typeface="Lato"/>
                <a:sym typeface="Lato"/>
              </a:rPr>
              <a:t>offers SQL database handling features for Azure &amp; GCP respectively.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dirty="0">
                <a:latin typeface="Lato"/>
                <a:ea typeface="Lato"/>
                <a:cs typeface="Lato"/>
                <a:sym typeface="Lato"/>
              </a:rPr>
              <a:t>All three offer high-performance NoSQL DB choices such as </a:t>
            </a:r>
            <a:r>
              <a:rPr lang="en-US" sz="2400" u="sng" dirty="0" err="1">
                <a:solidFill>
                  <a:schemeClr val="hlink"/>
                </a:solidFill>
                <a:latin typeface="Lato"/>
                <a:ea typeface="Lato"/>
                <a:cs typeface="Lato"/>
                <a:sym typeface="Lato"/>
                <a:hlinkClick r:id="rId6"/>
              </a:rPr>
              <a:t>DocumentDB</a:t>
            </a:r>
            <a:r>
              <a:rPr lang="en-US" sz="2400" u="sng" dirty="0">
                <a:solidFill>
                  <a:schemeClr val="hlink"/>
                </a:solidFill>
                <a:latin typeface="Lato"/>
                <a:ea typeface="Lato"/>
                <a:cs typeface="Lato"/>
                <a:sym typeface="Lato"/>
                <a:hlinkClick r:id="rId6"/>
              </a:rPr>
              <a:t> </a:t>
            </a:r>
            <a:r>
              <a:rPr lang="en-US" sz="2400" dirty="0">
                <a:latin typeface="Lato"/>
                <a:ea typeface="Lato"/>
                <a:cs typeface="Lato"/>
                <a:sym typeface="Lato"/>
              </a:rPr>
              <a:t>for Azure, Aurora for AWS &amp; Datastore &amp; </a:t>
            </a:r>
            <a:r>
              <a:rPr lang="en-US" sz="2400" dirty="0" err="1">
                <a:latin typeface="Lato"/>
                <a:ea typeface="Lato"/>
                <a:cs typeface="Lato"/>
                <a:sym typeface="Lato"/>
              </a:rPr>
              <a:t>BigTable</a:t>
            </a:r>
            <a:r>
              <a:rPr lang="en-US" sz="2400" dirty="0">
                <a:latin typeface="Lato"/>
                <a:ea typeface="Lato"/>
                <a:cs typeface="Lato"/>
                <a:sym typeface="Lato"/>
              </a:rPr>
              <a:t> for Google Cloud.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b="1"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p:txBody>
      </p:sp>
      <p:pic>
        <p:nvPicPr>
          <p:cNvPr id="283" name="Google Shape;283;p41"/>
          <p:cNvPicPr preferRelativeResize="0"/>
          <p:nvPr/>
        </p:nvPicPr>
        <p:blipFill>
          <a:blip r:embed="rId7">
            <a:alphaModFix/>
          </a:blip>
          <a:stretch>
            <a:fillRect/>
          </a:stretch>
        </p:blipFill>
        <p:spPr>
          <a:xfrm>
            <a:off x="9405100" y="4797675"/>
            <a:ext cx="1540225" cy="1540225"/>
          </a:xfrm>
          <a:prstGeom prst="rect">
            <a:avLst/>
          </a:prstGeom>
          <a:noFill/>
          <a:ln>
            <a:noFill/>
          </a:ln>
        </p:spPr>
      </p:pic>
      <p:pic>
        <p:nvPicPr>
          <p:cNvPr id="284" name="Google Shape;284;p41"/>
          <p:cNvPicPr preferRelativeResize="0"/>
          <p:nvPr/>
        </p:nvPicPr>
        <p:blipFill>
          <a:blip r:embed="rId8">
            <a:alphaModFix/>
          </a:blip>
          <a:stretch>
            <a:fillRect/>
          </a:stretch>
        </p:blipFill>
        <p:spPr>
          <a:xfrm>
            <a:off x="9041150" y="3170375"/>
            <a:ext cx="2314525" cy="1540225"/>
          </a:xfrm>
          <a:prstGeom prst="rect">
            <a:avLst/>
          </a:prstGeom>
          <a:noFill/>
          <a:ln>
            <a:noFill/>
          </a:ln>
        </p:spPr>
      </p:pic>
      <p:pic>
        <p:nvPicPr>
          <p:cNvPr id="285" name="Google Shape;285;p41"/>
          <p:cNvPicPr preferRelativeResize="0"/>
          <p:nvPr/>
        </p:nvPicPr>
        <p:blipFill>
          <a:blip r:embed="rId9">
            <a:alphaModFix/>
          </a:blip>
          <a:stretch>
            <a:fillRect/>
          </a:stretch>
        </p:blipFill>
        <p:spPr>
          <a:xfrm>
            <a:off x="9033799" y="1466874"/>
            <a:ext cx="2314525" cy="154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90" name="Google Shape;290;p42"/>
          <p:cNvGraphicFramePr/>
          <p:nvPr>
            <p:extLst>
              <p:ext uri="{D42A27DB-BD31-4B8C-83A1-F6EECF244321}">
                <p14:modId xmlns:p14="http://schemas.microsoft.com/office/powerpoint/2010/main" val="2332733320"/>
              </p:ext>
            </p:extLst>
          </p:nvPr>
        </p:nvGraphicFramePr>
        <p:xfrm>
          <a:off x="457199" y="1669175"/>
          <a:ext cx="11294532" cy="5218322"/>
        </p:xfrm>
        <a:graphic>
          <a:graphicData uri="http://schemas.openxmlformats.org/drawingml/2006/table">
            <a:tbl>
              <a:tblPr>
                <a:solidFill>
                  <a:srgbClr val="FFFFFF"/>
                </a:solidFill>
                <a:tableStyleId>{FA9B7535-07B7-4EA8-9E1C-266842263CEE}</a:tableStyleId>
              </a:tblPr>
              <a:tblGrid>
                <a:gridCol w="1301389">
                  <a:extLst>
                    <a:ext uri="{9D8B030D-6E8A-4147-A177-3AD203B41FA5}">
                      <a16:colId xmlns:a16="http://schemas.microsoft.com/office/drawing/2014/main" val="20000"/>
                    </a:ext>
                  </a:extLst>
                </a:gridCol>
                <a:gridCol w="5599377">
                  <a:extLst>
                    <a:ext uri="{9D8B030D-6E8A-4147-A177-3AD203B41FA5}">
                      <a16:colId xmlns:a16="http://schemas.microsoft.com/office/drawing/2014/main" val="20001"/>
                    </a:ext>
                  </a:extLst>
                </a:gridCol>
                <a:gridCol w="4393766">
                  <a:extLst>
                    <a:ext uri="{9D8B030D-6E8A-4147-A177-3AD203B41FA5}">
                      <a16:colId xmlns:a16="http://schemas.microsoft.com/office/drawing/2014/main" val="20002"/>
                    </a:ext>
                  </a:extLst>
                </a:gridCol>
              </a:tblGrid>
              <a:tr h="378500">
                <a:tc>
                  <a:txBody>
                    <a:bodyPr/>
                    <a:lstStyle/>
                    <a:p>
                      <a:pPr marL="0" lvl="0" indent="0" algn="l" rtl="0">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L="91425" marR="91425" marT="76200" marB="76200">
                    <a:solidFill>
                      <a:srgbClr val="0000FF"/>
                    </a:solidFill>
                  </a:tcPr>
                </a:tc>
                <a:extLst>
                  <a:ext uri="{0D108BD9-81ED-4DB2-BD59-A6C34878D82A}">
                    <a16:rowId xmlns:a16="http://schemas.microsoft.com/office/drawing/2014/main" val="10000"/>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3"/>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Images, pictures, and videos</a:t>
                      </a:r>
                      <a:endParaRPr sz="1500">
                        <a:highlight>
                          <a:srgbClr val="FFFFFF"/>
                        </a:highlight>
                      </a:endParaRPr>
                    </a:p>
                    <a:p>
                      <a:pPr marL="0" lvl="0" indent="0" algn="l" rtl="0">
                        <a:spcBef>
                          <a:spcPts val="0"/>
                        </a:spcBef>
                        <a:spcAft>
                          <a:spcPts val="0"/>
                        </a:spcAft>
                        <a:buNone/>
                      </a:pPr>
                      <a:r>
                        <a:rPr lang="en-US" sz="1500">
                          <a:highlight>
                            <a:srgbClr val="FFFFFF"/>
                          </a:highlight>
                        </a:rPr>
                        <a:t>Objects and blobs,  Unstructured data</a:t>
                      </a:r>
                      <a:endParaRPr sz="1500">
                        <a:highlight>
                          <a:srgbClr val="FFFFFF"/>
                        </a:highlight>
                      </a:endParaRPr>
                    </a:p>
                  </a:txBody>
                  <a:tcPr marL="91425" marR="91425" marT="76200" marB="76200"/>
                </a:tc>
                <a:extLst>
                  <a:ext uri="{0D108BD9-81ED-4DB2-BD59-A6C34878D82A}">
                    <a16:rowId xmlns:a16="http://schemas.microsoft.com/office/drawing/2014/main" val="10001"/>
                  </a:ext>
                </a:extLst>
              </a:tr>
              <a:tr h="832701">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4"/>
                        </a:rPr>
                        <a:t>Cloud Bigtable</a:t>
                      </a:r>
                      <a:endParaRPr sz="1500" u="sng">
                        <a:solidFill>
                          <a:schemeClr val="hlink"/>
                        </a:solidFill>
                        <a:highlight>
                          <a:srgbClr val="FFFFFF"/>
                        </a:highlight>
                        <a:hlinkClick r:id="rId4"/>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Low-latency read/write access</a:t>
                      </a:r>
                      <a:endParaRPr sz="1500">
                        <a:highlight>
                          <a:srgbClr val="FFFFFF"/>
                        </a:highlight>
                      </a:endParaRPr>
                    </a:p>
                    <a:p>
                      <a:pPr marL="0" lvl="0" indent="0" algn="l" rtl="0">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L="91425" marR="91425" marT="76200" marB="76200"/>
                </a:tc>
                <a:extLst>
                  <a:ext uri="{0D108BD9-81ED-4DB2-BD59-A6C34878D82A}">
                    <a16:rowId xmlns:a16="http://schemas.microsoft.com/office/drawing/2014/main" val="10002"/>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Datastore</a:t>
                      </a:r>
                      <a:endParaRPr sz="1500" u="sng">
                        <a:solidFill>
                          <a:schemeClr val="hlink"/>
                        </a:solidFill>
                        <a:highlight>
                          <a:srgbClr val="FFFFFF"/>
                        </a:highlight>
                        <a:hlinkClick r:id="rId5"/>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Semistructured application data</a:t>
                      </a:r>
                      <a:endParaRPr sz="1500">
                        <a:highlight>
                          <a:srgbClr val="FFFFFF"/>
                        </a:highlight>
                      </a:endParaRPr>
                    </a:p>
                    <a:p>
                      <a:pPr marL="0" lvl="0" indent="0" algn="l" rtl="0">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L="91425" marR="91425" marT="76200" marB="76200"/>
                </a:tc>
                <a:extLst>
                  <a:ext uri="{0D108BD9-81ED-4DB2-BD59-A6C34878D82A}">
                    <a16:rowId xmlns:a16="http://schemas.microsoft.com/office/drawing/2014/main" val="10003"/>
                  </a:ext>
                </a:extLst>
              </a:tr>
              <a:tr h="722522">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6"/>
                        </a:rPr>
                        <a:t>Cloud SQL</a:t>
                      </a:r>
                      <a:endParaRPr sz="1500" u="sng">
                        <a:solidFill>
                          <a:schemeClr val="hlink"/>
                        </a:solidFill>
                        <a:highlight>
                          <a:srgbClr val="FFFFFF"/>
                        </a:highlight>
                        <a:hlinkClick r:id="rId6"/>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L="91425" marR="91425" marT="76200" marB="76200"/>
                </a:tc>
                <a:extLst>
                  <a:ext uri="{0D108BD9-81ED-4DB2-BD59-A6C34878D82A}">
                    <a16:rowId xmlns:a16="http://schemas.microsoft.com/office/drawing/2014/main" val="10004"/>
                  </a:ext>
                </a:extLst>
              </a:tr>
              <a:tr h="832701">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Spanner</a:t>
                      </a:r>
                      <a:endParaRPr sz="1500" u="sng">
                        <a:solidFill>
                          <a:schemeClr val="hlink"/>
                        </a:solidFill>
                        <a:highlight>
                          <a:srgbClr val="FFFFFF"/>
                        </a:highlight>
                        <a:hlinkClick r:id="rId7"/>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applications</a:t>
                      </a:r>
                      <a:endParaRPr sz="1500">
                        <a:highlight>
                          <a:srgbClr val="FFFFFF"/>
                        </a:highlight>
                      </a:endParaRPr>
                    </a:p>
                    <a:p>
                      <a:pPr marL="0" lvl="0" indent="0" algn="l" rtl="0">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L="91425" marR="91425" marT="76200" marB="76200"/>
                </a:tc>
                <a:extLst>
                  <a:ext uri="{0D108BD9-81ED-4DB2-BD59-A6C34878D82A}">
                    <a16:rowId xmlns:a16="http://schemas.microsoft.com/office/drawing/2014/main" val="10005"/>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8"/>
                        </a:rPr>
                        <a:t>BigQuery</a:t>
                      </a:r>
                      <a:endParaRPr sz="1500" u="sng">
                        <a:solidFill>
                          <a:schemeClr val="hlink"/>
                        </a:solidFill>
                        <a:highlight>
                          <a:srgbClr val="FFFFFF"/>
                        </a:highlight>
                        <a:hlinkClick r:id="rId8"/>
                      </a:endParaRPr>
                    </a:p>
                  </a:txBody>
                  <a:tcPr marL="91425" marR="91425" marT="76200" marB="76200"/>
                </a:tc>
                <a:tc>
                  <a:txBody>
                    <a:bodyPr/>
                    <a:lstStyle/>
                    <a:p>
                      <a:pPr marL="0" lvl="0" indent="0" algn="l" rtl="0">
                        <a:spcBef>
                          <a:spcPts val="0"/>
                        </a:spcBef>
                        <a:spcAft>
                          <a:spcPts val="0"/>
                        </a:spcAft>
                        <a:buNone/>
                      </a:pPr>
                      <a:r>
                        <a:rPr lang="en-US" sz="1500" dirty="0">
                          <a:highlight>
                            <a:srgbClr val="FFFFFF"/>
                          </a:highlight>
                        </a:rPr>
                        <a:t>A scalable, fully managed enterprise data warehouse (EDW) with SQL and fast ad-hoc queries.</a:t>
                      </a:r>
                      <a:endParaRPr sz="1500" dirty="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OLAP workloads up to petabyte scale</a:t>
                      </a:r>
                      <a:endParaRPr sz="1500">
                        <a:highlight>
                          <a:srgbClr val="FFFFFF"/>
                        </a:highlight>
                      </a:endParaRPr>
                    </a:p>
                    <a:p>
                      <a:pPr marL="0" lvl="0" indent="0" algn="l" rtl="0">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L="91425" marR="91425" marT="76200" marB="76200"/>
                </a:tc>
                <a:extLst>
                  <a:ext uri="{0D108BD9-81ED-4DB2-BD59-A6C34878D82A}">
                    <a16:rowId xmlns:a16="http://schemas.microsoft.com/office/drawing/2014/main" val="10006"/>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Drive Enterprise</a:t>
                      </a:r>
                      <a:endParaRPr sz="1500" u="sng">
                        <a:solidFill>
                          <a:schemeClr val="hlink"/>
                        </a:solidFill>
                        <a:highlight>
                          <a:srgbClr val="FFFFFF"/>
                        </a:highlight>
                        <a:hlinkClick r:id="rId9"/>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dirty="0">
                          <a:highlight>
                            <a:srgbClr val="FFFFFF"/>
                          </a:highlight>
                        </a:rPr>
                        <a:t>End-user interaction with docs and files</a:t>
                      </a:r>
                      <a:endParaRPr sz="1500" dirty="0">
                        <a:highlight>
                          <a:srgbClr val="FFFFFF"/>
                        </a:highlight>
                      </a:endParaRPr>
                    </a:p>
                    <a:p>
                      <a:pPr marL="0" lvl="0" indent="0" algn="l" rtl="0">
                        <a:spcBef>
                          <a:spcPts val="0"/>
                        </a:spcBef>
                        <a:spcAft>
                          <a:spcPts val="0"/>
                        </a:spcAft>
                        <a:buNone/>
                      </a:pPr>
                      <a:r>
                        <a:rPr lang="en-US" sz="1500" dirty="0">
                          <a:highlight>
                            <a:srgbClr val="FFFFFF"/>
                          </a:highlight>
                        </a:rPr>
                        <a:t>Collaborative creation and editing, Syncing files</a:t>
                      </a:r>
                      <a:endParaRPr sz="1500" dirty="0">
                        <a:highlight>
                          <a:srgbClr val="FFFFFF"/>
                        </a:highlight>
                      </a:endParaRPr>
                    </a:p>
                  </a:txBody>
                  <a:tcPr marL="91425" marR="91425" marT="76200" marB="76200"/>
                </a:tc>
                <a:extLst>
                  <a:ext uri="{0D108BD9-81ED-4DB2-BD59-A6C34878D82A}">
                    <a16:rowId xmlns:a16="http://schemas.microsoft.com/office/drawing/2014/main" val="10007"/>
                  </a:ext>
                </a:extLst>
              </a:tr>
            </a:tbl>
          </a:graphicData>
        </a:graphic>
      </p:graphicFrame>
      <p:sp>
        <p:nvSpPr>
          <p:cNvPr id="291" name="Google Shape;291;p42"/>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ctrTitle"/>
          </p:nvPr>
        </p:nvSpPr>
        <p:spPr>
          <a:xfrm>
            <a:off x="1001775" y="8233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dirty="0"/>
              <a:t>Exercise - Moving MySQL DB to GCP</a:t>
            </a:r>
            <a:endParaRPr sz="4000" dirty="0"/>
          </a:p>
        </p:txBody>
      </p:sp>
      <p:sp>
        <p:nvSpPr>
          <p:cNvPr id="312" name="Google Shape;312;p45"/>
          <p:cNvSpPr txBox="1"/>
          <p:nvPr/>
        </p:nvSpPr>
        <p:spPr>
          <a:xfrm>
            <a:off x="0" y="1761825"/>
            <a:ext cx="5939161"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1) Create a google account, then connect to the following URL:</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u="sng" dirty="0">
                <a:solidFill>
                  <a:schemeClr val="hlink"/>
                </a:solidFill>
                <a:latin typeface="Lato"/>
                <a:ea typeface="Lato"/>
                <a:cs typeface="Lato"/>
                <a:sym typeface="Lato"/>
                <a:hlinkClick r:id="rId3"/>
              </a:rPr>
              <a:t>https://datastudio.google.com/data?search=mysql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2) Create a SQL dump file of your local MySQL database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b="1" u="sng" dirty="0" err="1">
                <a:latin typeface="Lato"/>
                <a:ea typeface="Lato"/>
                <a:cs typeface="Lato"/>
                <a:sym typeface="Lato"/>
              </a:rPr>
              <a:t>cmd</a:t>
            </a:r>
            <a:r>
              <a:rPr lang="en-US" sz="1500" b="1" u="sng" dirty="0">
                <a:latin typeface="Lato"/>
                <a:ea typeface="Lato"/>
                <a:cs typeface="Lato"/>
                <a:sym typeface="Lato"/>
              </a:rPr>
              <a:t> line</a:t>
            </a:r>
            <a:r>
              <a:rPr lang="en-US" sz="1500" dirty="0">
                <a:latin typeface="Lato"/>
                <a:ea typeface="Lato"/>
                <a:cs typeface="Lato"/>
                <a:sym typeface="Lato"/>
              </a:rPr>
              <a:t>: cd  C:\Program Files\MySQL\MySQL Workbench 8.0 CE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err="1">
                <a:latin typeface="Lato"/>
                <a:ea typeface="Lato"/>
                <a:cs typeface="Lato"/>
                <a:sym typeface="Lato"/>
              </a:rPr>
              <a:t>mysqldump</a:t>
            </a:r>
            <a:r>
              <a:rPr lang="en-US" sz="1500" dirty="0">
                <a:latin typeface="Lato"/>
                <a:ea typeface="Lato"/>
                <a:cs typeface="Lato"/>
                <a:sym typeface="Lato"/>
              </a:rPr>
              <a:t> -u root -p covid_19 &gt; (</a:t>
            </a:r>
            <a:r>
              <a:rPr lang="en-US" sz="1500" dirty="0" err="1">
                <a:latin typeface="Lato"/>
                <a:ea typeface="Lato"/>
                <a:cs typeface="Lato"/>
                <a:sym typeface="Lato"/>
              </a:rPr>
              <a:t>dir</a:t>
            </a:r>
            <a:r>
              <a:rPr lang="en-US" sz="1500" dirty="0">
                <a:latin typeface="Lato"/>
                <a:ea typeface="Lato"/>
                <a:cs typeface="Lato"/>
                <a:sym typeface="Lato"/>
              </a:rPr>
              <a:t>)\covid_19_dump.sql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lvl="0"/>
            <a:r>
              <a:rPr lang="en-US" sz="1500" dirty="0">
                <a:latin typeface="Lato"/>
                <a:ea typeface="Lato"/>
                <a:cs typeface="Lato"/>
                <a:sym typeface="Lato"/>
              </a:rPr>
              <a:t>Step 3)  In Google Cloud, “Create Bucket” using the following link: </a:t>
            </a:r>
            <a:r>
              <a:rPr lang="en-US" dirty="0">
                <a:hlinkClick r:id="rId4"/>
              </a:rPr>
              <a:t>Creating Storage Buckets</a:t>
            </a:r>
            <a:r>
              <a:rPr lang="en-US" dirty="0"/>
              <a:t> </a:t>
            </a:r>
            <a:r>
              <a:rPr lang="en-US" dirty="0">
                <a:sym typeface="Wingdings" panose="05000000000000000000" pitchFamily="2" charset="2"/>
              </a:rPr>
              <a:t> Click “Open the Cloud Storage browser”</a:t>
            </a:r>
            <a:endParaRPr lang="en-US" dirty="0"/>
          </a:p>
          <a:p>
            <a:pPr lvl="0"/>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4)  Upload the Covid-19 SQL dump file to the storage bucket</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r>
              <a:rPr lang="en-US" sz="1500" dirty="0">
                <a:latin typeface="Lato"/>
                <a:ea typeface="Lato"/>
                <a:cs typeface="Lato"/>
                <a:sym typeface="Lato"/>
              </a:rPr>
              <a:t>Step 5) Go to the Cloud SQL Instances page in GCP using the following link: </a:t>
            </a:r>
            <a:r>
              <a:rPr lang="en-US" sz="1200" dirty="0">
                <a:latin typeface="Lato"/>
                <a:ea typeface="Lato"/>
                <a:cs typeface="Lato"/>
                <a:sym typeface="Lato"/>
                <a:hlinkClick r:id="rId5"/>
              </a:rPr>
              <a:t>https://cloud.google.com/sql/docs/mysql/import-export/importing</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the  “Go to the Cloud SQL Instance Page” </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“Create Instance”</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
        <p:nvSpPr>
          <p:cNvPr id="313" name="Google Shape;313;p45"/>
          <p:cNvSpPr txBox="1"/>
          <p:nvPr/>
        </p:nvSpPr>
        <p:spPr>
          <a:xfrm>
            <a:off x="5897731" y="1544177"/>
            <a:ext cx="6294269" cy="50166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lang="en-US" dirty="0">
              <a:sym typeface="Lato"/>
            </a:endParaRPr>
          </a:p>
          <a:p>
            <a:pPr marL="0" marR="0" lvl="0" indent="0" algn="l" rtl="0">
              <a:lnSpc>
                <a:spcPct val="100000"/>
              </a:lnSpc>
              <a:spcBef>
                <a:spcPts val="0"/>
              </a:spcBef>
              <a:spcAft>
                <a:spcPts val="0"/>
              </a:spcAft>
              <a:buNone/>
            </a:pPr>
            <a:r>
              <a:rPr lang="en-US" dirty="0">
                <a:sym typeface="Lato"/>
              </a:rPr>
              <a:t>Step 6) Fill-in the “Create a </a:t>
            </a:r>
            <a:r>
              <a:rPr lang="en-US" dirty="0" err="1">
                <a:sym typeface="Lato"/>
              </a:rPr>
              <a:t>MySql</a:t>
            </a:r>
            <a:r>
              <a:rPr lang="en-US" dirty="0">
                <a:sym typeface="Lato"/>
              </a:rPr>
              <a:t> Second Generation instance”</a:t>
            </a:r>
          </a:p>
          <a:p>
            <a:pPr marL="457200" lvl="0" indent="-323850" algn="l" rtl="0">
              <a:spcBef>
                <a:spcPts val="0"/>
              </a:spcBef>
              <a:spcAft>
                <a:spcPts val="0"/>
              </a:spcAft>
              <a:buSzPts val="1500"/>
              <a:buFont typeface="Lato"/>
              <a:buChar char="●"/>
            </a:pPr>
            <a:r>
              <a:rPr lang="en-US" dirty="0">
                <a:sym typeface="Lato"/>
              </a:rPr>
              <a:t>Instance ID:  (database name)</a:t>
            </a:r>
          </a:p>
          <a:p>
            <a:pPr marL="457200" marR="0" lvl="0" indent="-323850" algn="l" rtl="0">
              <a:lnSpc>
                <a:spcPct val="100000"/>
              </a:lnSpc>
              <a:spcBef>
                <a:spcPts val="0"/>
              </a:spcBef>
              <a:spcAft>
                <a:spcPts val="0"/>
              </a:spcAft>
              <a:buSzPts val="1500"/>
              <a:buFont typeface="Lato"/>
              <a:buChar char="●"/>
            </a:pPr>
            <a:r>
              <a:rPr lang="en-US" dirty="0">
                <a:sym typeface="Lato"/>
              </a:rPr>
              <a:t>Select “No Password” </a:t>
            </a:r>
          </a:p>
          <a:p>
            <a:pPr marL="457200" marR="0" lvl="0" indent="-323850" algn="l" rtl="0">
              <a:lnSpc>
                <a:spcPct val="100000"/>
              </a:lnSpc>
              <a:spcBef>
                <a:spcPts val="0"/>
              </a:spcBef>
              <a:spcAft>
                <a:spcPts val="0"/>
              </a:spcAft>
              <a:buSzPts val="1500"/>
              <a:buFont typeface="Lato"/>
              <a:buChar char="●"/>
            </a:pPr>
            <a:r>
              <a:rPr lang="en-US" dirty="0">
                <a:sym typeface="Lato"/>
              </a:rPr>
              <a:t>Select “Create” </a:t>
            </a:r>
          </a:p>
          <a:p>
            <a:pPr marL="45720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7) “SQL Instances” should now appear: select the instance from 6)</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8) Click “Import” in the button bar.</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Enter the path to the bucket and SQL dump file you uploaded</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Format of import - “SQL” Select Database -  (database name)</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Step 9) Navigate back to Google Data Studio → Connect to Data</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Select “Cloud SQL for MySQL” connector - “Create </a:t>
            </a:r>
            <a:r>
              <a:rPr lang="en-US" dirty="0" err="1">
                <a:latin typeface="Lato"/>
                <a:ea typeface="Lato"/>
                <a:cs typeface="Lato"/>
                <a:sym typeface="Lato"/>
              </a:rPr>
              <a:t>Datasource</a:t>
            </a:r>
            <a:r>
              <a:rPr lang="en-US" dirty="0">
                <a:latin typeface="Lato"/>
                <a:ea typeface="Lato"/>
                <a:cs typeface="Lato"/>
                <a:sym typeface="Lato"/>
              </a:rPr>
              <a:t>”</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Authorize connection</a:t>
            </a:r>
          </a:p>
          <a:p>
            <a:pPr marL="139700" lvl="3">
              <a:buSzPts val="1400"/>
            </a:pPr>
            <a:endParaRPr dirty="0">
              <a:latin typeface="Lato"/>
              <a:ea typeface="Lato"/>
              <a:cs typeface="Lato"/>
              <a:sym typeface="Lato"/>
            </a:endParaRPr>
          </a:p>
          <a:p>
            <a:pPr lvl="0"/>
            <a:r>
              <a:rPr lang="en-US" dirty="0">
                <a:latin typeface="Lato"/>
                <a:ea typeface="Lato"/>
                <a:cs typeface="Lato"/>
                <a:sym typeface="Lato"/>
              </a:rPr>
              <a:t>Step 10) Provide Instance Information (via BASIC connection)</a:t>
            </a:r>
          </a:p>
          <a:p>
            <a:pPr marL="457200" lvl="3" indent="-317500">
              <a:buSzPts val="1400"/>
              <a:buFont typeface="Lato"/>
              <a:buChar char="●"/>
            </a:pPr>
            <a:r>
              <a:rPr lang="en-US" dirty="0">
                <a:latin typeface="Lato"/>
                <a:ea typeface="Lato"/>
                <a:cs typeface="Lato"/>
                <a:sym typeface="Lato"/>
              </a:rPr>
              <a:t>Instance Connection Name:                                                                    </a:t>
            </a:r>
            <a:r>
              <a:rPr lang="en-US" dirty="0" err="1">
                <a:latin typeface="Lato"/>
                <a:ea typeface="Lato"/>
                <a:cs typeface="Lato"/>
                <a:sym typeface="Lato"/>
              </a:rPr>
              <a:t>jdbc:google:mysql</a:t>
            </a:r>
            <a:r>
              <a:rPr lang="en-US" dirty="0">
                <a:latin typeface="Lato"/>
                <a:ea typeface="Lato"/>
                <a:cs typeface="Lato"/>
                <a:sym typeface="Lato"/>
              </a:rPr>
              <a:t>://aaaa-1528141291560:us-central1:covid19</a:t>
            </a:r>
          </a:p>
          <a:p>
            <a:pPr marL="457200" lvl="3" indent="-317500">
              <a:buSzPts val="1400"/>
              <a:buFont typeface="Lato"/>
              <a:buChar char="●"/>
            </a:pPr>
            <a:r>
              <a:rPr lang="en-US" dirty="0">
                <a:latin typeface="Lato"/>
                <a:ea typeface="Lato"/>
                <a:cs typeface="Lato"/>
                <a:sym typeface="Lato"/>
              </a:rPr>
              <a:t>Database: </a:t>
            </a:r>
            <a:r>
              <a:rPr lang="en-US" dirty="0">
                <a:sym typeface="Lato"/>
              </a:rPr>
              <a:t>(database name)</a:t>
            </a:r>
          </a:p>
          <a:p>
            <a:pPr marL="457200" lvl="3" indent="-317500">
              <a:buSzPts val="1400"/>
              <a:buFont typeface="Lato"/>
              <a:buChar char="●"/>
            </a:pPr>
            <a:r>
              <a:rPr lang="en-US" dirty="0">
                <a:latin typeface="Lato"/>
                <a:ea typeface="Lato"/>
                <a:cs typeface="Lato"/>
                <a:sym typeface="Lato"/>
              </a:rPr>
              <a:t>Username &amp; Pass: root/root</a:t>
            </a:r>
          </a:p>
          <a:p>
            <a:endParaRPr lang="en-US" dirty="0">
              <a:latin typeface="Lato"/>
              <a:ea typeface="Lato"/>
              <a:cs typeface="Lato"/>
              <a:sym typeface="Lato"/>
            </a:endParaRPr>
          </a:p>
          <a:p>
            <a:r>
              <a:rPr lang="en-US" dirty="0">
                <a:latin typeface="Lato"/>
                <a:ea typeface="Lato"/>
                <a:cs typeface="Lato"/>
                <a:sym typeface="Lato"/>
              </a:rPr>
              <a:t>Step 11) Navigate back to Google Data Studio → Connect to Data</a:t>
            </a:r>
          </a:p>
          <a:p>
            <a:pPr marL="0" marR="0" lvl="0" indent="0" algn="l" rtl="0">
              <a:lnSpc>
                <a:spcPct val="100000"/>
              </a:lnSpc>
              <a:spcBef>
                <a:spcPts val="0"/>
              </a:spcBef>
              <a:spcAft>
                <a:spcPts val="0"/>
              </a:spcAft>
              <a:buNone/>
            </a:pPr>
            <a:r>
              <a:rPr lang="en-US" dirty="0">
                <a:latin typeface="Lato"/>
                <a:ea typeface="Lato"/>
                <a:cs typeface="Lato"/>
                <a:sym typeface="Lato"/>
              </a:rPr>
              <a:t> </a:t>
            </a: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972600" y="1763275"/>
            <a:ext cx="11801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7</a:t>
            </a:r>
            <a:endParaRPr sz="4800"/>
          </a:p>
        </p:txBody>
      </p:sp>
      <p:sp>
        <p:nvSpPr>
          <p:cNvPr id="186" name="Google Shape;186;p28"/>
          <p:cNvSpPr txBox="1">
            <a:spLocks noGrp="1"/>
          </p:cNvSpPr>
          <p:nvPr>
            <p:ph type="subTitle" idx="1"/>
          </p:nvPr>
        </p:nvSpPr>
        <p:spPr>
          <a:xfrm>
            <a:off x="1021600" y="17406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p>
          <a:p>
            <a:pPr marL="609600" lvl="0" indent="-304800" algn="l" rtl="0">
              <a:lnSpc>
                <a:spcPct val="150000"/>
              </a:lnSpc>
              <a:spcBef>
                <a:spcPts val="0"/>
              </a:spcBef>
              <a:spcAft>
                <a:spcPts val="0"/>
              </a:spcAft>
              <a:buSzPts val="3000"/>
              <a:buNone/>
            </a:pP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endParaRPr sz="3000" dirty="0"/>
          </a:p>
          <a:p>
            <a:pPr marL="609600" lvl="0" indent="-304800" algn="l" rtl="0">
              <a:lnSpc>
                <a:spcPct val="150000"/>
              </a:lnSpc>
              <a:spcBef>
                <a:spcPts val="1000"/>
              </a:spcBef>
              <a:spcAft>
                <a:spcPts val="0"/>
              </a:spcAft>
              <a:buSzPts val="3000"/>
              <a:buNone/>
            </a:pPr>
            <a:r>
              <a:rPr lang="en-US" sz="3000" dirty="0"/>
              <a:t>Data Warehouse vs. Operational/Transactional Data Stores</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8 Objectives</a:t>
            </a:r>
            <a:endParaRPr sz="4800"/>
          </a:p>
        </p:txBody>
      </p:sp>
      <p:sp>
        <p:nvSpPr>
          <p:cNvPr id="198" name="Google Shape;198;p30"/>
          <p:cNvSpPr txBox="1">
            <a:spLocks noGrp="1"/>
          </p:cNvSpPr>
          <p:nvPr>
            <p:ph type="subTitle" idx="1"/>
          </p:nvPr>
        </p:nvSpPr>
        <p:spPr>
          <a:xfrm>
            <a:off x="1077725" y="1859800"/>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ETL &amp; Workflow Tools: Talend, Python, Dataiku</a:t>
            </a:r>
            <a:endParaRPr sz="3000" dirty="0"/>
          </a:p>
          <a:p>
            <a:pPr marL="609600" lvl="0" indent="-304800" algn="l" rtl="0">
              <a:lnSpc>
                <a:spcPct val="150000"/>
              </a:lnSpc>
              <a:spcBef>
                <a:spcPts val="0"/>
              </a:spcBef>
              <a:spcAft>
                <a:spcPts val="0"/>
              </a:spcAft>
              <a:buSzPts val="3000"/>
              <a:buNone/>
            </a:pPr>
            <a:r>
              <a:rPr lang="en-US" sz="3000" dirty="0"/>
              <a:t>Cloud Storage: Google Cloud, AWS, Microsoft  </a:t>
            </a:r>
            <a:endParaRPr sz="3000" dirty="0"/>
          </a:p>
          <a:p>
            <a:pPr marL="609600" lvl="0" indent="-304800" algn="l" rtl="0">
              <a:lnSpc>
                <a:spcPct val="150000"/>
              </a:lnSpc>
              <a:spcBef>
                <a:spcPts val="0"/>
              </a:spcBef>
              <a:spcAft>
                <a:spcPts val="0"/>
              </a:spcAft>
              <a:buSzPts val="3000"/>
              <a:buNone/>
            </a:pPr>
            <a:r>
              <a:rPr lang="en-US" sz="3000" dirty="0"/>
              <a:t>NoSQL Introduction</a:t>
            </a:r>
            <a:endParaRPr sz="3000" dirty="0"/>
          </a:p>
          <a:p>
            <a:pPr marL="609600" lvl="0" indent="-304800" algn="l" rtl="0">
              <a:lnSpc>
                <a:spcPct val="150000"/>
              </a:lnSpc>
              <a:spcBef>
                <a:spcPts val="0"/>
              </a:spcBef>
              <a:spcAft>
                <a:spcPts val="0"/>
              </a:spcAft>
              <a:buSzPts val="3000"/>
              <a:buNone/>
            </a:pPr>
            <a:r>
              <a:rPr lang="en-US" sz="3000" dirty="0"/>
              <a:t>Finish Class Project</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dirty="0"/>
              <a:t>Overview</a:t>
            </a:r>
            <a:endParaRPr sz="4800" dirty="0"/>
          </a:p>
        </p:txBody>
      </p:sp>
      <p:sp>
        <p:nvSpPr>
          <p:cNvPr id="204" name="Google Shape;204;p31"/>
          <p:cNvSpPr txBox="1">
            <a:spLocks noGrp="1"/>
          </p:cNvSpPr>
          <p:nvPr>
            <p:ph type="subTitle" idx="1"/>
          </p:nvPr>
        </p:nvSpPr>
        <p:spPr>
          <a:xfrm>
            <a:off x="1040125" y="1835850"/>
            <a:ext cx="109122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2400" dirty="0"/>
              <a:t>It is important to…</a:t>
            </a:r>
            <a:endParaRPr sz="2400" dirty="0"/>
          </a:p>
          <a:p>
            <a:pPr marL="457200" lvl="0" indent="-381000" algn="l" rtl="0">
              <a:lnSpc>
                <a:spcPct val="150000"/>
              </a:lnSpc>
              <a:spcBef>
                <a:spcPts val="0"/>
              </a:spcBef>
              <a:spcAft>
                <a:spcPts val="0"/>
              </a:spcAft>
              <a:buSzPts val="2400"/>
              <a:buChar char="●"/>
            </a:pPr>
            <a:r>
              <a:rPr lang="en-US" sz="2400" dirty="0"/>
              <a:t>Know the tool space for doing certain types of work (like storing and manipulating data)</a:t>
            </a:r>
            <a:endParaRPr sz="2400" dirty="0"/>
          </a:p>
          <a:p>
            <a:pPr marL="914400" lvl="1" indent="-381000" algn="l" rtl="0">
              <a:lnSpc>
                <a:spcPct val="150000"/>
              </a:lnSpc>
              <a:spcBef>
                <a:spcPts val="0"/>
              </a:spcBef>
              <a:spcAft>
                <a:spcPts val="0"/>
              </a:spcAft>
              <a:buSzPts val="2400"/>
              <a:buChar char="○"/>
            </a:pPr>
            <a:r>
              <a:rPr lang="en-US" sz="2400" dirty="0"/>
              <a:t>What are the latest tools?</a:t>
            </a:r>
            <a:endParaRPr sz="2400" dirty="0"/>
          </a:p>
          <a:p>
            <a:pPr marL="914400" lvl="1" indent="-381000" algn="l" rtl="0">
              <a:lnSpc>
                <a:spcPct val="150000"/>
              </a:lnSpc>
              <a:spcBef>
                <a:spcPts val="0"/>
              </a:spcBef>
              <a:spcAft>
                <a:spcPts val="0"/>
              </a:spcAft>
              <a:buSzPts val="2400"/>
              <a:buChar char="○"/>
            </a:pPr>
            <a:r>
              <a:rPr lang="en-US" sz="2400" dirty="0"/>
              <a:t>What are the most popular tools among individuals/companies?</a:t>
            </a:r>
            <a:endParaRPr sz="2400" dirty="0"/>
          </a:p>
          <a:p>
            <a:pPr marL="457200" lvl="0" indent="-381000" algn="l" rtl="0">
              <a:lnSpc>
                <a:spcPct val="150000"/>
              </a:lnSpc>
              <a:spcBef>
                <a:spcPts val="0"/>
              </a:spcBef>
              <a:spcAft>
                <a:spcPts val="0"/>
              </a:spcAft>
              <a:buSzPts val="2400"/>
              <a:buChar char="●"/>
            </a:pPr>
            <a:r>
              <a:rPr lang="en-US" sz="2400" dirty="0"/>
              <a:t>Know the degree to knowing one tool qualifies you to work with similar tools</a:t>
            </a:r>
            <a:endParaRPr sz="2400" dirty="0"/>
          </a:p>
          <a:p>
            <a:pPr marL="457200" lvl="0" indent="-381000" algn="l" rtl="0">
              <a:lnSpc>
                <a:spcPct val="150000"/>
              </a:lnSpc>
              <a:spcBef>
                <a:spcPts val="0"/>
              </a:spcBef>
              <a:spcAft>
                <a:spcPts val="0"/>
              </a:spcAft>
              <a:buSzPts val="2400"/>
              <a:buChar char="●"/>
            </a:pPr>
            <a:r>
              <a:rPr lang="en-US" sz="2400" dirty="0"/>
              <a:t>Be comfortable finding and reading documentation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70650" y="651170"/>
            <a:ext cx="10250700" cy="91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Examples of ETL Tools</a:t>
            </a:r>
            <a:endParaRPr/>
          </a:p>
        </p:txBody>
      </p:sp>
      <p:sp>
        <p:nvSpPr>
          <p:cNvPr id="219" name="Google Shape;219;p33"/>
          <p:cNvSpPr txBox="1"/>
          <p:nvPr/>
        </p:nvSpPr>
        <p:spPr>
          <a:xfrm>
            <a:off x="970650" y="1853525"/>
            <a:ext cx="10250700" cy="26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There are several ETL tools available today. Many are integrated with larger Business Intelligence (BI) or Analytics platforms, while some are open source. Here are some options: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Oracle Warehouse Builder (OWB)</a:t>
            </a:r>
            <a:endParaRPr sz="1800" dirty="0"/>
          </a:p>
          <a:p>
            <a:pPr marL="457200" lvl="0" indent="-342900" algn="l" rtl="0">
              <a:spcBef>
                <a:spcPts val="0"/>
              </a:spcBef>
              <a:spcAft>
                <a:spcPts val="0"/>
              </a:spcAft>
              <a:buSzPts val="1800"/>
              <a:buChar char="●"/>
            </a:pPr>
            <a:r>
              <a:rPr lang="en-US" sz="1800" dirty="0"/>
              <a:t>SAP Data Services</a:t>
            </a:r>
            <a:endParaRPr sz="1800" dirty="0"/>
          </a:p>
          <a:p>
            <a:pPr marL="457200" lvl="0" indent="-342900" algn="l" rtl="0">
              <a:spcBef>
                <a:spcPts val="0"/>
              </a:spcBef>
              <a:spcAft>
                <a:spcPts val="0"/>
              </a:spcAft>
              <a:buSzPts val="1800"/>
              <a:buChar char="●"/>
            </a:pPr>
            <a:r>
              <a:rPr lang="en-US" sz="1800" dirty="0"/>
              <a:t>SAS Data Management</a:t>
            </a:r>
            <a:endParaRPr sz="1800" dirty="0"/>
          </a:p>
          <a:p>
            <a:pPr marL="457200" lvl="0" indent="-342900" algn="l" rtl="0">
              <a:spcBef>
                <a:spcPts val="0"/>
              </a:spcBef>
              <a:spcAft>
                <a:spcPts val="0"/>
              </a:spcAft>
              <a:buSzPts val="1800"/>
              <a:buChar char="●"/>
            </a:pPr>
            <a:r>
              <a:rPr lang="en-US" sz="1800" dirty="0"/>
              <a:t>PowerCenter Informatica</a:t>
            </a:r>
            <a:endParaRPr sz="1800" dirty="0"/>
          </a:p>
          <a:p>
            <a:pPr marL="457200" lvl="0" indent="-342900" algn="l" rtl="0">
              <a:spcBef>
                <a:spcPts val="0"/>
              </a:spcBef>
              <a:spcAft>
                <a:spcPts val="0"/>
              </a:spcAft>
              <a:buSzPts val="1800"/>
              <a:buChar char="●"/>
            </a:pPr>
            <a:r>
              <a:rPr lang="en-US" sz="1800" dirty="0"/>
              <a:t>SQL Server Integration Services (SSIS)</a:t>
            </a:r>
            <a:endParaRPr sz="1800" dirty="0"/>
          </a:p>
          <a:p>
            <a:pPr marL="457200" lvl="0" indent="-342900" algn="l" rtl="0">
              <a:spcBef>
                <a:spcPts val="0"/>
              </a:spcBef>
              <a:spcAft>
                <a:spcPts val="0"/>
              </a:spcAft>
              <a:buSzPts val="1800"/>
              <a:buChar char="●"/>
            </a:pPr>
            <a:r>
              <a:rPr lang="en-US" sz="1800" dirty="0"/>
              <a:t>Talend Studio</a:t>
            </a:r>
            <a:endParaRPr sz="1800" dirty="0"/>
          </a:p>
        </p:txBody>
      </p:sp>
      <p:pic>
        <p:nvPicPr>
          <p:cNvPr id="220" name="Google Shape;220;p33"/>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21" name="Google Shape;221;p33"/>
          <p:cNvSpPr txBox="1"/>
          <p:nvPr/>
        </p:nvSpPr>
        <p:spPr>
          <a:xfrm>
            <a:off x="-12150" y="4836675"/>
            <a:ext cx="1108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Additionally, You can create flexible ETL &amp; Data Quality processes using Python, using supporting libraries </a:t>
            </a:r>
            <a:endParaRPr sz="1800"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US" sz="1800" b="1" dirty="0"/>
              <a:t>bonobo</a:t>
            </a:r>
            <a:r>
              <a:rPr lang="en-US" sz="1800" dirty="0"/>
              <a:t>: </a:t>
            </a:r>
            <a:r>
              <a:rPr lang="en-US" sz="1800" u="sng" dirty="0">
                <a:solidFill>
                  <a:schemeClr val="hlink"/>
                </a:solidFill>
                <a:hlinkClick r:id="rId4"/>
              </a:rPr>
              <a:t>https://www.bonobo-project.org/</a:t>
            </a:r>
            <a:endParaRPr sz="1800" dirty="0"/>
          </a:p>
          <a:p>
            <a:pPr marL="457200" lvl="0" indent="-342900" algn="l" rtl="0">
              <a:spcBef>
                <a:spcPts val="0"/>
              </a:spcBef>
              <a:spcAft>
                <a:spcPts val="0"/>
              </a:spcAft>
              <a:buSzPts val="1800"/>
              <a:buChar char="●"/>
            </a:pPr>
            <a:r>
              <a:rPr lang="en-US" sz="1800" b="1" dirty="0"/>
              <a:t>Python-ETL</a:t>
            </a:r>
            <a:r>
              <a:rPr lang="en-US" sz="1800" dirty="0"/>
              <a:t>:</a:t>
            </a:r>
            <a:r>
              <a:rPr lang="en-US" sz="1800" dirty="0">
                <a:uFill>
                  <a:noFill/>
                </a:uFill>
                <a:hlinkClick r:id="rId5"/>
              </a:rPr>
              <a:t> </a:t>
            </a:r>
            <a:r>
              <a:rPr lang="en-US" sz="1800" u="sng" dirty="0">
                <a:solidFill>
                  <a:schemeClr val="accent5"/>
                </a:solidFill>
                <a:hlinkClick r:id="rId5"/>
              </a:rPr>
              <a:t>https://pypi.org/project/Python-ETL/</a:t>
            </a:r>
            <a:endParaRPr sz="1800" u="sng" dirty="0">
              <a:solidFill>
                <a:schemeClr val="accent5"/>
              </a:solidFill>
              <a:hlinkClick r:id="rId5"/>
            </a:endParaRPr>
          </a:p>
          <a:p>
            <a:pPr marL="457200" lvl="0" indent="-342900" algn="l" rtl="0">
              <a:spcBef>
                <a:spcPts val="0"/>
              </a:spcBef>
              <a:spcAft>
                <a:spcPts val="0"/>
              </a:spcAft>
              <a:buSzPts val="1800"/>
              <a:buChar char="●"/>
            </a:pPr>
            <a:r>
              <a:rPr lang="en-US" sz="1800" b="1" dirty="0" err="1"/>
              <a:t>pygrametl</a:t>
            </a:r>
            <a:r>
              <a:rPr lang="en-US" sz="1800" dirty="0"/>
              <a:t>:</a:t>
            </a:r>
            <a:r>
              <a:rPr lang="en-US" sz="1800" dirty="0">
                <a:uFill>
                  <a:noFill/>
                </a:uFill>
                <a:hlinkClick r:id="rId6"/>
              </a:rPr>
              <a:t> </a:t>
            </a:r>
            <a:r>
              <a:rPr lang="en-US" sz="1800" u="sng" dirty="0">
                <a:solidFill>
                  <a:schemeClr val="accent5"/>
                </a:solidFill>
                <a:hlinkClick r:id="rId6"/>
              </a:rPr>
              <a:t>http://chrthomsen.github.io/pygrametl/</a:t>
            </a:r>
            <a:endParaRPr sz="1800" dirty="0"/>
          </a:p>
          <a:p>
            <a:pPr marL="0" lvl="0" indent="0" algn="l" rtl="0">
              <a:spcBef>
                <a:spcPts val="0"/>
              </a:spcBef>
              <a:spcAft>
                <a:spcPts val="0"/>
              </a:spcAft>
              <a:buNone/>
            </a:pPr>
            <a:r>
              <a:rPr lang="en-US" sz="1800" dirty="0"/>
              <a:t> </a:t>
            </a:r>
            <a:endParaRPr sz="1800" dirty="0"/>
          </a:p>
        </p:txBody>
      </p:sp>
      <p:sp>
        <p:nvSpPr>
          <p:cNvPr id="222" name="Google Shape;222;p33"/>
          <p:cNvSpPr txBox="1"/>
          <p:nvPr/>
        </p:nvSpPr>
        <p:spPr>
          <a:xfrm>
            <a:off x="6071050" y="5351075"/>
            <a:ext cx="8913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bubbles</a:t>
            </a:r>
            <a:r>
              <a:rPr lang="en-US" sz="1800"/>
              <a:t>:</a:t>
            </a:r>
            <a:r>
              <a:rPr lang="en-US" sz="1800">
                <a:uFill>
                  <a:noFill/>
                </a:uFill>
                <a:hlinkClick r:id="rId7"/>
              </a:rPr>
              <a:t> </a:t>
            </a:r>
            <a:r>
              <a:rPr lang="en-US" sz="1800" u="sng">
                <a:solidFill>
                  <a:schemeClr val="accent5"/>
                </a:solidFill>
                <a:hlinkClick r:id="rId7"/>
              </a:rPr>
              <a:t>http://bubbles.databrewery.org/</a:t>
            </a:r>
            <a:endParaRPr sz="1800" u="sng">
              <a:solidFill>
                <a:schemeClr val="accent5"/>
              </a:solidFill>
              <a:hlinkClick r:id="rId8"/>
            </a:endParaRPr>
          </a:p>
          <a:p>
            <a:pPr marL="457200" lvl="0" indent="-342900" algn="l" rtl="0">
              <a:spcBef>
                <a:spcPts val="0"/>
              </a:spcBef>
              <a:spcAft>
                <a:spcPts val="0"/>
              </a:spcAft>
              <a:buSzPts val="1800"/>
              <a:buChar char="●"/>
            </a:pPr>
            <a:r>
              <a:rPr lang="en-US" sz="1800" b="1"/>
              <a:t>awesome-etl</a:t>
            </a:r>
            <a:r>
              <a:rPr lang="en-US" sz="1800"/>
              <a:t>:</a:t>
            </a:r>
            <a:r>
              <a:rPr lang="en-US" sz="1800">
                <a:uFill>
                  <a:noFill/>
                </a:uFill>
                <a:hlinkClick r:id="rId9"/>
              </a:rPr>
              <a:t> </a:t>
            </a:r>
            <a:r>
              <a:rPr lang="en-US" sz="1800" u="sng">
                <a:solidFill>
                  <a:schemeClr val="accent5"/>
                </a:solidFill>
                <a:hlinkClick r:id="rId9"/>
              </a:rPr>
              <a:t>https://github.com/pawl/awesome-etl</a:t>
            </a:r>
            <a:endParaRPr sz="1800" u="sng">
              <a:solidFill>
                <a:schemeClr val="accent5"/>
              </a:solidFill>
              <a:hlinkClick r:id="rId9"/>
            </a:endParaRPr>
          </a:p>
          <a:p>
            <a:pPr marL="457200" lvl="0" indent="-342900" algn="l" rtl="0">
              <a:spcBef>
                <a:spcPts val="0"/>
              </a:spcBef>
              <a:spcAft>
                <a:spcPts val="0"/>
              </a:spcAft>
              <a:buSzPts val="1800"/>
              <a:buChar char="●"/>
            </a:pPr>
            <a:r>
              <a:rPr lang="en-US" sz="1800" b="1"/>
              <a:t>pymysql</a:t>
            </a:r>
            <a:r>
              <a:rPr lang="en-US" sz="1800"/>
              <a:t>: </a:t>
            </a:r>
            <a:r>
              <a:rPr lang="en-US" sz="1800" u="sng">
                <a:solidFill>
                  <a:schemeClr val="hlink"/>
                </a:solidFill>
                <a:hlinkClick r:id="rId10"/>
              </a:rPr>
              <a:t>https://github.com/PyMySQL/PyMySQL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What is Talend?</a:t>
            </a:r>
            <a:endParaRPr/>
          </a:p>
        </p:txBody>
      </p:sp>
      <p:sp>
        <p:nvSpPr>
          <p:cNvPr id="229" name="Google Shape;229;p34"/>
          <p:cNvSpPr txBox="1"/>
          <p:nvPr/>
        </p:nvSpPr>
        <p:spPr>
          <a:xfrm>
            <a:off x="1100925" y="1985075"/>
            <a:ext cx="10250700" cy="43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Talend is becoming one of the leaders in desktop and cloud data integration. It’s an ETL tool that has many options for database, </a:t>
            </a:r>
            <a:r>
              <a:rPr lang="en-US" sz="1800" u="sng" dirty="0"/>
              <a:t>cloud</a:t>
            </a:r>
            <a:r>
              <a:rPr lang="en-US" sz="1800" dirty="0"/>
              <a:t> and </a:t>
            </a:r>
            <a:r>
              <a:rPr lang="en-US" sz="1800" u="sng" dirty="0"/>
              <a:t>Big Data</a:t>
            </a:r>
            <a:r>
              <a:rPr lang="en-US" sz="1800" dirty="0"/>
              <a:t> integrations. Talend offers commercial products, but there is a fully functional, free, open source option.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Some of the advantages of using an ETL tool like Talend are:</a:t>
            </a:r>
            <a:endParaRPr sz="1800" dirty="0"/>
          </a:p>
          <a:p>
            <a:pPr marL="0" lvl="0" indent="0" algn="l" rtl="0">
              <a:spcBef>
                <a:spcPts val="0"/>
              </a:spcBef>
              <a:spcAft>
                <a:spcPts val="0"/>
              </a:spcAft>
              <a:buNone/>
            </a:pPr>
            <a:endParaRPr sz="1800" dirty="0"/>
          </a:p>
          <a:p>
            <a:pPr marL="457200" lvl="0" indent="-342900" algn="l" rtl="0">
              <a:lnSpc>
                <a:spcPct val="150000"/>
              </a:lnSpc>
              <a:spcBef>
                <a:spcPts val="0"/>
              </a:spcBef>
              <a:spcAft>
                <a:spcPts val="0"/>
              </a:spcAft>
              <a:buSzPts val="1800"/>
              <a:buChar char="●"/>
            </a:pPr>
            <a:r>
              <a:rPr lang="en-US" sz="1800" dirty="0"/>
              <a:t>It lessens the need for writing procedures and code, since there’s an interactive GUI</a:t>
            </a:r>
            <a:endParaRPr sz="1800" dirty="0"/>
          </a:p>
          <a:p>
            <a:pPr marL="457200" lvl="0" indent="-342900" algn="l" rtl="0">
              <a:lnSpc>
                <a:spcPct val="150000"/>
              </a:lnSpc>
              <a:spcBef>
                <a:spcPts val="0"/>
              </a:spcBef>
              <a:spcAft>
                <a:spcPts val="0"/>
              </a:spcAft>
              <a:buSzPts val="1800"/>
              <a:buChar char="●"/>
            </a:pPr>
            <a:r>
              <a:rPr lang="en-US" sz="1800" dirty="0"/>
              <a:t>This provides a visual flow of the ETL process and system logic</a:t>
            </a:r>
            <a:endParaRPr sz="1800" dirty="0"/>
          </a:p>
          <a:p>
            <a:pPr marL="457200" lvl="0" indent="-342900" algn="l" rtl="0">
              <a:lnSpc>
                <a:spcPct val="150000"/>
              </a:lnSpc>
              <a:spcBef>
                <a:spcPts val="0"/>
              </a:spcBef>
              <a:spcAft>
                <a:spcPts val="0"/>
              </a:spcAft>
              <a:buSzPts val="1800"/>
              <a:buChar char="●"/>
            </a:pPr>
            <a:r>
              <a:rPr lang="en-US" sz="1800" dirty="0"/>
              <a:t>There are advanced tools built to do routine procedures, like cleaning data, sorting, joining, merging, and other manipulation processes</a:t>
            </a:r>
            <a:endParaRPr sz="1800" dirty="0"/>
          </a:p>
          <a:p>
            <a:pPr marL="457200" lvl="0" indent="-342900" algn="l" rtl="0">
              <a:lnSpc>
                <a:spcPct val="150000"/>
              </a:lnSpc>
              <a:spcBef>
                <a:spcPts val="0"/>
              </a:spcBef>
              <a:spcAft>
                <a:spcPts val="0"/>
              </a:spcAft>
              <a:buSzPts val="1800"/>
              <a:buChar char="●"/>
            </a:pPr>
            <a:r>
              <a:rPr lang="en-US" sz="1800" dirty="0"/>
              <a:t>It has many integrations that support systems that are databases, cloud-based software, and many file formats.</a:t>
            </a:r>
            <a:endParaRPr sz="1800" dirty="0"/>
          </a:p>
          <a:p>
            <a:pPr marL="0" lvl="0" indent="0" algn="l" rtl="0">
              <a:spcBef>
                <a:spcPts val="0"/>
              </a:spcBef>
              <a:spcAft>
                <a:spcPts val="0"/>
              </a:spcAft>
              <a:buNone/>
            </a:pPr>
            <a:endParaRPr sz="1800" dirty="0"/>
          </a:p>
        </p:txBody>
      </p:sp>
      <p:pic>
        <p:nvPicPr>
          <p:cNvPr id="230" name="Google Shape;230;p34"/>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Demo - Talend Studio</a:t>
            </a:r>
            <a:endParaRPr/>
          </a:p>
        </p:txBody>
      </p:sp>
      <p:pic>
        <p:nvPicPr>
          <p:cNvPr id="237" name="Google Shape;237;p35"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38" name="Google Shape;238;p35"/>
          <p:cNvSpPr txBox="1"/>
          <p:nvPr/>
        </p:nvSpPr>
        <p:spPr>
          <a:xfrm>
            <a:off x="3125225" y="6415700"/>
            <a:ext cx="71133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970200" y="716800"/>
            <a:ext cx="10251600" cy="713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t>Workflow Tools: Dataiku</a:t>
            </a:r>
            <a:endParaRPr sz="4800"/>
          </a:p>
        </p:txBody>
      </p:sp>
      <p:pic>
        <p:nvPicPr>
          <p:cNvPr id="244" name="Google Shape;244;p36"/>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45" name="Google Shape;245;p36"/>
          <p:cNvSpPr txBox="1"/>
          <p:nvPr/>
        </p:nvSpPr>
        <p:spPr>
          <a:xfrm>
            <a:off x="557867" y="4642900"/>
            <a:ext cx="5520900" cy="399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3100"/>
              </a:spcAft>
              <a:buNone/>
            </a:pPr>
            <a:r>
              <a:rPr lang="en-US" sz="1900" dirty="0">
                <a:latin typeface="Lato"/>
                <a:ea typeface="Lato"/>
                <a:cs typeface="Lato"/>
                <a:sym typeface="Lato"/>
              </a:rPr>
              <a:t>Dataiku DSS “Bring data analysts, engineers, and scientists together”, “Enables self-service analytics” and “operationalizes machine learning”</a:t>
            </a:r>
            <a:r>
              <a:rPr lang="en-US" sz="1600" dirty="0">
                <a:latin typeface="Lato"/>
                <a:ea typeface="Lato"/>
                <a:cs typeface="Lato"/>
                <a:sym typeface="Lato"/>
              </a:rPr>
              <a:t> </a:t>
            </a:r>
            <a:r>
              <a:rPr lang="en-US" sz="1600" dirty="0" err="1">
                <a:solidFill>
                  <a:srgbClr val="FFFFFF"/>
                </a:solidFill>
              </a:rPr>
              <a:t>ts</a:t>
            </a:r>
            <a:r>
              <a:rPr lang="en-US" sz="2000" dirty="0">
                <a:solidFill>
                  <a:srgbClr val="FFFFFF"/>
                </a:solidFill>
              </a:rPr>
              <a:t> today and build for tomorrow.</a:t>
            </a:r>
            <a:endParaRPr sz="2000" dirty="0">
              <a:solidFill>
                <a:srgbClr val="FFFFFF"/>
              </a:solidFill>
            </a:endParaRPr>
          </a:p>
        </p:txBody>
      </p:sp>
      <p:sp>
        <p:nvSpPr>
          <p:cNvPr id="246" name="Google Shape;246;p36"/>
          <p:cNvSpPr txBox="1"/>
          <p:nvPr/>
        </p:nvSpPr>
        <p:spPr>
          <a:xfrm>
            <a:off x="6194300" y="1881667"/>
            <a:ext cx="5834700" cy="399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900" dirty="0">
                <a:solidFill>
                  <a:srgbClr val="434343"/>
                </a:solidFill>
                <a:latin typeface="Lato"/>
                <a:ea typeface="Lato"/>
                <a:cs typeface="Lato"/>
                <a:sym typeface="Lato"/>
              </a:rPr>
              <a:t>Steps to Engineering a Dataiku Workflow: </a:t>
            </a:r>
            <a:endParaRPr sz="1900" dirty="0">
              <a:solidFill>
                <a:srgbClr val="434343"/>
              </a:solidFill>
              <a:latin typeface="Lato"/>
              <a:ea typeface="Lato"/>
              <a:cs typeface="Lato"/>
              <a:sym typeface="Lato"/>
            </a:endParaRPr>
          </a:p>
          <a:p>
            <a:pPr marL="609600" lvl="0" indent="-425450" algn="l" rtl="0">
              <a:lnSpc>
                <a:spcPct val="115000"/>
              </a:lnSpc>
              <a:spcBef>
                <a:spcPts val="110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Create a new project</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Connect to and/or Import Dataset(s)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Prep - Data “Recipes”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Code Transformation(s) - Python</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Analysis, Data Prep &amp; ML (The Lab)</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Data Product Development</a:t>
            </a:r>
            <a:endParaRPr sz="1900" dirty="0">
              <a:solidFill>
                <a:srgbClr val="434343"/>
              </a:solidFill>
              <a:latin typeface="Lato"/>
              <a:ea typeface="Lato"/>
              <a:cs typeface="Lato"/>
              <a:sym typeface="Lato"/>
            </a:endParaRPr>
          </a:p>
          <a:p>
            <a:pPr marL="1219200" lvl="1" indent="-425450" algn="l" rtl="0">
              <a:lnSpc>
                <a:spcPct val="115000"/>
              </a:lnSpc>
              <a:spcBef>
                <a:spcPts val="0"/>
              </a:spcBef>
              <a:spcAft>
                <a:spcPts val="0"/>
              </a:spcAft>
              <a:buClr>
                <a:srgbClr val="434343"/>
              </a:buClr>
              <a:buSzPts val="1900"/>
              <a:buFont typeface="Lato"/>
              <a:buAutoNum type="alphaLcPeriod"/>
            </a:pPr>
            <a:r>
              <a:rPr lang="en-US" sz="1900" dirty="0">
                <a:solidFill>
                  <a:srgbClr val="434343"/>
                </a:solidFill>
                <a:latin typeface="Lato"/>
                <a:ea typeface="Lato"/>
                <a:cs typeface="Lato"/>
                <a:sym typeface="Lato"/>
              </a:rPr>
              <a:t>Reports, Dashboards, Insights, </a:t>
            </a:r>
            <a:r>
              <a:rPr lang="en-US" sz="1900" dirty="0" err="1">
                <a:solidFill>
                  <a:srgbClr val="434343"/>
                </a:solidFill>
                <a:latin typeface="Lato"/>
                <a:ea typeface="Lato"/>
                <a:cs typeface="Lato"/>
                <a:sym typeface="Lato"/>
              </a:rPr>
              <a:t>WebApps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Job, Workflow &amp; Scenario Scheduling</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Workflow Monitoring &amp; Maintenance</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Documentation - Wiki &amp; </a:t>
            </a:r>
            <a:r>
              <a:rPr lang="en-US" sz="1900" dirty="0" err="1">
                <a:solidFill>
                  <a:srgbClr val="434343"/>
                </a:solidFill>
                <a:latin typeface="Lato"/>
                <a:ea typeface="Lato"/>
                <a:cs typeface="Lato"/>
                <a:sym typeface="Lato"/>
              </a:rPr>
              <a:t>Juypter</a:t>
            </a:r>
            <a:r>
              <a:rPr lang="en-US" sz="1900" dirty="0">
                <a:solidFill>
                  <a:srgbClr val="434343"/>
                </a:solidFill>
                <a:latin typeface="Lato"/>
                <a:ea typeface="Lato"/>
                <a:cs typeface="Lato"/>
                <a:sym typeface="Lato"/>
              </a:rPr>
              <a:t> Notebooks</a:t>
            </a: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1100"/>
              </a:spcAft>
              <a:buNone/>
            </a:pPr>
            <a:r>
              <a:rPr lang="en-US" sz="1900" dirty="0">
                <a:solidFill>
                  <a:srgbClr val="434343"/>
                </a:solidFill>
                <a:latin typeface="Lato"/>
                <a:ea typeface="Lato"/>
                <a:cs typeface="Lato"/>
                <a:sym typeface="Lato"/>
              </a:rPr>
              <a:t>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dirty="0"/>
              <a:t>What is NoSQL?</a:t>
            </a:r>
            <a:endParaRPr sz="3000" dirty="0"/>
          </a:p>
        </p:txBody>
      </p:sp>
      <p:sp>
        <p:nvSpPr>
          <p:cNvPr id="252" name="Google Shape;252;p37"/>
          <p:cNvSpPr txBox="1"/>
          <p:nvPr/>
        </p:nvSpPr>
        <p:spPr>
          <a:xfrm>
            <a:off x="443375" y="1580100"/>
            <a:ext cx="11456700" cy="141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dirty="0">
                <a:latin typeface="Lato"/>
                <a:ea typeface="Lato"/>
                <a:cs typeface="Lato"/>
                <a:sym typeface="Lato"/>
              </a:rPr>
              <a:t> NoSQL is a way of saying “non-relational” or an alternative to traditional relational databases. These database systems are not built on tables and do not need SQL language to be used to manipulate data. </a:t>
            </a:r>
          </a:p>
          <a:p>
            <a:pPr marL="457200" marR="0" lvl="0" indent="0" algn="l" rtl="0">
              <a:lnSpc>
                <a:spcPct val="100000"/>
              </a:lnSpc>
              <a:spcBef>
                <a:spcPts val="0"/>
              </a:spcBef>
              <a:spcAft>
                <a:spcPts val="0"/>
              </a:spcAft>
              <a:buNone/>
            </a:pPr>
            <a:endParaRPr lang="en-US"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NoSQL databases can handle semi-structured and unstructured data, which is essential in Data Science.</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sp>
        <p:nvSpPr>
          <p:cNvPr id="253" name="Google Shape;253;p37"/>
          <p:cNvSpPr txBox="1"/>
          <p:nvPr/>
        </p:nvSpPr>
        <p:spPr>
          <a:xfrm>
            <a:off x="1108846" y="2851288"/>
            <a:ext cx="4242384" cy="3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Lato"/>
                <a:ea typeface="Lato"/>
                <a:cs typeface="Lato"/>
                <a:sym typeface="Lato"/>
              </a:rPr>
              <a:t>What are Some Examples </a:t>
            </a:r>
            <a:endParaRPr sz="1800" b="1" dirty="0">
              <a:latin typeface="Lato"/>
              <a:ea typeface="Lato"/>
              <a:cs typeface="Lato"/>
              <a:sym typeface="Lato"/>
            </a:endParaRPr>
          </a:p>
          <a:p>
            <a:pPr marL="0" lvl="0" indent="0" algn="ctr" rtl="0">
              <a:spcBef>
                <a:spcPts val="0"/>
              </a:spcBef>
              <a:spcAft>
                <a:spcPts val="0"/>
              </a:spcAft>
              <a:buNone/>
            </a:pPr>
            <a:r>
              <a:rPr lang="en-US" sz="1800" b="1" dirty="0">
                <a:latin typeface="Lato"/>
                <a:ea typeface="Lato"/>
                <a:cs typeface="Lato"/>
                <a:sym typeface="Lato"/>
              </a:rPr>
              <a:t>of NoSQL Databases?</a:t>
            </a:r>
          </a:p>
          <a:p>
            <a:pPr marL="0" lvl="0" indent="0" algn="ctr" rtl="0">
              <a:spcBef>
                <a:spcPts val="0"/>
              </a:spcBef>
              <a:spcAft>
                <a:spcPts val="0"/>
              </a:spcAft>
              <a:buNone/>
            </a:pP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MongoDB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Apache Cassandra - Open Source</a:t>
            </a: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Couchbase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MS Azure Cosmos 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Amazon DynamoDB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Google Cloud Platform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Datastore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Bigtable</a:t>
            </a:r>
            <a:endParaRPr sz="1800" dirty="0">
              <a:latin typeface="Lato"/>
              <a:ea typeface="Lato"/>
              <a:cs typeface="Lato"/>
              <a:sym typeface="Lato"/>
            </a:endParaRPr>
          </a:p>
        </p:txBody>
      </p:sp>
      <p:pic>
        <p:nvPicPr>
          <p:cNvPr id="2" name="Picture 1">
            <a:extLst>
              <a:ext uri="{FF2B5EF4-FFF2-40B4-BE49-F238E27FC236}">
                <a16:creationId xmlns:a16="http://schemas.microsoft.com/office/drawing/2014/main" id="{1DA99889-3E80-4FD8-91A4-CB2EB07A095F}"/>
              </a:ext>
            </a:extLst>
          </p:cNvPr>
          <p:cNvPicPr>
            <a:picLocks noChangeAspect="1"/>
          </p:cNvPicPr>
          <p:nvPr/>
        </p:nvPicPr>
        <p:blipFill>
          <a:blip r:embed="rId3"/>
          <a:stretch>
            <a:fillRect/>
          </a:stretch>
        </p:blipFill>
        <p:spPr>
          <a:xfrm>
            <a:off x="5524120" y="2961044"/>
            <a:ext cx="5743575" cy="3429000"/>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3267</TotalTime>
  <Words>2075</Words>
  <Application>Microsoft Office PowerPoint</Application>
  <PresentationFormat>Widescreen</PresentationFormat>
  <Paragraphs>217</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Raleway</vt:lpstr>
      <vt:lpstr>Calibri</vt:lpstr>
      <vt:lpstr>Lustria</vt:lpstr>
      <vt:lpstr>Arial</vt:lpstr>
      <vt:lpstr>Lato</vt:lpstr>
      <vt:lpstr>Streamline</vt:lpstr>
      <vt:lpstr>Streamline</vt:lpstr>
      <vt:lpstr>Tools for Data Manipulation &amp; Management</vt:lpstr>
      <vt:lpstr>Review: Class 7</vt:lpstr>
      <vt:lpstr>Class 8 Objectives</vt:lpstr>
      <vt:lpstr>Overview</vt:lpstr>
      <vt:lpstr>Examples of ETL Tools</vt:lpstr>
      <vt:lpstr>What is Talend?</vt:lpstr>
      <vt:lpstr>Demo - Talend Studio</vt:lpstr>
      <vt:lpstr>Workflow Tools: Dataiku</vt:lpstr>
      <vt:lpstr>What is NoSQL?</vt:lpstr>
      <vt:lpstr>NoSQL Database Types</vt:lpstr>
      <vt:lpstr>NoSQL Demo</vt:lpstr>
      <vt:lpstr>Why is Cloud Computing So Important for Businesses?</vt:lpstr>
      <vt:lpstr>Database Comparison</vt:lpstr>
      <vt:lpstr>Google Cloud - Enterprise Services</vt:lpstr>
      <vt:lpstr>Exercise - Moving MySQL DB to GCP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Manipulation &amp; Management</dc:title>
  <dc:creator>JTB Ventures LLC</dc:creator>
  <cp:lastModifiedBy>Jeremy Bergmann</cp:lastModifiedBy>
  <cp:revision>29</cp:revision>
  <dcterms:modified xsi:type="dcterms:W3CDTF">2020-06-26T01:47:30Z</dcterms:modified>
</cp:coreProperties>
</file>